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ln w="19050">
              <a:solidFill>
                <a:schemeClr val="bg1"/>
              </a:solidFill>
            </a:ln>
            <a:effectLst>
              <a:outerShdw blurRad="50800" dist="38100" dir="2700000" algn="tl" rotWithShape="0">
                <a:srgbClr val="1A73DE">
                  <a:alpha val="33000"/>
                </a:srgbClr>
              </a:outerShdw>
            </a:effectLst>
          </c:spPr>
          <c:marker>
            <c:symbol val="none"/>
          </c:marker>
          <c:dPt>
            <c:idx val="0"/>
            <c:bubble3D val="0"/>
          </c:dPt>
          <c:dPt>
            <c:idx val="2"/>
            <c:bubble3D val="0"/>
          </c:dPt>
          <c:cat>
            <c:strRef>
              <c:f>Sheet1!$A$2:$A$6</c:f>
              <c:strCache>
                <c:ptCount val="5"/>
                <c:pt idx="0">
                  <c:v>가</c:v>
                </c:pt>
                <c:pt idx="1">
                  <c:v>나</c:v>
                </c:pt>
                <c:pt idx="2">
                  <c:v>다</c:v>
                </c:pt>
                <c:pt idx="3">
                  <c:v>라</c:v>
                </c:pt>
                <c:pt idx="4">
                  <c:v>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</c:v>
                </c:pt>
                <c:pt idx="1">
                  <c:v>9</c:v>
                </c:pt>
                <c:pt idx="2">
                  <c:v>11</c:v>
                </c:pt>
                <c:pt idx="3">
                  <c:v>8</c:v>
                </c:pt>
                <c:pt idx="4">
                  <c:v>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수량2</c:v>
                </c:pt>
              </c:strCache>
            </c:strRef>
          </c:tx>
          <c:spPr>
            <a:ln>
              <a:solidFill>
                <a:srgbClr val="53C5CF"/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가</c:v>
                </c:pt>
                <c:pt idx="1">
                  <c:v>나</c:v>
                </c:pt>
                <c:pt idx="2">
                  <c:v>다</c:v>
                </c:pt>
                <c:pt idx="3">
                  <c:v>라</c:v>
                </c:pt>
                <c:pt idx="4">
                  <c:v>마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32</c:v>
                </c:pt>
                <c:pt idx="2">
                  <c:v>38</c:v>
                </c:pt>
                <c:pt idx="3">
                  <c:v>33</c:v>
                </c:pt>
                <c:pt idx="4">
                  <c:v>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2136480"/>
        <c:axId val="702144640"/>
      </c:lineChart>
      <c:catAx>
        <c:axId val="70213648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702144640"/>
        <c:crosses val="autoZero"/>
        <c:auto val="1"/>
        <c:lblAlgn val="ctr"/>
        <c:lblOffset val="100"/>
        <c:noMultiLvlLbl val="0"/>
      </c:catAx>
      <c:valAx>
        <c:axId val="7021446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702136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18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80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28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5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25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2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71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7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3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C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3144835" y="2139581"/>
            <a:ext cx="5973397" cy="1774052"/>
            <a:chOff x="384197" y="1273948"/>
            <a:chExt cx="11391765" cy="5360214"/>
          </a:xfrm>
        </p:grpSpPr>
        <p:sp>
          <p:nvSpPr>
            <p:cNvPr id="7" name="모서리가 둥근 직사각형 6"/>
            <p:cNvSpPr/>
            <p:nvPr/>
          </p:nvSpPr>
          <p:spPr>
            <a:xfrm rot="21439887">
              <a:off x="384197" y="1333208"/>
              <a:ext cx="11277601" cy="5220569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98363" y="1273948"/>
              <a:ext cx="11277599" cy="536021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dirty="0">
                  <a:solidFill>
                    <a:srgbClr val="44546A">
                      <a:lumMod val="75000"/>
                    </a:srgb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</a:t>
              </a:r>
              <a:r>
                <a:rPr lang="en-US" altLang="ko-KR" sz="48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</a:t>
              </a:r>
              <a:r>
                <a:rPr lang="en-US" altLang="ko-KR" sz="4800" dirty="0">
                  <a:solidFill>
                    <a:srgbClr val="53C5CF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1050" dirty="0">
                  <a:solidFill>
                    <a:srgbClr val="53C5CF"/>
                  </a:solidFill>
                </a:rPr>
                <a:t>Enjoy your stylish business and campus life with BIZCAM</a:t>
              </a:r>
              <a:endParaRPr lang="ko-KR" altLang="en-US" sz="3200" dirty="0">
                <a:solidFill>
                  <a:srgbClr val="53C5CF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735195" y="4365637"/>
            <a:ext cx="2799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defRPr/>
            </a:pPr>
            <a:r>
              <a:rPr lang="ko-KR" altLang="en-US" sz="2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경영학과 </a:t>
            </a:r>
            <a:r>
              <a:rPr lang="en-US" altLang="ko-KR" sz="2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201234567 </a:t>
            </a:r>
            <a:r>
              <a:rPr lang="ko-KR" altLang="en-US" sz="2000" kern="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조땡</a:t>
            </a:r>
            <a:endParaRPr lang="en-US" altLang="ko-KR" sz="2000" kern="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5" name="타원 34"/>
          <p:cNvSpPr/>
          <p:nvPr/>
        </p:nvSpPr>
        <p:spPr>
          <a:xfrm flipH="1">
            <a:off x="8834376" y="1898956"/>
            <a:ext cx="261010" cy="2610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18900000" algn="b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rgbClr val="53C5CF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 flipH="1">
            <a:off x="8582667" y="1696156"/>
            <a:ext cx="158563" cy="15856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18900000" algn="b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rgbClr val="53C5CF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 flipH="1">
            <a:off x="8910881" y="1503072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18900000" algn="b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ko-KR" altLang="en-US" sz="3200" dirty="0">
              <a:solidFill>
                <a:srgbClr val="53C5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8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C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493632" y="598943"/>
            <a:ext cx="1126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 rot="120000">
            <a:off x="500453" y="1370045"/>
            <a:ext cx="11277600" cy="522057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8362" y="1273948"/>
            <a:ext cx="11277600" cy="536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901698" y="1854201"/>
            <a:ext cx="1270000" cy="420914"/>
          </a:xfrm>
          <a:prstGeom prst="roundRect">
            <a:avLst>
              <a:gd name="adj" fmla="val 50000"/>
            </a:avLst>
          </a:prstGeom>
          <a:solidFill>
            <a:srgbClr val="53C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556818" y="3061170"/>
            <a:ext cx="8562286" cy="3229902"/>
          </a:xfrm>
          <a:prstGeom prst="roundRect">
            <a:avLst>
              <a:gd name="adj" fmla="val 2828"/>
            </a:avLst>
          </a:prstGeom>
          <a:solidFill>
            <a:srgbClr val="E5F2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556818" y="1842009"/>
            <a:ext cx="419640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graphicFrame>
        <p:nvGraphicFramePr>
          <p:cNvPr id="27" name="차트 26"/>
          <p:cNvGraphicFramePr/>
          <p:nvPr>
            <p:extLst/>
          </p:nvPr>
        </p:nvGraphicFramePr>
        <p:xfrm>
          <a:off x="2953737" y="3706256"/>
          <a:ext cx="5750666" cy="2584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타원 27"/>
          <p:cNvSpPr/>
          <p:nvPr/>
        </p:nvSpPr>
        <p:spPr>
          <a:xfrm>
            <a:off x="5715293" y="3679971"/>
            <a:ext cx="595818" cy="595818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53C5C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53C5CF"/>
                </a:solidFill>
              </a:rPr>
              <a:t>A</a:t>
            </a:r>
            <a:endParaRPr lang="ko-KR" altLang="en-US" sz="1600" dirty="0">
              <a:solidFill>
                <a:srgbClr val="53C5C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261199" y="3379566"/>
            <a:ext cx="9840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53C5CF"/>
                </a:solidFill>
                <a:cs typeface="Aharoni" panose="02010803020104030203" pitchFamily="2" charset="-79"/>
              </a:rPr>
              <a:t>59</a:t>
            </a:r>
            <a:r>
              <a:rPr lang="en-US" altLang="ko-KR" sz="1600" b="1" dirty="0">
                <a:solidFill>
                  <a:srgbClr val="53C5CF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rgbClr val="53C5CF"/>
              </a:solidFill>
              <a:cs typeface="Aharoni" panose="02010803020104030203" pitchFamily="2" charset="-79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857668" y="5425891"/>
            <a:ext cx="351926" cy="351926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53C5C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53C5CF"/>
                </a:solidFill>
              </a:rPr>
              <a:t>B</a:t>
            </a:r>
            <a:endParaRPr lang="ko-KR" altLang="en-US" sz="1600" dirty="0">
              <a:solidFill>
                <a:srgbClr val="53C5CF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52115" y="5439263"/>
            <a:ext cx="704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53C5CF"/>
                </a:solidFill>
                <a:cs typeface="Aharoni" panose="02010803020104030203" pitchFamily="2" charset="-79"/>
              </a:rPr>
              <a:t>15%</a:t>
            </a:r>
            <a:endParaRPr lang="en-US" altLang="ko-KR" sz="400" b="1" dirty="0">
              <a:solidFill>
                <a:srgbClr val="53C5CF"/>
              </a:solidFill>
              <a:cs typeface="Aharoni" panose="02010803020104030203" pitchFamily="2" charset="-79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417007" y="4085665"/>
            <a:ext cx="2615012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B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770232" y="63995"/>
            <a:ext cx="4733860" cy="1107996"/>
          </a:xfrm>
          <a:prstGeom prst="rect">
            <a:avLst/>
          </a:prstGeom>
          <a:solidFill>
            <a:srgbClr val="53C5CF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4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0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C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20000">
            <a:off x="500453" y="1370045"/>
            <a:ext cx="11277600" cy="522057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8362" y="1273948"/>
            <a:ext cx="11277600" cy="536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428260" y="2296153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3C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양쪽 모서리가 둥근 사각형 8"/>
          <p:cNvSpPr/>
          <p:nvPr/>
        </p:nvSpPr>
        <p:spPr>
          <a:xfrm rot="16200000" flipH="1">
            <a:off x="1194266" y="2537694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53C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62647" y="2336517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507864" y="271076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428260" y="3769299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3C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양쪽 모서리가 둥근 사각형 13"/>
          <p:cNvSpPr/>
          <p:nvPr/>
        </p:nvSpPr>
        <p:spPr>
          <a:xfrm rot="16200000" flipH="1">
            <a:off x="1194266" y="4010840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53C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262647" y="3809663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507864" y="418390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499900" y="2296153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3C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양쪽 모서리가 둥근 사각형 18"/>
          <p:cNvSpPr/>
          <p:nvPr/>
        </p:nvSpPr>
        <p:spPr>
          <a:xfrm rot="16200000" flipH="1">
            <a:off x="6265906" y="2537694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53C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34287" y="2336517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579504" y="2710760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99900" y="3769299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3C5C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 rot="16200000" flipH="1">
            <a:off x="6265906" y="4010840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53C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334287" y="3809663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79504" y="4183906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86616" y="5221376"/>
            <a:ext cx="73528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경제적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사업적 이익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홍보 등을 돕기 위해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무료로 공유하는 것이 아닙니다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함께 연습하고 발전하자는 것에 그 취지가 있는 만큼 이를 꼭 기억하시어 과제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개인적 업무 등에만 사용해 주세요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428259" y="5242444"/>
            <a:ext cx="2206624" cy="37215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조땡의 </a:t>
            </a:r>
            <a:r>
              <a:rPr lang="en-US" altLang="ko-KR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ko-KR" altLang="en-US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자료는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493632" y="598943"/>
            <a:ext cx="1126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770232" y="63995"/>
            <a:ext cx="4733860" cy="1107996"/>
          </a:xfrm>
          <a:prstGeom prst="rect">
            <a:avLst/>
          </a:prstGeom>
          <a:solidFill>
            <a:srgbClr val="53C5CF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4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C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20000">
            <a:off x="500453" y="1370045"/>
            <a:ext cx="11277600" cy="522057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8362" y="1273948"/>
            <a:ext cx="11277600" cy="536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82972" y="3309133"/>
            <a:ext cx="14654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53C5CF"/>
                </a:solidFill>
              </a:rPr>
              <a:t>50.51%</a:t>
            </a:r>
          </a:p>
          <a:p>
            <a:pPr algn="ctr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Product B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422788" y="2776724"/>
            <a:ext cx="1785816" cy="1785816"/>
          </a:xfrm>
          <a:prstGeom prst="ellipse">
            <a:avLst/>
          </a:prstGeom>
          <a:ln w="57150" cap="rnd">
            <a:solidFill>
              <a:srgbClr val="EEF1F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원호 29"/>
          <p:cNvSpPr/>
          <p:nvPr/>
        </p:nvSpPr>
        <p:spPr>
          <a:xfrm>
            <a:off x="1422787" y="2757489"/>
            <a:ext cx="1785816" cy="1785816"/>
          </a:xfrm>
          <a:prstGeom prst="arc">
            <a:avLst>
              <a:gd name="adj1" fmla="val 16200000"/>
              <a:gd name="adj2" fmla="val 5257926"/>
            </a:avLst>
          </a:prstGeom>
          <a:ln w="57150" cap="rnd">
            <a:solidFill>
              <a:srgbClr val="53C5C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68972" y="3309133"/>
            <a:ext cx="14654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53C5CF"/>
                </a:solidFill>
              </a:rPr>
              <a:t>50.51%</a:t>
            </a:r>
          </a:p>
          <a:p>
            <a:pPr algn="ctr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Product B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708788" y="2776724"/>
            <a:ext cx="1785816" cy="1785816"/>
          </a:xfrm>
          <a:prstGeom prst="ellipse">
            <a:avLst/>
          </a:prstGeom>
          <a:ln w="57150" cap="rnd">
            <a:solidFill>
              <a:srgbClr val="E5F2F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원호 32"/>
          <p:cNvSpPr/>
          <p:nvPr/>
        </p:nvSpPr>
        <p:spPr>
          <a:xfrm>
            <a:off x="3708787" y="2757489"/>
            <a:ext cx="1785816" cy="1785816"/>
          </a:xfrm>
          <a:prstGeom prst="arc">
            <a:avLst>
              <a:gd name="adj1" fmla="val 16200000"/>
              <a:gd name="adj2" fmla="val 5257926"/>
            </a:avLst>
          </a:prstGeom>
          <a:ln w="57150" cap="rnd">
            <a:solidFill>
              <a:srgbClr val="53C5C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40188" y="3371617"/>
            <a:ext cx="14654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FC000"/>
                </a:solidFill>
              </a:rPr>
              <a:t>74.83%</a:t>
            </a:r>
          </a:p>
          <a:p>
            <a:pPr algn="ctr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Product B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580004" y="2788408"/>
            <a:ext cx="1785816" cy="1785816"/>
          </a:xfrm>
          <a:prstGeom prst="ellipse">
            <a:avLst/>
          </a:prstGeom>
          <a:ln w="57150" cap="rnd">
            <a:solidFill>
              <a:srgbClr val="E5F2F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원호 35"/>
          <p:cNvSpPr/>
          <p:nvPr/>
        </p:nvSpPr>
        <p:spPr>
          <a:xfrm>
            <a:off x="6580003" y="2769173"/>
            <a:ext cx="1785816" cy="1785816"/>
          </a:xfrm>
          <a:prstGeom prst="arc">
            <a:avLst>
              <a:gd name="adj1" fmla="val 16200000"/>
              <a:gd name="adj2" fmla="val 10838877"/>
            </a:avLst>
          </a:prstGeom>
          <a:ln w="5715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026188" y="3371617"/>
            <a:ext cx="14654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FC000"/>
                </a:solidFill>
              </a:rPr>
              <a:t>50.51%</a:t>
            </a:r>
          </a:p>
          <a:p>
            <a:pPr algn="ctr"/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Product B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866004" y="2788408"/>
            <a:ext cx="1785816" cy="1785816"/>
          </a:xfrm>
          <a:prstGeom prst="ellipse">
            <a:avLst/>
          </a:prstGeom>
          <a:ln w="57150" cap="rnd">
            <a:solidFill>
              <a:srgbClr val="E5F2F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원호 38"/>
          <p:cNvSpPr/>
          <p:nvPr/>
        </p:nvSpPr>
        <p:spPr>
          <a:xfrm>
            <a:off x="8866003" y="2769173"/>
            <a:ext cx="1785816" cy="1785816"/>
          </a:xfrm>
          <a:prstGeom prst="arc">
            <a:avLst>
              <a:gd name="adj1" fmla="val 16200000"/>
              <a:gd name="adj2" fmla="val 5257926"/>
            </a:avLst>
          </a:prstGeom>
          <a:ln w="57150" cap="rnd">
            <a:solidFill>
              <a:srgbClr val="FFC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684572" y="5101114"/>
            <a:ext cx="36783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814699" y="5096242"/>
            <a:ext cx="36783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6059424" y="1743456"/>
            <a:ext cx="0" cy="442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2349908" y="1736990"/>
            <a:ext cx="2144502" cy="437290"/>
          </a:xfrm>
          <a:prstGeom prst="roundRect">
            <a:avLst>
              <a:gd name="adj" fmla="val 50000"/>
            </a:avLst>
          </a:prstGeom>
          <a:solidFill>
            <a:srgbClr val="53C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7472911" y="1743456"/>
            <a:ext cx="2144502" cy="43729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cxnSp>
        <p:nvCxnSpPr>
          <p:cNvPr id="45" name="직선 연결선 44"/>
          <p:cNvCxnSpPr/>
          <p:nvPr/>
        </p:nvCxnSpPr>
        <p:spPr>
          <a:xfrm>
            <a:off x="493632" y="598943"/>
            <a:ext cx="1126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770232" y="63995"/>
            <a:ext cx="4733860" cy="1107996"/>
          </a:xfrm>
          <a:prstGeom prst="rect">
            <a:avLst/>
          </a:prstGeom>
          <a:solidFill>
            <a:srgbClr val="53C5CF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4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0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3C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 rot="120000">
            <a:off x="500453" y="1370045"/>
            <a:ext cx="11277600" cy="522057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8362" y="1273948"/>
            <a:ext cx="11277600" cy="5360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099992" y="2252554"/>
            <a:ext cx="5004000" cy="3456000"/>
            <a:chOff x="3635444" y="2214511"/>
            <a:chExt cx="5004000" cy="3456000"/>
          </a:xfrm>
        </p:grpSpPr>
        <p:cxnSp>
          <p:nvCxnSpPr>
            <p:cNvPr id="23" name="직선 연결선 22"/>
            <p:cNvCxnSpPr/>
            <p:nvPr/>
          </p:nvCxnSpPr>
          <p:spPr>
            <a:xfrm rot="16200000">
              <a:off x="6137444" y="1440512"/>
              <a:ext cx="0" cy="5004000"/>
            </a:xfrm>
            <a:prstGeom prst="line">
              <a:avLst/>
            </a:prstGeom>
            <a:ln w="38100">
              <a:solidFill>
                <a:srgbClr val="E5F2F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rot="10800000">
              <a:off x="6137445" y="2214511"/>
              <a:ext cx="0" cy="3456000"/>
            </a:xfrm>
            <a:prstGeom prst="line">
              <a:avLst/>
            </a:prstGeom>
            <a:ln w="38100">
              <a:solidFill>
                <a:srgbClr val="E5F2F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/>
          <p:cNvSpPr/>
          <p:nvPr/>
        </p:nvSpPr>
        <p:spPr>
          <a:xfrm>
            <a:off x="1579348" y="2793943"/>
            <a:ext cx="368300" cy="368300"/>
          </a:xfrm>
          <a:prstGeom prst="ellipse">
            <a:avLst/>
          </a:prstGeom>
          <a:solidFill>
            <a:schemeClr val="bg1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158693" y="2872122"/>
            <a:ext cx="580242" cy="58024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947084" y="3334435"/>
            <a:ext cx="473928" cy="473928"/>
          </a:xfrm>
          <a:prstGeom prst="ellipse">
            <a:avLst/>
          </a:prstGeom>
          <a:solidFill>
            <a:schemeClr val="bg1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361369" y="2858807"/>
            <a:ext cx="238571" cy="238571"/>
          </a:xfrm>
          <a:prstGeom prst="ellipse">
            <a:avLst/>
          </a:prstGeom>
          <a:solidFill>
            <a:srgbClr val="53C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536249" y="4275810"/>
            <a:ext cx="109899" cy="109899"/>
          </a:xfrm>
          <a:prstGeom prst="ellipse">
            <a:avLst/>
          </a:prstGeom>
          <a:solidFill>
            <a:schemeClr val="bg1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005030" y="3482511"/>
            <a:ext cx="276501" cy="276501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118086" y="4983016"/>
            <a:ext cx="276501" cy="276501"/>
          </a:xfrm>
          <a:prstGeom prst="ellipse">
            <a:avLst/>
          </a:prstGeom>
          <a:solidFill>
            <a:schemeClr val="bg1">
              <a:lumMod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1" name="구부러진 연결선 50"/>
          <p:cNvCxnSpPr>
            <a:stCxn id="45" idx="4"/>
          </p:cNvCxnSpPr>
          <p:nvPr/>
        </p:nvCxnSpPr>
        <p:spPr>
          <a:xfrm rot="16200000" flipH="1">
            <a:off x="4924326" y="2653707"/>
            <a:ext cx="1455572" cy="2342914"/>
          </a:xfrm>
          <a:prstGeom prst="curvedConnector2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942855" y="4290021"/>
            <a:ext cx="419640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942855" y="2745077"/>
            <a:ext cx="4196406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cxnSp>
        <p:nvCxnSpPr>
          <p:cNvPr id="54" name="구부러진 연결선 53"/>
          <p:cNvCxnSpPr>
            <a:stCxn id="26" idx="4"/>
          </p:cNvCxnSpPr>
          <p:nvPr/>
        </p:nvCxnSpPr>
        <p:spPr>
          <a:xfrm rot="5400000" flipH="1" flipV="1">
            <a:off x="5966913" y="2477321"/>
            <a:ext cx="456944" cy="1493142"/>
          </a:xfrm>
          <a:prstGeom prst="curvedConnector4">
            <a:avLst>
              <a:gd name="adj1" fmla="val -50028"/>
              <a:gd name="adj2" fmla="val 55569"/>
            </a:avLst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493632" y="598943"/>
            <a:ext cx="1126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3770232" y="63995"/>
            <a:ext cx="4733860" cy="1107996"/>
          </a:xfrm>
          <a:prstGeom prst="rect">
            <a:avLst/>
          </a:prstGeom>
          <a:solidFill>
            <a:srgbClr val="53C5CF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rgbClr val="44546A">
                    <a:lumMod val="7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4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6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08734" y="1892806"/>
            <a:ext cx="2854910" cy="2854910"/>
          </a:xfrm>
          <a:prstGeom prst="ellipse">
            <a:avLst/>
          </a:prstGeom>
          <a:solidFill>
            <a:srgbClr val="53C5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83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197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207</a:t>
            </a:r>
          </a:p>
        </p:txBody>
      </p:sp>
    </p:spTree>
    <p:extLst>
      <p:ext uri="{BB962C8B-B14F-4D97-AF65-F5344CB8AC3E}">
        <p14:creationId xmlns:p14="http://schemas.microsoft.com/office/powerpoint/2010/main" val="42892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981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와이드스크린</PresentationFormat>
  <Paragraphs>84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Aharoni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2020-02-20T20:51:13Z</dcterms:created>
  <dcterms:modified xsi:type="dcterms:W3CDTF">2024-08-10T05:04:03Z</dcterms:modified>
</cp:coreProperties>
</file>