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나눔스퀘어OTF Regular"/>
      </a:defRPr>
    </a:lvl1pPr>
    <a:lvl2pPr indent="228600" latinLnBrk="0">
      <a:defRPr sz="1200">
        <a:latin typeface="+mj-lt"/>
        <a:ea typeface="+mj-ea"/>
        <a:cs typeface="+mj-cs"/>
        <a:sym typeface="나눔스퀘어OTF Regular"/>
      </a:defRPr>
    </a:lvl2pPr>
    <a:lvl3pPr indent="457200" latinLnBrk="0">
      <a:defRPr sz="1200">
        <a:latin typeface="+mj-lt"/>
        <a:ea typeface="+mj-ea"/>
        <a:cs typeface="+mj-cs"/>
        <a:sym typeface="나눔스퀘어OTF Regular"/>
      </a:defRPr>
    </a:lvl3pPr>
    <a:lvl4pPr indent="685800" latinLnBrk="0">
      <a:defRPr sz="1200">
        <a:latin typeface="+mj-lt"/>
        <a:ea typeface="+mj-ea"/>
        <a:cs typeface="+mj-cs"/>
        <a:sym typeface="나눔스퀘어OTF Regular"/>
      </a:defRPr>
    </a:lvl4pPr>
    <a:lvl5pPr indent="914400" latinLnBrk="0">
      <a:defRPr sz="1200">
        <a:latin typeface="+mj-lt"/>
        <a:ea typeface="+mj-ea"/>
        <a:cs typeface="+mj-cs"/>
        <a:sym typeface="나눔스퀘어OTF Regular"/>
      </a:defRPr>
    </a:lvl5pPr>
    <a:lvl6pPr indent="1143000" latinLnBrk="0">
      <a:defRPr sz="1200">
        <a:latin typeface="+mj-lt"/>
        <a:ea typeface="+mj-ea"/>
        <a:cs typeface="+mj-cs"/>
        <a:sym typeface="나눔스퀘어OTF Regular"/>
      </a:defRPr>
    </a:lvl6pPr>
    <a:lvl7pPr indent="1371600" latinLnBrk="0">
      <a:defRPr sz="1200">
        <a:latin typeface="+mj-lt"/>
        <a:ea typeface="+mj-ea"/>
        <a:cs typeface="+mj-cs"/>
        <a:sym typeface="나눔스퀘어OTF Regular"/>
      </a:defRPr>
    </a:lvl7pPr>
    <a:lvl8pPr indent="1600200" latinLnBrk="0">
      <a:defRPr sz="1200">
        <a:latin typeface="+mj-lt"/>
        <a:ea typeface="+mj-ea"/>
        <a:cs typeface="+mj-cs"/>
        <a:sym typeface="나눔스퀘어OTF Regular"/>
      </a:defRPr>
    </a:lvl8pPr>
    <a:lvl9pPr indent="1828800" latinLnBrk="0">
      <a:defRPr sz="1200">
        <a:latin typeface="+mj-lt"/>
        <a:ea typeface="+mj-ea"/>
        <a:cs typeface="+mj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4572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9144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13716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18288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0" y="6412928"/>
            <a:ext cx="287021" cy="2519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36"/>
          <p:cNvSpPr/>
          <p:nvPr/>
        </p:nvSpPr>
        <p:spPr>
          <a:xfrm flipH="1">
            <a:off x="939799" y="18894"/>
            <a:ext cx="6839107" cy="683910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직사각형 7"/>
          <p:cNvSpPr/>
          <p:nvPr/>
        </p:nvSpPr>
        <p:spPr>
          <a:xfrm>
            <a:off x="3187700" y="2769560"/>
            <a:ext cx="9004300" cy="4088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3826692" y="3158726"/>
            <a:ext cx="6004560" cy="861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>
              <a:defRPr sz="3200">
                <a:solidFill>
                  <a:srgbClr val="222A35"/>
                </a:solidFill>
              </a:defRPr>
            </a:pPr>
            <a:r>
              <a:t>  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     </a:t>
            </a:r>
            <a:r>
              <a:rPr>
                <a:solidFill>
                  <a:srgbClr val="535353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개발팀 향후 계획 보고서</a:t>
            </a:r>
          </a:p>
          <a:p>
            <a:pPr lvl="2" indent="0">
              <a:defRPr sz="1000">
                <a:solidFill>
                  <a:srgbClr val="D9D9D9"/>
                </a:solidFill>
              </a:defRPr>
            </a:pPr>
          </a:p>
          <a:p>
            <a:pPr lvl="2" indent="0" algn="ctr">
              <a:defRPr sz="1200">
                <a:solidFill>
                  <a:srgbClr val="797979"/>
                </a:solidFill>
              </a:defRPr>
            </a:pPr>
            <a:r>
              <a:t>류창선</a:t>
            </a:r>
          </a:p>
        </p:txBody>
      </p:sp>
      <p:sp>
        <p:nvSpPr>
          <p:cNvPr id="97" name="직선 연결선 37"/>
          <p:cNvSpPr/>
          <p:nvPr/>
        </p:nvSpPr>
        <p:spPr>
          <a:xfrm flipH="1">
            <a:off x="10349745" y="5015744"/>
            <a:ext cx="1842256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직선 연결선 41"/>
          <p:cNvSpPr/>
          <p:nvPr/>
        </p:nvSpPr>
        <p:spPr>
          <a:xfrm>
            <a:off x="3187700" y="2769560"/>
            <a:ext cx="1841500" cy="1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직선 연결선 44"/>
          <p:cNvSpPr/>
          <p:nvPr/>
        </p:nvSpPr>
        <p:spPr>
          <a:xfrm flipH="1">
            <a:off x="3187700" y="2756462"/>
            <a:ext cx="1" cy="1859988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사각형: 둥근 대각선 방향 모서리 1"/>
          <p:cNvSpPr/>
          <p:nvPr/>
        </p:nvSpPr>
        <p:spPr>
          <a:xfrm>
            <a:off x="2773135" y="2556200"/>
            <a:ext cx="829129" cy="426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58" y="0"/>
                </a:moveTo>
                <a:lnTo>
                  <a:pt x="21600" y="0"/>
                </a:lnTo>
                <a:lnTo>
                  <a:pt x="21600" y="10800"/>
                </a:lnTo>
                <a:cubicBezTo>
                  <a:pt x="21600" y="16765"/>
                  <a:pt x="19111" y="21600"/>
                  <a:pt x="16042" y="21600"/>
                </a:cubicBezTo>
                <a:lnTo>
                  <a:pt x="0" y="21600"/>
                </a:lnTo>
                <a:lnTo>
                  <a:pt x="0" y="10800"/>
                </a:lnTo>
                <a:cubicBezTo>
                  <a:pt x="0" y="4835"/>
                  <a:pt x="2489" y="0"/>
                  <a:pt x="5558" y="0"/>
                </a:cubicBezTo>
                <a:close/>
              </a:path>
            </a:pathLst>
          </a:custGeom>
          <a:gradFill>
            <a:gsLst>
              <a:gs pos="0">
                <a:srgbClr val="50DEC8"/>
              </a:gs>
              <a:gs pos="100000">
                <a:srgbClr val="4EE4A7"/>
              </a:gs>
            </a:gsLst>
          </a:gradFill>
          <a:ln w="12700">
            <a:miter lim="400000"/>
          </a:ln>
          <a:effectLst>
            <a:outerShdw sx="100000" sy="100000" kx="0" ky="0" algn="b" rotWithShape="0" blurRad="38100" dist="38100" dir="5400000">
              <a:srgbClr val="00DA5A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/>
            <a:r>
              <a:t>20250724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7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05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목차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grpSp>
        <p:nvGrpSpPr>
          <p:cNvPr id="136" name="그룹화"/>
          <p:cNvGrpSpPr/>
          <p:nvPr/>
        </p:nvGrpSpPr>
        <p:grpSpPr>
          <a:xfrm>
            <a:off x="430238" y="1905872"/>
            <a:ext cx="11331524" cy="2670336"/>
            <a:chOff x="0" y="0"/>
            <a:chExt cx="11331523" cy="2670334"/>
          </a:xfrm>
        </p:grpSpPr>
        <p:grpSp>
          <p:nvGrpSpPr>
            <p:cNvPr id="114" name="그룹화"/>
            <p:cNvGrpSpPr/>
            <p:nvPr/>
          </p:nvGrpSpPr>
          <p:grpSpPr>
            <a:xfrm>
              <a:off x="0" y="-1"/>
              <a:ext cx="2590587" cy="2670336"/>
              <a:chOff x="0" y="0"/>
              <a:chExt cx="2590586" cy="2670334"/>
            </a:xfrm>
          </p:grpSpPr>
          <p:grpSp>
            <p:nvGrpSpPr>
              <p:cNvPr id="112" name="그룹 19"/>
              <p:cNvGrpSpPr/>
              <p:nvPr/>
            </p:nvGrpSpPr>
            <p:grpSpPr>
              <a:xfrm>
                <a:off x="128987" y="-1"/>
                <a:ext cx="2332615" cy="2466176"/>
                <a:chOff x="0" y="0"/>
                <a:chExt cx="2332614" cy="2466174"/>
              </a:xfrm>
            </p:grpSpPr>
            <p:sp>
              <p:nvSpPr>
                <p:cNvPr id="108" name="타원 20"/>
                <p:cNvSpPr/>
                <p:nvPr/>
              </p:nvSpPr>
              <p:spPr>
                <a:xfrm>
                  <a:off x="0" y="133560"/>
                  <a:ext cx="2332615" cy="233261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" name="타원 21"/>
                <p:cNvSpPr/>
                <p:nvPr/>
              </p:nvSpPr>
              <p:spPr>
                <a:xfrm>
                  <a:off x="317255" y="450815"/>
                  <a:ext cx="1698103" cy="169810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0" name="타원 22"/>
                <p:cNvSpPr/>
                <p:nvPr/>
              </p:nvSpPr>
              <p:spPr>
                <a:xfrm>
                  <a:off x="1040307" y="0"/>
                  <a:ext cx="252001" cy="2520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" name="직선 연결선 23"/>
                <p:cNvSpPr/>
                <p:nvPr/>
              </p:nvSpPr>
              <p:spPr>
                <a:xfrm>
                  <a:off x="1166306" y="2243714"/>
                  <a:ext cx="1" cy="140678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13" name="직사각형 24"/>
              <p:cNvSpPr/>
              <p:nvPr/>
            </p:nvSpPr>
            <p:spPr>
              <a:xfrm>
                <a:off x="0" y="2670334"/>
                <a:ext cx="259058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1. 문서화</a:t>
                </a:r>
              </a:p>
            </p:txBody>
          </p:sp>
        </p:grpSp>
        <p:grpSp>
          <p:nvGrpSpPr>
            <p:cNvPr id="121" name="그룹화"/>
            <p:cNvGrpSpPr/>
            <p:nvPr/>
          </p:nvGrpSpPr>
          <p:grpSpPr>
            <a:xfrm>
              <a:off x="2913645" y="66780"/>
              <a:ext cx="2590587" cy="2536775"/>
              <a:chOff x="0" y="0"/>
              <a:chExt cx="2590586" cy="2536774"/>
            </a:xfrm>
          </p:grpSpPr>
          <p:grpSp>
            <p:nvGrpSpPr>
              <p:cNvPr id="119" name="그룹 19"/>
              <p:cNvGrpSpPr/>
              <p:nvPr/>
            </p:nvGrpSpPr>
            <p:grpSpPr>
              <a:xfrm>
                <a:off x="128987" y="-1"/>
                <a:ext cx="2456221" cy="2332616"/>
                <a:chOff x="0" y="0"/>
                <a:chExt cx="2456219" cy="2332614"/>
              </a:xfrm>
            </p:grpSpPr>
            <p:sp>
              <p:nvSpPr>
                <p:cNvPr id="115" name="타원 20"/>
                <p:cNvSpPr/>
                <p:nvPr/>
              </p:nvSpPr>
              <p:spPr>
                <a:xfrm>
                  <a:off x="-1" y="-1"/>
                  <a:ext cx="2332616" cy="233261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" name="타원 21"/>
                <p:cNvSpPr/>
                <p:nvPr/>
              </p:nvSpPr>
              <p:spPr>
                <a:xfrm>
                  <a:off x="317255" y="317255"/>
                  <a:ext cx="1698103" cy="169810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7" name="타원 22"/>
                <p:cNvSpPr/>
                <p:nvPr/>
              </p:nvSpPr>
              <p:spPr>
                <a:xfrm>
                  <a:off x="2204219" y="1040307"/>
                  <a:ext cx="252001" cy="2520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" name="직선 연결선 23"/>
                <p:cNvSpPr/>
                <p:nvPr/>
              </p:nvSpPr>
              <p:spPr>
                <a:xfrm>
                  <a:off x="1166306" y="2110153"/>
                  <a:ext cx="1" cy="140678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0" name="직사각형 24"/>
              <p:cNvSpPr/>
              <p:nvPr/>
            </p:nvSpPr>
            <p:spPr>
              <a:xfrm>
                <a:off x="0" y="2536774"/>
                <a:ext cx="259058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2. 관리</a:t>
                </a:r>
              </a:p>
            </p:txBody>
          </p:sp>
        </p:grpSp>
        <p:grpSp>
          <p:nvGrpSpPr>
            <p:cNvPr id="128" name="그룹화"/>
            <p:cNvGrpSpPr/>
            <p:nvPr/>
          </p:nvGrpSpPr>
          <p:grpSpPr>
            <a:xfrm>
              <a:off x="5827291" y="66780"/>
              <a:ext cx="2590587" cy="2536775"/>
              <a:chOff x="0" y="0"/>
              <a:chExt cx="2590586" cy="2536774"/>
            </a:xfrm>
          </p:grpSpPr>
          <p:grpSp>
            <p:nvGrpSpPr>
              <p:cNvPr id="126" name="그룹 19"/>
              <p:cNvGrpSpPr/>
              <p:nvPr/>
            </p:nvGrpSpPr>
            <p:grpSpPr>
              <a:xfrm>
                <a:off x="128987" y="0"/>
                <a:ext cx="2332615" cy="2474037"/>
                <a:chOff x="0" y="0"/>
                <a:chExt cx="2332614" cy="2474036"/>
              </a:xfrm>
            </p:grpSpPr>
            <p:sp>
              <p:nvSpPr>
                <p:cNvPr id="122" name="타원 20"/>
                <p:cNvSpPr/>
                <p:nvPr/>
              </p:nvSpPr>
              <p:spPr>
                <a:xfrm>
                  <a:off x="-1" y="-1"/>
                  <a:ext cx="2332616" cy="233261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" name="타원 21"/>
                <p:cNvSpPr/>
                <p:nvPr/>
              </p:nvSpPr>
              <p:spPr>
                <a:xfrm>
                  <a:off x="317255" y="317255"/>
                  <a:ext cx="1698103" cy="169810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24" name="타원 22"/>
                <p:cNvSpPr/>
                <p:nvPr/>
              </p:nvSpPr>
              <p:spPr>
                <a:xfrm>
                  <a:off x="1040307" y="2222036"/>
                  <a:ext cx="252001" cy="2520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" name="직선 연결선 23"/>
                <p:cNvSpPr/>
                <p:nvPr/>
              </p:nvSpPr>
              <p:spPr>
                <a:xfrm>
                  <a:off x="1166306" y="2110153"/>
                  <a:ext cx="1" cy="140678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7" name="직사각형 24"/>
              <p:cNvSpPr/>
              <p:nvPr/>
            </p:nvSpPr>
            <p:spPr>
              <a:xfrm>
                <a:off x="0" y="2536774"/>
                <a:ext cx="259058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3. 개선</a:t>
                </a:r>
              </a:p>
            </p:txBody>
          </p:sp>
        </p:grpSp>
        <p:grpSp>
          <p:nvGrpSpPr>
            <p:cNvPr id="135" name="그룹화"/>
            <p:cNvGrpSpPr/>
            <p:nvPr/>
          </p:nvGrpSpPr>
          <p:grpSpPr>
            <a:xfrm>
              <a:off x="8740937" y="66780"/>
              <a:ext cx="2590587" cy="2536775"/>
              <a:chOff x="0" y="0"/>
              <a:chExt cx="2590586" cy="2536774"/>
            </a:xfrm>
          </p:grpSpPr>
          <p:grpSp>
            <p:nvGrpSpPr>
              <p:cNvPr id="133" name="그룹 19"/>
              <p:cNvGrpSpPr/>
              <p:nvPr/>
            </p:nvGrpSpPr>
            <p:grpSpPr>
              <a:xfrm>
                <a:off x="15710" y="0"/>
                <a:ext cx="2445892" cy="2332615"/>
                <a:chOff x="0" y="0"/>
                <a:chExt cx="2445891" cy="2332614"/>
              </a:xfrm>
            </p:grpSpPr>
            <p:sp>
              <p:nvSpPr>
                <p:cNvPr id="129" name="타원 20"/>
                <p:cNvSpPr/>
                <p:nvPr/>
              </p:nvSpPr>
              <p:spPr>
                <a:xfrm>
                  <a:off x="113277" y="0"/>
                  <a:ext cx="2332615" cy="233261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" name="타원 21"/>
                <p:cNvSpPr/>
                <p:nvPr/>
              </p:nvSpPr>
              <p:spPr>
                <a:xfrm>
                  <a:off x="430532" y="317255"/>
                  <a:ext cx="1698103" cy="169810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31" name="타원 22"/>
                <p:cNvSpPr/>
                <p:nvPr/>
              </p:nvSpPr>
              <p:spPr>
                <a:xfrm>
                  <a:off x="0" y="1040307"/>
                  <a:ext cx="252001" cy="2520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" name="직선 연결선 23"/>
                <p:cNvSpPr/>
                <p:nvPr/>
              </p:nvSpPr>
              <p:spPr>
                <a:xfrm>
                  <a:off x="1279583" y="2110153"/>
                  <a:ext cx="1" cy="140678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34" name="직사각형 24"/>
              <p:cNvSpPr/>
              <p:nvPr/>
            </p:nvSpPr>
            <p:spPr>
              <a:xfrm>
                <a:off x="0" y="2536774"/>
                <a:ext cx="2590587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4. 성장</a:t>
                </a:r>
              </a:p>
            </p:txBody>
          </p:sp>
        </p:grpSp>
      </p:grpSp>
      <p:sp>
        <p:nvSpPr>
          <p:cNvPr id="137" name="사각형"/>
          <p:cNvSpPr/>
          <p:nvPr/>
        </p:nvSpPr>
        <p:spPr>
          <a:xfrm>
            <a:off x="1447859" y="2878171"/>
            <a:ext cx="635001" cy="635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8" name="사각형"/>
          <p:cNvSpPr/>
          <p:nvPr/>
        </p:nvSpPr>
        <p:spPr>
          <a:xfrm>
            <a:off x="4315917" y="2852771"/>
            <a:ext cx="635001" cy="635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9" name="사각형"/>
          <p:cNvSpPr/>
          <p:nvPr/>
        </p:nvSpPr>
        <p:spPr>
          <a:xfrm>
            <a:off x="7223652" y="2776571"/>
            <a:ext cx="635001" cy="6350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0" name="사각형"/>
          <p:cNvSpPr/>
          <p:nvPr/>
        </p:nvSpPr>
        <p:spPr>
          <a:xfrm>
            <a:off x="10144087" y="2865471"/>
            <a:ext cx="635001" cy="63500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7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45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1. 문서화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1. 문서화</a:t>
              </a:r>
            </a:p>
          </p:txBody>
        </p:sp>
      </p:grpSp>
      <p:graphicFrame>
        <p:nvGraphicFramePr>
          <p:cNvPr id="148" name="표 1-1"/>
          <p:cNvGraphicFramePr/>
          <p:nvPr/>
        </p:nvGraphicFramePr>
        <p:xfrm>
          <a:off x="508000" y="1016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sym typeface="나눔스퀘어OTF Bold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뱅클 개발팀 소개서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신규 입사 시 개발팀 문화(진행 중 프로젝트, 개발 프로세스, 협업 방식 등)를 공유하기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저장소별 개발 세팅 가이드라인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모든 저장소 개발 세팅  가이드라인 추가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세팅 시 검색 및 강의 수강 등으로 소모하는 시간을 줄이기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개발 산출물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지속적인 유지 보수 작업을 효율적으로 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Git 사용법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형상 관리로 동료들과 효율적으로 협업하고, 장애 발생 시 개발 내역을 추적하여 신속히 롤백하기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5) 버그 리포트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고도화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장애 해결에만 그치지 않고, 장애 원인 파악과 다양한 시도 방법, 그리고 해결방법까지 기록으로 남겨 회사 자산으로 삼기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5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53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2. 관리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2. 관리</a:t>
              </a:r>
            </a:p>
          </p:txBody>
        </p:sp>
      </p:grpSp>
      <p:graphicFrame>
        <p:nvGraphicFramePr>
          <p:cNvPr id="156" name="표 1-1"/>
          <p:cNvGraphicFramePr/>
          <p:nvPr/>
        </p:nvGraphicFramePr>
        <p:xfrm>
          <a:off x="508000" y="1016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sym typeface="나눔스퀘어OTF Bold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서버 권한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계정만 존재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IAM 계정 생성 및 할당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계정의 경우, 모든 권한을 가지며 탈취 시 복구하기 어렵기 때문에 선택적 권한 부여가 가능한 IAM 계정으로 서버 관리를 진행하기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서비스 배포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일정하지 않은 배포 날짜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정기 배포 및 긴급 배포  프로세스 도입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무분별한 배포를 지양하고, 배포 행위 자체를 안정적으로 관리하기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서비스 버전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시맨틱 버저닝 도입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배포 시 무엇이 개발되었는지 전사에 알리고, 지속적인 유지 보수에 도움이 되는 릴리즈 노트를 만들기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Gitlab 통합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/ 운영 분할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저장소 통합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개발계 기 반영된 소스 코드를 운영계에 수동적으로 반영하면서 누락, 덮어쓰기와 같은 휴먼 에러를 방지하기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5) Gitlab CI/CD 구축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 - Jenkins 이원화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Gitlab으로 통합 개발계 자동 배포 운영계 수동 배포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분산된 배포 프로세스를 통합 관리하고, 수동 배포가 불필요한 개발계 배포 시스템을 바꾸기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3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61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3. 개선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3. 개선</a:t>
              </a:r>
            </a:p>
          </p:txBody>
        </p:sp>
      </p:grpSp>
      <p:graphicFrame>
        <p:nvGraphicFramePr>
          <p:cNvPr id="164" name="표 1-1"/>
          <p:cNvGraphicFramePr/>
          <p:nvPr/>
        </p:nvGraphicFramePr>
        <p:xfrm>
          <a:off x="508000" y="1016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sym typeface="나눔스퀘어OTF Bold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DB 데이터 암호화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미적용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적용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개인정보, 각종 비밀번호 등 데이터베이스에 저장된 데이터를 암호화하여 보호하기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어드민 조회 탭 분리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하나의 소스 코드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탭별 소스 코드 분리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9천 줄이 넘는 소스 코드를 유지 보수하는 것은 불가능에 가깝기 때문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Gitlab MR 템플릿  및 라벨 설정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미설정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소스 코드 리뷰와 소스 코드 병합을 효율적으로 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직각 삼각형 5"/>
          <p:cNvSpPr/>
          <p:nvPr/>
        </p:nvSpPr>
        <p:spPr>
          <a:xfrm flipV="1">
            <a:off x="0" y="-1"/>
            <a:ext cx="1515979" cy="1515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직각 삼각형 6"/>
          <p:cNvSpPr/>
          <p:nvPr/>
        </p:nvSpPr>
        <p:spPr>
          <a:xfrm flipV="1" rot="10800000">
            <a:off x="9352546" y="4018546"/>
            <a:ext cx="2839454" cy="2839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직사각형 7"/>
          <p:cNvSpPr/>
          <p:nvPr/>
        </p:nvSpPr>
        <p:spPr>
          <a:xfrm>
            <a:off x="283076" y="204160"/>
            <a:ext cx="11625848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1" name="사각형: 둥근 모서리 1"/>
          <p:cNvGrpSpPr/>
          <p:nvPr/>
        </p:nvGrpSpPr>
        <p:grpSpPr>
          <a:xfrm>
            <a:off x="504658" y="439443"/>
            <a:ext cx="1003301" cy="289307"/>
            <a:chOff x="0" y="-8963"/>
            <a:chExt cx="1003300" cy="289305"/>
          </a:xfrm>
        </p:grpSpPr>
        <p:sp>
          <p:nvSpPr>
            <p:cNvPr id="169" name="모서리가 둥근 직사각형"/>
            <p:cNvSpPr/>
            <p:nvPr/>
          </p:nvSpPr>
          <p:spPr>
            <a:xfrm>
              <a:off x="0" y="0"/>
              <a:ext cx="1003300" cy="2713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4. 성장"/>
            <p:cNvSpPr txBox="1"/>
            <p:nvPr/>
          </p:nvSpPr>
          <p:spPr>
            <a:xfrm>
              <a:off x="85462" y="-8964"/>
              <a:ext cx="832377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 성장</a:t>
              </a:r>
            </a:p>
          </p:txBody>
        </p:sp>
      </p:grpSp>
      <p:graphicFrame>
        <p:nvGraphicFramePr>
          <p:cNvPr id="172" name="표 1-1"/>
          <p:cNvGraphicFramePr/>
          <p:nvPr/>
        </p:nvGraphicFramePr>
        <p:xfrm>
          <a:off x="508000" y="1016000"/>
          <a:ext cx="9821334" cy="5080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sym typeface="나눔스퀘어OTF Bold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코드 리뷰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진행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전체 진행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최소 2인 이상의 검증을 통해서 결함 분석, 프로그래밍 능력 향상에 도움이 되기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개발 스터디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미진행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진행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RSS 피드 연동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미연동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연동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선 연결선 36"/>
          <p:cNvSpPr/>
          <p:nvPr/>
        </p:nvSpPr>
        <p:spPr>
          <a:xfrm flipH="1">
            <a:off x="939799" y="18894"/>
            <a:ext cx="6839107" cy="683910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직사각형 7"/>
          <p:cNvSpPr/>
          <p:nvPr/>
        </p:nvSpPr>
        <p:spPr>
          <a:xfrm>
            <a:off x="3187700" y="2769560"/>
            <a:ext cx="9004300" cy="4088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Box 11"/>
          <p:cNvSpPr txBox="1"/>
          <p:nvPr/>
        </p:nvSpPr>
        <p:spPr>
          <a:xfrm>
            <a:off x="3093720" y="3160776"/>
            <a:ext cx="6004560" cy="536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0" algn="ctr">
              <a:defRPr sz="3200">
                <a:solidFill>
                  <a:srgbClr val="222A35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Fin.</a:t>
            </a:r>
          </a:p>
        </p:txBody>
      </p:sp>
      <p:sp>
        <p:nvSpPr>
          <p:cNvPr id="177" name="직선 연결선 37"/>
          <p:cNvSpPr/>
          <p:nvPr/>
        </p:nvSpPr>
        <p:spPr>
          <a:xfrm flipH="1">
            <a:off x="10349745" y="5015744"/>
            <a:ext cx="1842256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직선 연결선 41"/>
          <p:cNvSpPr/>
          <p:nvPr/>
        </p:nvSpPr>
        <p:spPr>
          <a:xfrm>
            <a:off x="3187700" y="2769560"/>
            <a:ext cx="1841500" cy="1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직선 연결선 44"/>
          <p:cNvSpPr/>
          <p:nvPr/>
        </p:nvSpPr>
        <p:spPr>
          <a:xfrm flipH="1">
            <a:off x="3187700" y="2756462"/>
            <a:ext cx="1" cy="1859988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