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 b="def" i="def"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나눔스퀘어OTF Regular"/>
      </a:defRPr>
    </a:lvl1pPr>
    <a:lvl2pPr indent="228600" latinLnBrk="0">
      <a:defRPr sz="1200">
        <a:latin typeface="+mn-lt"/>
        <a:ea typeface="+mn-ea"/>
        <a:cs typeface="+mn-cs"/>
        <a:sym typeface="나눔스퀘어OTF Regular"/>
      </a:defRPr>
    </a:lvl2pPr>
    <a:lvl3pPr indent="457200" latinLnBrk="0">
      <a:defRPr sz="1200">
        <a:latin typeface="+mn-lt"/>
        <a:ea typeface="+mn-ea"/>
        <a:cs typeface="+mn-cs"/>
        <a:sym typeface="나눔스퀘어OTF Regular"/>
      </a:defRPr>
    </a:lvl3pPr>
    <a:lvl4pPr indent="685800" latinLnBrk="0">
      <a:defRPr sz="1200">
        <a:latin typeface="+mn-lt"/>
        <a:ea typeface="+mn-ea"/>
        <a:cs typeface="+mn-cs"/>
        <a:sym typeface="나눔스퀘어OTF Regular"/>
      </a:defRPr>
    </a:lvl4pPr>
    <a:lvl5pPr indent="914400" latinLnBrk="0">
      <a:defRPr sz="1200">
        <a:latin typeface="+mn-lt"/>
        <a:ea typeface="+mn-ea"/>
        <a:cs typeface="+mn-cs"/>
        <a:sym typeface="나눔스퀘어OTF Regular"/>
      </a:defRPr>
    </a:lvl5pPr>
    <a:lvl6pPr indent="1143000" latinLnBrk="0">
      <a:defRPr sz="1200">
        <a:latin typeface="+mn-lt"/>
        <a:ea typeface="+mn-ea"/>
        <a:cs typeface="+mn-cs"/>
        <a:sym typeface="나눔스퀘어OTF Regular"/>
      </a:defRPr>
    </a:lvl6pPr>
    <a:lvl7pPr indent="1371600" latinLnBrk="0">
      <a:defRPr sz="1200">
        <a:latin typeface="+mn-lt"/>
        <a:ea typeface="+mn-ea"/>
        <a:cs typeface="+mn-cs"/>
        <a:sym typeface="나눔스퀘어OTF Regular"/>
      </a:defRPr>
    </a:lvl7pPr>
    <a:lvl8pPr indent="1600200" latinLnBrk="0">
      <a:defRPr sz="1200">
        <a:latin typeface="+mn-lt"/>
        <a:ea typeface="+mn-ea"/>
        <a:cs typeface="+mn-cs"/>
        <a:sym typeface="나눔스퀘어OTF Regular"/>
      </a:defRPr>
    </a:lvl8pPr>
    <a:lvl9pPr indent="1828800" latinLnBrk="0">
      <a:defRPr sz="1200">
        <a:latin typeface="+mn-lt"/>
        <a:ea typeface="+mn-ea"/>
        <a:cs typeface="+mn-cs"/>
        <a:sym typeface="나눔스퀘어OTF Regula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5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90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90" cy="823915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  <a:lvl2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2pPr>
            <a:lvl3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3pPr>
            <a:lvl4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4pPr>
            <a:lvl5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3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66785" y="6412930"/>
            <a:ext cx="287017" cy="25196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선 연결선 36"/>
          <p:cNvSpPr/>
          <p:nvPr/>
        </p:nvSpPr>
        <p:spPr>
          <a:xfrm flipH="1">
            <a:off x="939799" y="18893"/>
            <a:ext cx="6839109" cy="6839108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5" name="직사각형 7"/>
          <p:cNvSpPr/>
          <p:nvPr/>
        </p:nvSpPr>
        <p:spPr>
          <a:xfrm>
            <a:off x="3187700" y="2769560"/>
            <a:ext cx="9004300" cy="4088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38100" dir="13500000">
              <a:srgbClr val="50DEC8">
                <a:alpha val="1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TextBox 11"/>
          <p:cNvSpPr txBox="1"/>
          <p:nvPr/>
        </p:nvSpPr>
        <p:spPr>
          <a:xfrm>
            <a:off x="3826692" y="3158726"/>
            <a:ext cx="6004562" cy="861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2">
              <a:defRPr sz="3200">
                <a:solidFill>
                  <a:srgbClr val="222A35"/>
                </a:solidFill>
              </a:defRPr>
            </a:pPr>
            <a:r>
              <a:t>   </a:t>
            </a:r>
            <a:r>
              <a:rPr>
                <a:latin typeface="나눔스퀘어OTF Bold"/>
                <a:ea typeface="나눔스퀘어OTF Bold"/>
                <a:cs typeface="나눔스퀘어OTF Bold"/>
                <a:sym typeface="나눔스퀘어OTF Bold"/>
              </a:rPr>
              <a:t>     </a:t>
            </a:r>
            <a:r>
              <a:rPr>
                <a:solidFill>
                  <a:srgbClr val="535353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rPr>
              <a:t>개발팀 향후 계획 보고서</a:t>
            </a:r>
          </a:p>
          <a:p>
            <a:pPr lvl="2">
              <a:defRPr sz="1000">
                <a:solidFill>
                  <a:srgbClr val="D9D9D9"/>
                </a:solidFill>
              </a:defRPr>
            </a:pPr>
          </a:p>
          <a:p>
            <a:pPr lvl="2" algn="ctr">
              <a:defRPr sz="1200">
                <a:solidFill>
                  <a:srgbClr val="797979"/>
                </a:solidFill>
              </a:defRPr>
            </a:pPr>
            <a:r>
              <a:t>류창선</a:t>
            </a:r>
          </a:p>
        </p:txBody>
      </p:sp>
      <p:sp>
        <p:nvSpPr>
          <p:cNvPr id="97" name="직선 연결선 37"/>
          <p:cNvSpPr/>
          <p:nvPr/>
        </p:nvSpPr>
        <p:spPr>
          <a:xfrm flipH="1">
            <a:off x="10349745" y="5015743"/>
            <a:ext cx="1842257" cy="1842257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직선 연결선 41"/>
          <p:cNvSpPr/>
          <p:nvPr/>
        </p:nvSpPr>
        <p:spPr>
          <a:xfrm>
            <a:off x="3187700" y="2769560"/>
            <a:ext cx="1841501" cy="3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9" name="직선 연결선 44"/>
          <p:cNvSpPr/>
          <p:nvPr/>
        </p:nvSpPr>
        <p:spPr>
          <a:xfrm flipH="1">
            <a:off x="3187700" y="2756461"/>
            <a:ext cx="3" cy="1859990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102" name="사각형: 둥근 대각선 방향 모서리 1"/>
          <p:cNvGrpSpPr/>
          <p:nvPr/>
        </p:nvGrpSpPr>
        <p:grpSpPr>
          <a:xfrm>
            <a:off x="2773133" y="2556198"/>
            <a:ext cx="829134" cy="426725"/>
            <a:chOff x="-1" y="0"/>
            <a:chExt cx="829133" cy="426723"/>
          </a:xfrm>
        </p:grpSpPr>
        <p:sp>
          <p:nvSpPr>
            <p:cNvPr id="100" name="도형"/>
            <p:cNvSpPr/>
            <p:nvPr/>
          </p:nvSpPr>
          <p:spPr>
            <a:xfrm>
              <a:off x="-1" y="-1"/>
              <a:ext cx="829134" cy="4267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5558" y="0"/>
                  </a:moveTo>
                  <a:lnTo>
                    <a:pt x="21600" y="0"/>
                  </a:lnTo>
                  <a:lnTo>
                    <a:pt x="21600" y="10800"/>
                  </a:lnTo>
                  <a:cubicBezTo>
                    <a:pt x="21600" y="16765"/>
                    <a:pt x="19111" y="21600"/>
                    <a:pt x="16042" y="21600"/>
                  </a:cubicBezTo>
                  <a:lnTo>
                    <a:pt x="0" y="21600"/>
                  </a:lnTo>
                  <a:lnTo>
                    <a:pt x="0" y="10800"/>
                  </a:lnTo>
                  <a:cubicBezTo>
                    <a:pt x="0" y="4835"/>
                    <a:pt x="2489" y="0"/>
                    <a:pt x="555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1" name="20250724"/>
            <p:cNvSpPr txBox="1"/>
            <p:nvPr/>
          </p:nvSpPr>
          <p:spPr>
            <a:xfrm>
              <a:off x="-2" y="93346"/>
              <a:ext cx="829134" cy="24002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0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20250724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직각 삼각형 5"/>
          <p:cNvSpPr/>
          <p:nvPr/>
        </p:nvSpPr>
        <p:spPr>
          <a:xfrm flipV="1">
            <a:off x="-2" y="-1"/>
            <a:ext cx="1515981" cy="1515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5" name="직각 삼각형 6"/>
          <p:cNvSpPr/>
          <p:nvPr/>
        </p:nvSpPr>
        <p:spPr>
          <a:xfrm flipV="1" rot="10800000">
            <a:off x="9352544" y="4018546"/>
            <a:ext cx="2839457" cy="2839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6" name="직사각형 7"/>
          <p:cNvSpPr/>
          <p:nvPr/>
        </p:nvSpPr>
        <p:spPr>
          <a:xfrm>
            <a:off x="283074" y="204160"/>
            <a:ext cx="11625852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9" name="사각형: 둥근 모서리 1"/>
          <p:cNvGrpSpPr/>
          <p:nvPr/>
        </p:nvGrpSpPr>
        <p:grpSpPr>
          <a:xfrm>
            <a:off x="504658" y="439440"/>
            <a:ext cx="1003302" cy="289302"/>
            <a:chOff x="0" y="0"/>
            <a:chExt cx="1003301" cy="289301"/>
          </a:xfrm>
        </p:grpSpPr>
        <p:sp>
          <p:nvSpPr>
            <p:cNvPr id="107" name="모서리가 둥근 직사각형"/>
            <p:cNvSpPr/>
            <p:nvPr/>
          </p:nvSpPr>
          <p:spPr>
            <a:xfrm>
              <a:off x="0" y="8964"/>
              <a:ext cx="1003302" cy="2713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08" name="목차"/>
            <p:cNvSpPr txBox="1"/>
            <p:nvPr/>
          </p:nvSpPr>
          <p:spPr>
            <a:xfrm>
              <a:off x="85462" y="-1"/>
              <a:ext cx="832379" cy="289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목차</a:t>
              </a:r>
            </a:p>
          </p:txBody>
        </p:sp>
      </p:grpSp>
      <p:grpSp>
        <p:nvGrpSpPr>
          <p:cNvPr id="138" name="그룹화"/>
          <p:cNvGrpSpPr/>
          <p:nvPr/>
        </p:nvGrpSpPr>
        <p:grpSpPr>
          <a:xfrm>
            <a:off x="430238" y="1905866"/>
            <a:ext cx="11331528" cy="2670345"/>
            <a:chOff x="0" y="0"/>
            <a:chExt cx="11331527" cy="2670343"/>
          </a:xfrm>
        </p:grpSpPr>
        <p:grpSp>
          <p:nvGrpSpPr>
            <p:cNvPr id="116" name="그룹화"/>
            <p:cNvGrpSpPr/>
            <p:nvPr/>
          </p:nvGrpSpPr>
          <p:grpSpPr>
            <a:xfrm>
              <a:off x="0" y="-1"/>
              <a:ext cx="2590589" cy="2670345"/>
              <a:chOff x="0" y="0"/>
              <a:chExt cx="2590588" cy="2670343"/>
            </a:xfrm>
          </p:grpSpPr>
          <p:grpSp>
            <p:nvGrpSpPr>
              <p:cNvPr id="114" name="그룹 19"/>
              <p:cNvGrpSpPr/>
              <p:nvPr/>
            </p:nvGrpSpPr>
            <p:grpSpPr>
              <a:xfrm>
                <a:off x="128984" y="-1"/>
                <a:ext cx="2332625" cy="2466189"/>
                <a:chOff x="-1" y="-1"/>
                <a:chExt cx="2332624" cy="2466187"/>
              </a:xfrm>
            </p:grpSpPr>
            <p:sp>
              <p:nvSpPr>
                <p:cNvPr id="110" name="타원 20"/>
                <p:cNvSpPr/>
                <p:nvPr/>
              </p:nvSpPr>
              <p:spPr>
                <a:xfrm>
                  <a:off x="-2" y="133560"/>
                  <a:ext cx="2332625" cy="2332627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1" name="타원 21"/>
                <p:cNvSpPr/>
                <p:nvPr/>
              </p:nvSpPr>
              <p:spPr>
                <a:xfrm>
                  <a:off x="317255" y="450816"/>
                  <a:ext cx="1698109" cy="1698114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12" name="타원 22"/>
                <p:cNvSpPr/>
                <p:nvPr/>
              </p:nvSpPr>
              <p:spPr>
                <a:xfrm>
                  <a:off x="1040308" y="-2"/>
                  <a:ext cx="252005" cy="25200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3" name="직선 연결선 23"/>
                <p:cNvSpPr/>
                <p:nvPr/>
              </p:nvSpPr>
              <p:spPr>
                <a:xfrm>
                  <a:off x="1166308" y="2243724"/>
                  <a:ext cx="3" cy="140680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15" name="직사각형 24"/>
              <p:cNvSpPr/>
              <p:nvPr/>
            </p:nvSpPr>
            <p:spPr>
              <a:xfrm>
                <a:off x="0" y="2670343"/>
                <a:ext cx="2590589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1. 문서화</a:t>
                </a:r>
              </a:p>
            </p:txBody>
          </p:sp>
        </p:grpSp>
        <p:grpSp>
          <p:nvGrpSpPr>
            <p:cNvPr id="123" name="그룹화"/>
            <p:cNvGrpSpPr/>
            <p:nvPr/>
          </p:nvGrpSpPr>
          <p:grpSpPr>
            <a:xfrm>
              <a:off x="2913644" y="66782"/>
              <a:ext cx="2590592" cy="2536782"/>
              <a:chOff x="0" y="0"/>
              <a:chExt cx="2590590" cy="2536781"/>
            </a:xfrm>
          </p:grpSpPr>
          <p:grpSp>
            <p:nvGrpSpPr>
              <p:cNvPr id="121" name="그룹 19"/>
              <p:cNvGrpSpPr/>
              <p:nvPr/>
            </p:nvGrpSpPr>
            <p:grpSpPr>
              <a:xfrm>
                <a:off x="128985" y="0"/>
                <a:ext cx="2456231" cy="2332624"/>
                <a:chOff x="-1" y="0"/>
                <a:chExt cx="2456230" cy="2332623"/>
              </a:xfrm>
            </p:grpSpPr>
            <p:sp>
              <p:nvSpPr>
                <p:cNvPr id="117" name="타원 20"/>
                <p:cNvSpPr/>
                <p:nvPr/>
              </p:nvSpPr>
              <p:spPr>
                <a:xfrm>
                  <a:off x="-2" y="-1"/>
                  <a:ext cx="2332626" cy="2332624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18" name="타원 21"/>
                <p:cNvSpPr/>
                <p:nvPr/>
              </p:nvSpPr>
              <p:spPr>
                <a:xfrm>
                  <a:off x="317256" y="317255"/>
                  <a:ext cx="1698111" cy="1698111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19" name="타원 22"/>
                <p:cNvSpPr/>
                <p:nvPr/>
              </p:nvSpPr>
              <p:spPr>
                <a:xfrm>
                  <a:off x="2204225" y="1040310"/>
                  <a:ext cx="252005" cy="25200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0" name="직선 연결선 23"/>
                <p:cNvSpPr/>
                <p:nvPr/>
              </p:nvSpPr>
              <p:spPr>
                <a:xfrm>
                  <a:off x="1166309" y="2110160"/>
                  <a:ext cx="3" cy="140680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22" name="직사각형 24"/>
              <p:cNvSpPr/>
              <p:nvPr/>
            </p:nvSpPr>
            <p:spPr>
              <a:xfrm>
                <a:off x="0" y="2536781"/>
                <a:ext cx="259059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2. 관리</a:t>
                </a:r>
              </a:p>
            </p:txBody>
          </p:sp>
        </p:grpSp>
        <p:grpSp>
          <p:nvGrpSpPr>
            <p:cNvPr id="130" name="그룹화"/>
            <p:cNvGrpSpPr/>
            <p:nvPr/>
          </p:nvGrpSpPr>
          <p:grpSpPr>
            <a:xfrm>
              <a:off x="5827291" y="66782"/>
              <a:ext cx="2590591" cy="2536782"/>
              <a:chOff x="0" y="0"/>
              <a:chExt cx="2590590" cy="2536781"/>
            </a:xfrm>
          </p:grpSpPr>
          <p:grpSp>
            <p:nvGrpSpPr>
              <p:cNvPr id="128" name="그룹 19"/>
              <p:cNvGrpSpPr/>
              <p:nvPr/>
            </p:nvGrpSpPr>
            <p:grpSpPr>
              <a:xfrm>
                <a:off x="128984" y="0"/>
                <a:ext cx="2332623" cy="2474049"/>
                <a:chOff x="-1" y="0"/>
                <a:chExt cx="2332621" cy="2474048"/>
              </a:xfrm>
            </p:grpSpPr>
            <p:sp>
              <p:nvSpPr>
                <p:cNvPr id="124" name="타원 20"/>
                <p:cNvSpPr/>
                <p:nvPr/>
              </p:nvSpPr>
              <p:spPr>
                <a:xfrm>
                  <a:off x="-2" y="-1"/>
                  <a:ext cx="2332623" cy="2332626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5" name="타원 21"/>
                <p:cNvSpPr/>
                <p:nvPr/>
              </p:nvSpPr>
              <p:spPr>
                <a:xfrm>
                  <a:off x="317256" y="317255"/>
                  <a:ext cx="1698109" cy="1698111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26" name="타원 22"/>
                <p:cNvSpPr/>
                <p:nvPr/>
              </p:nvSpPr>
              <p:spPr>
                <a:xfrm>
                  <a:off x="1040309" y="2222043"/>
                  <a:ext cx="252005" cy="25200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27" name="직선 연결선 23"/>
                <p:cNvSpPr/>
                <p:nvPr/>
              </p:nvSpPr>
              <p:spPr>
                <a:xfrm>
                  <a:off x="1166309" y="2110160"/>
                  <a:ext cx="3" cy="140680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29" name="직사각형 24"/>
              <p:cNvSpPr/>
              <p:nvPr/>
            </p:nvSpPr>
            <p:spPr>
              <a:xfrm>
                <a:off x="0" y="2536781"/>
                <a:ext cx="259059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3. 개선</a:t>
                </a:r>
              </a:p>
            </p:txBody>
          </p:sp>
        </p:grpSp>
        <p:grpSp>
          <p:nvGrpSpPr>
            <p:cNvPr id="137" name="그룹화"/>
            <p:cNvGrpSpPr/>
            <p:nvPr/>
          </p:nvGrpSpPr>
          <p:grpSpPr>
            <a:xfrm>
              <a:off x="8740937" y="66785"/>
              <a:ext cx="2590591" cy="2536779"/>
              <a:chOff x="0" y="0"/>
              <a:chExt cx="2590590" cy="2536778"/>
            </a:xfrm>
          </p:grpSpPr>
          <p:grpSp>
            <p:nvGrpSpPr>
              <p:cNvPr id="135" name="그룹 19"/>
              <p:cNvGrpSpPr/>
              <p:nvPr/>
            </p:nvGrpSpPr>
            <p:grpSpPr>
              <a:xfrm>
                <a:off x="15710" y="0"/>
                <a:ext cx="2445900" cy="2332622"/>
                <a:chOff x="0" y="0"/>
                <a:chExt cx="2445899" cy="2332621"/>
              </a:xfrm>
            </p:grpSpPr>
            <p:sp>
              <p:nvSpPr>
                <p:cNvPr id="131" name="타원 20"/>
                <p:cNvSpPr/>
                <p:nvPr/>
              </p:nvSpPr>
              <p:spPr>
                <a:xfrm>
                  <a:off x="113277" y="-1"/>
                  <a:ext cx="2332623" cy="2332623"/>
                </a:xfrm>
                <a:prstGeom prst="ellipse">
                  <a:avLst/>
                </a:prstGeom>
                <a:solidFill>
                  <a:srgbClr val="FFFFFF"/>
                </a:solidFill>
                <a:ln w="12700" cap="flat">
                  <a:solidFill>
                    <a:srgbClr val="D9D9D9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2" name="타원 21"/>
                <p:cNvSpPr/>
                <p:nvPr/>
              </p:nvSpPr>
              <p:spPr>
                <a:xfrm>
                  <a:off x="430532" y="317255"/>
                  <a:ext cx="1698109" cy="1698111"/>
                </a:xfrm>
                <a:prstGeom prst="ellipse">
                  <a:avLst/>
                </a:prstGeom>
                <a:noFill/>
                <a:ln w="12700" cap="flat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3200">
                      <a:solidFill>
                        <a:srgbClr val="50DEC8"/>
                      </a:solidFill>
                    </a:defRPr>
                  </a:pPr>
                </a:p>
              </p:txBody>
            </p:sp>
            <p:sp>
              <p:nvSpPr>
                <p:cNvPr id="133" name="타원 22"/>
                <p:cNvSpPr/>
                <p:nvPr/>
              </p:nvSpPr>
              <p:spPr>
                <a:xfrm>
                  <a:off x="-1" y="1040309"/>
                  <a:ext cx="252005" cy="25200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50DEC8"/>
                    </a:gs>
                    <a:gs pos="100000">
                      <a:srgbClr val="4EE4A7"/>
                    </a:gs>
                  </a:gsLst>
                  <a:lin ang="0" scaled="0"/>
                </a:gra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38100" dist="38100" dir="5400000">
                    <a:srgbClr val="00DA5A">
                      <a:alpha val="25000"/>
                    </a:srgbClr>
                  </a:outerShdw>
                </a:effectLst>
              </p:spPr>
              <p:txBody>
                <a:bodyPr wrap="square" lIns="45718" tIns="45718" rIns="45718" bIns="45718" numCol="1" anchor="ctr">
                  <a:noAutofit/>
                </a:bodyPr>
                <a:lstStyle/>
                <a:p>
                  <a:pPr algn="ctr">
                    <a:defRPr sz="1200">
                      <a:solidFill>
                        <a:srgbClr val="FFFFFF"/>
                      </a:solidFill>
                    </a:defRPr>
                  </a:pPr>
                </a:p>
              </p:txBody>
            </p:sp>
            <p:sp>
              <p:nvSpPr>
                <p:cNvPr id="134" name="직선 연결선 23"/>
                <p:cNvSpPr/>
                <p:nvPr/>
              </p:nvSpPr>
              <p:spPr>
                <a:xfrm>
                  <a:off x="1279585" y="2110159"/>
                  <a:ext cx="3" cy="140680"/>
                </a:xfrm>
                <a:prstGeom prst="line">
                  <a:avLst/>
                </a:prstGeom>
                <a:noFill/>
                <a:ln w="19050" cap="rnd">
                  <a:solidFill>
                    <a:srgbClr val="50DEC8"/>
                  </a:solidFill>
                  <a:prstDash val="solid"/>
                  <a:miter lim="800000"/>
                </a:ln>
                <a:effectLst/>
              </p:spPr>
              <p:txBody>
                <a:bodyPr wrap="square" lIns="45718" tIns="45718" rIns="45718" bIns="45718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36" name="직사각형 24"/>
              <p:cNvSpPr/>
              <p:nvPr/>
            </p:nvSpPr>
            <p:spPr>
              <a:xfrm>
                <a:off x="0" y="2536778"/>
                <a:ext cx="2590591" cy="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0" fill="norm" stroke="1" extrusionOk="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 algn="ctr">
                  <a:lnSpc>
                    <a:spcPct val="150000"/>
                  </a:lnSpc>
                  <a:defRPr sz="2000">
                    <a:solidFill>
                      <a:srgbClr val="797979"/>
                    </a:solidFill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4. 성장</a:t>
                </a:r>
              </a:p>
            </p:txBody>
          </p:sp>
        </p:grpSp>
      </p:grpSp>
      <p:sp>
        <p:nvSpPr>
          <p:cNvPr id="139" name="사각형"/>
          <p:cNvSpPr/>
          <p:nvPr/>
        </p:nvSpPr>
        <p:spPr>
          <a:xfrm>
            <a:off x="1447859" y="2878170"/>
            <a:ext cx="635003" cy="635003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0" name="사각형"/>
          <p:cNvSpPr/>
          <p:nvPr/>
        </p:nvSpPr>
        <p:spPr>
          <a:xfrm>
            <a:off x="4315917" y="2852770"/>
            <a:ext cx="635003" cy="635003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1" name="사각형"/>
          <p:cNvSpPr/>
          <p:nvPr/>
        </p:nvSpPr>
        <p:spPr>
          <a:xfrm>
            <a:off x="7223652" y="2776570"/>
            <a:ext cx="635003" cy="635003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142" name="사각형"/>
          <p:cNvSpPr/>
          <p:nvPr/>
        </p:nvSpPr>
        <p:spPr>
          <a:xfrm>
            <a:off x="10144087" y="2865470"/>
            <a:ext cx="635003" cy="635003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직각 삼각형 5"/>
          <p:cNvSpPr/>
          <p:nvPr/>
        </p:nvSpPr>
        <p:spPr>
          <a:xfrm flipV="1">
            <a:off x="-2" y="-1"/>
            <a:ext cx="1515981" cy="1515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5" name="직각 삼각형 6"/>
          <p:cNvSpPr/>
          <p:nvPr/>
        </p:nvSpPr>
        <p:spPr>
          <a:xfrm flipV="1" rot="10800000">
            <a:off x="9352544" y="4018546"/>
            <a:ext cx="2839457" cy="2839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6" name="직사각형 7"/>
          <p:cNvSpPr/>
          <p:nvPr/>
        </p:nvSpPr>
        <p:spPr>
          <a:xfrm>
            <a:off x="283074" y="204160"/>
            <a:ext cx="11625852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9" name="사각형: 둥근 모서리 1"/>
          <p:cNvGrpSpPr/>
          <p:nvPr/>
        </p:nvGrpSpPr>
        <p:grpSpPr>
          <a:xfrm>
            <a:off x="504658" y="439440"/>
            <a:ext cx="1003302" cy="289302"/>
            <a:chOff x="0" y="0"/>
            <a:chExt cx="1003301" cy="289301"/>
          </a:xfrm>
        </p:grpSpPr>
        <p:sp>
          <p:nvSpPr>
            <p:cNvPr id="147" name="모서리가 둥근 직사각형"/>
            <p:cNvSpPr/>
            <p:nvPr/>
          </p:nvSpPr>
          <p:spPr>
            <a:xfrm>
              <a:off x="0" y="8964"/>
              <a:ext cx="1003302" cy="2713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48" name="1. 문서화"/>
            <p:cNvSpPr txBox="1"/>
            <p:nvPr/>
          </p:nvSpPr>
          <p:spPr>
            <a:xfrm>
              <a:off x="85462" y="-1"/>
              <a:ext cx="832379" cy="289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1. 문서화</a:t>
              </a:r>
            </a:p>
          </p:txBody>
        </p:sp>
      </p:grpSp>
      <p:graphicFrame>
        <p:nvGraphicFramePr>
          <p:cNvPr id="150" name="표 1-1"/>
          <p:cNvGraphicFramePr/>
          <p:nvPr/>
        </p:nvGraphicFramePr>
        <p:xfrm>
          <a:off x="508000" y="1016000"/>
          <a:ext cx="11176000" cy="5334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FFFFFF"/>
                      </a:solidFill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1) 뱅클 개발팀 소개서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존재하지 않음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제작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신규 입사 시 개발팀 문화(진행 중 프로젝트, 개발 프로세스, 협업 방식 등)를 공유하기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2) 저장소별 개발 세팅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b="0"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가이드라인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일부 존재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모든 저장소 개발 세팅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가이드라인 추가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개발 세팅 시 검색 및 강의 수강 등으로 소모하는 시간을 줄이기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3) 개발 산출물</a:t>
                      </a:r>
                    </a:p>
                  </a:txBody>
                  <a:tcPr marL="0" marR="0" marT="0" marB="0" anchor="ctr" anchorCtr="0" horzOverflow="overflow">
                    <a:lnL w="12700">
                      <a:solidFill>
                        <a:srgbClr val="FFFFFF"/>
                      </a:solidFill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일부 존재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제작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지속적인 유지 보수 작업을 효율적으로 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solidFill>
                        <a:srgbClr val="FFFFFF"/>
                      </a:solidFill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4) Git 사용법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존재하지 않음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제작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형상 관리를 통해 동료와 코드 충돌을 최소화하는 방향으로 협업하고, 장애 발생 시 개발 내역을 추적하여 신속히 롤백하기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5) 버그 리포트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고도화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장애 해결에만 그치지 않고, 장애 원인 파악과 다양한 시도 방법, 그리고 해결방법까지 기록으로 남겨 회사 자산으로 삼기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직각 삼각형 5"/>
          <p:cNvSpPr/>
          <p:nvPr/>
        </p:nvSpPr>
        <p:spPr>
          <a:xfrm flipV="1">
            <a:off x="-2" y="-1"/>
            <a:ext cx="1515981" cy="1515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3" name="직각 삼각형 6"/>
          <p:cNvSpPr/>
          <p:nvPr/>
        </p:nvSpPr>
        <p:spPr>
          <a:xfrm flipV="1" rot="10800000">
            <a:off x="9352544" y="4018546"/>
            <a:ext cx="2839457" cy="2839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직사각형 7"/>
          <p:cNvSpPr/>
          <p:nvPr/>
        </p:nvSpPr>
        <p:spPr>
          <a:xfrm>
            <a:off x="283074" y="204160"/>
            <a:ext cx="11625852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57" name="사각형: 둥근 모서리 1"/>
          <p:cNvGrpSpPr/>
          <p:nvPr/>
        </p:nvGrpSpPr>
        <p:grpSpPr>
          <a:xfrm>
            <a:off x="504658" y="439440"/>
            <a:ext cx="1003302" cy="289302"/>
            <a:chOff x="0" y="0"/>
            <a:chExt cx="1003301" cy="289301"/>
          </a:xfrm>
        </p:grpSpPr>
        <p:sp>
          <p:nvSpPr>
            <p:cNvPr id="155" name="모서리가 둥근 직사각형"/>
            <p:cNvSpPr/>
            <p:nvPr/>
          </p:nvSpPr>
          <p:spPr>
            <a:xfrm>
              <a:off x="0" y="8964"/>
              <a:ext cx="1003302" cy="2713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56" name="2. 관리"/>
            <p:cNvSpPr txBox="1"/>
            <p:nvPr/>
          </p:nvSpPr>
          <p:spPr>
            <a:xfrm>
              <a:off x="85462" y="-1"/>
              <a:ext cx="832379" cy="289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2. 관리</a:t>
              </a:r>
            </a:p>
          </p:txBody>
        </p:sp>
      </p:grpSp>
      <p:graphicFrame>
        <p:nvGraphicFramePr>
          <p:cNvPr id="158" name="표 1-1"/>
          <p:cNvGraphicFramePr/>
          <p:nvPr/>
        </p:nvGraphicFramePr>
        <p:xfrm>
          <a:off x="508000" y="1016000"/>
          <a:ext cx="11176000" cy="5334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1) 서버 권한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Root 계정만 존재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IAM 계정 생성 및 할당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Root 계정의 경우, 모든 권한을 가지며 탈취 시 복구하기 어렵기 때문에 선택적 권한 부여가 가능한 IAM 계정으로 서버 관리를 진행하기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2) 서비스 배포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일정하지 않은 배포 날짜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정기 배포 및 긴급 배포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프로세스 도입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무분별한 배포를 지양하고, 배포 행위 자체를 안정적으로 관리하기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3) 서비스 버전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존재하지 않음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시맨틱 버저닝 도입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배포 시 무엇이 개발되었는지 전사에 알리고, 지속적인 유지 보수에 도움이 되는 릴리즈 노트를 만들기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4) Gitlab 통합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개발 / 운영 분할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저장소 통합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개발계 기 반영된 소스 코드를 운영계에 수동적으로 반영하면서 누락, 덮어쓰기와 같은 휴먼 에러를 방지하기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5) Gitlab CI/CD 구축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Gitlab - Jenkins 이원화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Gitlab으로 통합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개발계 자동 배포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sz="1400">
                          <a:solidFill>
                            <a:srgbClr val="797979"/>
                          </a:solidFill>
                        </a:defRPr>
                      </a:pPr>
                      <a:r>
                        <a:t>운영계 수동 배포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분산된 배포 프로세스를 통합 관리하고, 수동 배포가 불필요한 개발계 배포 시스템을 바꾸기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직각 삼각형 5"/>
          <p:cNvSpPr/>
          <p:nvPr/>
        </p:nvSpPr>
        <p:spPr>
          <a:xfrm flipV="1">
            <a:off x="-2" y="-1"/>
            <a:ext cx="1515981" cy="1515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1" name="직각 삼각형 6"/>
          <p:cNvSpPr/>
          <p:nvPr/>
        </p:nvSpPr>
        <p:spPr>
          <a:xfrm flipV="1" rot="10800000">
            <a:off x="9352544" y="4018546"/>
            <a:ext cx="2839457" cy="2839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2" name="직사각형 7"/>
          <p:cNvSpPr/>
          <p:nvPr/>
        </p:nvSpPr>
        <p:spPr>
          <a:xfrm>
            <a:off x="283074" y="204160"/>
            <a:ext cx="11625852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65" name="사각형: 둥근 모서리 1"/>
          <p:cNvGrpSpPr/>
          <p:nvPr/>
        </p:nvGrpSpPr>
        <p:grpSpPr>
          <a:xfrm>
            <a:off x="504658" y="439440"/>
            <a:ext cx="1003302" cy="289302"/>
            <a:chOff x="0" y="0"/>
            <a:chExt cx="1003301" cy="289301"/>
          </a:xfrm>
        </p:grpSpPr>
        <p:sp>
          <p:nvSpPr>
            <p:cNvPr id="163" name="모서리가 둥근 직사각형"/>
            <p:cNvSpPr/>
            <p:nvPr/>
          </p:nvSpPr>
          <p:spPr>
            <a:xfrm>
              <a:off x="0" y="8964"/>
              <a:ext cx="1003302" cy="2713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64" name="3. 개선"/>
            <p:cNvSpPr txBox="1"/>
            <p:nvPr/>
          </p:nvSpPr>
          <p:spPr>
            <a:xfrm>
              <a:off x="85462" y="-1"/>
              <a:ext cx="832379" cy="289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3. 개선</a:t>
              </a:r>
            </a:p>
          </p:txBody>
        </p:sp>
      </p:grpSp>
      <p:graphicFrame>
        <p:nvGraphicFramePr>
          <p:cNvPr id="166" name="표 1-1"/>
          <p:cNvGraphicFramePr/>
          <p:nvPr/>
        </p:nvGraphicFramePr>
        <p:xfrm>
          <a:off x="508000" y="1016000"/>
          <a:ext cx="11176000" cy="3556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1) DB 데이터 암호화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미적용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적용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개인정보, 각종 비밀번호 등 데이터베이스에 저장된 데이터를 암호화하여 보호하기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2) 어드민 조회 탭 분리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하나의 소스 코드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탭별 소스 코드 분리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9천 줄이 넘는 소스 코드를 유지 보수하는 것은 불가능에 가깝기 때문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3) Gitlab MR 템플릿</a:t>
                      </a:r>
                    </a:p>
                    <a:p>
                      <a:pPr algn="l">
                        <a:lnSpc>
                          <a:spcPct val="120000"/>
                        </a:lnSpc>
                        <a:defRPr b="0"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r>
                        <a:t>및 라벨 설정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미설정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설정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소스 코드 리뷰와 소스 코드 병합을 효율적으로 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7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직각 삼각형 5"/>
          <p:cNvSpPr/>
          <p:nvPr/>
        </p:nvSpPr>
        <p:spPr>
          <a:xfrm flipV="1">
            <a:off x="-2" y="-1"/>
            <a:ext cx="1515981" cy="15159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직각 삼각형 6"/>
          <p:cNvSpPr/>
          <p:nvPr/>
        </p:nvSpPr>
        <p:spPr>
          <a:xfrm flipV="1" rot="10800000">
            <a:off x="9352544" y="4018546"/>
            <a:ext cx="2839457" cy="2839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0DEC8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0" name="직사각형 7"/>
          <p:cNvSpPr/>
          <p:nvPr/>
        </p:nvSpPr>
        <p:spPr>
          <a:xfrm>
            <a:off x="283074" y="204160"/>
            <a:ext cx="11625852" cy="644968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8100000">
              <a:srgbClr val="0070C0">
                <a:alpha val="15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73" name="사각형: 둥근 모서리 1"/>
          <p:cNvGrpSpPr/>
          <p:nvPr/>
        </p:nvGrpSpPr>
        <p:grpSpPr>
          <a:xfrm>
            <a:off x="504658" y="439440"/>
            <a:ext cx="1003302" cy="289302"/>
            <a:chOff x="0" y="0"/>
            <a:chExt cx="1003301" cy="289301"/>
          </a:xfrm>
        </p:grpSpPr>
        <p:sp>
          <p:nvSpPr>
            <p:cNvPr id="171" name="모서리가 둥근 직사각형"/>
            <p:cNvSpPr/>
            <p:nvPr/>
          </p:nvSpPr>
          <p:spPr>
            <a:xfrm>
              <a:off x="0" y="8964"/>
              <a:ext cx="1003302" cy="27138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50DEC8"/>
                </a:gs>
                <a:gs pos="100000">
                  <a:srgbClr val="4EE4A7"/>
                </a:gs>
              </a:gsLst>
              <a:lin ang="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38100" dist="38100" dir="5400000">
                <a:srgbClr val="00DA5A">
                  <a:alpha val="25000"/>
                </a:srgbClr>
              </a:outerShdw>
            </a:effectLst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12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72" name="4. 성장"/>
            <p:cNvSpPr txBox="1"/>
            <p:nvPr/>
          </p:nvSpPr>
          <p:spPr>
            <a:xfrm>
              <a:off x="85462" y="-1"/>
              <a:ext cx="832379" cy="28930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pPr/>
              <a:r>
                <a:t>4. 성장</a:t>
              </a:r>
            </a:p>
          </p:txBody>
        </p:sp>
      </p:grpSp>
      <p:graphicFrame>
        <p:nvGraphicFramePr>
          <p:cNvPr id="174" name="표 1-1"/>
          <p:cNvGraphicFramePr/>
          <p:nvPr/>
        </p:nvGraphicFramePr>
        <p:xfrm>
          <a:off x="508000" y="1016000"/>
          <a:ext cx="11176000" cy="3556000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1" rtl="0">
                <a:tableStyleId>{4C3C2611-4C71-4FC5-86AE-919BDF0F9419}</a:tableStyleId>
              </a:tblPr>
              <a:tblGrid>
                <a:gridCol w="1909926"/>
                <a:gridCol w="2291595"/>
                <a:gridCol w="2290591"/>
                <a:gridCol w="4683887"/>
              </a:tblGrid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주제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As-Is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To-be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2000">
                          <a:solidFill>
                            <a:srgbClr val="797979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rPr>
                        <a:t>이유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25400">
                      <a:solidFill>
                        <a:srgbClr val="424242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1) 코드 리뷰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일부 진행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전체 진행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최소 2인 이상의 검증을 통해서 결함 분석, 프로그래밍 능력 향상에 도움이 되기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25400">
                      <a:solidFill>
                        <a:srgbClr val="424242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2) 개발 스터디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미진행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진행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기술 트렌드 학습과 기술 전문성 유지를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DDDDD"/>
                      </a:solidFill>
                      <a:miter lim="400000"/>
                    </a:lnT>
                    <a:lnB w="12700">
                      <a:solidFill>
                        <a:srgbClr val="D6D6D6"/>
                      </a:solidFill>
                    </a:lnB>
                    <a:noFill/>
                  </a:tcPr>
                </a:tc>
              </a:tr>
              <a:tr h="88900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b="0" sz="1800">
                          <a:solidFill>
                            <a:srgbClr val="000000"/>
                          </a:solidFill>
                        </a:defRPr>
                      </a:pPr>
                      <a:r>
                        <a:rPr sz="1400">
                          <a:solidFill>
                            <a:srgbClr val="797979"/>
                          </a:solidFill>
                          <a:latin typeface="+mn-lt"/>
                          <a:ea typeface="+mn-ea"/>
                          <a:cs typeface="+mn-cs"/>
                        </a:rPr>
                        <a:t>3) RSS 피드 연동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미연동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연동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defRPr sz="1800"/>
                      </a:pPr>
                      <a:r>
                        <a:rPr sz="1400">
                          <a:solidFill>
                            <a:srgbClr val="797979"/>
                          </a:solidFill>
                        </a:rPr>
                        <a:t>기술 트렌드 학습과 기술 전문성 유지를 위해</a:t>
                      </a:r>
                    </a:p>
                  </a:txBody>
                  <a:tcPr marL="0" marR="0" marT="0" marB="0" anchor="ctr" anchorCtr="0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solidFill>
                        <a:srgbClr val="D6D6D6"/>
                      </a:solidFill>
                    </a:lnT>
                    <a:lnB w="12700">
                      <a:solidFill>
                        <a:srgbClr val="DDDDDD"/>
                      </a:solidFill>
                      <a:miter lim="400000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직선 연결선 36"/>
          <p:cNvSpPr/>
          <p:nvPr/>
        </p:nvSpPr>
        <p:spPr>
          <a:xfrm flipH="1">
            <a:off x="939799" y="18893"/>
            <a:ext cx="6839109" cy="6839108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7" name="직사각형 7"/>
          <p:cNvSpPr/>
          <p:nvPr/>
        </p:nvSpPr>
        <p:spPr>
          <a:xfrm>
            <a:off x="3187700" y="2769560"/>
            <a:ext cx="9004300" cy="408844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254000" dist="38100" dir="13500000">
              <a:srgbClr val="50DEC8">
                <a:alpha val="10000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8" name="TextBox 11"/>
          <p:cNvSpPr txBox="1"/>
          <p:nvPr/>
        </p:nvSpPr>
        <p:spPr>
          <a:xfrm>
            <a:off x="3093718" y="3160777"/>
            <a:ext cx="6004563" cy="536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lvl="2" algn="ctr">
              <a:defRPr sz="3200">
                <a:solidFill>
                  <a:srgbClr val="222A35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Fin.</a:t>
            </a:r>
          </a:p>
        </p:txBody>
      </p:sp>
      <p:sp>
        <p:nvSpPr>
          <p:cNvPr id="179" name="직선 연결선 37"/>
          <p:cNvSpPr/>
          <p:nvPr/>
        </p:nvSpPr>
        <p:spPr>
          <a:xfrm flipH="1">
            <a:off x="10349745" y="5015743"/>
            <a:ext cx="1842257" cy="1842257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0" name="직선 연결선 41"/>
          <p:cNvSpPr/>
          <p:nvPr/>
        </p:nvSpPr>
        <p:spPr>
          <a:xfrm>
            <a:off x="3187700" y="2769560"/>
            <a:ext cx="1841501" cy="3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1" name="직선 연결선 44"/>
          <p:cNvSpPr/>
          <p:nvPr/>
        </p:nvSpPr>
        <p:spPr>
          <a:xfrm flipH="1">
            <a:off x="3187700" y="2756461"/>
            <a:ext cx="3" cy="1859990"/>
          </a:xfrm>
          <a:prstGeom prst="line">
            <a:avLst/>
          </a:prstGeom>
          <a:ln>
            <a:solidFill>
              <a:srgbClr val="50DEC8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7_Office 테마">
  <a:themeElements>
    <a:clrScheme name="7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7_Office 테마">
      <a:majorFont>
        <a:latin typeface="Helvetica"/>
        <a:ea typeface="Helvetica"/>
        <a:cs typeface="Helvetica"/>
      </a:majorFont>
      <a:minorFont>
        <a:latin typeface="나눔스퀘어OTF Regular"/>
        <a:ea typeface="나눔스퀘어OTF Regular"/>
        <a:cs typeface="나눔스퀘어OTF Regular"/>
      </a:minorFont>
    </a:fontScheme>
    <a:fmtScheme name="7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7_Office 테마">
  <a:themeElements>
    <a:clrScheme name="7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7_Office 테마">
      <a:majorFont>
        <a:latin typeface="Helvetica"/>
        <a:ea typeface="Helvetica"/>
        <a:cs typeface="Helvetica"/>
      </a:majorFont>
      <a:minorFont>
        <a:latin typeface="나눔스퀘어OTF Regular"/>
        <a:ea typeface="나눔스퀘어OTF Regular"/>
        <a:cs typeface="나눔스퀘어OTF Regular"/>
      </a:minorFont>
    </a:fontScheme>
    <a:fmtScheme name="7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