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나눔스퀘어OTF Regular"/>
      </a:defRPr>
    </a:lvl1pPr>
    <a:lvl2pPr indent="228600" latinLnBrk="0">
      <a:defRPr sz="1200">
        <a:latin typeface="+mj-lt"/>
        <a:ea typeface="+mj-ea"/>
        <a:cs typeface="+mj-cs"/>
        <a:sym typeface="나눔스퀘어OTF Regular"/>
      </a:defRPr>
    </a:lvl2pPr>
    <a:lvl3pPr indent="457200" latinLnBrk="0">
      <a:defRPr sz="1200">
        <a:latin typeface="+mj-lt"/>
        <a:ea typeface="+mj-ea"/>
        <a:cs typeface="+mj-cs"/>
        <a:sym typeface="나눔스퀘어OTF Regular"/>
      </a:defRPr>
    </a:lvl3pPr>
    <a:lvl4pPr indent="685800" latinLnBrk="0">
      <a:defRPr sz="1200">
        <a:latin typeface="+mj-lt"/>
        <a:ea typeface="+mj-ea"/>
        <a:cs typeface="+mj-cs"/>
        <a:sym typeface="나눔스퀘어OTF Regular"/>
      </a:defRPr>
    </a:lvl4pPr>
    <a:lvl5pPr indent="914400" latinLnBrk="0">
      <a:defRPr sz="1200">
        <a:latin typeface="+mj-lt"/>
        <a:ea typeface="+mj-ea"/>
        <a:cs typeface="+mj-cs"/>
        <a:sym typeface="나눔스퀘어OTF Regular"/>
      </a:defRPr>
    </a:lvl5pPr>
    <a:lvl6pPr indent="1143000" latinLnBrk="0">
      <a:defRPr sz="1200">
        <a:latin typeface="+mj-lt"/>
        <a:ea typeface="+mj-ea"/>
        <a:cs typeface="+mj-cs"/>
        <a:sym typeface="나눔스퀘어OTF Regular"/>
      </a:defRPr>
    </a:lvl6pPr>
    <a:lvl7pPr indent="1371600" latinLnBrk="0">
      <a:defRPr sz="1200">
        <a:latin typeface="+mj-lt"/>
        <a:ea typeface="+mj-ea"/>
        <a:cs typeface="+mj-cs"/>
        <a:sym typeface="나눔스퀘어OTF Regular"/>
      </a:defRPr>
    </a:lvl7pPr>
    <a:lvl8pPr indent="1600200" latinLnBrk="0">
      <a:defRPr sz="1200">
        <a:latin typeface="+mj-lt"/>
        <a:ea typeface="+mj-ea"/>
        <a:cs typeface="+mj-cs"/>
        <a:sym typeface="나눔스퀘어OTF Regular"/>
      </a:defRPr>
    </a:lvl8pPr>
    <a:lvl9pPr indent="1828800" latinLnBrk="0">
      <a:defRPr sz="1200">
        <a:latin typeface="+mj-lt"/>
        <a:ea typeface="+mj-ea"/>
        <a:cs typeface="+mj-cs"/>
        <a:sym typeface="나눔스퀘어OTF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  <a:lvl2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2pPr>
            <a:lvl3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3pPr>
            <a:lvl4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4pPr>
            <a:lvl5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66786" y="6412930"/>
            <a:ext cx="287017" cy="2519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선 연결선 36"/>
          <p:cNvSpPr/>
          <p:nvPr/>
        </p:nvSpPr>
        <p:spPr>
          <a:xfrm flipH="1">
            <a:off x="939798" y="18892"/>
            <a:ext cx="6839110" cy="6839110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직사각형 7"/>
          <p:cNvSpPr/>
          <p:nvPr/>
        </p:nvSpPr>
        <p:spPr>
          <a:xfrm>
            <a:off x="3187700" y="2769559"/>
            <a:ext cx="9004300" cy="40884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38100" dir="13500000">
              <a:srgbClr val="50DEC8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extBox 11"/>
          <p:cNvSpPr txBox="1"/>
          <p:nvPr/>
        </p:nvSpPr>
        <p:spPr>
          <a:xfrm>
            <a:off x="3826690" y="3158725"/>
            <a:ext cx="6004565" cy="861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2">
              <a:defRPr sz="3200">
                <a:solidFill>
                  <a:srgbClr val="222A35"/>
                </a:solidFill>
              </a:defRPr>
            </a:pPr>
            <a:r>
              <a:t>   </a:t>
            </a:r>
            <a:r>
              <a:rPr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     </a:t>
            </a:r>
            <a:r>
              <a:rPr>
                <a:solidFill>
                  <a:srgbClr val="535353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개발팀 향후 계획 보고서</a:t>
            </a:r>
          </a:p>
          <a:p>
            <a:pPr lvl="2">
              <a:defRPr sz="1000">
                <a:solidFill>
                  <a:srgbClr val="D9D9D9"/>
                </a:solidFill>
              </a:defRPr>
            </a:pPr>
          </a:p>
          <a:p>
            <a:pPr lvl="2" algn="ctr">
              <a:defRPr sz="1200">
                <a:solidFill>
                  <a:srgbClr val="797979"/>
                </a:solidFill>
              </a:defRPr>
            </a:pPr>
            <a:r>
              <a:t>류창선</a:t>
            </a:r>
          </a:p>
        </p:txBody>
      </p:sp>
      <p:sp>
        <p:nvSpPr>
          <p:cNvPr id="97" name="직선 연결선 37"/>
          <p:cNvSpPr/>
          <p:nvPr/>
        </p:nvSpPr>
        <p:spPr>
          <a:xfrm flipH="1">
            <a:off x="10349746" y="5015742"/>
            <a:ext cx="1842257" cy="184225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직선 연결선 41"/>
          <p:cNvSpPr/>
          <p:nvPr/>
        </p:nvSpPr>
        <p:spPr>
          <a:xfrm>
            <a:off x="3187700" y="2769559"/>
            <a:ext cx="1841502" cy="5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직선 연결선 44"/>
          <p:cNvSpPr/>
          <p:nvPr/>
        </p:nvSpPr>
        <p:spPr>
          <a:xfrm flipH="1">
            <a:off x="3187699" y="2756461"/>
            <a:ext cx="6" cy="1859990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2" name="사각형: 둥근 대각선 방향 모서리 1"/>
          <p:cNvGrpSpPr/>
          <p:nvPr/>
        </p:nvGrpSpPr>
        <p:grpSpPr>
          <a:xfrm>
            <a:off x="2773129" y="2556196"/>
            <a:ext cx="829141" cy="426731"/>
            <a:chOff x="0" y="-1"/>
            <a:chExt cx="829139" cy="426730"/>
          </a:xfrm>
        </p:grpSpPr>
        <p:sp>
          <p:nvSpPr>
            <p:cNvPr id="100" name="도형"/>
            <p:cNvSpPr/>
            <p:nvPr/>
          </p:nvSpPr>
          <p:spPr>
            <a:xfrm>
              <a:off x="0" y="-2"/>
              <a:ext cx="829139" cy="42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58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19111" y="21600"/>
                    <a:pt x="16042" y="21600"/>
                  </a:cubicBezTo>
                  <a:lnTo>
                    <a:pt x="0" y="21600"/>
                  </a:lnTo>
                  <a:lnTo>
                    <a:pt x="0" y="10800"/>
                  </a:lnTo>
                  <a:cubicBezTo>
                    <a:pt x="0" y="4835"/>
                    <a:pt x="2489" y="0"/>
                    <a:pt x="55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20250724"/>
            <p:cNvSpPr txBox="1"/>
            <p:nvPr/>
          </p:nvSpPr>
          <p:spPr>
            <a:xfrm>
              <a:off x="-1" y="93347"/>
              <a:ext cx="829137" cy="240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20250724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각 삼각형 5"/>
          <p:cNvSpPr/>
          <p:nvPr/>
        </p:nvSpPr>
        <p:spPr>
          <a:xfrm flipV="1">
            <a:off x="-4" y="-2"/>
            <a:ext cx="1515983" cy="151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직각 삼각형 6"/>
          <p:cNvSpPr/>
          <p:nvPr/>
        </p:nvSpPr>
        <p:spPr>
          <a:xfrm flipV="1" rot="10800000">
            <a:off x="9352543" y="4018546"/>
            <a:ext cx="2839459" cy="283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9" name="사각형: 둥근 모서리 1"/>
          <p:cNvGrpSpPr/>
          <p:nvPr/>
        </p:nvGrpSpPr>
        <p:grpSpPr>
          <a:xfrm>
            <a:off x="504658" y="439436"/>
            <a:ext cx="1003305" cy="289303"/>
            <a:chOff x="0" y="-1"/>
            <a:chExt cx="1003304" cy="289301"/>
          </a:xfrm>
        </p:grpSpPr>
        <p:sp>
          <p:nvSpPr>
            <p:cNvPr id="107" name="모서리가 둥근 직사각형"/>
            <p:cNvSpPr/>
            <p:nvPr/>
          </p:nvSpPr>
          <p:spPr>
            <a:xfrm>
              <a:off x="0" y="8965"/>
              <a:ext cx="1003305" cy="2713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목차"/>
            <p:cNvSpPr txBox="1"/>
            <p:nvPr/>
          </p:nvSpPr>
          <p:spPr>
            <a:xfrm>
              <a:off x="85462" y="-2"/>
              <a:ext cx="832381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목차</a:t>
              </a:r>
            </a:p>
          </p:txBody>
        </p:sp>
      </p:grpSp>
      <p:grpSp>
        <p:nvGrpSpPr>
          <p:cNvPr id="138" name="그룹화"/>
          <p:cNvGrpSpPr/>
          <p:nvPr/>
        </p:nvGrpSpPr>
        <p:grpSpPr>
          <a:xfrm>
            <a:off x="430236" y="1905860"/>
            <a:ext cx="11331534" cy="2670354"/>
            <a:chOff x="0" y="0"/>
            <a:chExt cx="11331532" cy="2670352"/>
          </a:xfrm>
        </p:grpSpPr>
        <p:grpSp>
          <p:nvGrpSpPr>
            <p:cNvPr id="116" name="그룹화"/>
            <p:cNvGrpSpPr/>
            <p:nvPr/>
          </p:nvGrpSpPr>
          <p:grpSpPr>
            <a:xfrm>
              <a:off x="0" y="-1"/>
              <a:ext cx="2590593" cy="2670354"/>
              <a:chOff x="0" y="0"/>
              <a:chExt cx="2590592" cy="2670352"/>
            </a:xfrm>
          </p:grpSpPr>
          <p:grpSp>
            <p:nvGrpSpPr>
              <p:cNvPr id="114" name="그룹 19"/>
              <p:cNvGrpSpPr/>
              <p:nvPr/>
            </p:nvGrpSpPr>
            <p:grpSpPr>
              <a:xfrm>
                <a:off x="128982" y="-1"/>
                <a:ext cx="2332633" cy="2466201"/>
                <a:chOff x="-1" y="0"/>
                <a:chExt cx="2332632" cy="2466199"/>
              </a:xfrm>
            </p:grpSpPr>
            <p:sp>
              <p:nvSpPr>
                <p:cNvPr id="110" name="타원 20"/>
                <p:cNvSpPr/>
                <p:nvPr/>
              </p:nvSpPr>
              <p:spPr>
                <a:xfrm>
                  <a:off x="-2" y="133562"/>
                  <a:ext cx="2332634" cy="233263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" name="타원 21"/>
                <p:cNvSpPr/>
                <p:nvPr/>
              </p:nvSpPr>
              <p:spPr>
                <a:xfrm>
                  <a:off x="317256" y="450819"/>
                  <a:ext cx="1698115" cy="1698123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12" name="타원 22"/>
                <p:cNvSpPr/>
                <p:nvPr/>
              </p:nvSpPr>
              <p:spPr>
                <a:xfrm>
                  <a:off x="1040310" y="-1"/>
                  <a:ext cx="252009" cy="2520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" name="직선 연결선 23"/>
                <p:cNvSpPr/>
                <p:nvPr/>
              </p:nvSpPr>
              <p:spPr>
                <a:xfrm>
                  <a:off x="1166311" y="2243734"/>
                  <a:ext cx="5" cy="140682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15" name="직사각형 24"/>
              <p:cNvSpPr/>
              <p:nvPr/>
            </p:nvSpPr>
            <p:spPr>
              <a:xfrm>
                <a:off x="0" y="2670352"/>
                <a:ext cx="25905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1. 문서화</a:t>
                </a:r>
              </a:p>
            </p:txBody>
          </p:sp>
        </p:grpSp>
        <p:grpSp>
          <p:nvGrpSpPr>
            <p:cNvPr id="123" name="그룹화"/>
            <p:cNvGrpSpPr/>
            <p:nvPr/>
          </p:nvGrpSpPr>
          <p:grpSpPr>
            <a:xfrm>
              <a:off x="2913644" y="66784"/>
              <a:ext cx="2590596" cy="2536788"/>
              <a:chOff x="0" y="0"/>
              <a:chExt cx="2590594" cy="2536787"/>
            </a:xfrm>
          </p:grpSpPr>
          <p:grpSp>
            <p:nvGrpSpPr>
              <p:cNvPr id="121" name="그룹 19"/>
              <p:cNvGrpSpPr/>
              <p:nvPr/>
            </p:nvGrpSpPr>
            <p:grpSpPr>
              <a:xfrm>
                <a:off x="128982" y="0"/>
                <a:ext cx="2456240" cy="2332633"/>
                <a:chOff x="-1" y="0"/>
                <a:chExt cx="2456238" cy="2332632"/>
              </a:xfrm>
            </p:grpSpPr>
            <p:sp>
              <p:nvSpPr>
                <p:cNvPr id="117" name="타원 20"/>
                <p:cNvSpPr/>
                <p:nvPr/>
              </p:nvSpPr>
              <p:spPr>
                <a:xfrm>
                  <a:off x="-2" y="-1"/>
                  <a:ext cx="2332633" cy="233263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" name="타원 21"/>
                <p:cNvSpPr/>
                <p:nvPr/>
              </p:nvSpPr>
              <p:spPr>
                <a:xfrm>
                  <a:off x="317257" y="317256"/>
                  <a:ext cx="1698117" cy="1698119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19" name="타원 22"/>
                <p:cNvSpPr/>
                <p:nvPr/>
              </p:nvSpPr>
              <p:spPr>
                <a:xfrm>
                  <a:off x="2204229" y="1040313"/>
                  <a:ext cx="252009" cy="2520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" name="직선 연결선 23"/>
                <p:cNvSpPr/>
                <p:nvPr/>
              </p:nvSpPr>
              <p:spPr>
                <a:xfrm>
                  <a:off x="1166312" y="2110167"/>
                  <a:ext cx="4" cy="140682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2" name="직사각형 24"/>
              <p:cNvSpPr/>
              <p:nvPr/>
            </p:nvSpPr>
            <p:spPr>
              <a:xfrm>
                <a:off x="0" y="2536787"/>
                <a:ext cx="259059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2. 관리</a:t>
                </a:r>
              </a:p>
            </p:txBody>
          </p:sp>
        </p:grpSp>
        <p:grpSp>
          <p:nvGrpSpPr>
            <p:cNvPr id="130" name="그룹화"/>
            <p:cNvGrpSpPr/>
            <p:nvPr/>
          </p:nvGrpSpPr>
          <p:grpSpPr>
            <a:xfrm>
              <a:off x="5827291" y="66783"/>
              <a:ext cx="2590595" cy="2536789"/>
              <a:chOff x="0" y="0"/>
              <a:chExt cx="2590594" cy="2536788"/>
            </a:xfrm>
          </p:grpSpPr>
          <p:grpSp>
            <p:nvGrpSpPr>
              <p:cNvPr id="128" name="그룹 19"/>
              <p:cNvGrpSpPr/>
              <p:nvPr/>
            </p:nvGrpSpPr>
            <p:grpSpPr>
              <a:xfrm>
                <a:off x="128982" y="-1"/>
                <a:ext cx="2332630" cy="2474062"/>
                <a:chOff x="0" y="0"/>
                <a:chExt cx="2332629" cy="2474060"/>
              </a:xfrm>
            </p:grpSpPr>
            <p:sp>
              <p:nvSpPr>
                <p:cNvPr id="124" name="타원 20"/>
                <p:cNvSpPr/>
                <p:nvPr/>
              </p:nvSpPr>
              <p:spPr>
                <a:xfrm>
                  <a:off x="-1" y="-1"/>
                  <a:ext cx="2332630" cy="233263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" name="타원 21"/>
                <p:cNvSpPr/>
                <p:nvPr/>
              </p:nvSpPr>
              <p:spPr>
                <a:xfrm>
                  <a:off x="317257" y="317256"/>
                  <a:ext cx="1698115" cy="1698119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26" name="타원 22"/>
                <p:cNvSpPr/>
                <p:nvPr/>
              </p:nvSpPr>
              <p:spPr>
                <a:xfrm>
                  <a:off x="1040311" y="2222051"/>
                  <a:ext cx="252009" cy="2520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7" name="직선 연결선 23"/>
                <p:cNvSpPr/>
                <p:nvPr/>
              </p:nvSpPr>
              <p:spPr>
                <a:xfrm>
                  <a:off x="1166312" y="2110168"/>
                  <a:ext cx="5" cy="140682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9" name="직사각형 24"/>
              <p:cNvSpPr/>
              <p:nvPr/>
            </p:nvSpPr>
            <p:spPr>
              <a:xfrm>
                <a:off x="0" y="2536788"/>
                <a:ext cx="259059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3. 개선</a:t>
                </a:r>
              </a:p>
            </p:txBody>
          </p:sp>
        </p:grpSp>
        <p:grpSp>
          <p:nvGrpSpPr>
            <p:cNvPr id="137" name="그룹화"/>
            <p:cNvGrpSpPr/>
            <p:nvPr/>
          </p:nvGrpSpPr>
          <p:grpSpPr>
            <a:xfrm>
              <a:off x="8740937" y="66786"/>
              <a:ext cx="2590596" cy="2536786"/>
              <a:chOff x="0" y="0"/>
              <a:chExt cx="2590594" cy="2536784"/>
            </a:xfrm>
          </p:grpSpPr>
          <p:grpSp>
            <p:nvGrpSpPr>
              <p:cNvPr id="135" name="그룹 19"/>
              <p:cNvGrpSpPr/>
              <p:nvPr/>
            </p:nvGrpSpPr>
            <p:grpSpPr>
              <a:xfrm>
                <a:off x="15707" y="0"/>
                <a:ext cx="2445910" cy="2332631"/>
                <a:chOff x="-1" y="-1"/>
                <a:chExt cx="2445908" cy="2332630"/>
              </a:xfrm>
            </p:grpSpPr>
            <p:sp>
              <p:nvSpPr>
                <p:cNvPr id="131" name="타원 20"/>
                <p:cNvSpPr/>
                <p:nvPr/>
              </p:nvSpPr>
              <p:spPr>
                <a:xfrm>
                  <a:off x="113277" y="-2"/>
                  <a:ext cx="2332631" cy="23326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2" name="타원 21"/>
                <p:cNvSpPr/>
                <p:nvPr/>
              </p:nvSpPr>
              <p:spPr>
                <a:xfrm>
                  <a:off x="430532" y="317255"/>
                  <a:ext cx="1698115" cy="1698119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33" name="타원 22"/>
                <p:cNvSpPr/>
                <p:nvPr/>
              </p:nvSpPr>
              <p:spPr>
                <a:xfrm>
                  <a:off x="-2" y="1040311"/>
                  <a:ext cx="252009" cy="2520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4" name="직선 연결선 23"/>
                <p:cNvSpPr/>
                <p:nvPr/>
              </p:nvSpPr>
              <p:spPr>
                <a:xfrm>
                  <a:off x="1279587" y="2110165"/>
                  <a:ext cx="5" cy="140682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36" name="직사각형 24"/>
              <p:cNvSpPr/>
              <p:nvPr/>
            </p:nvSpPr>
            <p:spPr>
              <a:xfrm>
                <a:off x="0" y="2536784"/>
                <a:ext cx="259059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4. 성장</a:t>
                </a:r>
              </a:p>
            </p:txBody>
          </p:sp>
        </p:grpSp>
      </p:grpSp>
      <p:sp>
        <p:nvSpPr>
          <p:cNvPr id="139" name="사각형"/>
          <p:cNvSpPr/>
          <p:nvPr/>
        </p:nvSpPr>
        <p:spPr>
          <a:xfrm>
            <a:off x="1447859" y="2878170"/>
            <a:ext cx="635005" cy="63500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0" name="사각형"/>
          <p:cNvSpPr/>
          <p:nvPr/>
        </p:nvSpPr>
        <p:spPr>
          <a:xfrm>
            <a:off x="4315917" y="2852770"/>
            <a:ext cx="635005" cy="63500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1" name="사각형"/>
          <p:cNvSpPr/>
          <p:nvPr/>
        </p:nvSpPr>
        <p:spPr>
          <a:xfrm>
            <a:off x="7223652" y="2776570"/>
            <a:ext cx="635005" cy="6350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사각형"/>
          <p:cNvSpPr/>
          <p:nvPr/>
        </p:nvSpPr>
        <p:spPr>
          <a:xfrm>
            <a:off x="10144087" y="2865470"/>
            <a:ext cx="635005" cy="63500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직각 삼각형 5"/>
          <p:cNvSpPr/>
          <p:nvPr/>
        </p:nvSpPr>
        <p:spPr>
          <a:xfrm flipV="1">
            <a:off x="-4" y="-2"/>
            <a:ext cx="1515983" cy="151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직각 삼각형 6"/>
          <p:cNvSpPr/>
          <p:nvPr/>
        </p:nvSpPr>
        <p:spPr>
          <a:xfrm flipV="1" rot="10800000">
            <a:off x="9352543" y="4018546"/>
            <a:ext cx="2839459" cy="283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9" name="사각형: 둥근 모서리 1"/>
          <p:cNvGrpSpPr/>
          <p:nvPr/>
        </p:nvGrpSpPr>
        <p:grpSpPr>
          <a:xfrm>
            <a:off x="504658" y="439436"/>
            <a:ext cx="1003305" cy="289303"/>
            <a:chOff x="0" y="-1"/>
            <a:chExt cx="1003304" cy="289301"/>
          </a:xfrm>
        </p:grpSpPr>
        <p:sp>
          <p:nvSpPr>
            <p:cNvPr id="147" name="모서리가 둥근 직사각형"/>
            <p:cNvSpPr/>
            <p:nvPr/>
          </p:nvSpPr>
          <p:spPr>
            <a:xfrm>
              <a:off x="0" y="8965"/>
              <a:ext cx="1003305" cy="2713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1. 문서화"/>
            <p:cNvSpPr txBox="1"/>
            <p:nvPr/>
          </p:nvSpPr>
          <p:spPr>
            <a:xfrm>
              <a:off x="85462" y="-2"/>
              <a:ext cx="832381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1. 문서화</a:t>
              </a:r>
            </a:p>
          </p:txBody>
        </p:sp>
      </p:grpSp>
      <p:graphicFrame>
        <p:nvGraphicFramePr>
          <p:cNvPr id="150" name="표 1-1"/>
          <p:cNvGraphicFramePr/>
          <p:nvPr/>
        </p:nvGraphicFramePr>
        <p:xfrm>
          <a:off x="508000" y="1016000"/>
          <a:ext cx="11176000" cy="5334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뱅클 개발팀 소개서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신규 입사 시 개발팀 문화(진행 중 프로젝트, 개발 프로세스, 협업 방식 등)를 공유하기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r>
                        <a:t>2) 저장소별 개발 세팅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r>
                        <a:t>가이드라인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모든 저장소 개발 세팅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가이드라인 추가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 세팅 시 검색 및 강의 수강 등으로 소모하는 시간을 줄이기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3) 개발 산출물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지속적인 유지 보수 작업을 효율적으로 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4) Git 사용법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형상 관리를 통해 동료와 코드 충돌을 최소화하는 방향으로 협업하고, 장애 발생 시 개발 내역을 추적하여 신속히 롤백하기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5) 버그 리포트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고도화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장애 해결에만 그치지 않고, 장애 원인 파악과 다양한 시도 방법, 그리고 해결방법까지 기록으로 남겨 회사 자산으로 삼기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각 삼각형 5"/>
          <p:cNvSpPr/>
          <p:nvPr/>
        </p:nvSpPr>
        <p:spPr>
          <a:xfrm flipV="1">
            <a:off x="-4" y="-2"/>
            <a:ext cx="1515983" cy="151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직각 삼각형 6"/>
          <p:cNvSpPr/>
          <p:nvPr/>
        </p:nvSpPr>
        <p:spPr>
          <a:xfrm flipV="1" rot="10800000">
            <a:off x="9352543" y="4018546"/>
            <a:ext cx="2839459" cy="283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7" name="사각형: 둥근 모서리 1"/>
          <p:cNvGrpSpPr/>
          <p:nvPr/>
        </p:nvGrpSpPr>
        <p:grpSpPr>
          <a:xfrm>
            <a:off x="504658" y="439436"/>
            <a:ext cx="1003305" cy="289303"/>
            <a:chOff x="0" y="-1"/>
            <a:chExt cx="1003304" cy="289301"/>
          </a:xfrm>
        </p:grpSpPr>
        <p:sp>
          <p:nvSpPr>
            <p:cNvPr id="155" name="모서리가 둥근 직사각형"/>
            <p:cNvSpPr/>
            <p:nvPr/>
          </p:nvSpPr>
          <p:spPr>
            <a:xfrm>
              <a:off x="0" y="8965"/>
              <a:ext cx="1003305" cy="2713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2. 관리"/>
            <p:cNvSpPr txBox="1"/>
            <p:nvPr/>
          </p:nvSpPr>
          <p:spPr>
            <a:xfrm>
              <a:off x="85462" y="-2"/>
              <a:ext cx="832381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2. 관리</a:t>
              </a:r>
            </a:p>
          </p:txBody>
        </p:sp>
      </p:grpSp>
      <p:graphicFrame>
        <p:nvGraphicFramePr>
          <p:cNvPr id="158" name="표 1-1"/>
          <p:cNvGraphicFramePr/>
          <p:nvPr/>
        </p:nvGraphicFramePr>
        <p:xfrm>
          <a:off x="508000" y="1016000"/>
          <a:ext cx="11176000" cy="5334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서버 권한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Root 계정만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IAM 계정 생성 및 할당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Root 계정의 경우, 모든 권한을 가지며 탈취 시 복구하기 어렵기 때문에 선택적 권한 부여가 가능한 IAM 계정으로 서버 관리를 진행하기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2) 서비스 배포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일정하지 않은 배포 날짜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정기 배포 및 긴급 배포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프로세스 도입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무분별한 배포를 지양하고, 배포 행위 자체를 안정적으로 관리하기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3) 서비스 버전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시맨틱 버저닝 도입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배포 시 무엇이 개발되었는지 전사에 알리고, 지속적인 유지 보수에 도움이 되는 릴리즈 노트를 만들기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4) Gitlab 통합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 / 운영 분할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저장소 통합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개발계 기 반영된 소스 코드를 운영계에 수동 반영하면서 누락, 덮어쓰기와 같은 휴먼 에러를 방지하기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5) Gitlab CI/CD 구축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Gitlab - Jenkins 이원화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Gitlab으로 통합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개발계 자동 배포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운영계 수동 배포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분산된 배포 프로세스를 통합 관리하고, 수동 배포가 불필요한 개발계 배포 시스템을 바꾸기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직각 삼각형 5"/>
          <p:cNvSpPr/>
          <p:nvPr/>
        </p:nvSpPr>
        <p:spPr>
          <a:xfrm flipV="1">
            <a:off x="-4" y="-2"/>
            <a:ext cx="1515983" cy="151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직각 삼각형 6"/>
          <p:cNvSpPr/>
          <p:nvPr/>
        </p:nvSpPr>
        <p:spPr>
          <a:xfrm flipV="1" rot="10800000">
            <a:off x="9352543" y="4018546"/>
            <a:ext cx="2839459" cy="283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5" name="사각형: 둥근 모서리 1"/>
          <p:cNvGrpSpPr/>
          <p:nvPr/>
        </p:nvGrpSpPr>
        <p:grpSpPr>
          <a:xfrm>
            <a:off x="504658" y="439436"/>
            <a:ext cx="1003305" cy="289303"/>
            <a:chOff x="0" y="-1"/>
            <a:chExt cx="1003304" cy="289301"/>
          </a:xfrm>
        </p:grpSpPr>
        <p:sp>
          <p:nvSpPr>
            <p:cNvPr id="163" name="모서리가 둥근 직사각형"/>
            <p:cNvSpPr/>
            <p:nvPr/>
          </p:nvSpPr>
          <p:spPr>
            <a:xfrm>
              <a:off x="0" y="8965"/>
              <a:ext cx="1003305" cy="2713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3. 개선"/>
            <p:cNvSpPr txBox="1"/>
            <p:nvPr/>
          </p:nvSpPr>
          <p:spPr>
            <a:xfrm>
              <a:off x="85462" y="-2"/>
              <a:ext cx="832381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3. 개선</a:t>
              </a:r>
            </a:p>
          </p:txBody>
        </p:sp>
      </p:grpSp>
      <p:graphicFrame>
        <p:nvGraphicFramePr>
          <p:cNvPr id="166" name="표 1-1"/>
          <p:cNvGraphicFramePr/>
          <p:nvPr/>
        </p:nvGraphicFramePr>
        <p:xfrm>
          <a:off x="508000" y="1016000"/>
          <a:ext cx="11176000" cy="3556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DB 데이터 암호화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미적용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적용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개인정보, 각종 비밀번호 등 데이터베이스에 저장된 데이터를 암호화하여 보호하기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2) 어드민 조회 탭 분리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하나의 소스 코드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탭별 소스 코드 분리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9천 줄이 넘는 소스 코드를 유지 보수하는 것은 불가능에 가깝기 때문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r>
                        <a:t>3) Gitlab MR 템플릿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r>
                        <a:t>및 라벨 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소스 코드 리뷰와 소스 코드 병합을 효율적으로 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4) 상태코드 고도화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각 삼각형 5"/>
          <p:cNvSpPr/>
          <p:nvPr/>
        </p:nvSpPr>
        <p:spPr>
          <a:xfrm flipV="1">
            <a:off x="-4" y="-2"/>
            <a:ext cx="1515983" cy="151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직각 삼각형 6"/>
          <p:cNvSpPr/>
          <p:nvPr/>
        </p:nvSpPr>
        <p:spPr>
          <a:xfrm flipV="1" rot="10800000">
            <a:off x="9352543" y="4018546"/>
            <a:ext cx="2839459" cy="283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3" name="사각형: 둥근 모서리 1"/>
          <p:cNvGrpSpPr/>
          <p:nvPr/>
        </p:nvGrpSpPr>
        <p:grpSpPr>
          <a:xfrm>
            <a:off x="504658" y="439436"/>
            <a:ext cx="1003305" cy="289303"/>
            <a:chOff x="0" y="-1"/>
            <a:chExt cx="1003304" cy="289301"/>
          </a:xfrm>
        </p:grpSpPr>
        <p:sp>
          <p:nvSpPr>
            <p:cNvPr id="171" name="모서리가 둥근 직사각형"/>
            <p:cNvSpPr/>
            <p:nvPr/>
          </p:nvSpPr>
          <p:spPr>
            <a:xfrm>
              <a:off x="0" y="8965"/>
              <a:ext cx="1003305" cy="2713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4. 성장"/>
            <p:cNvSpPr txBox="1"/>
            <p:nvPr/>
          </p:nvSpPr>
          <p:spPr>
            <a:xfrm>
              <a:off x="85462" y="-2"/>
              <a:ext cx="832381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 성장</a:t>
              </a:r>
            </a:p>
          </p:txBody>
        </p:sp>
      </p:grpSp>
      <p:graphicFrame>
        <p:nvGraphicFramePr>
          <p:cNvPr id="174" name="표 1-1"/>
          <p:cNvGraphicFramePr/>
          <p:nvPr/>
        </p:nvGraphicFramePr>
        <p:xfrm>
          <a:off x="508000" y="1016000"/>
          <a:ext cx="11176000" cy="3556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코드 리뷰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전체 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최소 2인 이상의 검증을 통해서 결함 분석, 프로그래밍 능력 향상에 도움이 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2) 개발 스터디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기술 트렌드 학습과 기술 전문성 유지를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3) RSS 피드 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기술 트렌드 학습과 기술 전문성 유지를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직선 연결선 36"/>
          <p:cNvSpPr/>
          <p:nvPr/>
        </p:nvSpPr>
        <p:spPr>
          <a:xfrm flipH="1">
            <a:off x="939798" y="18892"/>
            <a:ext cx="6839110" cy="6839110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직사각형 7"/>
          <p:cNvSpPr/>
          <p:nvPr/>
        </p:nvSpPr>
        <p:spPr>
          <a:xfrm>
            <a:off x="3187700" y="2769559"/>
            <a:ext cx="9004300" cy="40884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38100" dir="13500000">
              <a:srgbClr val="50DEC8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TextBox 11"/>
          <p:cNvSpPr txBox="1"/>
          <p:nvPr/>
        </p:nvSpPr>
        <p:spPr>
          <a:xfrm>
            <a:off x="3093716" y="3160777"/>
            <a:ext cx="6004566" cy="5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2" algn="ctr">
              <a:defRPr sz="3200">
                <a:solidFill>
                  <a:srgbClr val="222A35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Fin.</a:t>
            </a:r>
          </a:p>
        </p:txBody>
      </p:sp>
      <p:sp>
        <p:nvSpPr>
          <p:cNvPr id="179" name="직선 연결선 37"/>
          <p:cNvSpPr/>
          <p:nvPr/>
        </p:nvSpPr>
        <p:spPr>
          <a:xfrm flipH="1">
            <a:off x="10349746" y="5015742"/>
            <a:ext cx="1842257" cy="184225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직선 연결선 41"/>
          <p:cNvSpPr/>
          <p:nvPr/>
        </p:nvSpPr>
        <p:spPr>
          <a:xfrm>
            <a:off x="3187700" y="2769559"/>
            <a:ext cx="1841502" cy="5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직선 연결선 44"/>
          <p:cNvSpPr/>
          <p:nvPr/>
        </p:nvSpPr>
        <p:spPr>
          <a:xfrm flipH="1">
            <a:off x="3187699" y="2756461"/>
            <a:ext cx="6" cy="1859990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나눔스퀘어OTF Regular"/>
        <a:ea typeface="나눔스퀘어OTF Regular"/>
        <a:cs typeface="나눔스퀘어OTF Regular"/>
      </a:majorFont>
      <a:minorFont>
        <a:latin typeface="Helvetica"/>
        <a:ea typeface="Helvetica"/>
        <a:cs typeface="Helvetica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나눔스퀘어OTF Regular"/>
        <a:ea typeface="나눔스퀘어OTF Regular"/>
        <a:cs typeface="나눔스퀘어OTF Regular"/>
      </a:majorFont>
      <a:minorFont>
        <a:latin typeface="Helvetica"/>
        <a:ea typeface="Helvetica"/>
        <a:cs typeface="Helvetica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