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나눔스퀘어OTF Regular"/>
      </a:defRPr>
    </a:lvl1pPr>
    <a:lvl2pPr indent="228600" latinLnBrk="0">
      <a:defRPr sz="1200">
        <a:latin typeface="+mn-lt"/>
        <a:ea typeface="+mn-ea"/>
        <a:cs typeface="+mn-cs"/>
        <a:sym typeface="나눔스퀘어OTF Regular"/>
      </a:defRPr>
    </a:lvl2pPr>
    <a:lvl3pPr indent="457200" latinLnBrk="0">
      <a:defRPr sz="1200">
        <a:latin typeface="+mn-lt"/>
        <a:ea typeface="+mn-ea"/>
        <a:cs typeface="+mn-cs"/>
        <a:sym typeface="나눔스퀘어OTF Regular"/>
      </a:defRPr>
    </a:lvl3pPr>
    <a:lvl4pPr indent="685800" latinLnBrk="0">
      <a:defRPr sz="1200">
        <a:latin typeface="+mn-lt"/>
        <a:ea typeface="+mn-ea"/>
        <a:cs typeface="+mn-cs"/>
        <a:sym typeface="나눔스퀘어OTF Regular"/>
      </a:defRPr>
    </a:lvl4pPr>
    <a:lvl5pPr indent="914400" latinLnBrk="0">
      <a:defRPr sz="1200">
        <a:latin typeface="+mn-lt"/>
        <a:ea typeface="+mn-ea"/>
        <a:cs typeface="+mn-cs"/>
        <a:sym typeface="나눔스퀘어OTF Regular"/>
      </a:defRPr>
    </a:lvl5pPr>
    <a:lvl6pPr indent="1143000" latinLnBrk="0">
      <a:defRPr sz="1200">
        <a:latin typeface="+mn-lt"/>
        <a:ea typeface="+mn-ea"/>
        <a:cs typeface="+mn-cs"/>
        <a:sym typeface="나눔스퀘어OTF Regular"/>
      </a:defRPr>
    </a:lvl6pPr>
    <a:lvl7pPr indent="1371600" latinLnBrk="0">
      <a:defRPr sz="1200">
        <a:latin typeface="+mn-lt"/>
        <a:ea typeface="+mn-ea"/>
        <a:cs typeface="+mn-cs"/>
        <a:sym typeface="나눔스퀘어OTF Regular"/>
      </a:defRPr>
    </a:lvl7pPr>
    <a:lvl8pPr indent="1600200" latinLnBrk="0">
      <a:defRPr sz="1200">
        <a:latin typeface="+mn-lt"/>
        <a:ea typeface="+mn-ea"/>
        <a:cs typeface="+mn-cs"/>
        <a:sym typeface="나눔스퀘어OTF Regular"/>
      </a:defRPr>
    </a:lvl8pPr>
    <a:lvl9pPr indent="1828800" latinLnBrk="0">
      <a:defRPr sz="1200">
        <a:latin typeface="+mn-lt"/>
        <a:ea typeface="+mn-ea"/>
        <a:cs typeface="+mn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3" y="6412929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모서리가 둥근 직사각형 6"/>
          <p:cNvGrpSpPr/>
          <p:nvPr/>
        </p:nvGrpSpPr>
        <p:grpSpPr>
          <a:xfrm>
            <a:off x="1013316" y="2592009"/>
            <a:ext cx="5655962" cy="922718"/>
            <a:chOff x="0" y="0"/>
            <a:chExt cx="5655960" cy="922716"/>
          </a:xfrm>
        </p:grpSpPr>
        <p:sp>
          <p:nvSpPr>
            <p:cNvPr id="94" name="모서리가 둥근 직사각형"/>
            <p:cNvSpPr/>
            <p:nvPr/>
          </p:nvSpPr>
          <p:spPr>
            <a:xfrm>
              <a:off x="-1" y="-1"/>
              <a:ext cx="5655962" cy="92271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95" name="웰컴투더뱅클개발팀"/>
            <p:cNvSpPr txBox="1"/>
            <p:nvPr/>
          </p:nvSpPr>
          <p:spPr>
            <a:xfrm>
              <a:off x="188783" y="217771"/>
              <a:ext cx="5278394" cy="487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8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웰컴투더뱅클개발팀</a:t>
              </a:r>
            </a:p>
          </p:txBody>
        </p:sp>
      </p:grpSp>
      <p:grpSp>
        <p:nvGrpSpPr>
          <p:cNvPr id="131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97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06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102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98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101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99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100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05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103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104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127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107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110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108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09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111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12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32E1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13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118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114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5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6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7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123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119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0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1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2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126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124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5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130" name="그룹 34"/>
            <p:cNvGrpSpPr/>
            <p:nvPr/>
          </p:nvGrpSpPr>
          <p:grpSpPr>
            <a:xfrm>
              <a:off x="47709" y="285965"/>
              <a:ext cx="108327" cy="151288"/>
              <a:chOff x="0" y="0"/>
              <a:chExt cx="108326" cy="151286"/>
            </a:xfrm>
          </p:grpSpPr>
          <p:sp>
            <p:nvSpPr>
              <p:cNvPr id="128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29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sp>
        <p:nvSpPr>
          <p:cNvPr id="132" name="타원 108"/>
          <p:cNvSpPr/>
          <p:nvPr/>
        </p:nvSpPr>
        <p:spPr>
          <a:xfrm>
            <a:off x="314325" y="2783681"/>
            <a:ext cx="304800" cy="304803"/>
          </a:xfrm>
          <a:prstGeom prst="ellipse">
            <a:avLst/>
          </a:prstGeom>
          <a:ln w="15875">
            <a:solidFill>
              <a:srgbClr val="32E1C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33" name="직선 연결선 110"/>
          <p:cNvSpPr/>
          <p:nvPr/>
        </p:nvSpPr>
        <p:spPr>
          <a:xfrm>
            <a:off x="574486" y="3043843"/>
            <a:ext cx="127984" cy="139890"/>
          </a:xfrm>
          <a:prstGeom prst="line">
            <a:avLst/>
          </a:prstGeom>
          <a:ln w="15875" cap="rnd">
            <a:solidFill>
              <a:srgbClr val="32E1C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6" name="모서리가 둥근 직사각형 6"/>
          <p:cNvGrpSpPr/>
          <p:nvPr/>
        </p:nvGrpSpPr>
        <p:grpSpPr>
          <a:xfrm>
            <a:off x="6898808" y="2894265"/>
            <a:ext cx="1060427" cy="332767"/>
            <a:chOff x="0" y="0"/>
            <a:chExt cx="1060425" cy="332766"/>
          </a:xfrm>
        </p:grpSpPr>
        <p:sp>
          <p:nvSpPr>
            <p:cNvPr id="134" name="모서리가 둥근 직사각형"/>
            <p:cNvSpPr/>
            <p:nvPr/>
          </p:nvSpPr>
          <p:spPr>
            <a:xfrm>
              <a:off x="0" y="0"/>
              <a:ext cx="1060426" cy="332767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 w="952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tabLst>
                  <a:tab pos="2603500" algn="l"/>
                </a:tabLst>
                <a:defRPr sz="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35" name="개발팀"/>
            <p:cNvSpPr txBox="1"/>
            <p:nvPr/>
          </p:nvSpPr>
          <p:spPr>
            <a:xfrm>
              <a:off x="99214" y="40398"/>
              <a:ext cx="861997" cy="251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tabLst>
                  <a:tab pos="2603500" algn="l"/>
                </a:tabLst>
                <a:defRPr sz="1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개발팀</a:t>
              </a:r>
            </a:p>
          </p:txBody>
        </p:sp>
      </p:grpSp>
      <p:sp>
        <p:nvSpPr>
          <p:cNvPr id="137" name="직선 연결선 115"/>
          <p:cNvSpPr/>
          <p:nvPr/>
        </p:nvSpPr>
        <p:spPr>
          <a:xfrm flipV="1">
            <a:off x="6669275" y="3060649"/>
            <a:ext cx="252002" cy="3"/>
          </a:xfrm>
          <a:prstGeom prst="line">
            <a:avLst/>
          </a:prstGeom>
          <a:ln w="15875">
            <a:solidFill>
              <a:srgbClr val="32E1C4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566" name="직사각형 6"/>
          <p:cNvSpPr txBox="1"/>
          <p:nvPr/>
        </p:nvSpPr>
        <p:spPr>
          <a:xfrm>
            <a:off x="2106726" y="3185415"/>
            <a:ext cx="7978548" cy="48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Fin.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42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140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41" name="목차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sp>
        <p:nvSpPr>
          <p:cNvPr id="143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79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144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53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149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145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148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146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147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52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150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151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174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154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157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155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56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158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59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60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165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161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2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3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4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170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166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7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8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9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173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171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72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178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175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76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77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201" name="그룹화"/>
          <p:cNvGrpSpPr/>
          <p:nvPr/>
        </p:nvGrpSpPr>
        <p:grpSpPr>
          <a:xfrm>
            <a:off x="1917578" y="1732895"/>
            <a:ext cx="8966444" cy="3595587"/>
            <a:chOff x="0" y="0"/>
            <a:chExt cx="8966442" cy="3595586"/>
          </a:xfrm>
        </p:grpSpPr>
        <p:grpSp>
          <p:nvGrpSpPr>
            <p:cNvPr id="186" name="그룹화"/>
            <p:cNvGrpSpPr/>
            <p:nvPr/>
          </p:nvGrpSpPr>
          <p:grpSpPr>
            <a:xfrm>
              <a:off x="0" y="63472"/>
              <a:ext cx="2540000" cy="3532115"/>
              <a:chOff x="0" y="0"/>
              <a:chExt cx="2540000" cy="3532113"/>
            </a:xfrm>
          </p:grpSpPr>
          <p:sp>
            <p:nvSpPr>
              <p:cNvPr id="180" name="타원 2"/>
              <p:cNvSpPr/>
              <p:nvPr/>
            </p:nvSpPr>
            <p:spPr>
              <a:xfrm>
                <a:off x="534125" y="153014"/>
                <a:ext cx="1451265" cy="1451267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1" name="자유형: 도형 16"/>
              <p:cNvSpPr/>
              <p:nvPr/>
            </p:nvSpPr>
            <p:spPr>
              <a:xfrm>
                <a:off x="381111" y="0"/>
                <a:ext cx="1757294" cy="2158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2" name="타원 4"/>
              <p:cNvSpPr/>
              <p:nvPr/>
            </p:nvSpPr>
            <p:spPr>
              <a:xfrm>
                <a:off x="1115062" y="2252647"/>
                <a:ext cx="289389" cy="289389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3" name="타원 5"/>
              <p:cNvSpPr/>
              <p:nvPr/>
            </p:nvSpPr>
            <p:spPr>
              <a:xfrm>
                <a:off x="1185771" y="2323356"/>
                <a:ext cx="147971" cy="147971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4" name="직사각형 6"/>
              <p:cNvSpPr txBox="1"/>
              <p:nvPr/>
            </p:nvSpPr>
            <p:spPr>
              <a:xfrm>
                <a:off x="0" y="2800595"/>
                <a:ext cx="2540000" cy="7315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1. 우리는 이런 일을 해요</a:t>
                </a:r>
              </a:p>
              <a:p>
                <a:pPr algn="ctr">
                  <a:lnSpc>
                    <a:spcPct val="150000"/>
                  </a:lnSpc>
                  <a:defRPr sz="1000">
                    <a:solidFill>
                      <a:srgbClr val="424242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서비스와 기술 스택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service &amp; tech stack</a:t>
                </a:r>
              </a:p>
            </p:txBody>
          </p:sp>
          <p:sp>
            <p:nvSpPr>
              <p:cNvPr id="185" name="사각형"/>
              <p:cNvSpPr/>
              <p:nvPr/>
            </p:nvSpPr>
            <p:spPr>
              <a:xfrm>
                <a:off x="978316" y="586962"/>
                <a:ext cx="583369" cy="583369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  <p:grpSp>
          <p:nvGrpSpPr>
            <p:cNvPr id="193" name="그룹화"/>
            <p:cNvGrpSpPr/>
            <p:nvPr/>
          </p:nvGrpSpPr>
          <p:grpSpPr>
            <a:xfrm>
              <a:off x="3213220" y="63472"/>
              <a:ext cx="2540002" cy="3531925"/>
              <a:chOff x="0" y="0"/>
              <a:chExt cx="2540000" cy="3531923"/>
            </a:xfrm>
          </p:grpSpPr>
          <p:sp>
            <p:nvSpPr>
              <p:cNvPr id="187" name="타원 2"/>
              <p:cNvSpPr/>
              <p:nvPr/>
            </p:nvSpPr>
            <p:spPr>
              <a:xfrm>
                <a:off x="534125" y="153014"/>
                <a:ext cx="1451265" cy="1451267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8" name="자유형: 도형 16"/>
              <p:cNvSpPr/>
              <p:nvPr/>
            </p:nvSpPr>
            <p:spPr>
              <a:xfrm>
                <a:off x="381111" y="0"/>
                <a:ext cx="1757295" cy="2158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9" name="타원 4"/>
              <p:cNvSpPr/>
              <p:nvPr/>
            </p:nvSpPr>
            <p:spPr>
              <a:xfrm>
                <a:off x="1115062" y="2252647"/>
                <a:ext cx="289389" cy="289389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0" name="타원 5"/>
              <p:cNvSpPr/>
              <p:nvPr/>
            </p:nvSpPr>
            <p:spPr>
              <a:xfrm>
                <a:off x="1185771" y="2323356"/>
                <a:ext cx="147971" cy="147971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1" name="직사각형 6"/>
              <p:cNvSpPr txBox="1"/>
              <p:nvPr/>
            </p:nvSpPr>
            <p:spPr>
              <a:xfrm>
                <a:off x="0" y="2800595"/>
                <a:ext cx="2540001" cy="731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2. 우리는 이런 순서로 일해요</a:t>
                </a:r>
              </a:p>
              <a:p>
                <a:pPr algn="ctr">
                  <a:lnSpc>
                    <a:spcPct val="150000"/>
                  </a:lnSpc>
                  <a:defRPr sz="1100">
                    <a:solidFill>
                      <a:srgbClr val="424242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개발 절차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development process</a:t>
                </a:r>
              </a:p>
            </p:txBody>
          </p:sp>
          <p:sp>
            <p:nvSpPr>
              <p:cNvPr id="192" name="사각형"/>
              <p:cNvSpPr/>
              <p:nvPr/>
            </p:nvSpPr>
            <p:spPr>
              <a:xfrm>
                <a:off x="978316" y="586962"/>
                <a:ext cx="583369" cy="583369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  <p:grpSp>
          <p:nvGrpSpPr>
            <p:cNvPr id="200" name="그룹화"/>
            <p:cNvGrpSpPr/>
            <p:nvPr/>
          </p:nvGrpSpPr>
          <p:grpSpPr>
            <a:xfrm>
              <a:off x="6426441" y="-1"/>
              <a:ext cx="2540002" cy="3532115"/>
              <a:chOff x="0" y="0"/>
              <a:chExt cx="2540000" cy="3532113"/>
            </a:xfrm>
          </p:grpSpPr>
          <p:sp>
            <p:nvSpPr>
              <p:cNvPr id="194" name="타원 2"/>
              <p:cNvSpPr/>
              <p:nvPr/>
            </p:nvSpPr>
            <p:spPr>
              <a:xfrm>
                <a:off x="534125" y="153014"/>
                <a:ext cx="1451265" cy="1451267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5" name="자유형: 도형 16"/>
              <p:cNvSpPr/>
              <p:nvPr/>
            </p:nvSpPr>
            <p:spPr>
              <a:xfrm>
                <a:off x="381111" y="0"/>
                <a:ext cx="1757295" cy="2158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6" name="타원 4"/>
              <p:cNvSpPr/>
              <p:nvPr/>
            </p:nvSpPr>
            <p:spPr>
              <a:xfrm>
                <a:off x="1115062" y="2252647"/>
                <a:ext cx="289389" cy="289389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7" name="타원 5"/>
              <p:cNvSpPr/>
              <p:nvPr/>
            </p:nvSpPr>
            <p:spPr>
              <a:xfrm>
                <a:off x="1185771" y="2323356"/>
                <a:ext cx="147971" cy="147971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8" name="직사각형 6"/>
              <p:cNvSpPr txBox="1"/>
              <p:nvPr/>
            </p:nvSpPr>
            <p:spPr>
              <a:xfrm>
                <a:off x="0" y="2800595"/>
                <a:ext cx="2540001" cy="7315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3. 우리는 이렇게 협업해요</a:t>
                </a:r>
              </a:p>
              <a:p>
                <a:pPr algn="ctr">
                  <a:lnSpc>
                    <a:spcPct val="150000"/>
                  </a:lnSpc>
                  <a:defRPr sz="1000">
                    <a:solidFill>
                      <a:srgbClr val="424242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협업 방식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co-work style</a:t>
                </a:r>
              </a:p>
            </p:txBody>
          </p:sp>
          <p:sp>
            <p:nvSpPr>
              <p:cNvPr id="199" name="사각형"/>
              <p:cNvSpPr/>
              <p:nvPr/>
            </p:nvSpPr>
            <p:spPr>
              <a:xfrm>
                <a:off x="978316" y="586962"/>
                <a:ext cx="583369" cy="583369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204" name="직사각형 6"/>
          <p:cNvSpPr txBox="1"/>
          <p:nvPr/>
        </p:nvSpPr>
        <p:spPr>
          <a:xfrm>
            <a:off x="2106726" y="3185415"/>
            <a:ext cx="7978548" cy="48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1. 우리는 이런 일을 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209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207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208" name="1. 우리는 이런 일을 해요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1. 우리는 이런 일을 해요</a:t>
              </a:r>
            </a:p>
          </p:txBody>
        </p:sp>
      </p:grpSp>
      <p:sp>
        <p:nvSpPr>
          <p:cNvPr id="210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246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211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20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216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212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215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213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214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219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217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218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241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221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224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222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23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225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26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27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232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228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29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0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1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237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233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4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5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6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240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238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9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245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242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43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44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274" name="그룹화"/>
          <p:cNvGrpSpPr/>
          <p:nvPr/>
        </p:nvGrpSpPr>
        <p:grpSpPr>
          <a:xfrm>
            <a:off x="1541576" y="2543545"/>
            <a:ext cx="9794651" cy="1756797"/>
            <a:chOff x="0" y="0"/>
            <a:chExt cx="9794649" cy="1756795"/>
          </a:xfrm>
        </p:grpSpPr>
        <p:grpSp>
          <p:nvGrpSpPr>
            <p:cNvPr id="255" name="그룹화"/>
            <p:cNvGrpSpPr/>
            <p:nvPr/>
          </p:nvGrpSpPr>
          <p:grpSpPr>
            <a:xfrm>
              <a:off x="0" y="0"/>
              <a:ext cx="2859319" cy="1756796"/>
              <a:chOff x="0" y="0"/>
              <a:chExt cx="2859318" cy="1756795"/>
            </a:xfrm>
          </p:grpSpPr>
          <p:grpSp>
            <p:nvGrpSpPr>
              <p:cNvPr id="253" name="그룹화"/>
              <p:cNvGrpSpPr/>
              <p:nvPr/>
            </p:nvGrpSpPr>
            <p:grpSpPr>
              <a:xfrm>
                <a:off x="0" y="0"/>
                <a:ext cx="2859319" cy="1756796"/>
                <a:chOff x="0" y="0"/>
                <a:chExt cx="2859318" cy="1756795"/>
              </a:xfrm>
            </p:grpSpPr>
            <p:sp>
              <p:nvSpPr>
                <p:cNvPr id="247" name="직사각형 2"/>
                <p:cNvSpPr/>
                <p:nvPr/>
              </p:nvSpPr>
              <p:spPr>
                <a:xfrm>
                  <a:off x="907" y="1756795"/>
                  <a:ext cx="2857504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우리은행 법무사 통합 플랫폼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코스(KOS)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797979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Flutter(v3.19.6) / React(v18) / Java(v17)</a:t>
                  </a:r>
                  <a:r>
                    <a:rPr>
                      <a:solidFill>
                        <a:srgbClr val="A9A9A9"/>
                      </a:solidFill>
                    </a:rPr>
                    <a:t> </a:t>
                  </a:r>
                </a:p>
              </p:txBody>
            </p:sp>
            <p:grpSp>
              <p:nvGrpSpPr>
                <p:cNvPr id="252" name="그룹화"/>
                <p:cNvGrpSpPr/>
                <p:nvPr/>
              </p:nvGrpSpPr>
              <p:grpSpPr>
                <a:xfrm>
                  <a:off x="0" y="0"/>
                  <a:ext cx="2859319" cy="1596577"/>
                  <a:chOff x="0" y="0"/>
                  <a:chExt cx="2859318" cy="1596576"/>
                </a:xfrm>
              </p:grpSpPr>
              <p:sp>
                <p:nvSpPr>
                  <p:cNvPr id="248" name="한쪽 모서리가 잘린 사각형 13"/>
                  <p:cNvSpPr/>
                  <p:nvPr/>
                </p:nvSpPr>
                <p:spPr>
                  <a:xfrm flipH="1">
                    <a:off x="-1" y="0"/>
                    <a:ext cx="2859320" cy="15965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grpSp>
                <p:nvGrpSpPr>
                  <p:cNvPr id="251" name="자유형 20"/>
                  <p:cNvGrpSpPr/>
                  <p:nvPr/>
                </p:nvGrpSpPr>
                <p:grpSpPr>
                  <a:xfrm>
                    <a:off x="0" y="0"/>
                    <a:ext cx="468087" cy="468088"/>
                    <a:chOff x="0" y="0"/>
                    <a:chExt cx="468086" cy="468087"/>
                  </a:xfrm>
                </p:grpSpPr>
                <p:sp>
                  <p:nvSpPr>
                    <p:cNvPr id="249" name="삼각형"/>
                    <p:cNvSpPr/>
                    <p:nvPr/>
                  </p:nvSpPr>
                  <p:spPr>
                    <a:xfrm>
                      <a:off x="-1" y="0"/>
                      <a:ext cx="468088" cy="468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79C9C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50" name="A"/>
                    <p:cNvSpPr/>
                    <p:nvPr/>
                  </p:nvSpPr>
                  <p:spPr>
                    <a:xfrm>
                      <a:off x="42350" y="6350"/>
                      <a:ext cx="23938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A</a:t>
                      </a:r>
                    </a:p>
                  </p:txBody>
                </p:sp>
              </p:grpSp>
            </p:grpSp>
          </p:grpSp>
          <p:sp>
            <p:nvSpPr>
              <p:cNvPr id="254" name="직사각형"/>
              <p:cNvSpPr/>
              <p:nvPr/>
            </p:nvSpPr>
            <p:spPr>
              <a:xfrm>
                <a:off x="667656" y="256758"/>
                <a:ext cx="1524002" cy="101600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  <p:grpSp>
          <p:nvGrpSpPr>
            <p:cNvPr id="264" name="그룹화"/>
            <p:cNvGrpSpPr/>
            <p:nvPr/>
          </p:nvGrpSpPr>
          <p:grpSpPr>
            <a:xfrm>
              <a:off x="3467665" y="0"/>
              <a:ext cx="2859319" cy="1756796"/>
              <a:chOff x="0" y="0"/>
              <a:chExt cx="2859318" cy="1756795"/>
            </a:xfrm>
          </p:grpSpPr>
          <p:grpSp>
            <p:nvGrpSpPr>
              <p:cNvPr id="262" name="그룹화"/>
              <p:cNvGrpSpPr/>
              <p:nvPr/>
            </p:nvGrpSpPr>
            <p:grpSpPr>
              <a:xfrm>
                <a:off x="0" y="0"/>
                <a:ext cx="2859319" cy="1756796"/>
                <a:chOff x="0" y="0"/>
                <a:chExt cx="2859318" cy="1756795"/>
              </a:xfrm>
            </p:grpSpPr>
            <p:sp>
              <p:nvSpPr>
                <p:cNvPr id="256" name="직사각형 2"/>
                <p:cNvSpPr/>
                <p:nvPr/>
              </p:nvSpPr>
              <p:spPr>
                <a:xfrm>
                  <a:off x="907" y="1756795"/>
                  <a:ext cx="2857504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부동산 에스크로 솔루션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안부(ANBU)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797979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Flutter(v3.19.6)</a:t>
                  </a:r>
                </a:p>
              </p:txBody>
            </p:sp>
            <p:grpSp>
              <p:nvGrpSpPr>
                <p:cNvPr id="261" name="그룹화"/>
                <p:cNvGrpSpPr/>
                <p:nvPr/>
              </p:nvGrpSpPr>
              <p:grpSpPr>
                <a:xfrm>
                  <a:off x="0" y="0"/>
                  <a:ext cx="2859319" cy="1596577"/>
                  <a:chOff x="0" y="0"/>
                  <a:chExt cx="2859318" cy="1596576"/>
                </a:xfrm>
              </p:grpSpPr>
              <p:sp>
                <p:nvSpPr>
                  <p:cNvPr id="257" name="한쪽 모서리가 잘린 사각형 13"/>
                  <p:cNvSpPr/>
                  <p:nvPr/>
                </p:nvSpPr>
                <p:spPr>
                  <a:xfrm flipH="1">
                    <a:off x="-1" y="0"/>
                    <a:ext cx="2859320" cy="15965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grpSp>
                <p:nvGrpSpPr>
                  <p:cNvPr id="260" name="자유형 20"/>
                  <p:cNvGrpSpPr/>
                  <p:nvPr/>
                </p:nvGrpSpPr>
                <p:grpSpPr>
                  <a:xfrm>
                    <a:off x="0" y="0"/>
                    <a:ext cx="468087" cy="468088"/>
                    <a:chOff x="0" y="0"/>
                    <a:chExt cx="468086" cy="468087"/>
                  </a:xfrm>
                </p:grpSpPr>
                <p:sp>
                  <p:nvSpPr>
                    <p:cNvPr id="258" name="삼각형"/>
                    <p:cNvSpPr/>
                    <p:nvPr/>
                  </p:nvSpPr>
                  <p:spPr>
                    <a:xfrm>
                      <a:off x="-1" y="0"/>
                      <a:ext cx="468088" cy="468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32E1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59" name="B"/>
                    <p:cNvSpPr/>
                    <p:nvPr/>
                  </p:nvSpPr>
                  <p:spPr>
                    <a:xfrm>
                      <a:off x="42350" y="6350"/>
                      <a:ext cx="23938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B</a:t>
                      </a:r>
                    </a:p>
                  </p:txBody>
                </p:sp>
              </p:grpSp>
            </p:grpSp>
          </p:grpSp>
          <p:sp>
            <p:nvSpPr>
              <p:cNvPr id="263" name="직사각형"/>
              <p:cNvSpPr/>
              <p:nvPr/>
            </p:nvSpPr>
            <p:spPr>
              <a:xfrm>
                <a:off x="667656" y="256758"/>
                <a:ext cx="1524002" cy="101600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  <p:grpSp>
          <p:nvGrpSpPr>
            <p:cNvPr id="273" name="그룹화"/>
            <p:cNvGrpSpPr/>
            <p:nvPr/>
          </p:nvGrpSpPr>
          <p:grpSpPr>
            <a:xfrm>
              <a:off x="6935330" y="0"/>
              <a:ext cx="2859320" cy="1756796"/>
              <a:chOff x="0" y="0"/>
              <a:chExt cx="2859318" cy="1756795"/>
            </a:xfrm>
          </p:grpSpPr>
          <p:grpSp>
            <p:nvGrpSpPr>
              <p:cNvPr id="271" name="그룹화"/>
              <p:cNvGrpSpPr/>
              <p:nvPr/>
            </p:nvGrpSpPr>
            <p:grpSpPr>
              <a:xfrm>
                <a:off x="0" y="0"/>
                <a:ext cx="2859319" cy="1756796"/>
                <a:chOff x="0" y="0"/>
                <a:chExt cx="2859318" cy="1756795"/>
              </a:xfrm>
            </p:grpSpPr>
            <p:sp>
              <p:nvSpPr>
                <p:cNvPr id="265" name="직사각형 2"/>
                <p:cNvSpPr/>
                <p:nvPr/>
              </p:nvSpPr>
              <p:spPr>
                <a:xfrm>
                  <a:off x="907" y="1756795"/>
                  <a:ext cx="2857504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전자등기 관리 시스템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코서 스탠다드(Koser Standard)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797979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React(v19) / Java(v17)</a:t>
                  </a:r>
                </a:p>
              </p:txBody>
            </p:sp>
            <p:grpSp>
              <p:nvGrpSpPr>
                <p:cNvPr id="270" name="그룹화"/>
                <p:cNvGrpSpPr/>
                <p:nvPr/>
              </p:nvGrpSpPr>
              <p:grpSpPr>
                <a:xfrm>
                  <a:off x="0" y="0"/>
                  <a:ext cx="2859319" cy="1596577"/>
                  <a:chOff x="0" y="0"/>
                  <a:chExt cx="2859318" cy="1596576"/>
                </a:xfrm>
              </p:grpSpPr>
              <p:sp>
                <p:nvSpPr>
                  <p:cNvPr id="266" name="한쪽 모서리가 잘린 사각형 13"/>
                  <p:cNvSpPr/>
                  <p:nvPr/>
                </p:nvSpPr>
                <p:spPr>
                  <a:xfrm flipH="1">
                    <a:off x="-1" y="0"/>
                    <a:ext cx="2859320" cy="15965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grpSp>
                <p:nvGrpSpPr>
                  <p:cNvPr id="269" name="자유형 20"/>
                  <p:cNvGrpSpPr/>
                  <p:nvPr/>
                </p:nvGrpSpPr>
                <p:grpSpPr>
                  <a:xfrm>
                    <a:off x="0" y="0"/>
                    <a:ext cx="468087" cy="468088"/>
                    <a:chOff x="0" y="0"/>
                    <a:chExt cx="468086" cy="468087"/>
                  </a:xfrm>
                </p:grpSpPr>
                <p:sp>
                  <p:nvSpPr>
                    <p:cNvPr id="267" name="삼각형"/>
                    <p:cNvSpPr/>
                    <p:nvPr/>
                  </p:nvSpPr>
                  <p:spPr>
                    <a:xfrm>
                      <a:off x="-1" y="0"/>
                      <a:ext cx="468088" cy="468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32E1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68" name="C"/>
                    <p:cNvSpPr/>
                    <p:nvPr/>
                  </p:nvSpPr>
                  <p:spPr>
                    <a:xfrm>
                      <a:off x="42350" y="6350"/>
                      <a:ext cx="23938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C</a:t>
                      </a:r>
                    </a:p>
                  </p:txBody>
                </p:sp>
              </p:grpSp>
            </p:grpSp>
          </p:grpSp>
          <p:sp>
            <p:nvSpPr>
              <p:cNvPr id="272" name="직사각형"/>
              <p:cNvSpPr/>
              <p:nvPr/>
            </p:nvSpPr>
            <p:spPr>
              <a:xfrm>
                <a:off x="667656" y="256758"/>
                <a:ext cx="1524002" cy="1016003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277" name="직사각형 6"/>
          <p:cNvSpPr txBox="1"/>
          <p:nvPr/>
        </p:nvSpPr>
        <p:spPr>
          <a:xfrm>
            <a:off x="2106726" y="3185415"/>
            <a:ext cx="7978548" cy="48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2. 우리는 이런 순서로 일해요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282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280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281" name="2. 우리는 이런 순서로 일해요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2. 우리는 이런 순서로 일해요</a:t>
              </a:r>
            </a:p>
          </p:txBody>
        </p:sp>
      </p:grpSp>
      <p:sp>
        <p:nvSpPr>
          <p:cNvPr id="283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319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284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93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289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285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288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286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287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292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290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291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314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294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297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295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96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298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99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300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305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301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2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3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4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310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306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7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8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9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313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311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12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318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315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316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317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322" name="그룹화"/>
          <p:cNvGrpSpPr/>
          <p:nvPr/>
        </p:nvGrpSpPr>
        <p:grpSpPr>
          <a:xfrm>
            <a:off x="1661541" y="1378393"/>
            <a:ext cx="1377328" cy="863604"/>
            <a:chOff x="0" y="0"/>
            <a:chExt cx="1377326" cy="863603"/>
          </a:xfrm>
        </p:grpSpPr>
        <p:sp>
          <p:nvSpPr>
            <p:cNvPr id="320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21" name="이슈 확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이슈 확인</a:t>
              </a:r>
            </a:p>
          </p:txBody>
        </p:sp>
      </p:grpSp>
      <p:grpSp>
        <p:nvGrpSpPr>
          <p:cNvPr id="325" name="그룹화"/>
          <p:cNvGrpSpPr/>
          <p:nvPr/>
        </p:nvGrpSpPr>
        <p:grpSpPr>
          <a:xfrm>
            <a:off x="3695267" y="1378393"/>
            <a:ext cx="1377327" cy="863604"/>
            <a:chOff x="0" y="0"/>
            <a:chExt cx="1377326" cy="863603"/>
          </a:xfrm>
        </p:grpSpPr>
        <p:sp>
          <p:nvSpPr>
            <p:cNvPr id="323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24" name="일정 산정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일정 산정</a:t>
              </a:r>
            </a:p>
          </p:txBody>
        </p:sp>
      </p:grpSp>
      <p:grpSp>
        <p:nvGrpSpPr>
          <p:cNvPr id="328" name="그룹화"/>
          <p:cNvGrpSpPr/>
          <p:nvPr/>
        </p:nvGrpSpPr>
        <p:grpSpPr>
          <a:xfrm>
            <a:off x="7750705" y="1378393"/>
            <a:ext cx="1377328" cy="863604"/>
            <a:chOff x="0" y="0"/>
            <a:chExt cx="1377326" cy="863603"/>
          </a:xfrm>
        </p:grpSpPr>
        <p:sp>
          <p:nvSpPr>
            <p:cNvPr id="326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27" name="개발 진행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개발 진행</a:t>
              </a:r>
            </a:p>
          </p:txBody>
        </p:sp>
      </p:grpSp>
      <p:grpSp>
        <p:nvGrpSpPr>
          <p:cNvPr id="331" name="그룹화"/>
          <p:cNvGrpSpPr/>
          <p:nvPr/>
        </p:nvGrpSpPr>
        <p:grpSpPr>
          <a:xfrm>
            <a:off x="5727360" y="1378393"/>
            <a:ext cx="1377327" cy="863604"/>
            <a:chOff x="0" y="0"/>
            <a:chExt cx="1377326" cy="863603"/>
          </a:xfrm>
        </p:grpSpPr>
        <p:sp>
          <p:nvSpPr>
            <p:cNvPr id="329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30" name="브랜치 생성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브랜치 생성</a:t>
              </a:r>
            </a:p>
          </p:txBody>
        </p:sp>
      </p:grpSp>
      <p:grpSp>
        <p:nvGrpSpPr>
          <p:cNvPr id="334" name="그룹화"/>
          <p:cNvGrpSpPr/>
          <p:nvPr/>
        </p:nvGrpSpPr>
        <p:grpSpPr>
          <a:xfrm>
            <a:off x="9791547" y="1378393"/>
            <a:ext cx="1377328" cy="863604"/>
            <a:chOff x="0" y="0"/>
            <a:chExt cx="1377326" cy="863603"/>
          </a:xfrm>
        </p:grpSpPr>
        <p:sp>
          <p:nvSpPr>
            <p:cNvPr id="332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33" name="자체 테스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자체 테스트</a:t>
              </a:r>
            </a:p>
          </p:txBody>
        </p:sp>
      </p:grpSp>
      <p:grpSp>
        <p:nvGrpSpPr>
          <p:cNvPr id="337" name="그룹화"/>
          <p:cNvGrpSpPr/>
          <p:nvPr/>
        </p:nvGrpSpPr>
        <p:grpSpPr>
          <a:xfrm>
            <a:off x="9791547" y="3387457"/>
            <a:ext cx="1377328" cy="863605"/>
            <a:chOff x="0" y="0"/>
            <a:chExt cx="1377326" cy="863603"/>
          </a:xfrm>
        </p:grpSpPr>
        <p:sp>
          <p:nvSpPr>
            <p:cNvPr id="335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36" name="Commit &amp; Push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Commit &amp; Push</a:t>
              </a:r>
            </a:p>
          </p:txBody>
        </p:sp>
      </p:grpSp>
      <p:grpSp>
        <p:nvGrpSpPr>
          <p:cNvPr id="340" name="그룹화"/>
          <p:cNvGrpSpPr/>
          <p:nvPr/>
        </p:nvGrpSpPr>
        <p:grpSpPr>
          <a:xfrm>
            <a:off x="7770521" y="3387457"/>
            <a:ext cx="1377328" cy="863605"/>
            <a:chOff x="0" y="0"/>
            <a:chExt cx="1377326" cy="863603"/>
          </a:xfrm>
        </p:grpSpPr>
        <p:sp>
          <p:nvSpPr>
            <p:cNvPr id="338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39" name="Merge Request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Merge Request</a:t>
              </a:r>
            </a:p>
          </p:txBody>
        </p:sp>
      </p:grpSp>
      <p:grpSp>
        <p:nvGrpSpPr>
          <p:cNvPr id="343" name="그룹화"/>
          <p:cNvGrpSpPr/>
          <p:nvPr/>
        </p:nvGrpSpPr>
        <p:grpSpPr>
          <a:xfrm>
            <a:off x="5727360" y="3400157"/>
            <a:ext cx="1377327" cy="863605"/>
            <a:chOff x="0" y="0"/>
            <a:chExt cx="1377326" cy="863603"/>
          </a:xfrm>
        </p:grpSpPr>
        <p:sp>
          <p:nvSpPr>
            <p:cNvPr id="341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42" name="코드 리뷰 및 승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코드 리뷰 및 승인</a:t>
              </a:r>
            </a:p>
          </p:txBody>
        </p:sp>
      </p:grpSp>
      <p:grpSp>
        <p:nvGrpSpPr>
          <p:cNvPr id="346" name="그룹화"/>
          <p:cNvGrpSpPr/>
          <p:nvPr/>
        </p:nvGrpSpPr>
        <p:grpSpPr>
          <a:xfrm>
            <a:off x="3695267" y="3400157"/>
            <a:ext cx="1377327" cy="863605"/>
            <a:chOff x="0" y="0"/>
            <a:chExt cx="1377326" cy="863603"/>
          </a:xfrm>
        </p:grpSpPr>
        <p:sp>
          <p:nvSpPr>
            <p:cNvPr id="344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45" name="개발계 배포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개발계 배포</a:t>
              </a:r>
            </a:p>
          </p:txBody>
        </p:sp>
      </p:grpSp>
      <p:grpSp>
        <p:nvGrpSpPr>
          <p:cNvPr id="349" name="그룹화"/>
          <p:cNvGrpSpPr/>
          <p:nvPr/>
        </p:nvGrpSpPr>
        <p:grpSpPr>
          <a:xfrm>
            <a:off x="1654424" y="3400157"/>
            <a:ext cx="1377328" cy="863605"/>
            <a:chOff x="0" y="0"/>
            <a:chExt cx="1377326" cy="863603"/>
          </a:xfrm>
        </p:grpSpPr>
        <p:sp>
          <p:nvSpPr>
            <p:cNvPr id="347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48" name="개발계 테스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개발계 테스트</a:t>
              </a:r>
            </a:p>
          </p:txBody>
        </p:sp>
      </p:grpSp>
      <p:grpSp>
        <p:nvGrpSpPr>
          <p:cNvPr id="352" name="그룹화"/>
          <p:cNvGrpSpPr/>
          <p:nvPr/>
        </p:nvGrpSpPr>
        <p:grpSpPr>
          <a:xfrm>
            <a:off x="1654424" y="5434622"/>
            <a:ext cx="1377328" cy="863605"/>
            <a:chOff x="0" y="0"/>
            <a:chExt cx="1377326" cy="863603"/>
          </a:xfrm>
        </p:grpSpPr>
        <p:sp>
          <p:nvSpPr>
            <p:cNvPr id="350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51" name="QA 사이클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QA 사이클</a:t>
              </a:r>
            </a:p>
          </p:txBody>
        </p:sp>
      </p:grpSp>
      <p:grpSp>
        <p:nvGrpSpPr>
          <p:cNvPr id="355" name="그룹화"/>
          <p:cNvGrpSpPr/>
          <p:nvPr/>
        </p:nvGrpSpPr>
        <p:grpSpPr>
          <a:xfrm>
            <a:off x="3695267" y="5434622"/>
            <a:ext cx="1377327" cy="863605"/>
            <a:chOff x="0" y="0"/>
            <a:chExt cx="1377326" cy="863603"/>
          </a:xfrm>
        </p:grpSpPr>
        <p:sp>
          <p:nvSpPr>
            <p:cNvPr id="353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54" name="운영계 배포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운영계 배포</a:t>
              </a:r>
            </a:p>
          </p:txBody>
        </p:sp>
      </p:grpSp>
      <p:grpSp>
        <p:nvGrpSpPr>
          <p:cNvPr id="358" name="그룹화"/>
          <p:cNvGrpSpPr/>
          <p:nvPr/>
        </p:nvGrpSpPr>
        <p:grpSpPr>
          <a:xfrm>
            <a:off x="5727360" y="5434622"/>
            <a:ext cx="1377327" cy="863605"/>
            <a:chOff x="0" y="0"/>
            <a:chExt cx="1377326" cy="863603"/>
          </a:xfrm>
        </p:grpSpPr>
        <p:sp>
          <p:nvSpPr>
            <p:cNvPr id="356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57" name="운영계 확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운영계 확인</a:t>
              </a:r>
            </a:p>
          </p:txBody>
        </p:sp>
      </p:grpSp>
      <p:grpSp>
        <p:nvGrpSpPr>
          <p:cNvPr id="361" name="그룹화"/>
          <p:cNvGrpSpPr/>
          <p:nvPr/>
        </p:nvGrpSpPr>
        <p:grpSpPr>
          <a:xfrm>
            <a:off x="7757821" y="5434622"/>
            <a:ext cx="1377328" cy="863605"/>
            <a:chOff x="0" y="0"/>
            <a:chExt cx="1377326" cy="863603"/>
          </a:xfrm>
        </p:grpSpPr>
        <p:sp>
          <p:nvSpPr>
            <p:cNvPr id="359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60" name="안정화 모니터링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안정화 모니터링</a:t>
              </a:r>
            </a:p>
          </p:txBody>
        </p:sp>
      </p:grpSp>
      <p:grpSp>
        <p:nvGrpSpPr>
          <p:cNvPr id="364" name="그룹화"/>
          <p:cNvGrpSpPr/>
          <p:nvPr/>
        </p:nvGrpSpPr>
        <p:grpSpPr>
          <a:xfrm>
            <a:off x="9791547" y="5434622"/>
            <a:ext cx="1377328" cy="863605"/>
            <a:chOff x="0" y="0"/>
            <a:chExt cx="1377326" cy="863603"/>
          </a:xfrm>
        </p:grpSpPr>
        <p:sp>
          <p:nvSpPr>
            <p:cNvPr id="362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63" name="이슈 종료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이슈 종료</a:t>
              </a:r>
            </a:p>
          </p:txBody>
        </p:sp>
      </p:grpSp>
      <p:sp>
        <p:nvSpPr>
          <p:cNvPr id="365" name="사각형"/>
          <p:cNvSpPr/>
          <p:nvPr/>
        </p:nvSpPr>
        <p:spPr>
          <a:xfrm>
            <a:off x="3182572" y="1607014"/>
            <a:ext cx="381003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66" name="사각형"/>
          <p:cNvSpPr/>
          <p:nvPr/>
        </p:nvSpPr>
        <p:spPr>
          <a:xfrm>
            <a:off x="5204285" y="1607014"/>
            <a:ext cx="381002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67" name="사각형"/>
          <p:cNvSpPr/>
          <p:nvPr/>
        </p:nvSpPr>
        <p:spPr>
          <a:xfrm>
            <a:off x="7232005" y="1607014"/>
            <a:ext cx="381002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68" name="사각형"/>
          <p:cNvSpPr/>
          <p:nvPr/>
        </p:nvSpPr>
        <p:spPr>
          <a:xfrm>
            <a:off x="9270103" y="1607014"/>
            <a:ext cx="381002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69" name="사각형"/>
          <p:cNvSpPr/>
          <p:nvPr/>
        </p:nvSpPr>
        <p:spPr>
          <a:xfrm rot="5401912">
            <a:off x="10289709" y="2643296"/>
            <a:ext cx="381002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0" name="사각형"/>
          <p:cNvSpPr/>
          <p:nvPr/>
        </p:nvSpPr>
        <p:spPr>
          <a:xfrm rot="5401912">
            <a:off x="2152587" y="4671410"/>
            <a:ext cx="381003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1" name="사각형"/>
          <p:cNvSpPr/>
          <p:nvPr/>
        </p:nvSpPr>
        <p:spPr>
          <a:xfrm>
            <a:off x="3176566" y="5675943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2" name="사각형"/>
          <p:cNvSpPr/>
          <p:nvPr/>
        </p:nvSpPr>
        <p:spPr>
          <a:xfrm>
            <a:off x="5204285" y="5675943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3" name="사각형"/>
          <p:cNvSpPr/>
          <p:nvPr/>
        </p:nvSpPr>
        <p:spPr>
          <a:xfrm>
            <a:off x="7241568" y="5675943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4" name="사각형"/>
          <p:cNvSpPr/>
          <p:nvPr/>
        </p:nvSpPr>
        <p:spPr>
          <a:xfrm>
            <a:off x="9279669" y="5675943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5" name="사각형"/>
          <p:cNvSpPr/>
          <p:nvPr/>
        </p:nvSpPr>
        <p:spPr>
          <a:xfrm rot="10798422">
            <a:off x="9270103" y="3616078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6" name="사각형"/>
          <p:cNvSpPr/>
          <p:nvPr/>
        </p:nvSpPr>
        <p:spPr>
          <a:xfrm rot="10798422">
            <a:off x="7232005" y="3616078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7" name="사각형"/>
          <p:cNvSpPr/>
          <p:nvPr/>
        </p:nvSpPr>
        <p:spPr>
          <a:xfrm rot="10798422">
            <a:off x="5193817" y="3616078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8" name="사각형"/>
          <p:cNvSpPr/>
          <p:nvPr/>
        </p:nvSpPr>
        <p:spPr>
          <a:xfrm rot="10798422">
            <a:off x="3176566" y="3616078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9" name="원"/>
          <p:cNvSpPr/>
          <p:nvPr/>
        </p:nvSpPr>
        <p:spPr>
          <a:xfrm>
            <a:off x="2032000" y="1270000"/>
            <a:ext cx="127000" cy="127000"/>
          </a:xfrm>
          <a:prstGeom prst="ellipse">
            <a:avLst/>
          </a:prstGeom>
          <a:solidFill>
            <a:srgbClr val="AB15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82" name="직사각형 6"/>
          <p:cNvSpPr txBox="1"/>
          <p:nvPr/>
        </p:nvSpPr>
        <p:spPr>
          <a:xfrm>
            <a:off x="2106726" y="3185415"/>
            <a:ext cx="7978548" cy="48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3. 우리는 이렇게 협업해요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387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385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86" name="3. 우리는 이렇게 협업해요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3. 우리는 이렇게 협업해요</a:t>
              </a:r>
            </a:p>
          </p:txBody>
        </p:sp>
      </p:grpSp>
      <p:sp>
        <p:nvSpPr>
          <p:cNvPr id="388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424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389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98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394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390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393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391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392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397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395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396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419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399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402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400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01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403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04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05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410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406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07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08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09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415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411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12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13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14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418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416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17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423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420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21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22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473" name="그룹화"/>
          <p:cNvGrpSpPr/>
          <p:nvPr/>
        </p:nvGrpSpPr>
        <p:grpSpPr>
          <a:xfrm>
            <a:off x="2080072" y="1600571"/>
            <a:ext cx="8717658" cy="4157568"/>
            <a:chOff x="0" y="0"/>
            <a:chExt cx="8717656" cy="4157566"/>
          </a:xfrm>
        </p:grpSpPr>
        <p:grpSp>
          <p:nvGrpSpPr>
            <p:cNvPr id="448" name="그룹화"/>
            <p:cNvGrpSpPr/>
            <p:nvPr/>
          </p:nvGrpSpPr>
          <p:grpSpPr>
            <a:xfrm>
              <a:off x="-1" y="-1"/>
              <a:ext cx="3813448" cy="4157568"/>
              <a:chOff x="0" y="0"/>
              <a:chExt cx="3813447" cy="4157566"/>
            </a:xfrm>
          </p:grpSpPr>
          <p:grpSp>
            <p:nvGrpSpPr>
              <p:cNvPr id="429" name="그룹화"/>
              <p:cNvGrpSpPr/>
              <p:nvPr/>
            </p:nvGrpSpPr>
            <p:grpSpPr>
              <a:xfrm>
                <a:off x="-1" y="-1"/>
                <a:ext cx="3813449" cy="4157568"/>
                <a:chOff x="0" y="0"/>
                <a:chExt cx="3813447" cy="4157566"/>
              </a:xfrm>
            </p:grpSpPr>
            <p:sp>
              <p:nvSpPr>
                <p:cNvPr id="425" name="직사각형 10"/>
                <p:cNvSpPr/>
                <p:nvPr/>
              </p:nvSpPr>
              <p:spPr>
                <a:xfrm>
                  <a:off x="0" y="347561"/>
                  <a:ext cx="3813448" cy="381000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28" name="모서리가 둥근 직사각형 12"/>
                <p:cNvGrpSpPr/>
                <p:nvPr/>
              </p:nvGrpSpPr>
              <p:grpSpPr>
                <a:xfrm>
                  <a:off x="227354" y="-1"/>
                  <a:ext cx="1818411" cy="494274"/>
                  <a:chOff x="0" y="0"/>
                  <a:chExt cx="1818410" cy="494272"/>
                </a:xfrm>
              </p:grpSpPr>
              <p:sp>
                <p:nvSpPr>
                  <p:cNvPr id="426" name="모서리가 둥근 직사각형"/>
                  <p:cNvSpPr/>
                  <p:nvPr/>
                </p:nvSpPr>
                <p:spPr>
                  <a:xfrm>
                    <a:off x="0" y="0"/>
                    <a:ext cx="1818411" cy="49427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27" name="형상 관리"/>
                  <p:cNvSpPr txBox="1"/>
                  <p:nvPr/>
                </p:nvSpPr>
                <p:spPr>
                  <a:xfrm>
                    <a:off x="69847" y="102482"/>
                    <a:ext cx="1678716" cy="2893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형상 관리</a:t>
                    </a:r>
                  </a:p>
                </p:txBody>
              </p:sp>
            </p:grpSp>
          </p:grpSp>
          <p:grpSp>
            <p:nvGrpSpPr>
              <p:cNvPr id="435" name="그룹화"/>
              <p:cNvGrpSpPr/>
              <p:nvPr/>
            </p:nvGrpSpPr>
            <p:grpSpPr>
              <a:xfrm>
                <a:off x="382721" y="861167"/>
                <a:ext cx="3048003" cy="759958"/>
                <a:chOff x="0" y="0"/>
                <a:chExt cx="3048002" cy="759956"/>
              </a:xfrm>
            </p:grpSpPr>
            <p:sp>
              <p:nvSpPr>
                <p:cNvPr id="430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31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3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34" name="Git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32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33" name="Git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Git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버전 관리 시스템</a:t>
                    </a:r>
                  </a:p>
                </p:txBody>
              </p:sp>
            </p:grpSp>
          </p:grpSp>
          <p:grpSp>
            <p:nvGrpSpPr>
              <p:cNvPr id="441" name="그룹화"/>
              <p:cNvGrpSpPr/>
              <p:nvPr/>
            </p:nvGrpSpPr>
            <p:grpSpPr>
              <a:xfrm>
                <a:off x="382721" y="1955778"/>
                <a:ext cx="3048003" cy="759958"/>
                <a:chOff x="0" y="0"/>
                <a:chExt cx="3048002" cy="759956"/>
              </a:xfrm>
            </p:grpSpPr>
            <p:sp>
              <p:nvSpPr>
                <p:cNvPr id="436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37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4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40" name="Gitlab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38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39" name="Gitlab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Gitlab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소스 코드 원격 저장소</a:t>
                    </a:r>
                  </a:p>
                </p:txBody>
              </p:sp>
            </p:grpSp>
          </p:grpSp>
          <p:grpSp>
            <p:nvGrpSpPr>
              <p:cNvPr id="447" name="그룹화"/>
              <p:cNvGrpSpPr/>
              <p:nvPr/>
            </p:nvGrpSpPr>
            <p:grpSpPr>
              <a:xfrm>
                <a:off x="382721" y="3050389"/>
                <a:ext cx="3048003" cy="759958"/>
                <a:chOff x="0" y="0"/>
                <a:chExt cx="3048002" cy="759956"/>
              </a:xfrm>
            </p:grpSpPr>
            <p:sp>
              <p:nvSpPr>
                <p:cNvPr id="442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43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5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46" name="Gitlab Flow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44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45" name="Gitlab Flow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Gitlab Flow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브랜치 전략</a:t>
                    </a:r>
                  </a:p>
                </p:txBody>
              </p:sp>
            </p:grpSp>
          </p:grpSp>
        </p:grpSp>
        <p:grpSp>
          <p:nvGrpSpPr>
            <p:cNvPr id="472" name="그룹화"/>
            <p:cNvGrpSpPr/>
            <p:nvPr/>
          </p:nvGrpSpPr>
          <p:grpSpPr>
            <a:xfrm>
              <a:off x="4904209" y="-1"/>
              <a:ext cx="3813448" cy="4157568"/>
              <a:chOff x="0" y="0"/>
              <a:chExt cx="3813447" cy="4157566"/>
            </a:xfrm>
          </p:grpSpPr>
          <p:grpSp>
            <p:nvGrpSpPr>
              <p:cNvPr id="453" name="그룹화"/>
              <p:cNvGrpSpPr/>
              <p:nvPr/>
            </p:nvGrpSpPr>
            <p:grpSpPr>
              <a:xfrm>
                <a:off x="-1" y="-1"/>
                <a:ext cx="3813449" cy="4157568"/>
                <a:chOff x="0" y="0"/>
                <a:chExt cx="3813447" cy="4157566"/>
              </a:xfrm>
            </p:grpSpPr>
            <p:sp>
              <p:nvSpPr>
                <p:cNvPr id="449" name="직사각형 10"/>
                <p:cNvSpPr/>
                <p:nvPr/>
              </p:nvSpPr>
              <p:spPr>
                <a:xfrm>
                  <a:off x="0" y="347561"/>
                  <a:ext cx="3813448" cy="381000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52" name="모서리가 둥근 직사각형 12"/>
                <p:cNvGrpSpPr/>
                <p:nvPr/>
              </p:nvGrpSpPr>
              <p:grpSpPr>
                <a:xfrm>
                  <a:off x="227354" y="-1"/>
                  <a:ext cx="1818411" cy="494274"/>
                  <a:chOff x="0" y="0"/>
                  <a:chExt cx="1818410" cy="494272"/>
                </a:xfrm>
              </p:grpSpPr>
              <p:sp>
                <p:nvSpPr>
                  <p:cNvPr id="450" name="모서리가 둥근 직사각형"/>
                  <p:cNvSpPr/>
                  <p:nvPr/>
                </p:nvSpPr>
                <p:spPr>
                  <a:xfrm>
                    <a:off x="0" y="0"/>
                    <a:ext cx="1818411" cy="49427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51" name="의사소통"/>
                  <p:cNvSpPr txBox="1"/>
                  <p:nvPr/>
                </p:nvSpPr>
                <p:spPr>
                  <a:xfrm>
                    <a:off x="69847" y="102482"/>
                    <a:ext cx="1678716" cy="2893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의사소통</a:t>
                    </a:r>
                  </a:p>
                </p:txBody>
              </p:sp>
            </p:grpSp>
          </p:grpSp>
          <p:grpSp>
            <p:nvGrpSpPr>
              <p:cNvPr id="459" name="그룹화"/>
              <p:cNvGrpSpPr/>
              <p:nvPr/>
            </p:nvGrpSpPr>
            <p:grpSpPr>
              <a:xfrm>
                <a:off x="382721" y="861167"/>
                <a:ext cx="3048003" cy="759958"/>
                <a:chOff x="0" y="0"/>
                <a:chExt cx="3048002" cy="759956"/>
              </a:xfrm>
            </p:grpSpPr>
            <p:sp>
              <p:nvSpPr>
                <p:cNvPr id="454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55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6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58" name="Merge Request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56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57" name="Merge Request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Merge Request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최소 2인 이상의 리뷰어 지정</a:t>
                    </a:r>
                  </a:p>
                </p:txBody>
              </p:sp>
            </p:grpSp>
          </p:grpSp>
          <p:grpSp>
            <p:nvGrpSpPr>
              <p:cNvPr id="465" name="그룹화"/>
              <p:cNvGrpSpPr/>
              <p:nvPr/>
            </p:nvGrpSpPr>
            <p:grpSpPr>
              <a:xfrm>
                <a:off x="382721" y="1955778"/>
                <a:ext cx="3048003" cy="759958"/>
                <a:chOff x="0" y="0"/>
                <a:chExt cx="3048002" cy="759956"/>
              </a:xfrm>
            </p:grpSpPr>
            <p:sp>
              <p:nvSpPr>
                <p:cNvPr id="460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61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7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64" name="소스 코드 리뷰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62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63" name="소스 코드 리뷰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소스 코드 리뷰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개발자와 개발자의 대화</a:t>
                    </a:r>
                  </a:p>
                </p:txBody>
              </p:sp>
            </p:grpSp>
          </p:grpSp>
          <p:grpSp>
            <p:nvGrpSpPr>
              <p:cNvPr id="471" name="그룹화"/>
              <p:cNvGrpSpPr/>
              <p:nvPr/>
            </p:nvGrpSpPr>
            <p:grpSpPr>
              <a:xfrm>
                <a:off x="382721" y="3050389"/>
                <a:ext cx="3048003" cy="759958"/>
                <a:chOff x="0" y="0"/>
                <a:chExt cx="3048002" cy="759956"/>
              </a:xfrm>
            </p:grpSpPr>
            <p:sp>
              <p:nvSpPr>
                <p:cNvPr id="466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67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8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70" name="주간 회의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68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69" name="주간 회의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주간 회의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이슈 공유, 방향성 논의 등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478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476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477" name="3. 우리는 이렇게 협업해요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3. 우리는 이렇게 협업해요</a:t>
              </a:r>
            </a:p>
          </p:txBody>
        </p:sp>
      </p:grpSp>
      <p:sp>
        <p:nvSpPr>
          <p:cNvPr id="479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515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480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89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485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481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84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482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483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488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486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487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510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490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493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491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92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494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95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96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501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497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98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99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0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506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502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3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4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5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509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507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8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514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511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512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513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558" name="그룹화"/>
          <p:cNvGrpSpPr/>
          <p:nvPr/>
        </p:nvGrpSpPr>
        <p:grpSpPr>
          <a:xfrm>
            <a:off x="2080072" y="1600571"/>
            <a:ext cx="8717658" cy="4157568"/>
            <a:chOff x="0" y="0"/>
            <a:chExt cx="8717656" cy="4157566"/>
          </a:xfrm>
        </p:grpSpPr>
        <p:grpSp>
          <p:nvGrpSpPr>
            <p:cNvPr id="539" name="그룹화"/>
            <p:cNvGrpSpPr/>
            <p:nvPr/>
          </p:nvGrpSpPr>
          <p:grpSpPr>
            <a:xfrm>
              <a:off x="-1" y="-1"/>
              <a:ext cx="3813448" cy="4157568"/>
              <a:chOff x="0" y="0"/>
              <a:chExt cx="3813447" cy="4157566"/>
            </a:xfrm>
          </p:grpSpPr>
          <p:grpSp>
            <p:nvGrpSpPr>
              <p:cNvPr id="520" name="그룹화"/>
              <p:cNvGrpSpPr/>
              <p:nvPr/>
            </p:nvGrpSpPr>
            <p:grpSpPr>
              <a:xfrm>
                <a:off x="-1" y="-1"/>
                <a:ext cx="3813449" cy="4157568"/>
                <a:chOff x="0" y="0"/>
                <a:chExt cx="3813447" cy="4157566"/>
              </a:xfrm>
            </p:grpSpPr>
            <p:sp>
              <p:nvSpPr>
                <p:cNvPr id="516" name="직사각형 10"/>
                <p:cNvSpPr/>
                <p:nvPr/>
              </p:nvSpPr>
              <p:spPr>
                <a:xfrm>
                  <a:off x="0" y="347561"/>
                  <a:ext cx="3813448" cy="381000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19" name="모서리가 둥근 직사각형 12"/>
                <p:cNvGrpSpPr/>
                <p:nvPr/>
              </p:nvGrpSpPr>
              <p:grpSpPr>
                <a:xfrm>
                  <a:off x="227354" y="-1"/>
                  <a:ext cx="1818411" cy="494274"/>
                  <a:chOff x="0" y="0"/>
                  <a:chExt cx="1818410" cy="494272"/>
                </a:xfrm>
              </p:grpSpPr>
              <p:sp>
                <p:nvSpPr>
                  <p:cNvPr id="517" name="모서리가 둥근 직사각형"/>
                  <p:cNvSpPr/>
                  <p:nvPr/>
                </p:nvSpPr>
                <p:spPr>
                  <a:xfrm>
                    <a:off x="0" y="0"/>
                    <a:ext cx="1818411" cy="49427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18" name="정기 배포"/>
                  <p:cNvSpPr txBox="1"/>
                  <p:nvPr/>
                </p:nvSpPr>
                <p:spPr>
                  <a:xfrm>
                    <a:off x="69847" y="102482"/>
                    <a:ext cx="1678716" cy="2893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정기 배포</a:t>
                    </a:r>
                  </a:p>
                </p:txBody>
              </p:sp>
            </p:grpSp>
          </p:grpSp>
          <p:grpSp>
            <p:nvGrpSpPr>
              <p:cNvPr id="526" name="그룹화"/>
              <p:cNvGrpSpPr/>
              <p:nvPr/>
            </p:nvGrpSpPr>
            <p:grpSpPr>
              <a:xfrm>
                <a:off x="382721" y="861167"/>
                <a:ext cx="3048003" cy="759958"/>
                <a:chOff x="0" y="0"/>
                <a:chExt cx="3048002" cy="759956"/>
              </a:xfrm>
            </p:grpSpPr>
            <p:sp>
              <p:nvSpPr>
                <p:cNvPr id="521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22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3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25" name="매주 화요일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23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24" name="매주 화요일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매주 화요일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동시 접속자 수 확인 후</a:t>
                    </a:r>
                  </a:p>
                </p:txBody>
              </p:sp>
            </p:grpSp>
          </p:grpSp>
          <p:grpSp>
            <p:nvGrpSpPr>
              <p:cNvPr id="532" name="그룹화"/>
              <p:cNvGrpSpPr/>
              <p:nvPr/>
            </p:nvGrpSpPr>
            <p:grpSpPr>
              <a:xfrm>
                <a:off x="382721" y="1955778"/>
                <a:ext cx="3048003" cy="759958"/>
                <a:chOff x="0" y="0"/>
                <a:chExt cx="3048002" cy="759956"/>
              </a:xfrm>
            </p:grpSpPr>
            <p:sp>
              <p:nvSpPr>
                <p:cNvPr id="527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28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4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31" name="배포 브랜치 패키징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29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30" name="배포 브랜치 패키징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배포 브랜치 패키징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모든 개발 내역을 하나로</a:t>
                    </a:r>
                  </a:p>
                </p:txBody>
              </p:sp>
            </p:grpSp>
          </p:grpSp>
          <p:grpSp>
            <p:nvGrpSpPr>
              <p:cNvPr id="538" name="그룹화"/>
              <p:cNvGrpSpPr/>
              <p:nvPr/>
            </p:nvGrpSpPr>
            <p:grpSpPr>
              <a:xfrm>
                <a:off x="382721" y="3050389"/>
                <a:ext cx="3048003" cy="759958"/>
                <a:chOff x="0" y="0"/>
                <a:chExt cx="3048002" cy="759956"/>
              </a:xfrm>
            </p:grpSpPr>
            <p:sp>
              <p:nvSpPr>
                <p:cNvPr id="533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34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5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37" name="릴리즈 노트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35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36" name="릴리즈 노트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릴리즈 노트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배포를 기록으로 남기기</a:t>
                    </a:r>
                  </a:p>
                </p:txBody>
              </p:sp>
            </p:grpSp>
          </p:grpSp>
        </p:grpSp>
        <p:grpSp>
          <p:nvGrpSpPr>
            <p:cNvPr id="557" name="그룹화"/>
            <p:cNvGrpSpPr/>
            <p:nvPr/>
          </p:nvGrpSpPr>
          <p:grpSpPr>
            <a:xfrm>
              <a:off x="4904209" y="-1"/>
              <a:ext cx="3813448" cy="4157568"/>
              <a:chOff x="0" y="0"/>
              <a:chExt cx="3813447" cy="4157566"/>
            </a:xfrm>
          </p:grpSpPr>
          <p:grpSp>
            <p:nvGrpSpPr>
              <p:cNvPr id="544" name="그룹화"/>
              <p:cNvGrpSpPr/>
              <p:nvPr/>
            </p:nvGrpSpPr>
            <p:grpSpPr>
              <a:xfrm>
                <a:off x="-1" y="-1"/>
                <a:ext cx="3813449" cy="4157568"/>
                <a:chOff x="0" y="0"/>
                <a:chExt cx="3813447" cy="4157566"/>
              </a:xfrm>
            </p:grpSpPr>
            <p:sp>
              <p:nvSpPr>
                <p:cNvPr id="540" name="직사각형 10"/>
                <p:cNvSpPr/>
                <p:nvPr/>
              </p:nvSpPr>
              <p:spPr>
                <a:xfrm>
                  <a:off x="0" y="347561"/>
                  <a:ext cx="3813448" cy="381000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43" name="모서리가 둥근 직사각형 12"/>
                <p:cNvGrpSpPr/>
                <p:nvPr/>
              </p:nvGrpSpPr>
              <p:grpSpPr>
                <a:xfrm>
                  <a:off x="227354" y="-1"/>
                  <a:ext cx="1818411" cy="494274"/>
                  <a:chOff x="0" y="0"/>
                  <a:chExt cx="1818410" cy="494272"/>
                </a:xfrm>
              </p:grpSpPr>
              <p:sp>
                <p:nvSpPr>
                  <p:cNvPr id="541" name="모서리가 둥근 직사각형"/>
                  <p:cNvSpPr/>
                  <p:nvPr/>
                </p:nvSpPr>
                <p:spPr>
                  <a:xfrm>
                    <a:off x="0" y="0"/>
                    <a:ext cx="1818411" cy="49427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42" name="긴급 배포"/>
                  <p:cNvSpPr txBox="1"/>
                  <p:nvPr/>
                </p:nvSpPr>
                <p:spPr>
                  <a:xfrm>
                    <a:off x="69847" y="102482"/>
                    <a:ext cx="1678716" cy="2893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긴급 배포</a:t>
                    </a:r>
                  </a:p>
                </p:txBody>
              </p:sp>
            </p:grpSp>
          </p:grpSp>
          <p:grpSp>
            <p:nvGrpSpPr>
              <p:cNvPr id="550" name="그룹화"/>
              <p:cNvGrpSpPr/>
              <p:nvPr/>
            </p:nvGrpSpPr>
            <p:grpSpPr>
              <a:xfrm>
                <a:off x="382721" y="861167"/>
                <a:ext cx="3048003" cy="759958"/>
                <a:chOff x="0" y="0"/>
                <a:chExt cx="3048002" cy="759956"/>
              </a:xfrm>
            </p:grpSpPr>
            <p:sp>
              <p:nvSpPr>
                <p:cNvPr id="545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46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6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49" name="Hot fix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47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48" name="Hot fix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Hot fix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이슈 파악 후 긴급 대응</a:t>
                    </a:r>
                  </a:p>
                </p:txBody>
              </p:sp>
            </p:grpSp>
          </p:grpSp>
          <p:grpSp>
            <p:nvGrpSpPr>
              <p:cNvPr id="556" name="그룹화"/>
              <p:cNvGrpSpPr/>
              <p:nvPr/>
            </p:nvGrpSpPr>
            <p:grpSpPr>
              <a:xfrm>
                <a:off x="382721" y="1955778"/>
                <a:ext cx="3048003" cy="759958"/>
                <a:chOff x="0" y="0"/>
                <a:chExt cx="3048002" cy="759956"/>
              </a:xfrm>
            </p:grpSpPr>
            <p:sp>
              <p:nvSpPr>
                <p:cNvPr id="551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52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7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55" name="결재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53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54" name="결재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결재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상급자 승인 후 긴급 배포 진행</a:t>
                    </a:r>
                  </a:p>
                </p:txBody>
              </p:sp>
            </p:grpSp>
          </p:grpSp>
        </p:grpSp>
      </p:grpSp>
      <p:sp>
        <p:nvSpPr>
          <p:cNvPr id="559" name="직사각형"/>
          <p:cNvSpPr/>
          <p:nvPr/>
        </p:nvSpPr>
        <p:spPr>
          <a:xfrm>
            <a:off x="7367003" y="4650959"/>
            <a:ext cx="3048002" cy="7599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560" name="사각형"/>
          <p:cNvSpPr/>
          <p:nvPr/>
        </p:nvSpPr>
        <p:spPr>
          <a:xfrm>
            <a:off x="7483516" y="4776937"/>
            <a:ext cx="508002" cy="50800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563" name="버그 리포트…"/>
          <p:cNvGrpSpPr/>
          <p:nvPr/>
        </p:nvGrpSpPr>
        <p:grpSpPr>
          <a:xfrm>
            <a:off x="8125952" y="4776937"/>
            <a:ext cx="2159002" cy="508002"/>
            <a:chOff x="0" y="0"/>
            <a:chExt cx="2159000" cy="508001"/>
          </a:xfrm>
        </p:grpSpPr>
        <p:sp>
          <p:nvSpPr>
            <p:cNvPr id="561" name="직사각형"/>
            <p:cNvSpPr/>
            <p:nvPr/>
          </p:nvSpPr>
          <p:spPr>
            <a:xfrm>
              <a:off x="0" y="-1"/>
              <a:ext cx="2159001" cy="508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000">
                  <a:solidFill>
                    <a:srgbClr val="797979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562" name="버그 리포트…"/>
            <p:cNvSpPr txBox="1"/>
            <p:nvPr/>
          </p:nvSpPr>
          <p:spPr>
            <a:xfrm>
              <a:off x="0" y="12599"/>
              <a:ext cx="2159001" cy="482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lnSpc>
                  <a:spcPct val="120000"/>
                </a:lnSpc>
                <a:defRPr sz="1400"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pPr>
              <a:r>
                <a:t>버그 리포트</a:t>
              </a:r>
            </a:p>
            <a:p>
              <a:pPr>
                <a:lnSpc>
                  <a:spcPct val="120000"/>
                </a:lnSpc>
                <a:defRPr sz="1000">
                  <a:solidFill>
                    <a:srgbClr val="797979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  <a:r>
                <a:t>환경 정보, 이슈 설명, 해결 방법 등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