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262" r:id="rId5"/>
    <p:sldId id="257" r:id="rId6"/>
    <p:sldId id="258" r:id="rId7"/>
    <p:sldId id="309" r:id="rId8"/>
    <p:sldId id="31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B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41087157687429798"/>
          <c:y val="0.1957031837658032"/>
          <c:w val="0.46298727132454276"/>
          <c:h val="0.7335340831211379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기아 쏘렌토 파워트레인별 판매량</c:v>
                </c:pt>
              </c:strCache>
            </c:strRef>
          </c:tx>
          <c:spPr>
            <a:ln>
              <a:noFill/>
            </a:ln>
          </c:spPr>
          <c:explosion val="2"/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73-4CFD-8642-9581EF2CDE7D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  <a:alpha val="6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173-4CFD-8642-9581EF2CDE7D}"/>
              </c:ext>
            </c:extLst>
          </c:dPt>
          <c:dPt>
            <c:idx val="2"/>
            <c:bubble3D val="0"/>
            <c:spPr>
              <a:solidFill>
                <a:schemeClr val="bg1">
                  <a:lumMod val="95000"/>
                  <a:alpha val="31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73-4CFD-8642-9581EF2CDE7D}"/>
              </c:ext>
            </c:extLst>
          </c:dPt>
          <c:cat>
            <c:strRef>
              <c:f>Sheet1!$A$2:$A$4</c:f>
              <c:strCache>
                <c:ptCount val="3"/>
                <c:pt idx="0">
                  <c:v>하이브리드</c:v>
                </c:pt>
                <c:pt idx="1">
                  <c:v>가솔린</c:v>
                </c:pt>
                <c:pt idx="2">
                  <c:v>디젤</c:v>
                </c:pt>
              </c:strCache>
            </c:strRef>
          </c:cat>
          <c:val>
            <c:numRef>
              <c:f>Sheet1!$B$2:$B$4</c:f>
              <c:numCache>
                <c:formatCode>#,##0_ </c:formatCode>
                <c:ptCount val="3"/>
                <c:pt idx="0">
                  <c:v>49588</c:v>
                </c:pt>
                <c:pt idx="1">
                  <c:v>19835</c:v>
                </c:pt>
                <c:pt idx="2">
                  <c:v>29753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73-4CFD-8642-9581EF2CD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FFFB4-C04C-4439-A73E-571F0FF58BA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3A6BD-2232-4AA1-A4DA-03511C736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1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6ACDC-5A0D-FCBB-7924-FF1D9F177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31638F-D49F-283C-63E9-514E7DD77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A0073-65A6-0B4C-73F0-1594DC56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DCA1-FD53-4B7E-8EA4-46A9751674C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A1349-222E-64AB-7B22-9830C5E2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14DF3-6601-E0C5-C5E8-ED5E43BA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A3FC-4313-4E34-8305-97C20E940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9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C9692-43CD-5CFE-02FA-A146D0E3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5AC41B-3482-5A5F-81DB-DFFE9E81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5ED68-F193-2663-DB87-736774D2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DCA1-FD53-4B7E-8EA4-46A9751674C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9BE59-9562-8251-34F1-E8793B7B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CAF2B-6DF1-337A-4F40-97E2C47D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A3FC-4313-4E34-8305-97C20E940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85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3DAD5B-B8AF-70FE-9113-1D2674067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E7CD81-CD55-5485-6F88-627435F78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19B05-46AC-E251-D3F1-69776B14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DCA1-FD53-4B7E-8EA4-46A9751674C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AA9D3-C0A5-CC2F-B9C8-37374598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936EE-AEE8-90EB-0A0D-4919CFA4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A3FC-4313-4E34-8305-97C20E940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68E47-DBF1-1183-87E1-DD91D0C7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ACF6C-6CE4-09A1-9C59-D6F8B565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884AE-5454-A94E-4E4C-3CFEA10D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DCA1-FD53-4B7E-8EA4-46A9751674C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908E3-8E57-86BC-DC39-64871DB0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31CBC-32E3-976E-CAD7-D13EA92D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A3FC-4313-4E34-8305-97C20E940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97EA4-53BB-A99B-F8C9-EB831447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56156-EC0F-2858-2926-B85DEE5DD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605DC-2E7E-A4F1-195A-FE60BFF8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DCA1-FD53-4B7E-8EA4-46A9751674C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A6E2D-D31A-9040-B1FF-6742D48A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E4837-A48A-30F7-92E1-DAD9B048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A3FC-4313-4E34-8305-97C20E940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9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8CEEC-95D6-9808-C86F-19D7E786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69F77-F542-A0DD-7461-A06E4ACAC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97457-522E-24AD-6322-B0C863177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8C1D9-92DD-69C0-5B0C-549DA892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DCA1-FD53-4B7E-8EA4-46A9751674C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CED11-D8A5-A2E0-B9C4-F00B41EA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177FD-A327-8277-ECA6-BDE5593D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A3FC-4313-4E34-8305-97C20E940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6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246B3-166A-F2D4-74E3-950E33CC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3EC76-61F4-0C23-811A-328AFDA2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AC680-A9B9-74B1-8DDF-4267991F6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820208-4BBC-328C-734E-2F2E99DAA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964FDE-5F88-9E76-4050-2E17DDA86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C9A240-D69E-4225-27B4-953CA874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DCA1-FD53-4B7E-8EA4-46A9751674C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24D68E-6B00-C58E-5416-1F33F7C1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DD099F-CC16-A120-1974-F004588C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A3FC-4313-4E34-8305-97C20E940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0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09EF1-90AE-B9AE-1D53-505B36A9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3C39BF-4D77-F336-E48A-C0C7B31E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DCA1-FD53-4B7E-8EA4-46A9751674C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855D56-43AD-347A-7864-1DA56047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00D9F1-04F7-26BB-8310-62E1C7FF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A3FC-4313-4E34-8305-97C20E940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179B1-4E9E-4922-1564-CB1B1A58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DCA1-FD53-4B7E-8EA4-46A9751674C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84FCAF-FF72-28C6-ED10-C423332C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607289-2BBD-11D0-6C50-3A9110B5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A3FC-4313-4E34-8305-97C20E940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5007-E09E-5096-F1FE-CB05A85F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DA706-8D3C-EADD-F313-DBD5FBB8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63FAC-2871-F367-665C-399300D03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90FCC3-8130-CDD2-DD30-01623613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DCA1-FD53-4B7E-8EA4-46A9751674C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B85BFA-61D7-83B3-3E1D-E46CC5EC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CEE8-0F83-EC8F-B5DD-B783614B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A3FC-4313-4E34-8305-97C20E940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24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DE0E6-C21E-45D7-B87F-5AE1EAF9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4CD750-57BB-E471-884A-0A757AB02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23AAAA-6B42-44E7-A275-BB0B8ED5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E26BE-3E35-2F46-42B1-4BBDD0F4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DDCA1-FD53-4B7E-8EA4-46A9751674C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7F6D0-013F-D38B-F361-CDB63A04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F23C6-464E-8D51-E8AC-583280A8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A3FC-4313-4E34-8305-97C20E940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7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DD80DE-B0C1-23BB-ED24-8B01D4F1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F7FD0-6EE4-70A5-E5D8-07F4F0013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E3CC7-11C5-BEE1-5911-22373D01F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DDCA1-FD53-4B7E-8EA4-46A9751674C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917AA-776C-64A4-EEB9-603BAD9E3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1AEEC-F880-523E-0724-7223F51D3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AA3FC-4313-4E34-8305-97C20E940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9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휴대 전화, 실내, 흑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51D938-9E35-B912-A10F-2CB62236BE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3" b="3124"/>
          <a:stretch>
            <a:fillRect/>
          </a:stretch>
        </p:blipFill>
        <p:spPr>
          <a:xfrm>
            <a:off x="5456" y="0"/>
            <a:ext cx="12186544" cy="6854931"/>
          </a:xfrm>
          <a:prstGeom prst="rect">
            <a:avLst/>
          </a:prstGeom>
        </p:spPr>
      </p:pic>
      <p:sp useBgFill="1"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EFE662-6596-1190-8EA8-5DB86BEB7203}"/>
              </a:ext>
            </a:extLst>
          </p:cNvPr>
          <p:cNvSpPr/>
          <p:nvPr/>
        </p:nvSpPr>
        <p:spPr>
          <a:xfrm>
            <a:off x="731901" y="1659362"/>
            <a:ext cx="2552286" cy="1181100"/>
          </a:xfrm>
          <a:prstGeom prst="roundRect">
            <a:avLst/>
          </a:prstGeom>
          <a:ln>
            <a:noFill/>
          </a:ln>
          <a:effectLst>
            <a:glow rad="304800">
              <a:schemeClr val="tx1">
                <a:alpha val="18000"/>
              </a:schemeClr>
            </a:glow>
            <a:innerShdw blurRad="127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하이브리드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1200" dirty="0"/>
              <a:t>HEV(Hybrid Electric Vehicle)</a:t>
            </a:r>
            <a:endParaRPr lang="ko-KR" altLang="en-US" sz="1200" dirty="0"/>
          </a:p>
        </p:txBody>
      </p:sp>
      <p:sp useBgFill="1">
        <p:nvSpPr>
          <p:cNvPr id="8" name="사각형: 둥근 모서리 7">
            <a:extLst>
              <a:ext uri="{FF2B5EF4-FFF2-40B4-BE49-F238E27FC236}">
                <a16:creationId xmlns:a16="http://schemas.microsoft.com/office/drawing/2014/main" id="{D1D85A84-76C2-E6E5-EBF2-8BDE06D2E464}"/>
              </a:ext>
            </a:extLst>
          </p:cNvPr>
          <p:cNvSpPr/>
          <p:nvPr/>
        </p:nvSpPr>
        <p:spPr>
          <a:xfrm>
            <a:off x="731901" y="3236987"/>
            <a:ext cx="2552286" cy="1181100"/>
          </a:xfrm>
          <a:prstGeom prst="roundRect">
            <a:avLst/>
          </a:prstGeom>
          <a:ln>
            <a:noFill/>
          </a:ln>
          <a:effectLst>
            <a:glow rad="304800">
              <a:schemeClr val="tx1">
                <a:alpha val="18000"/>
              </a:schemeClr>
            </a:glow>
            <a:innerShdw blurRad="127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전기차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1200" dirty="0"/>
              <a:t>EV (Electric Vehicle)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584D53-E7BE-C556-079A-512E7BF0A012}"/>
              </a:ext>
            </a:extLst>
          </p:cNvPr>
          <p:cNvSpPr/>
          <p:nvPr/>
        </p:nvSpPr>
        <p:spPr>
          <a:xfrm>
            <a:off x="0" y="0"/>
            <a:ext cx="12192000" cy="127066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6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1A7B9-B07E-0450-73E1-F7856C7CF46B}"/>
              </a:ext>
            </a:extLst>
          </p:cNvPr>
          <p:cNvSpPr txBox="1"/>
          <p:nvPr/>
        </p:nvSpPr>
        <p:spPr>
          <a:xfrm>
            <a:off x="601683" y="225110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lang="ko-KR" altLang="en-US" sz="3600" kern="0" dirty="0">
                <a:ln w="9525">
                  <a:noFill/>
                </a:ln>
                <a:solidFill>
                  <a:schemeClr val="bg1"/>
                </a:solidFill>
                <a:effectLst>
                  <a:outerShdw blurRad="76200" dist="38100" dir="2700000" algn="tl">
                    <a:srgbClr val="000000">
                      <a:alpha val="82000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친</a:t>
            </a:r>
            <a:r>
              <a:rPr kumimoji="0" lang="ko-KR" altLang="en-US" sz="3600" b="0" u="none" strike="noStrike" kern="0" cap="none" spc="0" normalizeH="0" baseline="0" noProof="0" dirty="0">
                <a:ln w="9525">
                  <a:noFill/>
                </a:ln>
                <a:solidFill>
                  <a:schemeClr val="bg1"/>
                </a:solidFill>
                <a:effectLst>
                  <a:outerShdw blurRad="76200" dist="38100" dir="2700000" algn="tl">
                    <a:srgbClr val="000000">
                      <a:alpha val="82000"/>
                    </a:srgbClr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환경 자동차 트렌드</a:t>
            </a:r>
            <a:endParaRPr kumimoji="0" lang="en-US" altLang="ko-KR" sz="3600" b="0" u="none" strike="noStrike" kern="0" cap="none" spc="0" normalizeH="0" baseline="0" noProof="0" dirty="0">
              <a:ln w="9525">
                <a:noFill/>
              </a:ln>
              <a:solidFill>
                <a:schemeClr val="bg1"/>
              </a:solidFill>
              <a:effectLst>
                <a:outerShdw blurRad="76200" dist="38100" dir="2700000" algn="tl">
                  <a:srgbClr val="000000">
                    <a:alpha val="82000"/>
                  </a:srgbClr>
                </a:outerShdw>
              </a:effectLst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17DE63-9BC9-E2E2-FCBD-102C0456BBD4}"/>
              </a:ext>
            </a:extLst>
          </p:cNvPr>
          <p:cNvSpPr/>
          <p:nvPr/>
        </p:nvSpPr>
        <p:spPr>
          <a:xfrm>
            <a:off x="496566" y="275116"/>
            <a:ext cx="36000" cy="4874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 useBgFill="1"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772F1DB-E10A-33C8-BFA5-D329B1734DFA}"/>
              </a:ext>
            </a:extLst>
          </p:cNvPr>
          <p:cNvSpPr/>
          <p:nvPr/>
        </p:nvSpPr>
        <p:spPr>
          <a:xfrm>
            <a:off x="731901" y="4814612"/>
            <a:ext cx="2552286" cy="1181100"/>
          </a:xfrm>
          <a:prstGeom prst="roundRect">
            <a:avLst/>
          </a:prstGeom>
          <a:ln>
            <a:noFill/>
          </a:ln>
          <a:effectLst>
            <a:glow rad="304800">
              <a:schemeClr val="tx1">
                <a:alpha val="18000"/>
              </a:schemeClr>
            </a:glow>
            <a:innerShdw blurRad="127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수소 전기차</a:t>
            </a:r>
            <a:endParaRPr lang="en-US" altLang="ko-KR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1200" dirty="0"/>
              <a:t>Hydrogen Vehicle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98C79D-7A7E-4520-A82A-4A7CEC956B90}"/>
              </a:ext>
            </a:extLst>
          </p:cNvPr>
          <p:cNvCxnSpPr>
            <a:cxnSpLocks/>
          </p:cNvCxnSpPr>
          <p:nvPr/>
        </p:nvCxnSpPr>
        <p:spPr>
          <a:xfrm>
            <a:off x="3811979" y="2249912"/>
            <a:ext cx="357447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823520B-5A9B-93CA-043A-B7FD3F6E5E3F}"/>
              </a:ext>
            </a:extLst>
          </p:cNvPr>
          <p:cNvSpPr/>
          <p:nvPr/>
        </p:nvSpPr>
        <p:spPr>
          <a:xfrm>
            <a:off x="7889174" y="1440363"/>
            <a:ext cx="3800103" cy="1626920"/>
          </a:xfrm>
          <a:prstGeom prst="roundRect">
            <a:avLst>
              <a:gd name="adj" fmla="val 7252"/>
            </a:avLst>
          </a:prstGeom>
          <a:ln>
            <a:noFill/>
          </a:ln>
          <a:effectLst>
            <a:glow rad="304800">
              <a:schemeClr val="tx1">
                <a:alpha val="18000"/>
              </a:schemeClr>
            </a:glow>
            <a:innerShdw blurRad="127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r>
              <a:rPr lang="ko-KR" altLang="en-US" sz="1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하이브리드 모델의 높은 선호도 </a:t>
            </a:r>
            <a:endParaRPr lang="en-US" altLang="ko-KR" sz="1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1400" dirty="0">
                <a:latin typeface="+mn-ea"/>
              </a:rPr>
              <a:t>예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 err="1">
                <a:latin typeface="+mn-ea"/>
              </a:rPr>
              <a:t>쏘렌토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MQ4, </a:t>
            </a:r>
            <a:r>
              <a:rPr lang="ko-KR" altLang="en-US" sz="1400" dirty="0">
                <a:latin typeface="+mn-ea"/>
              </a:rPr>
              <a:t>전체 판매량 </a:t>
            </a:r>
            <a:r>
              <a:rPr lang="en-US" altLang="ko-KR" sz="1400" dirty="0">
                <a:latin typeface="+mn-ea"/>
              </a:rPr>
              <a:t>50%</a:t>
            </a:r>
          </a:p>
          <a:p>
            <a:endParaRPr lang="ko-KR" altLang="en-US" sz="1400" dirty="0">
              <a:latin typeface="+mn-ea"/>
            </a:endParaRPr>
          </a:p>
          <a:p>
            <a:r>
              <a:rPr lang="ko-KR" altLang="en-US" sz="1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전체</a:t>
            </a:r>
            <a:r>
              <a:rPr lang="en-US" altLang="ko-KR" sz="1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1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차량 모델의 </a:t>
            </a:r>
            <a:r>
              <a:rPr lang="en-US" altLang="ko-KR" sz="1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HEV</a:t>
            </a:r>
            <a:r>
              <a:rPr lang="ko-KR" altLang="en-US" sz="1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모델 비중 증가</a:t>
            </a:r>
            <a:r>
              <a:rPr lang="ko-KR" altLang="en-US" sz="14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1400" b="1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전년 대비 </a:t>
            </a:r>
            <a:r>
              <a:rPr lang="en-US" altLang="ko-KR" sz="1400" dirty="0">
                <a:latin typeface="+mn-ea"/>
              </a:rPr>
              <a:t>+25%)</a:t>
            </a:r>
            <a:endParaRPr lang="ko-KR" altLang="en-US" sz="1050" dirty="0">
              <a:latin typeface="+mn-ea"/>
            </a:endParaRPr>
          </a:p>
        </p:txBody>
      </p:sp>
      <p:sp useBgFill="1"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696E370-627F-DE52-1A78-C28D49B9A379}"/>
              </a:ext>
            </a:extLst>
          </p:cNvPr>
          <p:cNvSpPr/>
          <p:nvPr/>
        </p:nvSpPr>
        <p:spPr>
          <a:xfrm>
            <a:off x="7889174" y="3427465"/>
            <a:ext cx="3800103" cy="2861953"/>
          </a:xfrm>
          <a:prstGeom prst="roundRect">
            <a:avLst>
              <a:gd name="adj" fmla="val 4584"/>
            </a:avLst>
          </a:prstGeom>
          <a:ln>
            <a:noFill/>
          </a:ln>
          <a:effectLst>
            <a:glow rad="304800">
              <a:schemeClr val="tx1">
                <a:alpha val="18000"/>
              </a:schemeClr>
            </a:glow>
            <a:innerShdw blurRad="127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endParaRPr lang="ko-KR" altLang="en-US" sz="1050" dirty="0">
              <a:latin typeface="+mn-ea"/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1A84D293-E037-B4F7-8282-44B6FED26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91108"/>
              </p:ext>
            </p:extLst>
          </p:nvPr>
        </p:nvGraphicFramePr>
        <p:xfrm>
          <a:off x="7408882" y="3417850"/>
          <a:ext cx="4549570" cy="2871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5AFB90A-6466-D08D-DEBB-D162202768E1}"/>
              </a:ext>
            </a:extLst>
          </p:cNvPr>
          <p:cNvSpPr txBox="1"/>
          <p:nvPr/>
        </p:nvSpPr>
        <p:spPr>
          <a:xfrm>
            <a:off x="8055676" y="4094921"/>
            <a:ext cx="137407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하이브리드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49,588</a:t>
            </a:r>
            <a:r>
              <a:rPr lang="ko-KR" altLang="en-US" sz="1200" dirty="0">
                <a:solidFill>
                  <a:schemeClr val="bg1"/>
                </a:solidFill>
              </a:rPr>
              <a:t>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(50%)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6A2415DD-DAB8-4FBF-155D-5D21FB2B9F63}"/>
              </a:ext>
            </a:extLst>
          </p:cNvPr>
          <p:cNvSpPr/>
          <p:nvPr/>
        </p:nvSpPr>
        <p:spPr>
          <a:xfrm>
            <a:off x="9239003" y="4298868"/>
            <a:ext cx="581891" cy="261257"/>
          </a:xfrm>
          <a:custGeom>
            <a:avLst/>
            <a:gdLst>
              <a:gd name="connsiteX0" fmla="*/ 0 w 581891"/>
              <a:gd name="connsiteY0" fmla="*/ 0 h 261257"/>
              <a:gd name="connsiteX1" fmla="*/ 403761 w 581891"/>
              <a:gd name="connsiteY1" fmla="*/ 11875 h 261257"/>
              <a:gd name="connsiteX2" fmla="*/ 581891 w 581891"/>
              <a:gd name="connsiteY2" fmla="*/ 261257 h 261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1" h="261257">
                <a:moveTo>
                  <a:pt x="0" y="0"/>
                </a:moveTo>
                <a:lnTo>
                  <a:pt x="403761" y="11875"/>
                </a:lnTo>
                <a:lnTo>
                  <a:pt x="581891" y="261257"/>
                </a:lnTo>
              </a:path>
            </a:pathLst>
          </a:custGeom>
          <a:noFill/>
          <a:ln>
            <a:solidFill>
              <a:schemeClr val="bg1"/>
            </a:solidFill>
            <a:tailEnd type="triangle"/>
          </a:ln>
          <a:effectLst>
            <a:outerShdw blurRad="139700" dist="381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B3A6C2-A3FB-96AD-5351-5B2D5AF666BF}"/>
              </a:ext>
            </a:extLst>
          </p:cNvPr>
          <p:cNvSpPr txBox="1"/>
          <p:nvPr/>
        </p:nvSpPr>
        <p:spPr>
          <a:xfrm>
            <a:off x="7692116" y="6424541"/>
            <a:ext cx="39831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800" kern="0" dirty="0">
                <a:solidFill>
                  <a:prstClr val="white"/>
                </a:solidFill>
                <a:latin typeface="맑은 고딕" panose="020F0502020204030204"/>
              </a:rPr>
              <a:t>※</a:t>
            </a:r>
            <a:r>
              <a:rPr lang="ko-KR" altLang="en-US" sz="800" kern="0" dirty="0">
                <a:solidFill>
                  <a:prstClr val="white"/>
                </a:solidFill>
                <a:latin typeface="맑은 고딕" panose="020F0502020204030204"/>
              </a:rPr>
              <a:t>한국자동차산업협회</a:t>
            </a:r>
            <a:r>
              <a:rPr lang="en-US" altLang="ko-KR" sz="800" kern="0" dirty="0">
                <a:solidFill>
                  <a:prstClr val="white"/>
                </a:solidFill>
                <a:latin typeface="맑은 고딕" panose="020F0502020204030204"/>
              </a:rPr>
              <a:t>(KAMA), </a:t>
            </a:r>
            <a:r>
              <a:rPr lang="ko-KR" altLang="en-US" sz="800" kern="0" dirty="0">
                <a:solidFill>
                  <a:prstClr val="white"/>
                </a:solidFill>
                <a:latin typeface="맑은 고딕" panose="020F0502020204030204"/>
              </a:rPr>
              <a:t>각 제조사 판매실적 기준 </a:t>
            </a:r>
            <a:r>
              <a:rPr lang="en-US" altLang="ko-KR" sz="800" kern="0" dirty="0">
                <a:solidFill>
                  <a:prstClr val="white"/>
                </a:solidFill>
                <a:latin typeface="맑은 고딕" panose="020F0502020204030204"/>
              </a:rPr>
              <a:t>| 2024</a:t>
            </a:r>
            <a:r>
              <a:rPr lang="ko-KR" altLang="en-US" sz="800" kern="0" dirty="0">
                <a:solidFill>
                  <a:prstClr val="white"/>
                </a:solidFill>
                <a:latin typeface="맑은 고딕" panose="020F0502020204030204"/>
              </a:rPr>
              <a:t>년 연간 집계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799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49F91-2A97-D8C9-7445-F48B697B3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헤드폰, 손목시계, 팔찌, 실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34839E8-D60F-96E3-8C39-BA9D75512D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" t="11203" r="45" b="4423"/>
          <a:stretch>
            <a:fillRect/>
          </a:stretch>
        </p:blipFill>
        <p:spPr>
          <a:xfrm>
            <a:off x="0" y="-6120"/>
            <a:ext cx="12202880" cy="68641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4DC571-953A-821B-D7F8-3B7D46E72332}"/>
              </a:ext>
            </a:extLst>
          </p:cNvPr>
          <p:cNvSpPr/>
          <p:nvPr/>
        </p:nvSpPr>
        <p:spPr>
          <a:xfrm>
            <a:off x="-19040" y="0"/>
            <a:ext cx="1221104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46000"/>
                </a:schemeClr>
              </a:gs>
              <a:gs pos="79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EA5EE-8033-C334-0328-44BB723FBA49}"/>
              </a:ext>
            </a:extLst>
          </p:cNvPr>
          <p:cNvSpPr txBox="1"/>
          <p:nvPr/>
        </p:nvSpPr>
        <p:spPr>
          <a:xfrm>
            <a:off x="385782" y="3622849"/>
            <a:ext cx="47044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lang="en-US" altLang="ko-KR" sz="3600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MUSIC FESTIVAL</a:t>
            </a:r>
            <a:endParaRPr kumimoji="0" lang="en-US" altLang="ko-KR" sz="3600" b="0" u="none" strike="noStrike" kern="0" cap="none" spc="0" normalizeH="0" baseline="0" noProof="0" dirty="0">
              <a:ln w="9525">
                <a:noFill/>
              </a:ln>
              <a:solidFill>
                <a:schemeClr val="bg1"/>
              </a:solidFill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 useBgFill="1">
        <p:nvSpPr>
          <p:cNvPr id="2" name="사각형: 둥근 모서리 1">
            <a:extLst>
              <a:ext uri="{FF2B5EF4-FFF2-40B4-BE49-F238E27FC236}">
                <a16:creationId xmlns:a16="http://schemas.microsoft.com/office/drawing/2014/main" id="{994A5C87-0BE7-A993-31DE-D97B00F40232}"/>
              </a:ext>
            </a:extLst>
          </p:cNvPr>
          <p:cNvSpPr/>
          <p:nvPr/>
        </p:nvSpPr>
        <p:spPr>
          <a:xfrm>
            <a:off x="6168571" y="3622849"/>
            <a:ext cx="5637647" cy="2714171"/>
          </a:xfrm>
          <a:prstGeom prst="roundRect">
            <a:avLst>
              <a:gd name="adj" fmla="val 4368"/>
            </a:avLst>
          </a:prstGeom>
          <a:ln>
            <a:noFill/>
          </a:ln>
          <a:effectLst>
            <a:innerShdw blurRad="1016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216000" rtlCol="0" anchor="t"/>
          <a:lstStyle/>
          <a:p>
            <a:r>
              <a:rPr lang="ko-KR" altLang="en-US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일시 </a:t>
            </a:r>
            <a:r>
              <a:rPr lang="en-US" altLang="ko-KR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2025. 6.10 TUE,  8PM</a:t>
            </a:r>
          </a:p>
          <a:p>
            <a:r>
              <a:rPr lang="en-US" altLang="ko-KR" sz="1100" dirty="0"/>
              <a:t>※</a:t>
            </a:r>
            <a:r>
              <a:rPr lang="ko-KR" altLang="en-US" sz="1100" dirty="0"/>
              <a:t>현장 사정에 따라 변경될 수 있습니다</a:t>
            </a:r>
            <a:r>
              <a:rPr lang="en-US" altLang="ko-KR" sz="1100" dirty="0"/>
              <a:t>.</a:t>
            </a:r>
          </a:p>
          <a:p>
            <a:endParaRPr lang="en-US" altLang="ko-KR" sz="1200" dirty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장소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○○시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수변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공원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 Stage :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뮤지션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1. </a:t>
            </a:r>
            <a:r>
              <a:rPr lang="ko-KR" altLang="en-US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아티스트</a:t>
            </a:r>
            <a:r>
              <a:rPr lang="en-US" altLang="ko-KR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2, </a:t>
            </a:r>
            <a:r>
              <a:rPr lang="ko-KR" altLang="en-US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아이돌 그룹</a:t>
            </a:r>
            <a:r>
              <a:rPr lang="en-US" altLang="ko-KR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</a:p>
          <a:p>
            <a:pPr>
              <a:defRPr/>
            </a:pPr>
            <a:r>
              <a:rPr lang="en-US" altLang="ko-KR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 Stage : </a:t>
            </a:r>
            <a:r>
              <a:rPr lang="ko-KR" altLang="en-US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뮤지션</a:t>
            </a:r>
            <a:r>
              <a:rPr lang="en-US" altLang="ko-KR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아티스트</a:t>
            </a:r>
            <a:r>
              <a:rPr lang="en-US" altLang="ko-KR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2, </a:t>
            </a:r>
            <a:r>
              <a:rPr lang="ko-KR" altLang="en-US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아이돌 그룹</a:t>
            </a:r>
            <a:r>
              <a:rPr lang="en-US" altLang="ko-KR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우천 시 우비 제공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236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7ADBC4-EDB9-8A16-6201-19244EE24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잔디, 사람, 의류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1167B2C-4A39-1526-05C4-1E136A59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64" b="43504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 useBgFill="1">
        <p:nvSpPr>
          <p:cNvPr id="6" name="직사각형 5">
            <a:extLst>
              <a:ext uri="{FF2B5EF4-FFF2-40B4-BE49-F238E27FC236}">
                <a16:creationId xmlns:a16="http://schemas.microsoft.com/office/drawing/2014/main" id="{BB0A94CE-74AD-0785-D746-B6686B300E87}"/>
              </a:ext>
            </a:extLst>
          </p:cNvPr>
          <p:cNvSpPr/>
          <p:nvPr/>
        </p:nvSpPr>
        <p:spPr>
          <a:xfrm>
            <a:off x="-1" y="0"/>
            <a:ext cx="6400801" cy="6858000"/>
          </a:xfrm>
          <a:prstGeom prst="rect">
            <a:avLst/>
          </a:prstGeom>
          <a:ln>
            <a:noFill/>
          </a:ln>
          <a:effectLst>
            <a:innerShdw blurRad="127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10D2D-BB28-C192-B0BF-169F72E66FDB}"/>
              </a:ext>
            </a:extLst>
          </p:cNvPr>
          <p:cNvSpPr txBox="1"/>
          <p:nvPr/>
        </p:nvSpPr>
        <p:spPr>
          <a:xfrm>
            <a:off x="1706581" y="2267959"/>
            <a:ext cx="4389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lang="en-US" altLang="ko-KR" sz="4400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SPRING</a:t>
            </a:r>
            <a:r>
              <a:rPr lang="en-US" altLang="ko-KR" sz="3600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800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and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DA7CB3-1F0E-03C1-0F88-A094398BCC3D}"/>
              </a:ext>
            </a:extLst>
          </p:cNvPr>
          <p:cNvSpPr txBox="1"/>
          <p:nvPr/>
        </p:nvSpPr>
        <p:spPr>
          <a:xfrm>
            <a:off x="6468420" y="2276706"/>
            <a:ext cx="2827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lang="en-US" altLang="ko-KR" sz="4400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FLOWER</a:t>
            </a:r>
            <a:endParaRPr kumimoji="0" lang="en-US" altLang="ko-KR" sz="4400" b="0" u="none" strike="noStrike" kern="0" cap="none" spc="0" normalizeH="0" baseline="0" noProof="0" dirty="0">
              <a:ln w="9525">
                <a:noFill/>
              </a:ln>
              <a:solidFill>
                <a:schemeClr val="bg1"/>
              </a:solidFill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E099686-3971-AB04-D0F7-BC599F36473F}"/>
              </a:ext>
            </a:extLst>
          </p:cNvPr>
          <p:cNvCxnSpPr/>
          <p:nvPr/>
        </p:nvCxnSpPr>
        <p:spPr>
          <a:xfrm>
            <a:off x="9296399" y="2815771"/>
            <a:ext cx="24601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6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9F892F-766D-8BD8-99C8-3DCAD7DBE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공, 스포츠 장비, 테니스 공, 테니스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FC603F7-5EAD-5F2B-DA69-E99359755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6" t="21167" r="9717" b="15739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706C87-65C2-FF83-F7E3-60BE26BA1535}"/>
              </a:ext>
            </a:extLst>
          </p:cNvPr>
          <p:cNvSpPr txBox="1"/>
          <p:nvPr/>
        </p:nvSpPr>
        <p:spPr>
          <a:xfrm>
            <a:off x="885820" y="3429000"/>
            <a:ext cx="341153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latinLnBrk="0">
              <a:tabLst>
                <a:tab pos="2603500" algn="l"/>
              </a:tabLst>
              <a:defRPr/>
            </a:pPr>
            <a:r>
              <a:rPr lang="en-US" altLang="ko-KR" sz="5400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TENNIS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 useBgFill="1"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F19D943-A34F-3A09-4B92-C0ECF2C8DAF0}"/>
              </a:ext>
            </a:extLst>
          </p:cNvPr>
          <p:cNvSpPr/>
          <p:nvPr/>
        </p:nvSpPr>
        <p:spPr>
          <a:xfrm>
            <a:off x="4548387" y="3429000"/>
            <a:ext cx="4824208" cy="1028700"/>
          </a:xfrm>
          <a:prstGeom prst="roundRect">
            <a:avLst/>
          </a:prstGeom>
          <a:ln>
            <a:noFill/>
          </a:ln>
          <a:effectLst>
            <a:glow rad="304800">
              <a:schemeClr val="tx1">
                <a:alpha val="18000"/>
              </a:schemeClr>
            </a:glow>
            <a:innerShdw blurRad="127000">
              <a:schemeClr val="bg1"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Ins="216000" rtlCol="0" anchor="ctr"/>
          <a:lstStyle/>
          <a:p>
            <a:pPr algn="ctr"/>
            <a:r>
              <a:rPr lang="en-US" altLang="ko-KR" sz="4400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TOURNAMENT</a:t>
            </a:r>
            <a:endParaRPr lang="en-US" altLang="ko-KR" sz="4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94C00B-0A49-F79F-4805-8D71259BADD0}"/>
              </a:ext>
            </a:extLst>
          </p:cNvPr>
          <p:cNvSpPr txBox="1"/>
          <p:nvPr/>
        </p:nvSpPr>
        <p:spPr>
          <a:xfrm>
            <a:off x="1528758" y="4598551"/>
            <a:ext cx="290036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tabLst>
                <a:tab pos="2603500" algn="l"/>
              </a:tabLst>
              <a:defRPr/>
            </a:pPr>
            <a:r>
              <a:rPr lang="en-US" altLang="ko-KR" sz="5400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6.11</a:t>
            </a:r>
            <a:r>
              <a:rPr lang="en-US" altLang="ko-KR" sz="2000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(TUE) </a:t>
            </a:r>
            <a:endParaRPr lang="en-US" altLang="ko-KR" sz="5400" kern="0" dirty="0">
              <a:ln w="9525">
                <a:noFill/>
              </a:ln>
              <a:solidFill>
                <a:schemeClr val="bg1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올림픽공원 테니스 경기장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메인 스타디움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23E914-F9BB-4D2C-7FB2-F46B5E14A594}"/>
              </a:ext>
            </a:extLst>
          </p:cNvPr>
          <p:cNvSpPr txBox="1"/>
          <p:nvPr/>
        </p:nvSpPr>
        <p:spPr>
          <a:xfrm>
            <a:off x="9540973" y="3536572"/>
            <a:ext cx="251122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tabLst>
                <a:tab pos="2603500" algn="l"/>
              </a:tabLst>
              <a:defRPr/>
            </a:pPr>
            <a:r>
              <a:rPr lang="en-US" altLang="ko-KR" sz="3200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Semi Final</a:t>
            </a:r>
          </a:p>
          <a:p>
            <a:pPr lvl="0" latinLnBrk="0">
              <a:tabLst>
                <a:tab pos="2603500" algn="l"/>
              </a:tabLst>
              <a:defRPr/>
            </a:pPr>
            <a:r>
              <a:rPr lang="ko-KR" altLang="en-US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준결승 </a:t>
            </a:r>
            <a:r>
              <a:rPr lang="en-US" altLang="ko-KR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경기</a:t>
            </a:r>
            <a:r>
              <a:rPr lang="en-US" altLang="ko-KR" kern="0" dirty="0">
                <a:ln w="9525">
                  <a:noFill/>
                </a:ln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05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549</Words>
  <Application>Microsoft Office PowerPoint</Application>
  <PresentationFormat>와이드스크린</PresentationFormat>
  <Paragraphs>91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Tmon몬소리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5</cp:revision>
  <dcterms:created xsi:type="dcterms:W3CDTF">2025-06-09T03:59:12Z</dcterms:created>
  <dcterms:modified xsi:type="dcterms:W3CDTF">2025-06-09T05:10:44Z</dcterms:modified>
</cp:coreProperties>
</file>