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OTF Regular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OTF Regular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OTF Regular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OTF Regular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OTF Regular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OTF Regular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OTF Regular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OTF Regular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OTF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OTF Bold"/>
          <a:ea typeface="나눔스퀘어OTF Bold"/>
          <a:cs typeface="나눔스퀘어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나눔스퀘어OTF Bold"/>
          <a:ea typeface="나눔스퀘어OTF Bold"/>
          <a:cs typeface="나눔스퀘어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스퀘어OTF Bold"/>
          <a:ea typeface="나눔스퀘어OTF Bold"/>
          <a:cs typeface="나눔스퀘어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나눔스퀘어OTF Regular"/>
      </a:defRPr>
    </a:lvl1pPr>
    <a:lvl2pPr indent="228600" latinLnBrk="0">
      <a:defRPr sz="1200">
        <a:latin typeface="+mn-lt"/>
        <a:ea typeface="+mn-ea"/>
        <a:cs typeface="+mn-cs"/>
        <a:sym typeface="나눔스퀘어OTF Regular"/>
      </a:defRPr>
    </a:lvl2pPr>
    <a:lvl3pPr indent="457200" latinLnBrk="0">
      <a:defRPr sz="1200">
        <a:latin typeface="+mn-lt"/>
        <a:ea typeface="+mn-ea"/>
        <a:cs typeface="+mn-cs"/>
        <a:sym typeface="나눔스퀘어OTF Regular"/>
      </a:defRPr>
    </a:lvl3pPr>
    <a:lvl4pPr indent="685800" latinLnBrk="0">
      <a:defRPr sz="1200">
        <a:latin typeface="+mn-lt"/>
        <a:ea typeface="+mn-ea"/>
        <a:cs typeface="+mn-cs"/>
        <a:sym typeface="나눔스퀘어OTF Regular"/>
      </a:defRPr>
    </a:lvl4pPr>
    <a:lvl5pPr indent="914400" latinLnBrk="0">
      <a:defRPr sz="1200">
        <a:latin typeface="+mn-lt"/>
        <a:ea typeface="+mn-ea"/>
        <a:cs typeface="+mn-cs"/>
        <a:sym typeface="나눔스퀘어OTF Regular"/>
      </a:defRPr>
    </a:lvl5pPr>
    <a:lvl6pPr indent="1143000" latinLnBrk="0">
      <a:defRPr sz="1200">
        <a:latin typeface="+mn-lt"/>
        <a:ea typeface="+mn-ea"/>
        <a:cs typeface="+mn-cs"/>
        <a:sym typeface="나눔스퀘어OTF Regular"/>
      </a:defRPr>
    </a:lvl6pPr>
    <a:lvl7pPr indent="1371600" latinLnBrk="0">
      <a:defRPr sz="1200">
        <a:latin typeface="+mn-lt"/>
        <a:ea typeface="+mn-ea"/>
        <a:cs typeface="+mn-cs"/>
        <a:sym typeface="나눔스퀘어OTF Regular"/>
      </a:defRPr>
    </a:lvl7pPr>
    <a:lvl8pPr indent="1600200" latinLnBrk="0">
      <a:defRPr sz="1200">
        <a:latin typeface="+mn-lt"/>
        <a:ea typeface="+mn-ea"/>
        <a:cs typeface="+mn-cs"/>
        <a:sym typeface="나눔스퀘어OTF Regular"/>
      </a:defRPr>
    </a:lvl8pPr>
    <a:lvl9pPr indent="1828800" latinLnBrk="0">
      <a:defRPr sz="1200">
        <a:latin typeface="+mn-lt"/>
        <a:ea typeface="+mn-ea"/>
        <a:cs typeface="+mn-cs"/>
        <a:sym typeface="나눔스퀘어OTF Regular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제목 텍스트</a:t>
            </a:r>
          </a:p>
        </p:txBody>
      </p:sp>
      <p:sp>
        <p:nvSpPr>
          <p:cNvPr id="30" name="본문 첫 번째 줄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39" name="본문 첫 번째 줄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48" name="본문 첫 번째 줄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  <a:lvl2pPr marL="0" indent="45720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2pPr>
            <a:lvl3pPr marL="0" indent="91440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3pPr>
            <a:lvl4pPr marL="0" indent="137160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4pPr>
            <a:lvl5pPr marL="0" indent="182880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5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73" name="본문 첫 번째 줄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제목 텍스트</a:t>
            </a:r>
          </a:p>
        </p:txBody>
      </p:sp>
      <p:sp>
        <p:nvSpPr>
          <p:cNvPr id="83" name="그림 개체 틀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본문 첫 번째 줄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066780" y="6412928"/>
            <a:ext cx="287021" cy="251969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n-lt"/>
          <a:ea typeface="+mn-ea"/>
          <a:cs typeface="+mn-cs"/>
          <a:sym typeface="나눔스퀘어OTF Regular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0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E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사각형: 둥근 위쪽 모서리 6"/>
          <p:cNvSpPr/>
          <p:nvPr/>
        </p:nvSpPr>
        <p:spPr>
          <a:xfrm flipH="1">
            <a:off x="105156" y="5813769"/>
            <a:ext cx="11981689" cy="10442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7" y="0"/>
                </a:moveTo>
                <a:lnTo>
                  <a:pt x="21493" y="0"/>
                </a:lnTo>
                <a:cubicBezTo>
                  <a:pt x="21552" y="0"/>
                  <a:pt x="21600" y="548"/>
                  <a:pt x="21600" y="1225"/>
                </a:cubicBezTo>
                <a:lnTo>
                  <a:pt x="21600" y="21600"/>
                </a:lnTo>
                <a:lnTo>
                  <a:pt x="0" y="21600"/>
                </a:lnTo>
                <a:lnTo>
                  <a:pt x="0" y="1225"/>
                </a:lnTo>
                <a:cubicBezTo>
                  <a:pt x="0" y="548"/>
                  <a:pt x="48" y="0"/>
                  <a:pt x="107" y="0"/>
                </a:cubicBezTo>
                <a:close/>
              </a:path>
            </a:pathLst>
          </a:custGeom>
          <a:solidFill>
            <a:srgbClr val="F2F2F2"/>
          </a:solidFill>
          <a:ln w="12700">
            <a:miter lim="400000"/>
          </a:ln>
          <a:effectLst>
            <a:outerShdw sx="100000" sy="100000" kx="0" ky="0" algn="b" rotWithShape="0" blurRad="279400" dist="38100" dir="10800000">
              <a:srgbClr val="000000">
                <a:alpha val="10000"/>
              </a:srgbClr>
            </a:outerShdw>
          </a:effectLst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97" name="사다리꼴 80"/>
          <p:cNvGrpSpPr/>
          <p:nvPr/>
        </p:nvGrpSpPr>
        <p:grpSpPr>
          <a:xfrm>
            <a:off x="8697086" y="5873491"/>
            <a:ext cx="2714626" cy="282322"/>
            <a:chOff x="0" y="0"/>
            <a:chExt cx="2714625" cy="282320"/>
          </a:xfrm>
        </p:grpSpPr>
        <p:sp>
          <p:nvSpPr>
            <p:cNvPr id="95" name="도형"/>
            <p:cNvSpPr/>
            <p:nvPr/>
          </p:nvSpPr>
          <p:spPr>
            <a:xfrm>
              <a:off x="0" y="0"/>
              <a:ext cx="2714625" cy="282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10" y="0"/>
                  </a:lnTo>
                  <a:lnTo>
                    <a:pt x="2069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E2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4546A"/>
                  </a:solidFill>
                </a:defRPr>
              </a:pPr>
            </a:p>
          </p:txBody>
        </p:sp>
        <p:sp>
          <p:nvSpPr>
            <p:cNvPr id="96" name="TBD"/>
            <p:cNvSpPr txBox="1"/>
            <p:nvPr/>
          </p:nvSpPr>
          <p:spPr>
            <a:xfrm>
              <a:off x="121998" y="25112"/>
              <a:ext cx="2470629" cy="2400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indent="180975">
                <a:defRPr sz="1000">
                  <a:solidFill>
                    <a:srgbClr val="44546A"/>
                  </a:solidFill>
                </a:defRPr>
              </a:lvl1pPr>
            </a:lstStyle>
            <a:p>
              <a:pPr/>
              <a:r>
                <a:t>TBD</a:t>
              </a:r>
            </a:p>
          </p:txBody>
        </p:sp>
      </p:grpSp>
      <p:grpSp>
        <p:nvGrpSpPr>
          <p:cNvPr id="100" name="사다리꼴 79"/>
          <p:cNvGrpSpPr/>
          <p:nvPr/>
        </p:nvGrpSpPr>
        <p:grpSpPr>
          <a:xfrm>
            <a:off x="6086855" y="5873491"/>
            <a:ext cx="2714626" cy="282322"/>
            <a:chOff x="0" y="0"/>
            <a:chExt cx="2714625" cy="282320"/>
          </a:xfrm>
        </p:grpSpPr>
        <p:sp>
          <p:nvSpPr>
            <p:cNvPr id="98" name="도형"/>
            <p:cNvSpPr/>
            <p:nvPr/>
          </p:nvSpPr>
          <p:spPr>
            <a:xfrm>
              <a:off x="0" y="0"/>
              <a:ext cx="2714625" cy="282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10" y="0"/>
                  </a:lnTo>
                  <a:lnTo>
                    <a:pt x="2069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E2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4546A"/>
                  </a:solidFill>
                </a:defRPr>
              </a:pPr>
            </a:p>
          </p:txBody>
        </p:sp>
        <p:sp>
          <p:nvSpPr>
            <p:cNvPr id="99" name="Gitlab Flow"/>
            <p:cNvSpPr txBox="1"/>
            <p:nvPr/>
          </p:nvSpPr>
          <p:spPr>
            <a:xfrm>
              <a:off x="121998" y="25112"/>
              <a:ext cx="2470629" cy="2400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indent="180975">
                <a:defRPr sz="1000">
                  <a:solidFill>
                    <a:srgbClr val="44546A"/>
                  </a:solidFill>
                </a:defRPr>
              </a:lvl1pPr>
            </a:lstStyle>
            <a:p>
              <a:pPr/>
              <a:r>
                <a:t>Gitlab Flow</a:t>
              </a:r>
            </a:p>
          </p:txBody>
        </p:sp>
      </p:grpSp>
      <p:sp>
        <p:nvSpPr>
          <p:cNvPr id="101" name="직사각형 7"/>
          <p:cNvSpPr/>
          <p:nvPr/>
        </p:nvSpPr>
        <p:spPr>
          <a:xfrm flipH="1">
            <a:off x="105156" y="6155813"/>
            <a:ext cx="11981689" cy="70218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05" name="그룹 14"/>
          <p:cNvGrpSpPr/>
          <p:nvPr/>
        </p:nvGrpSpPr>
        <p:grpSpPr>
          <a:xfrm>
            <a:off x="282487" y="5937853"/>
            <a:ext cx="482776" cy="118805"/>
            <a:chOff x="0" y="0"/>
            <a:chExt cx="482774" cy="118804"/>
          </a:xfrm>
        </p:grpSpPr>
        <p:sp>
          <p:nvSpPr>
            <p:cNvPr id="102" name="타원 9"/>
            <p:cNvSpPr/>
            <p:nvPr/>
          </p:nvSpPr>
          <p:spPr>
            <a:xfrm>
              <a:off x="0" y="-1"/>
              <a:ext cx="118805" cy="118806"/>
            </a:xfrm>
            <a:prstGeom prst="ellipse">
              <a:avLst/>
            </a:prstGeom>
            <a:solidFill>
              <a:srgbClr val="FF660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000">
                  <a:solidFill>
                    <a:srgbClr val="333F50"/>
                  </a:solidFill>
                </a:defRPr>
              </a:pPr>
            </a:p>
          </p:txBody>
        </p:sp>
        <p:sp>
          <p:nvSpPr>
            <p:cNvPr id="103" name="타원 10"/>
            <p:cNvSpPr/>
            <p:nvPr/>
          </p:nvSpPr>
          <p:spPr>
            <a:xfrm>
              <a:off x="181985" y="-1"/>
              <a:ext cx="118805" cy="118806"/>
            </a:xfrm>
            <a:prstGeom prst="ellipse">
              <a:avLst/>
            </a:prstGeom>
            <a:solidFill>
              <a:srgbClr val="92D05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000">
                  <a:solidFill>
                    <a:srgbClr val="333F50"/>
                  </a:solidFill>
                </a:defRPr>
              </a:pPr>
            </a:p>
          </p:txBody>
        </p:sp>
        <p:sp>
          <p:nvSpPr>
            <p:cNvPr id="104" name="타원 11"/>
            <p:cNvSpPr/>
            <p:nvPr/>
          </p:nvSpPr>
          <p:spPr>
            <a:xfrm>
              <a:off x="363970" y="-1"/>
              <a:ext cx="118805" cy="118806"/>
            </a:xfrm>
            <a:prstGeom prst="ellipse">
              <a:avLst/>
            </a:pr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000">
                  <a:solidFill>
                    <a:srgbClr val="333F50"/>
                  </a:solidFill>
                </a:defRPr>
              </a:pPr>
            </a:p>
          </p:txBody>
        </p:sp>
      </p:grpSp>
      <p:grpSp>
        <p:nvGrpSpPr>
          <p:cNvPr id="108" name="사다리꼴 16"/>
          <p:cNvGrpSpPr/>
          <p:nvPr/>
        </p:nvGrpSpPr>
        <p:grpSpPr>
          <a:xfrm>
            <a:off x="3476625" y="5873491"/>
            <a:ext cx="2714625" cy="282322"/>
            <a:chOff x="0" y="0"/>
            <a:chExt cx="2714625" cy="282320"/>
          </a:xfrm>
        </p:grpSpPr>
        <p:sp>
          <p:nvSpPr>
            <p:cNvPr id="106" name="도형"/>
            <p:cNvSpPr/>
            <p:nvPr/>
          </p:nvSpPr>
          <p:spPr>
            <a:xfrm>
              <a:off x="0" y="0"/>
              <a:ext cx="2714625" cy="282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10" y="0"/>
                  </a:lnTo>
                  <a:lnTo>
                    <a:pt x="2069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E1E2E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4546A"/>
                  </a:solidFill>
                </a:defRPr>
              </a:pPr>
            </a:p>
          </p:txBody>
        </p:sp>
        <p:sp>
          <p:nvSpPr>
            <p:cNvPr id="107" name="Github Flow"/>
            <p:cNvSpPr txBox="1"/>
            <p:nvPr/>
          </p:nvSpPr>
          <p:spPr>
            <a:xfrm>
              <a:off x="121998" y="25112"/>
              <a:ext cx="2470629" cy="2400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indent="180975">
                <a:defRPr sz="1000">
                  <a:solidFill>
                    <a:srgbClr val="44546A"/>
                  </a:solidFill>
                </a:defRPr>
              </a:lvl1pPr>
            </a:lstStyle>
            <a:p>
              <a:pPr/>
              <a:r>
                <a:t>Github Flow</a:t>
              </a:r>
            </a:p>
          </p:txBody>
        </p:sp>
      </p:grpSp>
      <p:grpSp>
        <p:nvGrpSpPr>
          <p:cNvPr id="111" name="사다리꼴 8"/>
          <p:cNvGrpSpPr/>
          <p:nvPr/>
        </p:nvGrpSpPr>
        <p:grpSpPr>
          <a:xfrm>
            <a:off x="866394" y="5873491"/>
            <a:ext cx="2714626" cy="282322"/>
            <a:chOff x="0" y="0"/>
            <a:chExt cx="2714625" cy="282320"/>
          </a:xfrm>
        </p:grpSpPr>
        <p:sp>
          <p:nvSpPr>
            <p:cNvPr id="109" name="도형"/>
            <p:cNvSpPr/>
            <p:nvPr/>
          </p:nvSpPr>
          <p:spPr>
            <a:xfrm>
              <a:off x="0" y="0"/>
              <a:ext cx="2714625" cy="2823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21600"/>
                  </a:moveTo>
                  <a:lnTo>
                    <a:pt x="910" y="0"/>
                  </a:lnTo>
                  <a:lnTo>
                    <a:pt x="20690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2400">
                  <a:solidFill>
                    <a:srgbClr val="44546A"/>
                  </a:solidFill>
                </a:defRPr>
              </a:pPr>
            </a:p>
          </p:txBody>
        </p:sp>
        <p:sp>
          <p:nvSpPr>
            <p:cNvPr id="110" name="Git Flow"/>
            <p:cNvSpPr txBox="1"/>
            <p:nvPr/>
          </p:nvSpPr>
          <p:spPr>
            <a:xfrm>
              <a:off x="121998" y="25112"/>
              <a:ext cx="2470629" cy="2400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indent="180975">
                <a:defRPr sz="1000">
                  <a:solidFill>
                    <a:srgbClr val="44546A"/>
                  </a:solidFill>
                </a:defRPr>
              </a:lvl1pPr>
            </a:lstStyle>
            <a:p>
              <a:pPr/>
              <a:r>
                <a:t>Git Flow</a:t>
              </a:r>
            </a:p>
          </p:txBody>
        </p:sp>
      </p:grpSp>
      <p:grpSp>
        <p:nvGrpSpPr>
          <p:cNvPr id="114" name="사각형: 둥근 모서리 17"/>
          <p:cNvGrpSpPr/>
          <p:nvPr/>
        </p:nvGrpSpPr>
        <p:grpSpPr>
          <a:xfrm>
            <a:off x="1552047" y="6254701"/>
            <a:ext cx="10324485" cy="288001"/>
            <a:chOff x="0" y="652"/>
            <a:chExt cx="10324483" cy="288000"/>
          </a:xfrm>
        </p:grpSpPr>
        <p:sp>
          <p:nvSpPr>
            <p:cNvPr id="112" name="모서리가 둥근 직사각형"/>
            <p:cNvSpPr/>
            <p:nvPr/>
          </p:nvSpPr>
          <p:spPr>
            <a:xfrm>
              <a:off x="0" y="652"/>
              <a:ext cx="10324484" cy="288002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>
                  <a:solidFill>
                    <a:srgbClr val="808080"/>
                  </a:solidFill>
                </a:defRPr>
              </a:pPr>
            </a:p>
          </p:txBody>
        </p:sp>
        <p:sp>
          <p:nvSpPr>
            <p:cNvPr id="113" name="Git 브랜치 전략"/>
            <p:cNvSpPr/>
            <p:nvPr/>
          </p:nvSpPr>
          <p:spPr>
            <a:xfrm>
              <a:off x="89483" y="144652"/>
              <a:ext cx="10145518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0" fill="norm" stroke="1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indent="88900">
                <a:defRPr sz="1400">
                  <a:solidFill>
                    <a:srgbClr val="808080"/>
                  </a:solidFill>
                </a:defRPr>
              </a:lvl1pPr>
            </a:lstStyle>
            <a:p>
              <a:pPr/>
              <a:r>
                <a:t>Git 브랜치 전략</a:t>
              </a:r>
            </a:p>
          </p:txBody>
        </p:sp>
      </p:grpSp>
      <p:grpSp>
        <p:nvGrpSpPr>
          <p:cNvPr id="119" name="그룹 25"/>
          <p:cNvGrpSpPr/>
          <p:nvPr/>
        </p:nvGrpSpPr>
        <p:grpSpPr>
          <a:xfrm>
            <a:off x="366778" y="6285362"/>
            <a:ext cx="1019100" cy="220573"/>
            <a:chOff x="0" y="0"/>
            <a:chExt cx="1019099" cy="220572"/>
          </a:xfrm>
        </p:grpSpPr>
        <p:sp>
          <p:nvSpPr>
            <p:cNvPr id="115" name="이등변 삼각형 20"/>
            <p:cNvSpPr/>
            <p:nvPr/>
          </p:nvSpPr>
          <p:spPr>
            <a:xfrm rot="5400000">
              <a:off x="228944" y="69187"/>
              <a:ext cx="169203" cy="97696"/>
            </a:xfrm>
            <a:prstGeom prst="triangle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6" name="덧셈 기호 25"/>
            <p:cNvSpPr/>
            <p:nvPr/>
          </p:nvSpPr>
          <p:spPr>
            <a:xfrm rot="18900000">
              <a:off x="830828" y="32302"/>
              <a:ext cx="155970" cy="155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10215"/>
                  </a:moveTo>
                  <a:lnTo>
                    <a:pt x="10215" y="10215"/>
                  </a:lnTo>
                  <a:lnTo>
                    <a:pt x="10215" y="0"/>
                  </a:lnTo>
                  <a:lnTo>
                    <a:pt x="11385" y="0"/>
                  </a:lnTo>
                  <a:lnTo>
                    <a:pt x="11385" y="10215"/>
                  </a:lnTo>
                  <a:lnTo>
                    <a:pt x="21600" y="10215"/>
                  </a:lnTo>
                  <a:lnTo>
                    <a:pt x="21600" y="11385"/>
                  </a:lnTo>
                  <a:lnTo>
                    <a:pt x="11385" y="11385"/>
                  </a:lnTo>
                  <a:lnTo>
                    <a:pt x="11385" y="21600"/>
                  </a:lnTo>
                  <a:lnTo>
                    <a:pt x="10215" y="21600"/>
                  </a:lnTo>
                  <a:lnTo>
                    <a:pt x="10215" y="11385"/>
                  </a:lnTo>
                  <a:lnTo>
                    <a:pt x="0" y="11385"/>
                  </a:lnTo>
                  <a:close/>
                </a:path>
              </a:pathLst>
            </a:cu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7" name="원호 22"/>
            <p:cNvSpPr/>
            <p:nvPr/>
          </p:nvSpPr>
          <p:spPr>
            <a:xfrm>
              <a:off x="541694" y="31921"/>
              <a:ext cx="157021" cy="157019"/>
            </a:xfrm>
            <a:prstGeom prst="ellipse">
              <a:avLst/>
            </a:prstGeom>
            <a:noFill/>
            <a:ln w="6350" cap="flat">
              <a:solidFill>
                <a:srgbClr val="808080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18" name="이등변 삼각형 23"/>
            <p:cNvSpPr/>
            <p:nvPr/>
          </p:nvSpPr>
          <p:spPr>
            <a:xfrm rot="16200000">
              <a:off x="-35754" y="69186"/>
              <a:ext cx="169203" cy="97696"/>
            </a:xfrm>
            <a:prstGeom prst="triangle">
              <a:avLst/>
            </a:prstGeom>
            <a:solidFill>
              <a:srgbClr val="80808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120" name="TextBox 81"/>
          <p:cNvSpPr txBox="1"/>
          <p:nvPr/>
        </p:nvSpPr>
        <p:spPr>
          <a:xfrm>
            <a:off x="3094482" y="2409080"/>
            <a:ext cx="6003036" cy="112826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182562" algn="ctr">
              <a:defRPr sz="3000">
                <a:solidFill>
                  <a:srgbClr val="595959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pPr>
            <a:r>
              <a:t>Git 브랜치 전략</a:t>
            </a:r>
          </a:p>
          <a:p>
            <a:pPr indent="182562" algn="ctr">
              <a:defRPr sz="1000">
                <a:solidFill>
                  <a:srgbClr val="A7A7A7"/>
                </a:solidFill>
              </a:defRPr>
            </a:pPr>
            <a:r>
              <a:t>Git Branch Strategy</a:t>
            </a:r>
          </a:p>
          <a:p>
            <a:pPr indent="182562" algn="ctr">
              <a:defRPr sz="1000">
                <a:solidFill>
                  <a:srgbClr val="A7A7A7"/>
                </a:solidFill>
              </a:defRPr>
            </a:pPr>
          </a:p>
          <a:p>
            <a:pPr indent="182562" algn="ctr">
              <a:defRPr sz="900">
                <a:solidFill>
                  <a:srgbClr val="595959"/>
                </a:solidFill>
              </a:defRPr>
            </a:pPr>
          </a:p>
          <a:p>
            <a:pPr indent="182562" algn="ctr">
              <a:defRPr sz="1200">
                <a:solidFill>
                  <a:srgbClr val="595959"/>
                </a:solidFill>
              </a:defRPr>
            </a:pPr>
            <a:r>
              <a:t>류창선</a:t>
            </a:r>
          </a:p>
        </p:txBody>
      </p:sp>
      <p:sp>
        <p:nvSpPr>
          <p:cNvPr id="121" name="사각형"/>
          <p:cNvSpPr/>
          <p:nvPr/>
        </p:nvSpPr>
        <p:spPr>
          <a:xfrm>
            <a:off x="5905772" y="5963851"/>
            <a:ext cx="101601" cy="1016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2" name="사각형"/>
          <p:cNvSpPr/>
          <p:nvPr/>
        </p:nvSpPr>
        <p:spPr>
          <a:xfrm>
            <a:off x="8531347" y="5963851"/>
            <a:ext cx="101601" cy="1016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3" name="사각형"/>
          <p:cNvSpPr/>
          <p:nvPr/>
        </p:nvSpPr>
        <p:spPr>
          <a:xfrm>
            <a:off x="11156922" y="5963851"/>
            <a:ext cx="101601" cy="1016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E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Box 81"/>
          <p:cNvSpPr txBox="1"/>
          <p:nvPr/>
        </p:nvSpPr>
        <p:spPr>
          <a:xfrm>
            <a:off x="3094482" y="3166745"/>
            <a:ext cx="6003036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182562" algn="ctr">
              <a:defRPr sz="3000">
                <a:solidFill>
                  <a:srgbClr val="595959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pPr/>
            <a:r>
              <a:t>현재 기준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E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"/>
          <p:cNvGrpSpPr/>
          <p:nvPr/>
        </p:nvGrpSpPr>
        <p:grpSpPr>
          <a:xfrm>
            <a:off x="105155" y="165736"/>
            <a:ext cx="11981690" cy="6702553"/>
            <a:chOff x="0" y="0"/>
            <a:chExt cx="11981688" cy="6702552"/>
          </a:xfrm>
        </p:grpSpPr>
        <p:sp>
          <p:nvSpPr>
            <p:cNvPr id="127" name="사각형: 둥근 한쪽 모서리 6"/>
            <p:cNvSpPr/>
            <p:nvPr/>
          </p:nvSpPr>
          <p:spPr>
            <a:xfrm flipH="1">
              <a:off x="0" y="-1"/>
              <a:ext cx="11981689" cy="6702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430" y="0"/>
                  </a:lnTo>
                  <a:cubicBezTo>
                    <a:pt x="21524" y="0"/>
                    <a:pt x="21600" y="136"/>
                    <a:pt x="21600" y="303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79400" dist="63500" dir="10800000">
                <a:srgbClr val="000000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28" name="직사각형 7"/>
            <p:cNvSpPr/>
            <p:nvPr/>
          </p:nvSpPr>
          <p:spPr>
            <a:xfrm flipH="1">
              <a:off x="0" y="342043"/>
              <a:ext cx="11981689" cy="636051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32" name="그룹 14"/>
            <p:cNvGrpSpPr/>
            <p:nvPr/>
          </p:nvGrpSpPr>
          <p:grpSpPr>
            <a:xfrm>
              <a:off x="177331" y="124084"/>
              <a:ext cx="482775" cy="118805"/>
              <a:chOff x="0" y="0"/>
              <a:chExt cx="482774" cy="118804"/>
            </a:xfrm>
          </p:grpSpPr>
          <p:sp>
            <p:nvSpPr>
              <p:cNvPr id="129" name="타원 9"/>
              <p:cNvSpPr/>
              <p:nvPr/>
            </p:nvSpPr>
            <p:spPr>
              <a:xfrm>
                <a:off x="0" y="-1"/>
                <a:ext cx="118805" cy="118806"/>
              </a:xfrm>
              <a:prstGeom prst="ellipse">
                <a:avLst/>
              </a:prstGeom>
              <a:solidFill>
                <a:srgbClr val="FF6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>
                    <a:solidFill>
                      <a:srgbClr val="333F50"/>
                    </a:solidFill>
                  </a:defRPr>
                </a:pPr>
              </a:p>
            </p:txBody>
          </p:sp>
          <p:sp>
            <p:nvSpPr>
              <p:cNvPr id="130" name="타원 10"/>
              <p:cNvSpPr/>
              <p:nvPr/>
            </p:nvSpPr>
            <p:spPr>
              <a:xfrm>
                <a:off x="181985" y="-1"/>
                <a:ext cx="118805" cy="118806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>
                    <a:solidFill>
                      <a:srgbClr val="333F50"/>
                    </a:solidFill>
                  </a:defRPr>
                </a:pPr>
              </a:p>
            </p:txBody>
          </p:sp>
          <p:sp>
            <p:nvSpPr>
              <p:cNvPr id="131" name="타원 11"/>
              <p:cNvSpPr/>
              <p:nvPr/>
            </p:nvSpPr>
            <p:spPr>
              <a:xfrm>
                <a:off x="363970" y="-1"/>
                <a:ext cx="118805" cy="11880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>
                    <a:solidFill>
                      <a:srgbClr val="333F50"/>
                    </a:solidFill>
                  </a:defRPr>
                </a:pPr>
              </a:p>
            </p:txBody>
          </p:sp>
        </p:grpSp>
        <p:grpSp>
          <p:nvGrpSpPr>
            <p:cNvPr id="135" name="사다리꼴 16"/>
            <p:cNvGrpSpPr/>
            <p:nvPr/>
          </p:nvGrpSpPr>
          <p:grpSpPr>
            <a:xfrm>
              <a:off x="3371469" y="59721"/>
              <a:ext cx="2714626" cy="282322"/>
              <a:chOff x="0" y="0"/>
              <a:chExt cx="2714625" cy="282320"/>
            </a:xfrm>
          </p:grpSpPr>
          <p:sp>
            <p:nvSpPr>
              <p:cNvPr id="133" name="도형"/>
              <p:cNvSpPr/>
              <p:nvPr/>
            </p:nvSpPr>
            <p:spPr>
              <a:xfrm>
                <a:off x="0" y="0"/>
                <a:ext cx="2714625" cy="282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910" y="0"/>
                    </a:lnTo>
                    <a:lnTo>
                      <a:pt x="2069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1E2E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400">
                    <a:solidFill>
                      <a:srgbClr val="44546A"/>
                    </a:solidFill>
                  </a:defRPr>
                </a:pPr>
              </a:p>
            </p:txBody>
          </p:sp>
          <p:sp>
            <p:nvSpPr>
              <p:cNvPr id="134" name="Gitlab CI/CD"/>
              <p:cNvSpPr txBox="1"/>
              <p:nvPr/>
            </p:nvSpPr>
            <p:spPr>
              <a:xfrm>
                <a:off x="121998" y="25112"/>
                <a:ext cx="2470629" cy="2400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indent="180975"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/>
                <a:r>
                  <a:t>Gitlab CI/CD                                     </a:t>
                </a:r>
              </a:p>
            </p:txBody>
          </p:sp>
        </p:grpSp>
        <p:grpSp>
          <p:nvGrpSpPr>
            <p:cNvPr id="138" name="사다리꼴 8"/>
            <p:cNvGrpSpPr/>
            <p:nvPr/>
          </p:nvGrpSpPr>
          <p:grpSpPr>
            <a:xfrm>
              <a:off x="761237" y="59722"/>
              <a:ext cx="2714626" cy="282322"/>
              <a:chOff x="0" y="0"/>
              <a:chExt cx="2714625" cy="282320"/>
            </a:xfrm>
          </p:grpSpPr>
          <p:sp>
            <p:nvSpPr>
              <p:cNvPr id="136" name="도형"/>
              <p:cNvSpPr/>
              <p:nvPr/>
            </p:nvSpPr>
            <p:spPr>
              <a:xfrm>
                <a:off x="0" y="0"/>
                <a:ext cx="2714625" cy="282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910" y="0"/>
                    </a:lnTo>
                    <a:lnTo>
                      <a:pt x="2069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400">
                    <a:solidFill>
                      <a:srgbClr val="44546A"/>
                    </a:solidFill>
                  </a:defRPr>
                </a:pPr>
              </a:p>
            </p:txBody>
          </p:sp>
          <p:sp>
            <p:nvSpPr>
              <p:cNvPr id="137" name="Git 브랜치 전략"/>
              <p:cNvSpPr txBox="1"/>
              <p:nvPr/>
            </p:nvSpPr>
            <p:spPr>
              <a:xfrm>
                <a:off x="121998" y="25112"/>
                <a:ext cx="2470629" cy="2400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indent="180975"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/>
                <a:r>
                  <a:t>Git 브랜치 전략</a:t>
                </a:r>
              </a:p>
            </p:txBody>
          </p:sp>
        </p:grpSp>
        <p:sp>
          <p:nvSpPr>
            <p:cNvPr id="139" name="사각형: 둥근 모서리 17"/>
            <p:cNvSpPr/>
            <p:nvPr/>
          </p:nvSpPr>
          <p:spPr>
            <a:xfrm>
              <a:off x="1446891" y="440931"/>
              <a:ext cx="10324486" cy="28800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>
                  <a:solidFill>
                    <a:srgbClr val="808080"/>
                  </a:solidFill>
                </a:defRPr>
              </a:pPr>
            </a:p>
          </p:txBody>
        </p:sp>
        <p:grpSp>
          <p:nvGrpSpPr>
            <p:cNvPr id="144" name="그룹 25"/>
            <p:cNvGrpSpPr/>
            <p:nvPr/>
          </p:nvGrpSpPr>
          <p:grpSpPr>
            <a:xfrm>
              <a:off x="261622" y="471591"/>
              <a:ext cx="1019101" cy="220575"/>
              <a:chOff x="0" y="0"/>
              <a:chExt cx="1019099" cy="220573"/>
            </a:xfrm>
          </p:grpSpPr>
          <p:sp>
            <p:nvSpPr>
              <p:cNvPr id="140" name="이등변 삼각형 20"/>
              <p:cNvSpPr/>
              <p:nvPr/>
            </p:nvSpPr>
            <p:spPr>
              <a:xfrm rot="5400000">
                <a:off x="228944" y="69187"/>
                <a:ext cx="169203" cy="97696"/>
              </a:xfrm>
              <a:prstGeom prst="triangle">
                <a:avLst/>
              </a:pr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1" name="덧셈 기호 25"/>
              <p:cNvSpPr/>
              <p:nvPr/>
            </p:nvSpPr>
            <p:spPr>
              <a:xfrm rot="18900000">
                <a:off x="830828" y="32302"/>
                <a:ext cx="155970" cy="1559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215"/>
                    </a:moveTo>
                    <a:lnTo>
                      <a:pt x="10215" y="10215"/>
                    </a:lnTo>
                    <a:lnTo>
                      <a:pt x="10215" y="0"/>
                    </a:lnTo>
                    <a:lnTo>
                      <a:pt x="11385" y="0"/>
                    </a:lnTo>
                    <a:lnTo>
                      <a:pt x="11385" y="10215"/>
                    </a:lnTo>
                    <a:lnTo>
                      <a:pt x="21600" y="10215"/>
                    </a:lnTo>
                    <a:lnTo>
                      <a:pt x="21600" y="11385"/>
                    </a:lnTo>
                    <a:lnTo>
                      <a:pt x="11385" y="11385"/>
                    </a:lnTo>
                    <a:lnTo>
                      <a:pt x="11385" y="21600"/>
                    </a:lnTo>
                    <a:lnTo>
                      <a:pt x="10215" y="21600"/>
                    </a:lnTo>
                    <a:lnTo>
                      <a:pt x="10215" y="11385"/>
                    </a:lnTo>
                    <a:lnTo>
                      <a:pt x="0" y="11385"/>
                    </a:lnTo>
                    <a:close/>
                  </a:path>
                </a:pathLst>
              </a:cu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2" name="원호 22"/>
              <p:cNvSpPr/>
              <p:nvPr/>
            </p:nvSpPr>
            <p:spPr>
              <a:xfrm>
                <a:off x="541694" y="31921"/>
                <a:ext cx="157021" cy="157021"/>
              </a:xfrm>
              <a:prstGeom prst="ellipse">
                <a:avLst/>
              </a:pr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43" name="이등변 삼각형 23"/>
              <p:cNvSpPr/>
              <p:nvPr/>
            </p:nvSpPr>
            <p:spPr>
              <a:xfrm rot="16200000">
                <a:off x="-35754" y="69186"/>
                <a:ext cx="169203" cy="97696"/>
              </a:xfrm>
              <a:prstGeom prst="triangle">
                <a:avLst/>
              </a:pr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146" name="사각형"/>
          <p:cNvSpPr/>
          <p:nvPr/>
        </p:nvSpPr>
        <p:spPr>
          <a:xfrm>
            <a:off x="6045200" y="299542"/>
            <a:ext cx="101600" cy="1016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153" name="그룹화"/>
          <p:cNvGrpSpPr/>
          <p:nvPr/>
        </p:nvGrpSpPr>
        <p:grpSpPr>
          <a:xfrm>
            <a:off x="1314323" y="2096111"/>
            <a:ext cx="9563354" cy="375920"/>
            <a:chOff x="-25399" y="0"/>
            <a:chExt cx="9563353" cy="375919"/>
          </a:xfrm>
        </p:grpSpPr>
        <p:grpSp>
          <p:nvGrpSpPr>
            <p:cNvPr id="149" name="그룹화"/>
            <p:cNvGrpSpPr/>
            <p:nvPr/>
          </p:nvGrpSpPr>
          <p:grpSpPr>
            <a:xfrm>
              <a:off x="-25400" y="0"/>
              <a:ext cx="9563354" cy="375920"/>
              <a:chOff x="-88899" y="0"/>
              <a:chExt cx="9563353" cy="375919"/>
            </a:xfrm>
          </p:grpSpPr>
          <p:sp>
            <p:nvSpPr>
              <p:cNvPr id="147" name="선"/>
              <p:cNvSpPr/>
              <p:nvPr/>
            </p:nvSpPr>
            <p:spPr>
              <a:xfrm>
                <a:off x="661241" y="187959"/>
                <a:ext cx="8813213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arrow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48" name="main"/>
              <p:cNvSpPr txBox="1"/>
              <p:nvPr/>
            </p:nvSpPr>
            <p:spPr>
              <a:xfrm>
                <a:off x="-88900" y="0"/>
                <a:ext cx="690627" cy="3759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2000"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main</a:t>
                </a:r>
              </a:p>
            </p:txBody>
          </p:sp>
        </p:grpSp>
        <p:grpSp>
          <p:nvGrpSpPr>
            <p:cNvPr id="152" name="그룹화"/>
            <p:cNvGrpSpPr/>
            <p:nvPr/>
          </p:nvGrpSpPr>
          <p:grpSpPr>
            <a:xfrm>
              <a:off x="1205260" y="60959"/>
              <a:ext cx="254001" cy="254001"/>
              <a:chOff x="0" y="0"/>
              <a:chExt cx="254000" cy="254000"/>
            </a:xfrm>
          </p:grpSpPr>
          <p:sp>
            <p:nvSpPr>
              <p:cNvPr id="150" name="원"/>
              <p:cNvSpPr/>
              <p:nvPr/>
            </p:nvSpPr>
            <p:spPr>
              <a:xfrm>
                <a:off x="0" y="0"/>
                <a:ext cx="254000" cy="254000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1" name="원"/>
              <p:cNvSpPr/>
              <p:nvPr/>
            </p:nvSpPr>
            <p:spPr>
              <a:xfrm>
                <a:off x="63500" y="63500"/>
                <a:ext cx="127000" cy="127001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54" name="선"/>
          <p:cNvSpPr/>
          <p:nvPr/>
        </p:nvSpPr>
        <p:spPr>
          <a:xfrm flipH="1">
            <a:off x="2666035" y="2426545"/>
            <a:ext cx="1" cy="2644815"/>
          </a:xfrm>
          <a:prstGeom prst="line">
            <a:avLst/>
          </a:prstGeom>
          <a:ln w="38100">
            <a:solidFill>
              <a:srgbClr val="000000"/>
            </a:solidFill>
            <a:miter/>
            <a:tailEnd type="arrow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161" name="그룹화"/>
          <p:cNvGrpSpPr/>
          <p:nvPr/>
        </p:nvGrpSpPr>
        <p:grpSpPr>
          <a:xfrm>
            <a:off x="1024001" y="5021612"/>
            <a:ext cx="9853676" cy="375921"/>
            <a:chOff x="-315721" y="0"/>
            <a:chExt cx="9853675" cy="375919"/>
          </a:xfrm>
        </p:grpSpPr>
        <p:grpSp>
          <p:nvGrpSpPr>
            <p:cNvPr id="157" name="그룹화"/>
            <p:cNvGrpSpPr/>
            <p:nvPr/>
          </p:nvGrpSpPr>
          <p:grpSpPr>
            <a:xfrm>
              <a:off x="-315722" y="0"/>
              <a:ext cx="9853676" cy="375920"/>
              <a:chOff x="-379222" y="0"/>
              <a:chExt cx="9853675" cy="375919"/>
            </a:xfrm>
          </p:grpSpPr>
          <p:sp>
            <p:nvSpPr>
              <p:cNvPr id="155" name="선"/>
              <p:cNvSpPr/>
              <p:nvPr/>
            </p:nvSpPr>
            <p:spPr>
              <a:xfrm>
                <a:off x="661241" y="187959"/>
                <a:ext cx="8813213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arrow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156" name="feature"/>
              <p:cNvSpPr txBox="1"/>
              <p:nvPr/>
            </p:nvSpPr>
            <p:spPr>
              <a:xfrm>
                <a:off x="-379223" y="0"/>
                <a:ext cx="980949" cy="3759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2000"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feature</a:t>
                </a:r>
              </a:p>
            </p:txBody>
          </p:sp>
        </p:grpSp>
        <p:grpSp>
          <p:nvGrpSpPr>
            <p:cNvPr id="160" name="그룹화"/>
            <p:cNvGrpSpPr/>
            <p:nvPr/>
          </p:nvGrpSpPr>
          <p:grpSpPr>
            <a:xfrm>
              <a:off x="1205260" y="60959"/>
              <a:ext cx="254001" cy="254001"/>
              <a:chOff x="0" y="0"/>
              <a:chExt cx="254000" cy="254000"/>
            </a:xfrm>
          </p:grpSpPr>
          <p:sp>
            <p:nvSpPr>
              <p:cNvPr id="158" name="원"/>
              <p:cNvSpPr/>
              <p:nvPr/>
            </p:nvSpPr>
            <p:spPr>
              <a:xfrm>
                <a:off x="0" y="0"/>
                <a:ext cx="254000" cy="254000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159" name="원"/>
              <p:cNvSpPr/>
              <p:nvPr/>
            </p:nvSpPr>
            <p:spPr>
              <a:xfrm>
                <a:off x="63500" y="63500"/>
                <a:ext cx="127000" cy="127001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162" name="원"/>
          <p:cNvSpPr/>
          <p:nvPr/>
        </p:nvSpPr>
        <p:spPr>
          <a:xfrm>
            <a:off x="3810000" y="5082572"/>
            <a:ext cx="254000" cy="2540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3" name="원"/>
          <p:cNvSpPr/>
          <p:nvPr/>
        </p:nvSpPr>
        <p:spPr>
          <a:xfrm>
            <a:off x="5080000" y="5082572"/>
            <a:ext cx="254000" cy="2540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64" name="원"/>
          <p:cNvSpPr/>
          <p:nvPr/>
        </p:nvSpPr>
        <p:spPr>
          <a:xfrm>
            <a:off x="6350000" y="5082572"/>
            <a:ext cx="254000" cy="2540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165" name="now.png" descr="no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8235" y="1690225"/>
            <a:ext cx="381001" cy="381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68" name="그룹화"/>
          <p:cNvGrpSpPr/>
          <p:nvPr/>
        </p:nvGrpSpPr>
        <p:grpSpPr>
          <a:xfrm>
            <a:off x="2819400" y="2870200"/>
            <a:ext cx="3779712" cy="289306"/>
            <a:chOff x="0" y="0"/>
            <a:chExt cx="3779711" cy="289305"/>
          </a:xfrm>
        </p:grpSpPr>
        <p:sp>
          <p:nvSpPr>
            <p:cNvPr id="166" name="사각형"/>
            <p:cNvSpPr/>
            <p:nvPr/>
          </p:nvSpPr>
          <p:spPr>
            <a:xfrm>
              <a:off x="0" y="49402"/>
              <a:ext cx="190500" cy="190501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67" name="main 브랜치에서 feature 브랜치를 생성합니다."/>
            <p:cNvSpPr txBox="1"/>
            <p:nvPr/>
          </p:nvSpPr>
          <p:spPr>
            <a:xfrm>
              <a:off x="198870" y="0"/>
              <a:ext cx="3580843" cy="289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400"/>
              </a:pPr>
              <a:r>
                <a:t>main</a:t>
              </a:r>
              <a:r>
                <a:t> 브랜치에서 </a:t>
              </a:r>
              <a:r>
                <a:t>feature</a:t>
              </a:r>
              <a:r>
                <a:t> 브랜치를 생성합니다.</a:t>
              </a:r>
            </a:p>
          </p:txBody>
        </p:sp>
      </p:grpSp>
      <p:grpSp>
        <p:nvGrpSpPr>
          <p:cNvPr id="171" name="그룹화"/>
          <p:cNvGrpSpPr/>
          <p:nvPr/>
        </p:nvGrpSpPr>
        <p:grpSpPr>
          <a:xfrm>
            <a:off x="3838936" y="5638270"/>
            <a:ext cx="5813567" cy="289307"/>
            <a:chOff x="0" y="0"/>
            <a:chExt cx="5813566" cy="289305"/>
          </a:xfrm>
        </p:grpSpPr>
        <p:sp>
          <p:nvSpPr>
            <p:cNvPr id="169" name="사각형"/>
            <p:cNvSpPr/>
            <p:nvPr/>
          </p:nvSpPr>
          <p:spPr>
            <a:xfrm>
              <a:off x="0" y="49402"/>
              <a:ext cx="190500" cy="190501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170" name="feature 브랜치에서 개발 및 자체 테스트를 진행하면서 Commit을 쌓습니다."/>
            <p:cNvSpPr txBox="1"/>
            <p:nvPr/>
          </p:nvSpPr>
          <p:spPr>
            <a:xfrm>
              <a:off x="198870" y="0"/>
              <a:ext cx="5614697" cy="289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400"/>
              </a:pPr>
              <a:r>
                <a:t>feature</a:t>
              </a:r>
              <a:r>
                <a:t> 브랜치에서 개발 및 자체 테스트를 진행하면서 Commit을 쌓습니다.</a:t>
              </a:r>
            </a:p>
          </p:txBody>
        </p:sp>
      </p:grpSp>
      <p:sp>
        <p:nvSpPr>
          <p:cNvPr id="172" name="Commit 1"/>
          <p:cNvSpPr txBox="1"/>
          <p:nvPr/>
        </p:nvSpPr>
        <p:spPr>
          <a:xfrm>
            <a:off x="3505047" y="4765784"/>
            <a:ext cx="889306" cy="289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Commit 1</a:t>
            </a:r>
          </a:p>
        </p:txBody>
      </p:sp>
      <p:sp>
        <p:nvSpPr>
          <p:cNvPr id="173" name="Commit 2"/>
          <p:cNvSpPr txBox="1"/>
          <p:nvPr/>
        </p:nvSpPr>
        <p:spPr>
          <a:xfrm>
            <a:off x="4775047" y="4765784"/>
            <a:ext cx="889306" cy="289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Commit 2</a:t>
            </a:r>
          </a:p>
        </p:txBody>
      </p:sp>
      <p:sp>
        <p:nvSpPr>
          <p:cNvPr id="174" name="Commit 3"/>
          <p:cNvSpPr txBox="1"/>
          <p:nvPr/>
        </p:nvSpPr>
        <p:spPr>
          <a:xfrm>
            <a:off x="6045047" y="4765784"/>
            <a:ext cx="889306" cy="289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Commit 3</a:t>
            </a:r>
          </a:p>
        </p:txBody>
      </p:sp>
      <p:sp>
        <p:nvSpPr>
          <p:cNvPr id="175" name="원"/>
          <p:cNvSpPr/>
          <p:nvPr/>
        </p:nvSpPr>
        <p:spPr>
          <a:xfrm>
            <a:off x="7625600" y="5086108"/>
            <a:ext cx="254001" cy="2540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76" name="···"/>
          <p:cNvSpPr txBox="1"/>
          <p:nvPr/>
        </p:nvSpPr>
        <p:spPr>
          <a:xfrm>
            <a:off x="7588249" y="4769320"/>
            <a:ext cx="328703" cy="289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···</a:t>
            </a:r>
          </a:p>
        </p:txBody>
      </p:sp>
      <p:sp>
        <p:nvSpPr>
          <p:cNvPr id="177" name="dev"/>
          <p:cNvSpPr txBox="1"/>
          <p:nvPr/>
        </p:nvSpPr>
        <p:spPr>
          <a:xfrm>
            <a:off x="5723890" y="1236791"/>
            <a:ext cx="74422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u="sng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pPr/>
            <a:r>
              <a:t>dev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E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7" name="그룹 1"/>
          <p:cNvGrpSpPr/>
          <p:nvPr/>
        </p:nvGrpSpPr>
        <p:grpSpPr>
          <a:xfrm>
            <a:off x="105155" y="165736"/>
            <a:ext cx="11981690" cy="6702553"/>
            <a:chOff x="0" y="0"/>
            <a:chExt cx="11981688" cy="6702552"/>
          </a:xfrm>
        </p:grpSpPr>
        <p:sp>
          <p:nvSpPr>
            <p:cNvPr id="179" name="사각형: 둥근 한쪽 모서리 6"/>
            <p:cNvSpPr/>
            <p:nvPr/>
          </p:nvSpPr>
          <p:spPr>
            <a:xfrm flipH="1">
              <a:off x="0" y="-1"/>
              <a:ext cx="11981689" cy="6702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430" y="0"/>
                  </a:lnTo>
                  <a:cubicBezTo>
                    <a:pt x="21524" y="0"/>
                    <a:pt x="21600" y="136"/>
                    <a:pt x="21600" y="303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79400" dist="63500" dir="10800000">
                <a:srgbClr val="000000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180" name="직사각형 7"/>
            <p:cNvSpPr/>
            <p:nvPr/>
          </p:nvSpPr>
          <p:spPr>
            <a:xfrm flipH="1">
              <a:off x="0" y="342043"/>
              <a:ext cx="11981689" cy="636051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184" name="그룹 14"/>
            <p:cNvGrpSpPr/>
            <p:nvPr/>
          </p:nvGrpSpPr>
          <p:grpSpPr>
            <a:xfrm>
              <a:off x="177331" y="124084"/>
              <a:ext cx="482775" cy="118805"/>
              <a:chOff x="0" y="0"/>
              <a:chExt cx="482774" cy="118804"/>
            </a:xfrm>
          </p:grpSpPr>
          <p:sp>
            <p:nvSpPr>
              <p:cNvPr id="181" name="타원 9"/>
              <p:cNvSpPr/>
              <p:nvPr/>
            </p:nvSpPr>
            <p:spPr>
              <a:xfrm>
                <a:off x="0" y="-1"/>
                <a:ext cx="118805" cy="118806"/>
              </a:xfrm>
              <a:prstGeom prst="ellipse">
                <a:avLst/>
              </a:prstGeom>
              <a:solidFill>
                <a:srgbClr val="FF6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>
                    <a:solidFill>
                      <a:srgbClr val="333F50"/>
                    </a:solidFill>
                  </a:defRPr>
                </a:pPr>
              </a:p>
            </p:txBody>
          </p:sp>
          <p:sp>
            <p:nvSpPr>
              <p:cNvPr id="182" name="타원 10"/>
              <p:cNvSpPr/>
              <p:nvPr/>
            </p:nvSpPr>
            <p:spPr>
              <a:xfrm>
                <a:off x="181985" y="-1"/>
                <a:ext cx="118805" cy="118806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>
                    <a:solidFill>
                      <a:srgbClr val="333F50"/>
                    </a:solidFill>
                  </a:defRPr>
                </a:pPr>
              </a:p>
            </p:txBody>
          </p:sp>
          <p:sp>
            <p:nvSpPr>
              <p:cNvPr id="183" name="타원 11"/>
              <p:cNvSpPr/>
              <p:nvPr/>
            </p:nvSpPr>
            <p:spPr>
              <a:xfrm>
                <a:off x="363970" y="-1"/>
                <a:ext cx="118805" cy="11880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>
                    <a:solidFill>
                      <a:srgbClr val="333F50"/>
                    </a:solidFill>
                  </a:defRPr>
                </a:pPr>
              </a:p>
            </p:txBody>
          </p:sp>
        </p:grpSp>
        <p:grpSp>
          <p:nvGrpSpPr>
            <p:cNvPr id="187" name="사다리꼴 16"/>
            <p:cNvGrpSpPr/>
            <p:nvPr/>
          </p:nvGrpSpPr>
          <p:grpSpPr>
            <a:xfrm>
              <a:off x="3371469" y="59721"/>
              <a:ext cx="2714626" cy="282322"/>
              <a:chOff x="0" y="0"/>
              <a:chExt cx="2714625" cy="282320"/>
            </a:xfrm>
          </p:grpSpPr>
          <p:sp>
            <p:nvSpPr>
              <p:cNvPr id="185" name="도형"/>
              <p:cNvSpPr/>
              <p:nvPr/>
            </p:nvSpPr>
            <p:spPr>
              <a:xfrm>
                <a:off x="0" y="0"/>
                <a:ext cx="2714625" cy="282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910" y="0"/>
                    </a:lnTo>
                    <a:lnTo>
                      <a:pt x="2069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1E2E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400">
                    <a:solidFill>
                      <a:srgbClr val="44546A"/>
                    </a:solidFill>
                  </a:defRPr>
                </a:pPr>
              </a:p>
            </p:txBody>
          </p:sp>
          <p:sp>
            <p:nvSpPr>
              <p:cNvPr id="186" name="Gitlab CI/CD"/>
              <p:cNvSpPr txBox="1"/>
              <p:nvPr/>
            </p:nvSpPr>
            <p:spPr>
              <a:xfrm>
                <a:off x="121998" y="25112"/>
                <a:ext cx="2470629" cy="2400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indent="180975"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/>
                <a:r>
                  <a:t>Gitlab CI/CD                                     </a:t>
                </a:r>
              </a:p>
            </p:txBody>
          </p:sp>
        </p:grpSp>
        <p:grpSp>
          <p:nvGrpSpPr>
            <p:cNvPr id="190" name="사다리꼴 8"/>
            <p:cNvGrpSpPr/>
            <p:nvPr/>
          </p:nvGrpSpPr>
          <p:grpSpPr>
            <a:xfrm>
              <a:off x="761237" y="59722"/>
              <a:ext cx="2714626" cy="282322"/>
              <a:chOff x="0" y="0"/>
              <a:chExt cx="2714625" cy="282320"/>
            </a:xfrm>
          </p:grpSpPr>
          <p:sp>
            <p:nvSpPr>
              <p:cNvPr id="188" name="도형"/>
              <p:cNvSpPr/>
              <p:nvPr/>
            </p:nvSpPr>
            <p:spPr>
              <a:xfrm>
                <a:off x="0" y="0"/>
                <a:ext cx="2714625" cy="282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910" y="0"/>
                    </a:lnTo>
                    <a:lnTo>
                      <a:pt x="2069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400">
                    <a:solidFill>
                      <a:srgbClr val="44546A"/>
                    </a:solidFill>
                  </a:defRPr>
                </a:pPr>
              </a:p>
            </p:txBody>
          </p:sp>
          <p:sp>
            <p:nvSpPr>
              <p:cNvPr id="189" name="Git 브랜치 전략"/>
              <p:cNvSpPr txBox="1"/>
              <p:nvPr/>
            </p:nvSpPr>
            <p:spPr>
              <a:xfrm>
                <a:off x="121998" y="25112"/>
                <a:ext cx="2470629" cy="2400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indent="180975"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/>
                <a:r>
                  <a:t>Git 브랜치 전략</a:t>
                </a:r>
              </a:p>
            </p:txBody>
          </p:sp>
        </p:grpSp>
        <p:sp>
          <p:nvSpPr>
            <p:cNvPr id="191" name="사각형: 둥근 모서리 17"/>
            <p:cNvSpPr/>
            <p:nvPr/>
          </p:nvSpPr>
          <p:spPr>
            <a:xfrm>
              <a:off x="1446891" y="440931"/>
              <a:ext cx="10324486" cy="28800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>
                  <a:solidFill>
                    <a:srgbClr val="808080"/>
                  </a:solidFill>
                </a:defRPr>
              </a:pPr>
            </a:p>
          </p:txBody>
        </p:sp>
        <p:grpSp>
          <p:nvGrpSpPr>
            <p:cNvPr id="196" name="그룹 25"/>
            <p:cNvGrpSpPr/>
            <p:nvPr/>
          </p:nvGrpSpPr>
          <p:grpSpPr>
            <a:xfrm>
              <a:off x="261622" y="471591"/>
              <a:ext cx="1019101" cy="220575"/>
              <a:chOff x="0" y="0"/>
              <a:chExt cx="1019099" cy="220573"/>
            </a:xfrm>
          </p:grpSpPr>
          <p:sp>
            <p:nvSpPr>
              <p:cNvPr id="192" name="이등변 삼각형 20"/>
              <p:cNvSpPr/>
              <p:nvPr/>
            </p:nvSpPr>
            <p:spPr>
              <a:xfrm rot="5400000">
                <a:off x="228944" y="69187"/>
                <a:ext cx="169203" cy="97696"/>
              </a:xfrm>
              <a:prstGeom prst="triangle">
                <a:avLst/>
              </a:pr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3" name="덧셈 기호 25"/>
              <p:cNvSpPr/>
              <p:nvPr/>
            </p:nvSpPr>
            <p:spPr>
              <a:xfrm rot="18900000">
                <a:off x="830828" y="32302"/>
                <a:ext cx="155970" cy="1559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215"/>
                    </a:moveTo>
                    <a:lnTo>
                      <a:pt x="10215" y="10215"/>
                    </a:lnTo>
                    <a:lnTo>
                      <a:pt x="10215" y="0"/>
                    </a:lnTo>
                    <a:lnTo>
                      <a:pt x="11385" y="0"/>
                    </a:lnTo>
                    <a:lnTo>
                      <a:pt x="11385" y="10215"/>
                    </a:lnTo>
                    <a:lnTo>
                      <a:pt x="21600" y="10215"/>
                    </a:lnTo>
                    <a:lnTo>
                      <a:pt x="21600" y="11385"/>
                    </a:lnTo>
                    <a:lnTo>
                      <a:pt x="11385" y="11385"/>
                    </a:lnTo>
                    <a:lnTo>
                      <a:pt x="11385" y="21600"/>
                    </a:lnTo>
                    <a:lnTo>
                      <a:pt x="10215" y="21600"/>
                    </a:lnTo>
                    <a:lnTo>
                      <a:pt x="10215" y="11385"/>
                    </a:lnTo>
                    <a:lnTo>
                      <a:pt x="0" y="11385"/>
                    </a:lnTo>
                    <a:close/>
                  </a:path>
                </a:pathLst>
              </a:cu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4" name="원호 22"/>
              <p:cNvSpPr/>
              <p:nvPr/>
            </p:nvSpPr>
            <p:spPr>
              <a:xfrm>
                <a:off x="541694" y="31921"/>
                <a:ext cx="157021" cy="157021"/>
              </a:xfrm>
              <a:prstGeom prst="ellipse">
                <a:avLst/>
              </a:pr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195" name="이등변 삼각형 23"/>
              <p:cNvSpPr/>
              <p:nvPr/>
            </p:nvSpPr>
            <p:spPr>
              <a:xfrm rot="16200000">
                <a:off x="-35754" y="69186"/>
                <a:ext cx="169203" cy="97696"/>
              </a:xfrm>
              <a:prstGeom prst="triangle">
                <a:avLst/>
              </a:pr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198" name="사각형"/>
          <p:cNvSpPr/>
          <p:nvPr/>
        </p:nvSpPr>
        <p:spPr>
          <a:xfrm>
            <a:off x="6045200" y="299542"/>
            <a:ext cx="101600" cy="1016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03" name="그룹화"/>
          <p:cNvGrpSpPr/>
          <p:nvPr/>
        </p:nvGrpSpPr>
        <p:grpSpPr>
          <a:xfrm>
            <a:off x="1314323" y="2096111"/>
            <a:ext cx="9563354" cy="375920"/>
            <a:chOff x="-25399" y="0"/>
            <a:chExt cx="9563353" cy="375919"/>
          </a:xfrm>
        </p:grpSpPr>
        <p:grpSp>
          <p:nvGrpSpPr>
            <p:cNvPr id="201" name="그룹화"/>
            <p:cNvGrpSpPr/>
            <p:nvPr/>
          </p:nvGrpSpPr>
          <p:grpSpPr>
            <a:xfrm>
              <a:off x="-25400" y="0"/>
              <a:ext cx="9563354" cy="375920"/>
              <a:chOff x="-88899" y="0"/>
              <a:chExt cx="9563353" cy="375919"/>
            </a:xfrm>
          </p:grpSpPr>
          <p:sp>
            <p:nvSpPr>
              <p:cNvPr id="199" name="선"/>
              <p:cNvSpPr/>
              <p:nvPr/>
            </p:nvSpPr>
            <p:spPr>
              <a:xfrm>
                <a:off x="661241" y="187959"/>
                <a:ext cx="8813213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arrow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0" name="main"/>
              <p:cNvSpPr txBox="1"/>
              <p:nvPr/>
            </p:nvSpPr>
            <p:spPr>
              <a:xfrm>
                <a:off x="-88900" y="0"/>
                <a:ext cx="690627" cy="3759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2000"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main</a:t>
                </a:r>
              </a:p>
            </p:txBody>
          </p:sp>
        </p:grpSp>
        <p:sp>
          <p:nvSpPr>
            <p:cNvPr id="202" name="그룹화"/>
            <p:cNvSpPr/>
            <p:nvPr/>
          </p:nvSpPr>
          <p:spPr>
            <a:xfrm>
              <a:off x="5010276" y="60959"/>
              <a:ext cx="254001" cy="254001"/>
            </a:xfrm>
            <a:prstGeom prst="ellipse">
              <a:avLst/>
            </a:prstGeom>
            <a:solidFill>
              <a:srgbClr val="00000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208" name="그룹화"/>
          <p:cNvGrpSpPr/>
          <p:nvPr/>
        </p:nvGrpSpPr>
        <p:grpSpPr>
          <a:xfrm>
            <a:off x="1024001" y="5021612"/>
            <a:ext cx="9853676" cy="375921"/>
            <a:chOff x="-315721" y="0"/>
            <a:chExt cx="9853675" cy="375919"/>
          </a:xfrm>
        </p:grpSpPr>
        <p:grpSp>
          <p:nvGrpSpPr>
            <p:cNvPr id="206" name="그룹화"/>
            <p:cNvGrpSpPr/>
            <p:nvPr/>
          </p:nvGrpSpPr>
          <p:grpSpPr>
            <a:xfrm>
              <a:off x="-315722" y="0"/>
              <a:ext cx="9853676" cy="375920"/>
              <a:chOff x="-379222" y="0"/>
              <a:chExt cx="9853675" cy="375919"/>
            </a:xfrm>
          </p:grpSpPr>
          <p:sp>
            <p:nvSpPr>
              <p:cNvPr id="204" name="선"/>
              <p:cNvSpPr/>
              <p:nvPr/>
            </p:nvSpPr>
            <p:spPr>
              <a:xfrm>
                <a:off x="661241" y="187959"/>
                <a:ext cx="8813213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arrow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05" name="feature"/>
              <p:cNvSpPr txBox="1"/>
              <p:nvPr/>
            </p:nvSpPr>
            <p:spPr>
              <a:xfrm>
                <a:off x="-379223" y="0"/>
                <a:ext cx="980949" cy="3759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2000"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feature</a:t>
                </a:r>
              </a:p>
            </p:txBody>
          </p:sp>
        </p:grpSp>
        <p:sp>
          <p:nvSpPr>
            <p:cNvPr id="207" name="그룹화"/>
            <p:cNvSpPr/>
            <p:nvPr/>
          </p:nvSpPr>
          <p:spPr>
            <a:xfrm>
              <a:off x="1205260" y="60959"/>
              <a:ext cx="254001" cy="254001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209" name="원"/>
          <p:cNvSpPr/>
          <p:nvPr/>
        </p:nvSpPr>
        <p:spPr>
          <a:xfrm>
            <a:off x="3810000" y="5082572"/>
            <a:ext cx="254000" cy="2540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12" name="그룹화"/>
          <p:cNvGrpSpPr/>
          <p:nvPr/>
        </p:nvGrpSpPr>
        <p:grpSpPr>
          <a:xfrm>
            <a:off x="5399268" y="3602181"/>
            <a:ext cx="5465968" cy="289307"/>
            <a:chOff x="0" y="0"/>
            <a:chExt cx="5465967" cy="289305"/>
          </a:xfrm>
        </p:grpSpPr>
        <p:sp>
          <p:nvSpPr>
            <p:cNvPr id="210" name="사각형"/>
            <p:cNvSpPr/>
            <p:nvPr/>
          </p:nvSpPr>
          <p:spPr>
            <a:xfrm>
              <a:off x="0" y="49402"/>
              <a:ext cx="190500" cy="190501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1" name="feature 브랜치에서의 개발이 완료되면 main 브랜치로 MR을 날립니다."/>
            <p:cNvSpPr txBox="1"/>
            <p:nvPr/>
          </p:nvSpPr>
          <p:spPr>
            <a:xfrm>
              <a:off x="198870" y="0"/>
              <a:ext cx="5267098" cy="289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400"/>
              </a:pPr>
              <a:r>
                <a:t>feature</a:t>
              </a:r>
              <a:r>
                <a:t> 브랜치에서의 개발이 완료되면 </a:t>
              </a:r>
              <a:r>
                <a:t>main</a:t>
              </a:r>
              <a:r>
                <a:t> 브랜치로 MR을 날립니다.</a:t>
              </a:r>
            </a:p>
          </p:txBody>
        </p:sp>
      </p:grpSp>
      <p:sp>
        <p:nvSpPr>
          <p:cNvPr id="213" name="Last Commit"/>
          <p:cNvSpPr txBox="1"/>
          <p:nvPr/>
        </p:nvSpPr>
        <p:spPr>
          <a:xfrm>
            <a:off x="3372332" y="5424255"/>
            <a:ext cx="1129336" cy="289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Last Commit</a:t>
            </a:r>
          </a:p>
        </p:txBody>
      </p:sp>
      <p:sp>
        <p:nvSpPr>
          <p:cNvPr id="214" name="···"/>
          <p:cNvSpPr txBox="1"/>
          <p:nvPr/>
        </p:nvSpPr>
        <p:spPr>
          <a:xfrm>
            <a:off x="2507337" y="4765784"/>
            <a:ext cx="328702" cy="289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···</a:t>
            </a:r>
          </a:p>
        </p:txBody>
      </p:sp>
      <p:sp>
        <p:nvSpPr>
          <p:cNvPr id="215" name="선"/>
          <p:cNvSpPr/>
          <p:nvPr/>
        </p:nvSpPr>
        <p:spPr>
          <a:xfrm flipV="1">
            <a:off x="4026562" y="2386989"/>
            <a:ext cx="2350004" cy="2710421"/>
          </a:xfrm>
          <a:prstGeom prst="line">
            <a:avLst/>
          </a:prstGeom>
          <a:ln w="38100">
            <a:solidFill>
              <a:srgbClr val="000000"/>
            </a:solidFill>
            <a:miter/>
            <a:tailEnd type="arrow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18" name="그룹화"/>
          <p:cNvGrpSpPr/>
          <p:nvPr/>
        </p:nvGrpSpPr>
        <p:grpSpPr>
          <a:xfrm>
            <a:off x="5399268" y="3987800"/>
            <a:ext cx="4475800" cy="289306"/>
            <a:chOff x="0" y="0"/>
            <a:chExt cx="4475798" cy="289305"/>
          </a:xfrm>
        </p:grpSpPr>
        <p:sp>
          <p:nvSpPr>
            <p:cNvPr id="216" name="사각형"/>
            <p:cNvSpPr/>
            <p:nvPr/>
          </p:nvSpPr>
          <p:spPr>
            <a:xfrm>
              <a:off x="0" y="49402"/>
              <a:ext cx="190500" cy="190501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17" name="MR 완료 후 개발계 배포하여 개발계 테스트를 진행합니다."/>
            <p:cNvSpPr txBox="1"/>
            <p:nvPr/>
          </p:nvSpPr>
          <p:spPr>
            <a:xfrm>
              <a:off x="198870" y="0"/>
              <a:ext cx="4276930" cy="289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sz="1400"/>
              </a:lvl1pPr>
            </a:lstStyle>
            <a:p>
              <a:pPr/>
              <a:r>
                <a:t>MR 완료 후 개발계 배포하여 개발계 테스트를 진행합니다.</a:t>
              </a:r>
            </a:p>
          </p:txBody>
        </p:sp>
      </p:grpSp>
      <p:grpSp>
        <p:nvGrpSpPr>
          <p:cNvPr id="221" name="그룹화"/>
          <p:cNvGrpSpPr/>
          <p:nvPr/>
        </p:nvGrpSpPr>
        <p:grpSpPr>
          <a:xfrm>
            <a:off x="5399268" y="4373418"/>
            <a:ext cx="4531273" cy="289307"/>
            <a:chOff x="0" y="0"/>
            <a:chExt cx="4531272" cy="289305"/>
          </a:xfrm>
        </p:grpSpPr>
        <p:sp>
          <p:nvSpPr>
            <p:cNvPr id="219" name="사각형"/>
            <p:cNvSpPr/>
            <p:nvPr/>
          </p:nvSpPr>
          <p:spPr>
            <a:xfrm>
              <a:off x="0" y="49402"/>
              <a:ext cx="190500" cy="190501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20" name="테스트 완료 시 uat / prod 환경의 소스 코드로 이동합니다."/>
            <p:cNvSpPr txBox="1"/>
            <p:nvPr/>
          </p:nvSpPr>
          <p:spPr>
            <a:xfrm>
              <a:off x="198870" y="0"/>
              <a:ext cx="4332403" cy="289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400"/>
              </a:pPr>
              <a:r>
                <a:t>테스트 완료 시 </a:t>
              </a:r>
              <a:r>
                <a:t>uat / prod</a:t>
              </a:r>
              <a:r>
                <a:t> 환경의 소스 코드로 이동합니다.</a:t>
              </a:r>
            </a:p>
          </p:txBody>
        </p:sp>
      </p:grpSp>
      <p:sp>
        <p:nvSpPr>
          <p:cNvPr id="222" name="dev"/>
          <p:cNvSpPr txBox="1"/>
          <p:nvPr/>
        </p:nvSpPr>
        <p:spPr>
          <a:xfrm>
            <a:off x="5723890" y="1236791"/>
            <a:ext cx="744221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u="sng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pPr/>
            <a:r>
              <a:t>dev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E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그룹 1"/>
          <p:cNvGrpSpPr/>
          <p:nvPr/>
        </p:nvGrpSpPr>
        <p:grpSpPr>
          <a:xfrm>
            <a:off x="105155" y="165736"/>
            <a:ext cx="11981690" cy="6702553"/>
            <a:chOff x="0" y="0"/>
            <a:chExt cx="11981688" cy="6702552"/>
          </a:xfrm>
        </p:grpSpPr>
        <p:sp>
          <p:nvSpPr>
            <p:cNvPr id="224" name="사각형: 둥근 한쪽 모서리 6"/>
            <p:cNvSpPr/>
            <p:nvPr/>
          </p:nvSpPr>
          <p:spPr>
            <a:xfrm flipH="1">
              <a:off x="0" y="-1"/>
              <a:ext cx="11981689" cy="6702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430" y="0"/>
                  </a:lnTo>
                  <a:cubicBezTo>
                    <a:pt x="21524" y="0"/>
                    <a:pt x="21600" y="136"/>
                    <a:pt x="21600" y="303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79400" dist="63500" dir="10800000">
                <a:srgbClr val="000000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5" name="직사각형 7"/>
            <p:cNvSpPr/>
            <p:nvPr/>
          </p:nvSpPr>
          <p:spPr>
            <a:xfrm flipH="1">
              <a:off x="0" y="342043"/>
              <a:ext cx="11981689" cy="636051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29" name="그룹 14"/>
            <p:cNvGrpSpPr/>
            <p:nvPr/>
          </p:nvGrpSpPr>
          <p:grpSpPr>
            <a:xfrm>
              <a:off x="177331" y="124084"/>
              <a:ext cx="482775" cy="118805"/>
              <a:chOff x="0" y="0"/>
              <a:chExt cx="482774" cy="118804"/>
            </a:xfrm>
          </p:grpSpPr>
          <p:sp>
            <p:nvSpPr>
              <p:cNvPr id="226" name="타원 9"/>
              <p:cNvSpPr/>
              <p:nvPr/>
            </p:nvSpPr>
            <p:spPr>
              <a:xfrm>
                <a:off x="0" y="-1"/>
                <a:ext cx="118805" cy="118806"/>
              </a:xfrm>
              <a:prstGeom prst="ellipse">
                <a:avLst/>
              </a:prstGeom>
              <a:solidFill>
                <a:srgbClr val="FF6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>
                    <a:solidFill>
                      <a:srgbClr val="333F50"/>
                    </a:solidFill>
                  </a:defRPr>
                </a:pPr>
              </a:p>
            </p:txBody>
          </p:sp>
          <p:sp>
            <p:nvSpPr>
              <p:cNvPr id="227" name="타원 10"/>
              <p:cNvSpPr/>
              <p:nvPr/>
            </p:nvSpPr>
            <p:spPr>
              <a:xfrm>
                <a:off x="181985" y="-1"/>
                <a:ext cx="118805" cy="118806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>
                    <a:solidFill>
                      <a:srgbClr val="333F50"/>
                    </a:solidFill>
                  </a:defRPr>
                </a:pPr>
              </a:p>
            </p:txBody>
          </p:sp>
          <p:sp>
            <p:nvSpPr>
              <p:cNvPr id="228" name="타원 11"/>
              <p:cNvSpPr/>
              <p:nvPr/>
            </p:nvSpPr>
            <p:spPr>
              <a:xfrm>
                <a:off x="363970" y="-1"/>
                <a:ext cx="118805" cy="11880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>
                    <a:solidFill>
                      <a:srgbClr val="333F50"/>
                    </a:solidFill>
                  </a:defRPr>
                </a:pPr>
              </a:p>
            </p:txBody>
          </p:sp>
        </p:grpSp>
        <p:grpSp>
          <p:nvGrpSpPr>
            <p:cNvPr id="232" name="사다리꼴 16"/>
            <p:cNvGrpSpPr/>
            <p:nvPr/>
          </p:nvGrpSpPr>
          <p:grpSpPr>
            <a:xfrm>
              <a:off x="3371469" y="59721"/>
              <a:ext cx="2714626" cy="282322"/>
              <a:chOff x="0" y="0"/>
              <a:chExt cx="2714625" cy="282320"/>
            </a:xfrm>
          </p:grpSpPr>
          <p:sp>
            <p:nvSpPr>
              <p:cNvPr id="230" name="도형"/>
              <p:cNvSpPr/>
              <p:nvPr/>
            </p:nvSpPr>
            <p:spPr>
              <a:xfrm>
                <a:off x="0" y="0"/>
                <a:ext cx="2714625" cy="282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910" y="0"/>
                    </a:lnTo>
                    <a:lnTo>
                      <a:pt x="2069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1E2E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400">
                    <a:solidFill>
                      <a:srgbClr val="44546A"/>
                    </a:solidFill>
                  </a:defRPr>
                </a:pPr>
              </a:p>
            </p:txBody>
          </p:sp>
          <p:sp>
            <p:nvSpPr>
              <p:cNvPr id="231" name="Gitlab CI/CD"/>
              <p:cNvSpPr txBox="1"/>
              <p:nvPr/>
            </p:nvSpPr>
            <p:spPr>
              <a:xfrm>
                <a:off x="121998" y="25112"/>
                <a:ext cx="2470629" cy="2400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indent="180975"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/>
                <a:r>
                  <a:t>Gitlab CI/CD                                     </a:t>
                </a:r>
              </a:p>
            </p:txBody>
          </p:sp>
        </p:grpSp>
        <p:grpSp>
          <p:nvGrpSpPr>
            <p:cNvPr id="235" name="사다리꼴 8"/>
            <p:cNvGrpSpPr/>
            <p:nvPr/>
          </p:nvGrpSpPr>
          <p:grpSpPr>
            <a:xfrm>
              <a:off x="761237" y="59722"/>
              <a:ext cx="2714626" cy="282322"/>
              <a:chOff x="0" y="0"/>
              <a:chExt cx="2714625" cy="282320"/>
            </a:xfrm>
          </p:grpSpPr>
          <p:sp>
            <p:nvSpPr>
              <p:cNvPr id="233" name="도형"/>
              <p:cNvSpPr/>
              <p:nvPr/>
            </p:nvSpPr>
            <p:spPr>
              <a:xfrm>
                <a:off x="0" y="0"/>
                <a:ext cx="2714625" cy="282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910" y="0"/>
                    </a:lnTo>
                    <a:lnTo>
                      <a:pt x="2069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400">
                    <a:solidFill>
                      <a:srgbClr val="44546A"/>
                    </a:solidFill>
                  </a:defRPr>
                </a:pPr>
              </a:p>
            </p:txBody>
          </p:sp>
          <p:sp>
            <p:nvSpPr>
              <p:cNvPr id="234" name="Git 브랜치 전략"/>
              <p:cNvSpPr txBox="1"/>
              <p:nvPr/>
            </p:nvSpPr>
            <p:spPr>
              <a:xfrm>
                <a:off x="121998" y="25112"/>
                <a:ext cx="2470629" cy="2400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indent="180975"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/>
                <a:r>
                  <a:t>Git 브랜치 전략</a:t>
                </a:r>
              </a:p>
            </p:txBody>
          </p:sp>
        </p:grpSp>
        <p:sp>
          <p:nvSpPr>
            <p:cNvPr id="236" name="사각형: 둥근 모서리 17"/>
            <p:cNvSpPr/>
            <p:nvPr/>
          </p:nvSpPr>
          <p:spPr>
            <a:xfrm>
              <a:off x="1446891" y="440931"/>
              <a:ext cx="10324486" cy="28800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>
                  <a:solidFill>
                    <a:srgbClr val="808080"/>
                  </a:solidFill>
                </a:defRPr>
              </a:pPr>
            </a:p>
          </p:txBody>
        </p:sp>
        <p:grpSp>
          <p:nvGrpSpPr>
            <p:cNvPr id="241" name="그룹 25"/>
            <p:cNvGrpSpPr/>
            <p:nvPr/>
          </p:nvGrpSpPr>
          <p:grpSpPr>
            <a:xfrm>
              <a:off x="261622" y="471591"/>
              <a:ext cx="1019101" cy="220575"/>
              <a:chOff x="0" y="0"/>
              <a:chExt cx="1019099" cy="220573"/>
            </a:xfrm>
          </p:grpSpPr>
          <p:sp>
            <p:nvSpPr>
              <p:cNvPr id="237" name="이등변 삼각형 20"/>
              <p:cNvSpPr/>
              <p:nvPr/>
            </p:nvSpPr>
            <p:spPr>
              <a:xfrm rot="5400000">
                <a:off x="228944" y="69187"/>
                <a:ext cx="169203" cy="97696"/>
              </a:xfrm>
              <a:prstGeom prst="triangle">
                <a:avLst/>
              </a:pr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8" name="덧셈 기호 25"/>
              <p:cNvSpPr/>
              <p:nvPr/>
            </p:nvSpPr>
            <p:spPr>
              <a:xfrm rot="18900000">
                <a:off x="830828" y="32302"/>
                <a:ext cx="155970" cy="1559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215"/>
                    </a:moveTo>
                    <a:lnTo>
                      <a:pt x="10215" y="10215"/>
                    </a:lnTo>
                    <a:lnTo>
                      <a:pt x="10215" y="0"/>
                    </a:lnTo>
                    <a:lnTo>
                      <a:pt x="11385" y="0"/>
                    </a:lnTo>
                    <a:lnTo>
                      <a:pt x="11385" y="10215"/>
                    </a:lnTo>
                    <a:lnTo>
                      <a:pt x="21600" y="10215"/>
                    </a:lnTo>
                    <a:lnTo>
                      <a:pt x="21600" y="11385"/>
                    </a:lnTo>
                    <a:lnTo>
                      <a:pt x="11385" y="11385"/>
                    </a:lnTo>
                    <a:lnTo>
                      <a:pt x="11385" y="21600"/>
                    </a:lnTo>
                    <a:lnTo>
                      <a:pt x="10215" y="21600"/>
                    </a:lnTo>
                    <a:lnTo>
                      <a:pt x="10215" y="11385"/>
                    </a:lnTo>
                    <a:lnTo>
                      <a:pt x="0" y="11385"/>
                    </a:lnTo>
                    <a:close/>
                  </a:path>
                </a:pathLst>
              </a:cu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39" name="원호 22"/>
              <p:cNvSpPr/>
              <p:nvPr/>
            </p:nvSpPr>
            <p:spPr>
              <a:xfrm>
                <a:off x="541694" y="31921"/>
                <a:ext cx="157021" cy="157021"/>
              </a:xfrm>
              <a:prstGeom prst="ellipse">
                <a:avLst/>
              </a:pr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40" name="이등변 삼각형 23"/>
              <p:cNvSpPr/>
              <p:nvPr/>
            </p:nvSpPr>
            <p:spPr>
              <a:xfrm rot="16200000">
                <a:off x="-35754" y="69186"/>
                <a:ext cx="169203" cy="97696"/>
              </a:xfrm>
              <a:prstGeom prst="triangle">
                <a:avLst/>
              </a:pr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243" name="사각형"/>
          <p:cNvSpPr/>
          <p:nvPr/>
        </p:nvSpPr>
        <p:spPr>
          <a:xfrm>
            <a:off x="6045200" y="299542"/>
            <a:ext cx="101600" cy="1016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250" name="그룹화"/>
          <p:cNvGrpSpPr/>
          <p:nvPr/>
        </p:nvGrpSpPr>
        <p:grpSpPr>
          <a:xfrm>
            <a:off x="1314323" y="2096111"/>
            <a:ext cx="9563354" cy="375920"/>
            <a:chOff x="-25399" y="0"/>
            <a:chExt cx="9563353" cy="375919"/>
          </a:xfrm>
        </p:grpSpPr>
        <p:grpSp>
          <p:nvGrpSpPr>
            <p:cNvPr id="246" name="그룹화"/>
            <p:cNvGrpSpPr/>
            <p:nvPr/>
          </p:nvGrpSpPr>
          <p:grpSpPr>
            <a:xfrm>
              <a:off x="-25400" y="0"/>
              <a:ext cx="9563354" cy="375920"/>
              <a:chOff x="-88899" y="0"/>
              <a:chExt cx="9563353" cy="375919"/>
            </a:xfrm>
          </p:grpSpPr>
          <p:sp>
            <p:nvSpPr>
              <p:cNvPr id="244" name="선"/>
              <p:cNvSpPr/>
              <p:nvPr/>
            </p:nvSpPr>
            <p:spPr>
              <a:xfrm>
                <a:off x="661241" y="187959"/>
                <a:ext cx="8813213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arrow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45" name="main"/>
              <p:cNvSpPr txBox="1"/>
              <p:nvPr/>
            </p:nvSpPr>
            <p:spPr>
              <a:xfrm>
                <a:off x="-88900" y="0"/>
                <a:ext cx="690627" cy="3759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2000"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main</a:t>
                </a:r>
              </a:p>
            </p:txBody>
          </p:sp>
        </p:grpSp>
        <p:grpSp>
          <p:nvGrpSpPr>
            <p:cNvPr id="249" name="그룹화"/>
            <p:cNvGrpSpPr/>
            <p:nvPr/>
          </p:nvGrpSpPr>
          <p:grpSpPr>
            <a:xfrm>
              <a:off x="1205260" y="60959"/>
              <a:ext cx="254001" cy="254001"/>
              <a:chOff x="0" y="0"/>
              <a:chExt cx="254000" cy="254000"/>
            </a:xfrm>
          </p:grpSpPr>
          <p:sp>
            <p:nvSpPr>
              <p:cNvPr id="247" name="원"/>
              <p:cNvSpPr/>
              <p:nvPr/>
            </p:nvSpPr>
            <p:spPr>
              <a:xfrm>
                <a:off x="0" y="0"/>
                <a:ext cx="254000" cy="254000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48" name="원"/>
              <p:cNvSpPr/>
              <p:nvPr/>
            </p:nvSpPr>
            <p:spPr>
              <a:xfrm>
                <a:off x="63500" y="63500"/>
                <a:ext cx="127000" cy="127001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51" name="선"/>
          <p:cNvSpPr/>
          <p:nvPr/>
        </p:nvSpPr>
        <p:spPr>
          <a:xfrm flipH="1">
            <a:off x="2666035" y="2426545"/>
            <a:ext cx="1" cy="2644815"/>
          </a:xfrm>
          <a:prstGeom prst="line">
            <a:avLst/>
          </a:prstGeom>
          <a:ln w="38100">
            <a:solidFill>
              <a:srgbClr val="000000"/>
            </a:solidFill>
            <a:miter/>
            <a:tailEnd type="arrow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258" name="그룹화"/>
          <p:cNvGrpSpPr/>
          <p:nvPr/>
        </p:nvGrpSpPr>
        <p:grpSpPr>
          <a:xfrm>
            <a:off x="2004949" y="5021612"/>
            <a:ext cx="8872728" cy="1270001"/>
            <a:chOff x="637286" y="0"/>
            <a:chExt cx="8872727" cy="1270000"/>
          </a:xfrm>
        </p:grpSpPr>
        <p:grpSp>
          <p:nvGrpSpPr>
            <p:cNvPr id="254" name="그룹화"/>
            <p:cNvGrpSpPr/>
            <p:nvPr/>
          </p:nvGrpSpPr>
          <p:grpSpPr>
            <a:xfrm>
              <a:off x="637286" y="0"/>
              <a:ext cx="8872728" cy="1270000"/>
              <a:chOff x="637286" y="0"/>
              <a:chExt cx="8872727" cy="1270000"/>
            </a:xfrm>
          </p:grpSpPr>
          <p:sp>
            <p:nvSpPr>
              <p:cNvPr id="252" name="선"/>
              <p:cNvSpPr/>
              <p:nvPr/>
            </p:nvSpPr>
            <p:spPr>
              <a:xfrm>
                <a:off x="696801" y="187959"/>
                <a:ext cx="8813213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arrow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253" name="date"/>
              <p:cNvSpPr/>
              <p:nvPr/>
            </p:nvSpPr>
            <p:spPr>
              <a:xfrm>
                <a:off x="637286" y="0"/>
                <a:ext cx="1270001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2000"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date</a:t>
                </a:r>
              </a:p>
            </p:txBody>
          </p:sp>
        </p:grpSp>
        <p:grpSp>
          <p:nvGrpSpPr>
            <p:cNvPr id="257" name="그룹화"/>
            <p:cNvGrpSpPr/>
            <p:nvPr/>
          </p:nvGrpSpPr>
          <p:grpSpPr>
            <a:xfrm>
              <a:off x="1177320" y="60959"/>
              <a:ext cx="254001" cy="254001"/>
              <a:chOff x="0" y="0"/>
              <a:chExt cx="254000" cy="254000"/>
            </a:xfrm>
          </p:grpSpPr>
          <p:sp>
            <p:nvSpPr>
              <p:cNvPr id="255" name="원"/>
              <p:cNvSpPr/>
              <p:nvPr/>
            </p:nvSpPr>
            <p:spPr>
              <a:xfrm>
                <a:off x="0" y="0"/>
                <a:ext cx="254000" cy="254000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  <p:sp>
            <p:nvSpPr>
              <p:cNvPr id="256" name="원"/>
              <p:cNvSpPr/>
              <p:nvPr/>
            </p:nvSpPr>
            <p:spPr>
              <a:xfrm>
                <a:off x="63500" y="63500"/>
                <a:ext cx="127000" cy="127001"/>
              </a:xfrm>
              <a:prstGeom prst="ellipse">
                <a:avLst/>
              </a:prstGeom>
              <a:solidFill>
                <a:srgbClr val="FFFFFF"/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/>
              </a:p>
            </p:txBody>
          </p:sp>
        </p:grpSp>
      </p:grpSp>
      <p:sp>
        <p:nvSpPr>
          <p:cNvPr id="259" name="원"/>
          <p:cNvSpPr/>
          <p:nvPr/>
        </p:nvSpPr>
        <p:spPr>
          <a:xfrm>
            <a:off x="3810000" y="5082572"/>
            <a:ext cx="254000" cy="2540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0" name="원"/>
          <p:cNvSpPr/>
          <p:nvPr/>
        </p:nvSpPr>
        <p:spPr>
          <a:xfrm>
            <a:off x="6350000" y="5082572"/>
            <a:ext cx="254000" cy="2540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pic>
        <p:nvPicPr>
          <p:cNvPr id="261" name="now.png" descr="now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88235" y="1690225"/>
            <a:ext cx="381001" cy="38100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64" name="그룹화"/>
          <p:cNvGrpSpPr/>
          <p:nvPr/>
        </p:nvGrpSpPr>
        <p:grpSpPr>
          <a:xfrm>
            <a:off x="2819837" y="2875053"/>
            <a:ext cx="4774326" cy="289307"/>
            <a:chOff x="0" y="0"/>
            <a:chExt cx="4774325" cy="289305"/>
          </a:xfrm>
        </p:grpSpPr>
        <p:sp>
          <p:nvSpPr>
            <p:cNvPr id="262" name="사각형"/>
            <p:cNvSpPr/>
            <p:nvPr/>
          </p:nvSpPr>
          <p:spPr>
            <a:xfrm>
              <a:off x="0" y="49402"/>
              <a:ext cx="190500" cy="190501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3" name="main 브랜치에서 date 브랜치(예: 20250731)를 생성합니다."/>
            <p:cNvSpPr txBox="1"/>
            <p:nvPr/>
          </p:nvSpPr>
          <p:spPr>
            <a:xfrm>
              <a:off x="198870" y="0"/>
              <a:ext cx="4575456" cy="289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400"/>
              </a:pPr>
              <a:r>
                <a:t>main</a:t>
              </a:r>
              <a:r>
                <a:t> 브랜치에서 </a:t>
              </a:r>
              <a:r>
                <a:t>date</a:t>
              </a:r>
              <a:r>
                <a:t> 브랜치(예: 20250731)를 생성합니다.</a:t>
              </a:r>
            </a:p>
          </p:txBody>
        </p:sp>
      </p:grpSp>
      <p:grpSp>
        <p:nvGrpSpPr>
          <p:cNvPr id="267" name="그룹화"/>
          <p:cNvGrpSpPr/>
          <p:nvPr/>
        </p:nvGrpSpPr>
        <p:grpSpPr>
          <a:xfrm>
            <a:off x="3838936" y="5638270"/>
            <a:ext cx="7290196" cy="289307"/>
            <a:chOff x="0" y="0"/>
            <a:chExt cx="7290195" cy="289305"/>
          </a:xfrm>
        </p:grpSpPr>
        <p:sp>
          <p:nvSpPr>
            <p:cNvPr id="265" name="사각형"/>
            <p:cNvSpPr/>
            <p:nvPr/>
          </p:nvSpPr>
          <p:spPr>
            <a:xfrm>
              <a:off x="0" y="49402"/>
              <a:ext cx="190500" cy="190501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266" name="date 브랜치에 dev 환경에서 작업한 feature 브랜치의 최종 작업 내역을 하나씩 Commit합니다."/>
            <p:cNvSpPr txBox="1"/>
            <p:nvPr/>
          </p:nvSpPr>
          <p:spPr>
            <a:xfrm>
              <a:off x="198870" y="0"/>
              <a:ext cx="7091326" cy="289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400"/>
              </a:pPr>
              <a:r>
                <a:t>date</a:t>
              </a:r>
              <a:r>
                <a:t> 브랜치에 </a:t>
              </a:r>
              <a:r>
                <a:t>dev</a:t>
              </a:r>
              <a:r>
                <a:t> 환경에서 작업한 </a:t>
              </a:r>
              <a:r>
                <a:t>feature</a:t>
              </a:r>
              <a:r>
                <a:t> 브랜치의 최종 작업 내역을 하나씩 Commit합니다. </a:t>
              </a:r>
            </a:p>
          </p:txBody>
        </p:sp>
      </p:grpSp>
      <p:sp>
        <p:nvSpPr>
          <p:cNvPr id="268" name="원"/>
          <p:cNvSpPr/>
          <p:nvPr/>
        </p:nvSpPr>
        <p:spPr>
          <a:xfrm>
            <a:off x="8890000" y="5086108"/>
            <a:ext cx="254000" cy="2540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269" name="uat / prod"/>
          <p:cNvSpPr txBox="1"/>
          <p:nvPr/>
        </p:nvSpPr>
        <p:spPr>
          <a:xfrm>
            <a:off x="5154866" y="1225860"/>
            <a:ext cx="1882268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u="sng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pPr/>
            <a:r>
              <a:t>uat / prod</a:t>
            </a:r>
          </a:p>
        </p:txBody>
      </p:sp>
      <p:grpSp>
        <p:nvGrpSpPr>
          <p:cNvPr id="273" name="그룹화"/>
          <p:cNvGrpSpPr/>
          <p:nvPr/>
        </p:nvGrpSpPr>
        <p:grpSpPr>
          <a:xfrm>
            <a:off x="8190521" y="4230499"/>
            <a:ext cx="1652957" cy="825546"/>
            <a:chOff x="-18846" y="0"/>
            <a:chExt cx="1652955" cy="825544"/>
          </a:xfrm>
        </p:grpSpPr>
        <p:sp>
          <p:nvSpPr>
            <p:cNvPr id="270" name="Commit 3"/>
            <p:cNvSpPr txBox="1"/>
            <p:nvPr/>
          </p:nvSpPr>
          <p:spPr>
            <a:xfrm>
              <a:off x="362978" y="536238"/>
              <a:ext cx="889306" cy="289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pPr/>
              <a:r>
                <a:t>Commit 3</a:t>
              </a:r>
            </a:p>
          </p:txBody>
        </p:sp>
        <p:sp>
          <p:nvSpPr>
            <p:cNvPr id="271" name="[dev] feature/chart"/>
            <p:cNvSpPr txBox="1"/>
            <p:nvPr/>
          </p:nvSpPr>
          <p:spPr>
            <a:xfrm>
              <a:off x="-18847" y="0"/>
              <a:ext cx="1652956" cy="289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pPr/>
              <a:r>
                <a:t>[dev] feature/chart</a:t>
              </a:r>
            </a:p>
          </p:txBody>
        </p:sp>
        <p:pic>
          <p:nvPicPr>
            <p:cNvPr id="272" name="equal (3).png" descr="equal (3)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 rot="16200000">
              <a:off x="680631" y="296382"/>
              <a:ext cx="254001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77" name="그룹화"/>
          <p:cNvGrpSpPr/>
          <p:nvPr/>
        </p:nvGrpSpPr>
        <p:grpSpPr>
          <a:xfrm>
            <a:off x="3129368" y="4230499"/>
            <a:ext cx="1615264" cy="825546"/>
            <a:chOff x="0" y="0"/>
            <a:chExt cx="1615262" cy="825544"/>
          </a:xfrm>
        </p:grpSpPr>
        <p:sp>
          <p:nvSpPr>
            <p:cNvPr id="274" name="Commit 1"/>
            <p:cNvSpPr txBox="1"/>
            <p:nvPr/>
          </p:nvSpPr>
          <p:spPr>
            <a:xfrm>
              <a:off x="362978" y="536238"/>
              <a:ext cx="889306" cy="28930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pPr/>
              <a:r>
                <a:t>Commit 1</a:t>
              </a:r>
            </a:p>
          </p:txBody>
        </p:sp>
        <p:sp>
          <p:nvSpPr>
            <p:cNvPr id="275" name="[dev] feature/login"/>
            <p:cNvSpPr txBox="1"/>
            <p:nvPr/>
          </p:nvSpPr>
          <p:spPr>
            <a:xfrm>
              <a:off x="-1" y="0"/>
              <a:ext cx="1615264" cy="289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pPr/>
              <a:r>
                <a:t>[dev] feature/login</a:t>
              </a:r>
            </a:p>
          </p:txBody>
        </p:sp>
        <p:pic>
          <p:nvPicPr>
            <p:cNvPr id="276" name="equal (3).png" descr="equal (3)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 rot="16200000">
              <a:off x="680631" y="296382"/>
              <a:ext cx="254001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81" name="그룹화"/>
          <p:cNvGrpSpPr/>
          <p:nvPr/>
        </p:nvGrpSpPr>
        <p:grpSpPr>
          <a:xfrm>
            <a:off x="6350000" y="4230499"/>
            <a:ext cx="1397001" cy="1806240"/>
            <a:chOff x="511365" y="0"/>
            <a:chExt cx="1397000" cy="1806238"/>
          </a:xfrm>
        </p:grpSpPr>
        <p:sp>
          <p:nvSpPr>
            <p:cNvPr id="278" name="Commit 2"/>
            <p:cNvSpPr/>
            <p:nvPr/>
          </p:nvSpPr>
          <p:spPr>
            <a:xfrm>
              <a:off x="638365" y="53623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pPr/>
              <a:r>
                <a:t>Commit 2</a:t>
              </a:r>
            </a:p>
          </p:txBody>
        </p:sp>
        <p:sp>
          <p:nvSpPr>
            <p:cNvPr id="279" name="[dev] fix/detail"/>
            <p:cNvSpPr/>
            <p:nvPr/>
          </p:nvSpPr>
          <p:spPr>
            <a:xfrm>
              <a:off x="638365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pPr/>
              <a:r>
                <a:t>[dev] fix/detail</a:t>
              </a:r>
            </a:p>
          </p:txBody>
        </p:sp>
        <p:pic>
          <p:nvPicPr>
            <p:cNvPr id="280" name="equal (3).png" descr="equal (3)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 rot="16200000">
              <a:off x="511365" y="296382"/>
              <a:ext cx="254001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E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1" name="그룹 1"/>
          <p:cNvGrpSpPr/>
          <p:nvPr/>
        </p:nvGrpSpPr>
        <p:grpSpPr>
          <a:xfrm>
            <a:off x="105155" y="165736"/>
            <a:ext cx="11981690" cy="6702553"/>
            <a:chOff x="0" y="0"/>
            <a:chExt cx="11981688" cy="6702552"/>
          </a:xfrm>
        </p:grpSpPr>
        <p:sp>
          <p:nvSpPr>
            <p:cNvPr id="283" name="사각형: 둥근 한쪽 모서리 6"/>
            <p:cNvSpPr/>
            <p:nvPr/>
          </p:nvSpPr>
          <p:spPr>
            <a:xfrm flipH="1">
              <a:off x="0" y="-1"/>
              <a:ext cx="11981689" cy="6702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430" y="0"/>
                  </a:lnTo>
                  <a:cubicBezTo>
                    <a:pt x="21524" y="0"/>
                    <a:pt x="21600" y="136"/>
                    <a:pt x="21600" y="303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79400" dist="63500" dir="10800000">
                <a:srgbClr val="000000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84" name="직사각형 7"/>
            <p:cNvSpPr/>
            <p:nvPr/>
          </p:nvSpPr>
          <p:spPr>
            <a:xfrm flipH="1">
              <a:off x="0" y="342043"/>
              <a:ext cx="11981689" cy="636051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288" name="그룹 14"/>
            <p:cNvGrpSpPr/>
            <p:nvPr/>
          </p:nvGrpSpPr>
          <p:grpSpPr>
            <a:xfrm>
              <a:off x="177331" y="124084"/>
              <a:ext cx="482775" cy="118805"/>
              <a:chOff x="0" y="0"/>
              <a:chExt cx="482774" cy="118804"/>
            </a:xfrm>
          </p:grpSpPr>
          <p:sp>
            <p:nvSpPr>
              <p:cNvPr id="285" name="타원 9"/>
              <p:cNvSpPr/>
              <p:nvPr/>
            </p:nvSpPr>
            <p:spPr>
              <a:xfrm>
                <a:off x="0" y="-1"/>
                <a:ext cx="118805" cy="118806"/>
              </a:xfrm>
              <a:prstGeom prst="ellipse">
                <a:avLst/>
              </a:prstGeom>
              <a:solidFill>
                <a:srgbClr val="FF6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>
                    <a:solidFill>
                      <a:srgbClr val="333F50"/>
                    </a:solidFill>
                  </a:defRPr>
                </a:pPr>
              </a:p>
            </p:txBody>
          </p:sp>
          <p:sp>
            <p:nvSpPr>
              <p:cNvPr id="286" name="타원 10"/>
              <p:cNvSpPr/>
              <p:nvPr/>
            </p:nvSpPr>
            <p:spPr>
              <a:xfrm>
                <a:off x="181985" y="-1"/>
                <a:ext cx="118805" cy="118806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>
                    <a:solidFill>
                      <a:srgbClr val="333F50"/>
                    </a:solidFill>
                  </a:defRPr>
                </a:pPr>
              </a:p>
            </p:txBody>
          </p:sp>
          <p:sp>
            <p:nvSpPr>
              <p:cNvPr id="287" name="타원 11"/>
              <p:cNvSpPr/>
              <p:nvPr/>
            </p:nvSpPr>
            <p:spPr>
              <a:xfrm>
                <a:off x="363970" y="-1"/>
                <a:ext cx="118805" cy="11880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>
                    <a:solidFill>
                      <a:srgbClr val="333F50"/>
                    </a:solidFill>
                  </a:defRPr>
                </a:pPr>
              </a:p>
            </p:txBody>
          </p:sp>
        </p:grpSp>
        <p:grpSp>
          <p:nvGrpSpPr>
            <p:cNvPr id="291" name="사다리꼴 16"/>
            <p:cNvGrpSpPr/>
            <p:nvPr/>
          </p:nvGrpSpPr>
          <p:grpSpPr>
            <a:xfrm>
              <a:off x="3371469" y="59721"/>
              <a:ext cx="2714626" cy="282322"/>
              <a:chOff x="0" y="0"/>
              <a:chExt cx="2714625" cy="282320"/>
            </a:xfrm>
          </p:grpSpPr>
          <p:sp>
            <p:nvSpPr>
              <p:cNvPr id="289" name="도형"/>
              <p:cNvSpPr/>
              <p:nvPr/>
            </p:nvSpPr>
            <p:spPr>
              <a:xfrm>
                <a:off x="0" y="0"/>
                <a:ext cx="2714625" cy="282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910" y="0"/>
                    </a:lnTo>
                    <a:lnTo>
                      <a:pt x="2069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1E2E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400">
                    <a:solidFill>
                      <a:srgbClr val="44546A"/>
                    </a:solidFill>
                  </a:defRPr>
                </a:pPr>
              </a:p>
            </p:txBody>
          </p:sp>
          <p:sp>
            <p:nvSpPr>
              <p:cNvPr id="290" name="Gitlab CI/CD"/>
              <p:cNvSpPr txBox="1"/>
              <p:nvPr/>
            </p:nvSpPr>
            <p:spPr>
              <a:xfrm>
                <a:off x="121998" y="25112"/>
                <a:ext cx="2470629" cy="2400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indent="180975"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/>
                <a:r>
                  <a:t>Gitlab CI/CD                                     </a:t>
                </a:r>
              </a:p>
            </p:txBody>
          </p:sp>
        </p:grpSp>
        <p:grpSp>
          <p:nvGrpSpPr>
            <p:cNvPr id="294" name="사다리꼴 8"/>
            <p:cNvGrpSpPr/>
            <p:nvPr/>
          </p:nvGrpSpPr>
          <p:grpSpPr>
            <a:xfrm>
              <a:off x="761237" y="59722"/>
              <a:ext cx="2714626" cy="282322"/>
              <a:chOff x="0" y="0"/>
              <a:chExt cx="2714625" cy="282320"/>
            </a:xfrm>
          </p:grpSpPr>
          <p:sp>
            <p:nvSpPr>
              <p:cNvPr id="292" name="도형"/>
              <p:cNvSpPr/>
              <p:nvPr/>
            </p:nvSpPr>
            <p:spPr>
              <a:xfrm>
                <a:off x="0" y="0"/>
                <a:ext cx="2714625" cy="282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910" y="0"/>
                    </a:lnTo>
                    <a:lnTo>
                      <a:pt x="2069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400">
                    <a:solidFill>
                      <a:srgbClr val="44546A"/>
                    </a:solidFill>
                  </a:defRPr>
                </a:pPr>
              </a:p>
            </p:txBody>
          </p:sp>
          <p:sp>
            <p:nvSpPr>
              <p:cNvPr id="293" name="Git 브랜치 전략"/>
              <p:cNvSpPr txBox="1"/>
              <p:nvPr/>
            </p:nvSpPr>
            <p:spPr>
              <a:xfrm>
                <a:off x="121998" y="25112"/>
                <a:ext cx="2470629" cy="2400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indent="180975"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/>
                <a:r>
                  <a:t>Git 브랜치 전략</a:t>
                </a:r>
              </a:p>
            </p:txBody>
          </p:sp>
        </p:grpSp>
        <p:sp>
          <p:nvSpPr>
            <p:cNvPr id="295" name="사각형: 둥근 모서리 17"/>
            <p:cNvSpPr/>
            <p:nvPr/>
          </p:nvSpPr>
          <p:spPr>
            <a:xfrm>
              <a:off x="1446891" y="440931"/>
              <a:ext cx="10324486" cy="28800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>
                  <a:solidFill>
                    <a:srgbClr val="808080"/>
                  </a:solidFill>
                </a:defRPr>
              </a:pPr>
            </a:p>
          </p:txBody>
        </p:sp>
        <p:grpSp>
          <p:nvGrpSpPr>
            <p:cNvPr id="300" name="그룹 25"/>
            <p:cNvGrpSpPr/>
            <p:nvPr/>
          </p:nvGrpSpPr>
          <p:grpSpPr>
            <a:xfrm>
              <a:off x="261622" y="471591"/>
              <a:ext cx="1019101" cy="220575"/>
              <a:chOff x="0" y="0"/>
              <a:chExt cx="1019099" cy="220573"/>
            </a:xfrm>
          </p:grpSpPr>
          <p:sp>
            <p:nvSpPr>
              <p:cNvPr id="296" name="이등변 삼각형 20"/>
              <p:cNvSpPr/>
              <p:nvPr/>
            </p:nvSpPr>
            <p:spPr>
              <a:xfrm rot="5400000">
                <a:off x="228944" y="69187"/>
                <a:ext cx="169203" cy="97696"/>
              </a:xfrm>
              <a:prstGeom prst="triangle">
                <a:avLst/>
              </a:pr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7" name="덧셈 기호 25"/>
              <p:cNvSpPr/>
              <p:nvPr/>
            </p:nvSpPr>
            <p:spPr>
              <a:xfrm rot="18900000">
                <a:off x="830828" y="32302"/>
                <a:ext cx="155970" cy="1559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215"/>
                    </a:moveTo>
                    <a:lnTo>
                      <a:pt x="10215" y="10215"/>
                    </a:lnTo>
                    <a:lnTo>
                      <a:pt x="10215" y="0"/>
                    </a:lnTo>
                    <a:lnTo>
                      <a:pt x="11385" y="0"/>
                    </a:lnTo>
                    <a:lnTo>
                      <a:pt x="11385" y="10215"/>
                    </a:lnTo>
                    <a:lnTo>
                      <a:pt x="21600" y="10215"/>
                    </a:lnTo>
                    <a:lnTo>
                      <a:pt x="21600" y="11385"/>
                    </a:lnTo>
                    <a:lnTo>
                      <a:pt x="11385" y="11385"/>
                    </a:lnTo>
                    <a:lnTo>
                      <a:pt x="11385" y="21600"/>
                    </a:lnTo>
                    <a:lnTo>
                      <a:pt x="10215" y="21600"/>
                    </a:lnTo>
                    <a:lnTo>
                      <a:pt x="10215" y="11385"/>
                    </a:lnTo>
                    <a:lnTo>
                      <a:pt x="0" y="11385"/>
                    </a:lnTo>
                    <a:close/>
                  </a:path>
                </a:pathLst>
              </a:cu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8" name="원호 22"/>
              <p:cNvSpPr/>
              <p:nvPr/>
            </p:nvSpPr>
            <p:spPr>
              <a:xfrm>
                <a:off x="541694" y="31921"/>
                <a:ext cx="157021" cy="157021"/>
              </a:xfrm>
              <a:prstGeom prst="ellipse">
                <a:avLst/>
              </a:pr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299" name="이등변 삼각형 23"/>
              <p:cNvSpPr/>
              <p:nvPr/>
            </p:nvSpPr>
            <p:spPr>
              <a:xfrm rot="16200000">
                <a:off x="-35754" y="69186"/>
                <a:ext cx="169203" cy="97696"/>
              </a:xfrm>
              <a:prstGeom prst="triangle">
                <a:avLst/>
              </a:pr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302" name="사각형"/>
          <p:cNvSpPr/>
          <p:nvPr/>
        </p:nvSpPr>
        <p:spPr>
          <a:xfrm>
            <a:off x="6045200" y="299542"/>
            <a:ext cx="101600" cy="1016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307" name="그룹화"/>
          <p:cNvGrpSpPr/>
          <p:nvPr/>
        </p:nvGrpSpPr>
        <p:grpSpPr>
          <a:xfrm>
            <a:off x="1314323" y="2096111"/>
            <a:ext cx="9563354" cy="375920"/>
            <a:chOff x="-25399" y="0"/>
            <a:chExt cx="9563353" cy="375919"/>
          </a:xfrm>
        </p:grpSpPr>
        <p:grpSp>
          <p:nvGrpSpPr>
            <p:cNvPr id="305" name="그룹화"/>
            <p:cNvGrpSpPr/>
            <p:nvPr/>
          </p:nvGrpSpPr>
          <p:grpSpPr>
            <a:xfrm>
              <a:off x="-25400" y="0"/>
              <a:ext cx="9563354" cy="375920"/>
              <a:chOff x="-88899" y="0"/>
              <a:chExt cx="9563353" cy="375919"/>
            </a:xfrm>
          </p:grpSpPr>
          <p:sp>
            <p:nvSpPr>
              <p:cNvPr id="303" name="선"/>
              <p:cNvSpPr/>
              <p:nvPr/>
            </p:nvSpPr>
            <p:spPr>
              <a:xfrm>
                <a:off x="661241" y="187959"/>
                <a:ext cx="8813213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arrow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4" name="main"/>
              <p:cNvSpPr txBox="1"/>
              <p:nvPr/>
            </p:nvSpPr>
            <p:spPr>
              <a:xfrm>
                <a:off x="-88900" y="0"/>
                <a:ext cx="690627" cy="37592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2000"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main</a:t>
                </a:r>
              </a:p>
            </p:txBody>
          </p:sp>
        </p:grpSp>
        <p:sp>
          <p:nvSpPr>
            <p:cNvPr id="306" name="그룹화"/>
            <p:cNvSpPr/>
            <p:nvPr/>
          </p:nvSpPr>
          <p:spPr>
            <a:xfrm>
              <a:off x="5010276" y="60959"/>
              <a:ext cx="254001" cy="254001"/>
            </a:xfrm>
            <a:prstGeom prst="ellipse">
              <a:avLst/>
            </a:prstGeom>
            <a:solidFill>
              <a:srgbClr val="000000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12" name="그룹화"/>
          <p:cNvGrpSpPr/>
          <p:nvPr/>
        </p:nvGrpSpPr>
        <p:grpSpPr>
          <a:xfrm>
            <a:off x="2004949" y="5021612"/>
            <a:ext cx="8872728" cy="1270001"/>
            <a:chOff x="637286" y="0"/>
            <a:chExt cx="8872727" cy="1270000"/>
          </a:xfrm>
        </p:grpSpPr>
        <p:grpSp>
          <p:nvGrpSpPr>
            <p:cNvPr id="310" name="그룹화"/>
            <p:cNvGrpSpPr/>
            <p:nvPr/>
          </p:nvGrpSpPr>
          <p:grpSpPr>
            <a:xfrm>
              <a:off x="637286" y="0"/>
              <a:ext cx="8872728" cy="1270000"/>
              <a:chOff x="637286" y="0"/>
              <a:chExt cx="8872727" cy="1270000"/>
            </a:xfrm>
          </p:grpSpPr>
          <p:sp>
            <p:nvSpPr>
              <p:cNvPr id="308" name="선"/>
              <p:cNvSpPr/>
              <p:nvPr/>
            </p:nvSpPr>
            <p:spPr>
              <a:xfrm>
                <a:off x="696801" y="187959"/>
                <a:ext cx="8813213" cy="1"/>
              </a:xfrm>
              <a:prstGeom prst="line">
                <a:avLst/>
              </a:prstGeom>
              <a:noFill/>
              <a:ln w="38100" cap="flat">
                <a:solidFill>
                  <a:srgbClr val="000000"/>
                </a:solidFill>
                <a:prstDash val="solid"/>
                <a:miter lim="400000"/>
                <a:tailEnd type="arrow" w="med" len="med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/>
              </a:p>
            </p:txBody>
          </p:sp>
          <p:sp>
            <p:nvSpPr>
              <p:cNvPr id="309" name="date"/>
              <p:cNvSpPr/>
              <p:nvPr/>
            </p:nvSpPr>
            <p:spPr>
              <a:xfrm>
                <a:off x="637286" y="0"/>
                <a:ext cx="1270001" cy="1270000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algn="r">
                  <a:defRPr sz="2000">
                    <a:latin typeface="나눔스퀘어OTF Bold"/>
                    <a:ea typeface="나눔스퀘어OTF Bold"/>
                    <a:cs typeface="나눔스퀘어OTF Bold"/>
                    <a:sym typeface="나눔스퀘어OTF Bold"/>
                  </a:defRPr>
                </a:lvl1pPr>
              </a:lstStyle>
              <a:p>
                <a:pPr/>
                <a:r>
                  <a:t>date</a:t>
                </a:r>
              </a:p>
            </p:txBody>
          </p:sp>
        </p:grpSp>
        <p:sp>
          <p:nvSpPr>
            <p:cNvPr id="311" name="그룹화"/>
            <p:cNvSpPr/>
            <p:nvPr/>
          </p:nvSpPr>
          <p:spPr>
            <a:xfrm>
              <a:off x="1177320" y="60959"/>
              <a:ext cx="254001" cy="254001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sp>
        <p:nvSpPr>
          <p:cNvPr id="313" name="원"/>
          <p:cNvSpPr/>
          <p:nvPr/>
        </p:nvSpPr>
        <p:spPr>
          <a:xfrm>
            <a:off x="3810000" y="5082572"/>
            <a:ext cx="254000" cy="254001"/>
          </a:xfrm>
          <a:prstGeom prst="ellipse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316" name="그룹화"/>
          <p:cNvGrpSpPr/>
          <p:nvPr/>
        </p:nvGrpSpPr>
        <p:grpSpPr>
          <a:xfrm>
            <a:off x="5399268" y="3602181"/>
            <a:ext cx="5242829" cy="289307"/>
            <a:chOff x="0" y="0"/>
            <a:chExt cx="5242828" cy="289305"/>
          </a:xfrm>
        </p:grpSpPr>
        <p:sp>
          <p:nvSpPr>
            <p:cNvPr id="314" name="사각형"/>
            <p:cNvSpPr/>
            <p:nvPr/>
          </p:nvSpPr>
          <p:spPr>
            <a:xfrm>
              <a:off x="0" y="49402"/>
              <a:ext cx="190500" cy="190501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15" name="date 브랜치에서의 Commit이 완료되면 main 브랜치로 이동합니다."/>
            <p:cNvSpPr txBox="1"/>
            <p:nvPr/>
          </p:nvSpPr>
          <p:spPr>
            <a:xfrm>
              <a:off x="198870" y="0"/>
              <a:ext cx="5043959" cy="289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400"/>
              </a:pPr>
              <a:r>
                <a:t>date</a:t>
              </a:r>
              <a:r>
                <a:t> 브랜치에서의 Commit이 완료되면 </a:t>
              </a:r>
              <a:r>
                <a:t>main</a:t>
              </a:r>
              <a:r>
                <a:t> 브랜치로 이동합니다.</a:t>
              </a:r>
            </a:p>
          </p:txBody>
        </p:sp>
      </p:grpSp>
      <p:sp>
        <p:nvSpPr>
          <p:cNvPr id="317" name="Last Commit"/>
          <p:cNvSpPr txBox="1"/>
          <p:nvPr/>
        </p:nvSpPr>
        <p:spPr>
          <a:xfrm>
            <a:off x="3372332" y="5424255"/>
            <a:ext cx="1129336" cy="289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Last Commit</a:t>
            </a:r>
          </a:p>
        </p:txBody>
      </p:sp>
      <p:sp>
        <p:nvSpPr>
          <p:cNvPr id="318" name="···"/>
          <p:cNvSpPr txBox="1"/>
          <p:nvPr/>
        </p:nvSpPr>
        <p:spPr>
          <a:xfrm>
            <a:off x="2507337" y="4765784"/>
            <a:ext cx="328702" cy="2893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 algn="ctr">
              <a:defRPr sz="1400"/>
            </a:lvl1pPr>
          </a:lstStyle>
          <a:p>
            <a:pPr/>
            <a:r>
              <a:t>···</a:t>
            </a:r>
          </a:p>
        </p:txBody>
      </p:sp>
      <p:sp>
        <p:nvSpPr>
          <p:cNvPr id="319" name="선"/>
          <p:cNvSpPr/>
          <p:nvPr/>
        </p:nvSpPr>
        <p:spPr>
          <a:xfrm flipV="1">
            <a:off x="4026562" y="2386989"/>
            <a:ext cx="2350004" cy="2710421"/>
          </a:xfrm>
          <a:prstGeom prst="line">
            <a:avLst/>
          </a:prstGeom>
          <a:ln w="38100">
            <a:solidFill>
              <a:srgbClr val="000000"/>
            </a:solidFill>
            <a:miter/>
            <a:tailEnd type="arrow"/>
          </a:ln>
        </p:spPr>
        <p:txBody>
          <a:bodyPr lIns="45719" rIns="45719"/>
          <a:lstStyle/>
          <a:p>
            <a:pPr/>
          </a:p>
        </p:txBody>
      </p:sp>
      <p:grpSp>
        <p:nvGrpSpPr>
          <p:cNvPr id="322" name="그룹화"/>
          <p:cNvGrpSpPr/>
          <p:nvPr/>
        </p:nvGrpSpPr>
        <p:grpSpPr>
          <a:xfrm>
            <a:off x="5399268" y="3987800"/>
            <a:ext cx="4115221" cy="289306"/>
            <a:chOff x="0" y="0"/>
            <a:chExt cx="4115220" cy="289305"/>
          </a:xfrm>
        </p:grpSpPr>
        <p:sp>
          <p:nvSpPr>
            <p:cNvPr id="320" name="사각형"/>
            <p:cNvSpPr/>
            <p:nvPr/>
          </p:nvSpPr>
          <p:spPr>
            <a:xfrm>
              <a:off x="0" y="49402"/>
              <a:ext cx="190500" cy="190501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21" name="main 브랜치 기준으로 date 브랜치를 merge합니다."/>
            <p:cNvSpPr txBox="1"/>
            <p:nvPr/>
          </p:nvSpPr>
          <p:spPr>
            <a:xfrm>
              <a:off x="198870" y="0"/>
              <a:ext cx="3916351" cy="289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400"/>
              </a:pPr>
              <a:r>
                <a:t>main</a:t>
              </a:r>
              <a:r>
                <a:t> 브랜치 기준으로 </a:t>
              </a:r>
              <a:r>
                <a:t>date</a:t>
              </a:r>
              <a:r>
                <a:t> 브랜치를 merge합니다.</a:t>
              </a:r>
            </a:p>
          </p:txBody>
        </p:sp>
      </p:grpSp>
      <p:grpSp>
        <p:nvGrpSpPr>
          <p:cNvPr id="325" name="그룹화"/>
          <p:cNvGrpSpPr/>
          <p:nvPr/>
        </p:nvGrpSpPr>
        <p:grpSpPr>
          <a:xfrm>
            <a:off x="5399268" y="4373418"/>
            <a:ext cx="6224285" cy="289307"/>
            <a:chOff x="0" y="0"/>
            <a:chExt cx="6224284" cy="289305"/>
          </a:xfrm>
        </p:grpSpPr>
        <p:sp>
          <p:nvSpPr>
            <p:cNvPr id="323" name="사각형"/>
            <p:cNvSpPr/>
            <p:nvPr/>
          </p:nvSpPr>
          <p:spPr>
            <a:xfrm>
              <a:off x="0" y="49402"/>
              <a:ext cx="190500" cy="190501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24" name="배포를 진행합니다. 여기서 prod 환경은 운영계이므로, 배포 후 모니터링을 합니다."/>
            <p:cNvSpPr txBox="1"/>
            <p:nvPr/>
          </p:nvSpPr>
          <p:spPr>
            <a:xfrm>
              <a:off x="198870" y="0"/>
              <a:ext cx="6025415" cy="289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400"/>
              </a:pPr>
              <a:r>
                <a:t>배포를 진행합니다. 여기서 </a:t>
              </a:r>
              <a:r>
                <a:t>prod</a:t>
              </a:r>
              <a:r>
                <a:t> 환경은 운영계이므로, 배포 후 모니터링을 합니다.</a:t>
              </a:r>
            </a:p>
          </p:txBody>
        </p:sp>
      </p:grpSp>
      <p:sp>
        <p:nvSpPr>
          <p:cNvPr id="326" name="uat / prod"/>
          <p:cNvSpPr txBox="1"/>
          <p:nvPr/>
        </p:nvSpPr>
        <p:spPr>
          <a:xfrm>
            <a:off x="5154866" y="1225860"/>
            <a:ext cx="1882268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u="sng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pPr/>
            <a:r>
              <a:t>uat / prod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E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그룹 1"/>
          <p:cNvGrpSpPr/>
          <p:nvPr/>
        </p:nvGrpSpPr>
        <p:grpSpPr>
          <a:xfrm>
            <a:off x="105155" y="165736"/>
            <a:ext cx="11981690" cy="6702553"/>
            <a:chOff x="0" y="0"/>
            <a:chExt cx="11981688" cy="6702552"/>
          </a:xfrm>
        </p:grpSpPr>
        <p:sp>
          <p:nvSpPr>
            <p:cNvPr id="328" name="사각형: 둥근 한쪽 모서리 6"/>
            <p:cNvSpPr/>
            <p:nvPr/>
          </p:nvSpPr>
          <p:spPr>
            <a:xfrm flipH="1">
              <a:off x="0" y="-1"/>
              <a:ext cx="11981689" cy="6702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430" y="0"/>
                  </a:lnTo>
                  <a:cubicBezTo>
                    <a:pt x="21524" y="0"/>
                    <a:pt x="21600" y="136"/>
                    <a:pt x="21600" y="303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79400" dist="63500" dir="10800000">
                <a:srgbClr val="000000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29" name="직사각형 7"/>
            <p:cNvSpPr/>
            <p:nvPr/>
          </p:nvSpPr>
          <p:spPr>
            <a:xfrm flipH="1">
              <a:off x="0" y="342043"/>
              <a:ext cx="11981689" cy="636051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33" name="그룹 14"/>
            <p:cNvGrpSpPr/>
            <p:nvPr/>
          </p:nvGrpSpPr>
          <p:grpSpPr>
            <a:xfrm>
              <a:off x="177331" y="124084"/>
              <a:ext cx="482775" cy="118805"/>
              <a:chOff x="0" y="0"/>
              <a:chExt cx="482774" cy="118804"/>
            </a:xfrm>
          </p:grpSpPr>
          <p:sp>
            <p:nvSpPr>
              <p:cNvPr id="330" name="타원 9"/>
              <p:cNvSpPr/>
              <p:nvPr/>
            </p:nvSpPr>
            <p:spPr>
              <a:xfrm>
                <a:off x="0" y="-1"/>
                <a:ext cx="118805" cy="118806"/>
              </a:xfrm>
              <a:prstGeom prst="ellipse">
                <a:avLst/>
              </a:prstGeom>
              <a:solidFill>
                <a:srgbClr val="FF6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>
                    <a:solidFill>
                      <a:srgbClr val="333F50"/>
                    </a:solidFill>
                  </a:defRPr>
                </a:pPr>
              </a:p>
            </p:txBody>
          </p:sp>
          <p:sp>
            <p:nvSpPr>
              <p:cNvPr id="331" name="타원 10"/>
              <p:cNvSpPr/>
              <p:nvPr/>
            </p:nvSpPr>
            <p:spPr>
              <a:xfrm>
                <a:off x="181985" y="-1"/>
                <a:ext cx="118805" cy="118806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>
                    <a:solidFill>
                      <a:srgbClr val="333F50"/>
                    </a:solidFill>
                  </a:defRPr>
                </a:pPr>
              </a:p>
            </p:txBody>
          </p:sp>
          <p:sp>
            <p:nvSpPr>
              <p:cNvPr id="332" name="타원 11"/>
              <p:cNvSpPr/>
              <p:nvPr/>
            </p:nvSpPr>
            <p:spPr>
              <a:xfrm>
                <a:off x="363970" y="-1"/>
                <a:ext cx="118805" cy="11880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>
                    <a:solidFill>
                      <a:srgbClr val="333F50"/>
                    </a:solidFill>
                  </a:defRPr>
                </a:pPr>
              </a:p>
            </p:txBody>
          </p:sp>
        </p:grpSp>
        <p:grpSp>
          <p:nvGrpSpPr>
            <p:cNvPr id="336" name="사다리꼴 16"/>
            <p:cNvGrpSpPr/>
            <p:nvPr/>
          </p:nvGrpSpPr>
          <p:grpSpPr>
            <a:xfrm>
              <a:off x="3371469" y="59721"/>
              <a:ext cx="2714626" cy="282322"/>
              <a:chOff x="0" y="0"/>
              <a:chExt cx="2714625" cy="282320"/>
            </a:xfrm>
          </p:grpSpPr>
          <p:sp>
            <p:nvSpPr>
              <p:cNvPr id="334" name="도형"/>
              <p:cNvSpPr/>
              <p:nvPr/>
            </p:nvSpPr>
            <p:spPr>
              <a:xfrm>
                <a:off x="0" y="0"/>
                <a:ext cx="2714625" cy="282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910" y="0"/>
                    </a:lnTo>
                    <a:lnTo>
                      <a:pt x="2069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1E2E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400">
                    <a:solidFill>
                      <a:srgbClr val="44546A"/>
                    </a:solidFill>
                  </a:defRPr>
                </a:pPr>
              </a:p>
            </p:txBody>
          </p:sp>
          <p:sp>
            <p:nvSpPr>
              <p:cNvPr id="335" name="Gitlab CI/CD"/>
              <p:cNvSpPr txBox="1"/>
              <p:nvPr/>
            </p:nvSpPr>
            <p:spPr>
              <a:xfrm>
                <a:off x="121998" y="25112"/>
                <a:ext cx="2470629" cy="2400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indent="180975"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/>
                <a:r>
                  <a:t>Gitlab CI/CD                                     </a:t>
                </a:r>
              </a:p>
            </p:txBody>
          </p:sp>
        </p:grpSp>
        <p:grpSp>
          <p:nvGrpSpPr>
            <p:cNvPr id="339" name="사다리꼴 8"/>
            <p:cNvGrpSpPr/>
            <p:nvPr/>
          </p:nvGrpSpPr>
          <p:grpSpPr>
            <a:xfrm>
              <a:off x="761237" y="59722"/>
              <a:ext cx="2714626" cy="282322"/>
              <a:chOff x="0" y="0"/>
              <a:chExt cx="2714625" cy="282320"/>
            </a:xfrm>
          </p:grpSpPr>
          <p:sp>
            <p:nvSpPr>
              <p:cNvPr id="337" name="도형"/>
              <p:cNvSpPr/>
              <p:nvPr/>
            </p:nvSpPr>
            <p:spPr>
              <a:xfrm>
                <a:off x="0" y="0"/>
                <a:ext cx="2714625" cy="282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910" y="0"/>
                    </a:lnTo>
                    <a:lnTo>
                      <a:pt x="2069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400">
                    <a:solidFill>
                      <a:srgbClr val="44546A"/>
                    </a:solidFill>
                  </a:defRPr>
                </a:pPr>
              </a:p>
            </p:txBody>
          </p:sp>
          <p:sp>
            <p:nvSpPr>
              <p:cNvPr id="338" name="Git 브랜치 전략"/>
              <p:cNvSpPr txBox="1"/>
              <p:nvPr/>
            </p:nvSpPr>
            <p:spPr>
              <a:xfrm>
                <a:off x="121998" y="25112"/>
                <a:ext cx="2470629" cy="2400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indent="180975"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/>
                <a:r>
                  <a:t>Git 브랜치 전략</a:t>
                </a:r>
              </a:p>
            </p:txBody>
          </p:sp>
        </p:grpSp>
        <p:sp>
          <p:nvSpPr>
            <p:cNvPr id="340" name="사각형: 둥근 모서리 17"/>
            <p:cNvSpPr/>
            <p:nvPr/>
          </p:nvSpPr>
          <p:spPr>
            <a:xfrm>
              <a:off x="1446891" y="440931"/>
              <a:ext cx="10324486" cy="28800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>
                  <a:solidFill>
                    <a:srgbClr val="808080"/>
                  </a:solidFill>
                </a:defRPr>
              </a:pPr>
            </a:p>
          </p:txBody>
        </p:sp>
        <p:grpSp>
          <p:nvGrpSpPr>
            <p:cNvPr id="345" name="그룹 25"/>
            <p:cNvGrpSpPr/>
            <p:nvPr/>
          </p:nvGrpSpPr>
          <p:grpSpPr>
            <a:xfrm>
              <a:off x="261622" y="471591"/>
              <a:ext cx="1019101" cy="220575"/>
              <a:chOff x="0" y="0"/>
              <a:chExt cx="1019099" cy="220573"/>
            </a:xfrm>
          </p:grpSpPr>
          <p:sp>
            <p:nvSpPr>
              <p:cNvPr id="341" name="이등변 삼각형 20"/>
              <p:cNvSpPr/>
              <p:nvPr/>
            </p:nvSpPr>
            <p:spPr>
              <a:xfrm rot="5400000">
                <a:off x="228944" y="69187"/>
                <a:ext cx="169203" cy="97696"/>
              </a:xfrm>
              <a:prstGeom prst="triangle">
                <a:avLst/>
              </a:pr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2" name="덧셈 기호 25"/>
              <p:cNvSpPr/>
              <p:nvPr/>
            </p:nvSpPr>
            <p:spPr>
              <a:xfrm rot="18900000">
                <a:off x="830828" y="32302"/>
                <a:ext cx="155970" cy="1559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215"/>
                    </a:moveTo>
                    <a:lnTo>
                      <a:pt x="10215" y="10215"/>
                    </a:lnTo>
                    <a:lnTo>
                      <a:pt x="10215" y="0"/>
                    </a:lnTo>
                    <a:lnTo>
                      <a:pt x="11385" y="0"/>
                    </a:lnTo>
                    <a:lnTo>
                      <a:pt x="11385" y="10215"/>
                    </a:lnTo>
                    <a:lnTo>
                      <a:pt x="21600" y="10215"/>
                    </a:lnTo>
                    <a:lnTo>
                      <a:pt x="21600" y="11385"/>
                    </a:lnTo>
                    <a:lnTo>
                      <a:pt x="11385" y="11385"/>
                    </a:lnTo>
                    <a:lnTo>
                      <a:pt x="11385" y="21600"/>
                    </a:lnTo>
                    <a:lnTo>
                      <a:pt x="10215" y="21600"/>
                    </a:lnTo>
                    <a:lnTo>
                      <a:pt x="10215" y="11385"/>
                    </a:lnTo>
                    <a:lnTo>
                      <a:pt x="0" y="11385"/>
                    </a:lnTo>
                    <a:close/>
                  </a:path>
                </a:pathLst>
              </a:cu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3" name="원호 22"/>
              <p:cNvSpPr/>
              <p:nvPr/>
            </p:nvSpPr>
            <p:spPr>
              <a:xfrm>
                <a:off x="541694" y="31921"/>
                <a:ext cx="157021" cy="157021"/>
              </a:xfrm>
              <a:prstGeom prst="ellipse">
                <a:avLst/>
              </a:pr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4" name="이등변 삼각형 23"/>
              <p:cNvSpPr/>
              <p:nvPr/>
            </p:nvSpPr>
            <p:spPr>
              <a:xfrm rot="16200000">
                <a:off x="-35754" y="69186"/>
                <a:ext cx="169203" cy="97696"/>
              </a:xfrm>
              <a:prstGeom prst="triangle">
                <a:avLst/>
              </a:pr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347" name="사각형"/>
          <p:cNvSpPr/>
          <p:nvPr/>
        </p:nvSpPr>
        <p:spPr>
          <a:xfrm>
            <a:off x="6045200" y="299542"/>
            <a:ext cx="101600" cy="1016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  <p:grpSp>
        <p:nvGrpSpPr>
          <p:cNvPr id="350" name="그룹화"/>
          <p:cNvGrpSpPr/>
          <p:nvPr/>
        </p:nvGrpSpPr>
        <p:grpSpPr>
          <a:xfrm>
            <a:off x="1314323" y="2096111"/>
            <a:ext cx="9563354" cy="375920"/>
            <a:chOff x="-88899" y="0"/>
            <a:chExt cx="9563353" cy="375919"/>
          </a:xfrm>
        </p:grpSpPr>
        <p:sp>
          <p:nvSpPr>
            <p:cNvPr id="348" name="선"/>
            <p:cNvSpPr/>
            <p:nvPr/>
          </p:nvSpPr>
          <p:spPr>
            <a:xfrm>
              <a:off x="661241" y="187959"/>
              <a:ext cx="8813213" cy="1"/>
            </a:xfrm>
            <a:prstGeom prst="line">
              <a:avLst/>
            </a:prstGeom>
            <a:noFill/>
            <a:ln w="38100" cap="flat">
              <a:solidFill>
                <a:srgbClr val="000000"/>
              </a:solidFill>
              <a:prstDash val="solid"/>
              <a:miter lim="400000"/>
              <a:tailEnd type="arrow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/>
            </a:p>
          </p:txBody>
        </p:sp>
        <p:sp>
          <p:nvSpPr>
            <p:cNvPr id="349" name="main"/>
            <p:cNvSpPr txBox="1"/>
            <p:nvPr/>
          </p:nvSpPr>
          <p:spPr>
            <a:xfrm>
              <a:off x="-88900" y="0"/>
              <a:ext cx="690627" cy="37592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r">
                <a:defRPr sz="2000">
                  <a:latin typeface="나눔스퀘어OTF Bold"/>
                  <a:ea typeface="나눔스퀘어OTF Bold"/>
                  <a:cs typeface="나눔스퀘어OTF Bold"/>
                  <a:sym typeface="나눔스퀘어OTF Bold"/>
                </a:defRPr>
              </a:lvl1pPr>
            </a:lstStyle>
            <a:p>
              <a:pPr/>
              <a:r>
                <a:t>main</a:t>
              </a:r>
            </a:p>
          </p:txBody>
        </p:sp>
      </p:grpSp>
      <p:grpSp>
        <p:nvGrpSpPr>
          <p:cNvPr id="353" name="그룹화"/>
          <p:cNvGrpSpPr/>
          <p:nvPr/>
        </p:nvGrpSpPr>
        <p:grpSpPr>
          <a:xfrm>
            <a:off x="5121475" y="3691724"/>
            <a:ext cx="4139225" cy="289307"/>
            <a:chOff x="0" y="0"/>
            <a:chExt cx="4139223" cy="289305"/>
          </a:xfrm>
        </p:grpSpPr>
        <p:sp>
          <p:nvSpPr>
            <p:cNvPr id="351" name="사각형"/>
            <p:cNvSpPr/>
            <p:nvPr/>
          </p:nvSpPr>
          <p:spPr>
            <a:xfrm>
              <a:off x="0" y="49402"/>
              <a:ext cx="190500" cy="190501"/>
            </a:xfrm>
            <a:prstGeom prst="rect">
              <a:avLst/>
            </a:prstGeom>
            <a:blipFill rotWithShape="1">
              <a:blip r:embed="rId3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2" name="방금 배포한 서비스 버전을 v1.2.3이라고 가정합니다."/>
            <p:cNvSpPr txBox="1"/>
            <p:nvPr/>
          </p:nvSpPr>
          <p:spPr>
            <a:xfrm>
              <a:off x="198870" y="0"/>
              <a:ext cx="3940354" cy="289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sz="1400"/>
              </a:lvl1pPr>
            </a:lstStyle>
            <a:p>
              <a:pPr/>
              <a:r>
                <a:t>방금 배포한 서비스 버전을 v1.2.3이라고 가정합니다.</a:t>
              </a:r>
            </a:p>
          </p:txBody>
        </p:sp>
      </p:grpSp>
      <p:grpSp>
        <p:nvGrpSpPr>
          <p:cNvPr id="356" name="그룹화"/>
          <p:cNvGrpSpPr/>
          <p:nvPr/>
        </p:nvGrpSpPr>
        <p:grpSpPr>
          <a:xfrm>
            <a:off x="5121475" y="4077342"/>
            <a:ext cx="5259187" cy="289307"/>
            <a:chOff x="0" y="0"/>
            <a:chExt cx="5259185" cy="289305"/>
          </a:xfrm>
        </p:grpSpPr>
        <p:sp>
          <p:nvSpPr>
            <p:cNvPr id="354" name="사각형"/>
            <p:cNvSpPr/>
            <p:nvPr/>
          </p:nvSpPr>
          <p:spPr>
            <a:xfrm>
              <a:off x="0" y="49402"/>
              <a:ext cx="190500" cy="190501"/>
            </a:xfrm>
            <a:prstGeom prst="rect">
              <a:avLst/>
            </a:prstGeom>
            <a:blipFill rotWithShape="1">
              <a:blip r:embed="rId4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5" name="운영 배포 후 장애가 발생하여 Rollback을 진행해야 하는 상태입니다."/>
            <p:cNvSpPr txBox="1"/>
            <p:nvPr/>
          </p:nvSpPr>
          <p:spPr>
            <a:xfrm>
              <a:off x="198870" y="0"/>
              <a:ext cx="5060316" cy="289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400"/>
              </a:pPr>
              <a:r>
                <a:t>운영 배포 후 장애가 발생하여 </a:t>
              </a:r>
              <a:r>
                <a:t>Rollback</a:t>
              </a:r>
              <a:r>
                <a:t>을 진행해야 하는 상태입니다.</a:t>
              </a:r>
            </a:p>
          </p:txBody>
        </p:sp>
      </p:grpSp>
      <p:grpSp>
        <p:nvGrpSpPr>
          <p:cNvPr id="359" name="그룹화"/>
          <p:cNvGrpSpPr/>
          <p:nvPr/>
        </p:nvGrpSpPr>
        <p:grpSpPr>
          <a:xfrm>
            <a:off x="5121475" y="4462961"/>
            <a:ext cx="6329721" cy="289307"/>
            <a:chOff x="0" y="0"/>
            <a:chExt cx="6329719" cy="289305"/>
          </a:xfrm>
        </p:grpSpPr>
        <p:sp>
          <p:nvSpPr>
            <p:cNvPr id="357" name="사각형"/>
            <p:cNvSpPr/>
            <p:nvPr/>
          </p:nvSpPr>
          <p:spPr>
            <a:xfrm>
              <a:off x="0" y="49402"/>
              <a:ext cx="190500" cy="190501"/>
            </a:xfrm>
            <a:prstGeom prst="rect">
              <a:avLst/>
            </a:prstGeom>
            <a:blipFill rotWithShape="1">
              <a:blip r:embed="rId5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58" name="운영 배포 후 안정화 모니터링 단계를 거쳤던 v1.2.2를 Rollback 시점으로 삼습니다."/>
            <p:cNvSpPr txBox="1"/>
            <p:nvPr/>
          </p:nvSpPr>
          <p:spPr>
            <a:xfrm>
              <a:off x="198870" y="0"/>
              <a:ext cx="6130850" cy="289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400"/>
              </a:pPr>
              <a:r>
                <a:t>운영 배포 후 안정화 모니터링 단계를 거쳤던 v1.2.2를 </a:t>
              </a:r>
              <a:r>
                <a:t>Rollback</a:t>
              </a:r>
              <a:r>
                <a:t> 시점으로 삼습니다.</a:t>
              </a:r>
            </a:p>
          </p:txBody>
        </p:sp>
      </p:grpSp>
      <p:sp>
        <p:nvSpPr>
          <p:cNvPr id="360" name="prod"/>
          <p:cNvSpPr txBox="1"/>
          <p:nvPr/>
        </p:nvSpPr>
        <p:spPr>
          <a:xfrm>
            <a:off x="5625972" y="1237096"/>
            <a:ext cx="940055" cy="5245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3000" u="sng"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pPr/>
            <a:r>
              <a:t>prod</a:t>
            </a:r>
          </a:p>
        </p:txBody>
      </p:sp>
      <p:grpSp>
        <p:nvGrpSpPr>
          <p:cNvPr id="363" name="그룹화"/>
          <p:cNvGrpSpPr/>
          <p:nvPr/>
        </p:nvGrpSpPr>
        <p:grpSpPr>
          <a:xfrm>
            <a:off x="2544983" y="2157071"/>
            <a:ext cx="254001" cy="254001"/>
            <a:chOff x="0" y="0"/>
            <a:chExt cx="254000" cy="254000"/>
          </a:xfrm>
        </p:grpSpPr>
        <p:sp>
          <p:nvSpPr>
            <p:cNvPr id="361" name="원"/>
            <p:cNvSpPr/>
            <p:nvPr/>
          </p:nvSpPr>
          <p:spPr>
            <a:xfrm>
              <a:off x="0" y="0"/>
              <a:ext cx="254000" cy="2540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2" name="원"/>
            <p:cNvSpPr/>
            <p:nvPr/>
          </p:nvSpPr>
          <p:spPr>
            <a:xfrm>
              <a:off x="63500" y="63500"/>
              <a:ext cx="127000" cy="127001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66" name="그룹화"/>
          <p:cNvGrpSpPr/>
          <p:nvPr/>
        </p:nvGrpSpPr>
        <p:grpSpPr>
          <a:xfrm>
            <a:off x="5080000" y="2157071"/>
            <a:ext cx="254000" cy="254001"/>
            <a:chOff x="0" y="0"/>
            <a:chExt cx="254000" cy="254000"/>
          </a:xfrm>
        </p:grpSpPr>
        <p:sp>
          <p:nvSpPr>
            <p:cNvPr id="364" name="원"/>
            <p:cNvSpPr/>
            <p:nvPr/>
          </p:nvSpPr>
          <p:spPr>
            <a:xfrm>
              <a:off x="0" y="0"/>
              <a:ext cx="254000" cy="2540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5" name="원"/>
            <p:cNvSpPr/>
            <p:nvPr/>
          </p:nvSpPr>
          <p:spPr>
            <a:xfrm>
              <a:off x="63500" y="63500"/>
              <a:ext cx="127000" cy="127001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69" name="그룹화"/>
          <p:cNvGrpSpPr/>
          <p:nvPr/>
        </p:nvGrpSpPr>
        <p:grpSpPr>
          <a:xfrm>
            <a:off x="7620000" y="2157071"/>
            <a:ext cx="254000" cy="254001"/>
            <a:chOff x="0" y="0"/>
            <a:chExt cx="254000" cy="254000"/>
          </a:xfrm>
        </p:grpSpPr>
        <p:sp>
          <p:nvSpPr>
            <p:cNvPr id="367" name="원"/>
            <p:cNvSpPr/>
            <p:nvPr/>
          </p:nvSpPr>
          <p:spPr>
            <a:xfrm>
              <a:off x="0" y="0"/>
              <a:ext cx="254000" cy="254000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68" name="원"/>
            <p:cNvSpPr/>
            <p:nvPr/>
          </p:nvSpPr>
          <p:spPr>
            <a:xfrm>
              <a:off x="63500" y="63500"/>
              <a:ext cx="127000" cy="127001"/>
            </a:xfrm>
            <a:prstGeom prst="ellipse">
              <a:avLst/>
            </a:prstGeom>
            <a:solidFill>
              <a:srgbClr val="FFFFFF"/>
            </a:solidFill>
            <a:ln w="381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</p:grpSp>
      <p:grpSp>
        <p:nvGrpSpPr>
          <p:cNvPr id="373" name="그룹화"/>
          <p:cNvGrpSpPr/>
          <p:nvPr/>
        </p:nvGrpSpPr>
        <p:grpSpPr>
          <a:xfrm>
            <a:off x="2544983" y="2481302"/>
            <a:ext cx="1397001" cy="1806240"/>
            <a:chOff x="351790" y="0"/>
            <a:chExt cx="1397000" cy="1806238"/>
          </a:xfrm>
        </p:grpSpPr>
        <p:sp>
          <p:nvSpPr>
            <p:cNvPr id="370" name="20250729"/>
            <p:cNvSpPr/>
            <p:nvPr/>
          </p:nvSpPr>
          <p:spPr>
            <a:xfrm>
              <a:off x="478790" y="53623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pPr/>
              <a:r>
                <a:t>20250729</a:t>
              </a:r>
            </a:p>
          </p:txBody>
        </p:sp>
        <p:sp>
          <p:nvSpPr>
            <p:cNvPr id="371" name="v1.2.1"/>
            <p:cNvSpPr/>
            <p:nvPr/>
          </p:nvSpPr>
          <p:spPr>
            <a:xfrm>
              <a:off x="478790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pPr/>
              <a:r>
                <a:t>v1.2.1</a:t>
              </a:r>
            </a:p>
          </p:txBody>
        </p:sp>
        <p:pic>
          <p:nvPicPr>
            <p:cNvPr id="372" name="equal (3).png" descr="equal (3)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 rot="16200000">
              <a:off x="351790" y="296382"/>
              <a:ext cx="254001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77" name="그룹화"/>
          <p:cNvGrpSpPr/>
          <p:nvPr/>
        </p:nvGrpSpPr>
        <p:grpSpPr>
          <a:xfrm>
            <a:off x="5088889" y="2481302"/>
            <a:ext cx="1397001" cy="1806240"/>
            <a:chOff x="351790" y="0"/>
            <a:chExt cx="1397000" cy="1806238"/>
          </a:xfrm>
        </p:grpSpPr>
        <p:sp>
          <p:nvSpPr>
            <p:cNvPr id="374" name="20250730"/>
            <p:cNvSpPr/>
            <p:nvPr/>
          </p:nvSpPr>
          <p:spPr>
            <a:xfrm>
              <a:off x="478790" y="53623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pPr/>
              <a:r>
                <a:t>20250730</a:t>
              </a:r>
            </a:p>
          </p:txBody>
        </p:sp>
        <p:sp>
          <p:nvSpPr>
            <p:cNvPr id="375" name="v1.2.2"/>
            <p:cNvSpPr/>
            <p:nvPr/>
          </p:nvSpPr>
          <p:spPr>
            <a:xfrm>
              <a:off x="478790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pPr/>
              <a:r>
                <a:t>v1.2.2</a:t>
              </a:r>
            </a:p>
          </p:txBody>
        </p:sp>
        <p:pic>
          <p:nvPicPr>
            <p:cNvPr id="376" name="equal (3).png" descr="equal (3)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 rot="16200000">
              <a:off x="351790" y="296382"/>
              <a:ext cx="254001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81" name="그룹화"/>
          <p:cNvGrpSpPr/>
          <p:nvPr/>
        </p:nvGrpSpPr>
        <p:grpSpPr>
          <a:xfrm>
            <a:off x="7628889" y="2481302"/>
            <a:ext cx="1397001" cy="1806240"/>
            <a:chOff x="351790" y="0"/>
            <a:chExt cx="1397000" cy="1806238"/>
          </a:xfrm>
        </p:grpSpPr>
        <p:sp>
          <p:nvSpPr>
            <p:cNvPr id="378" name="20250731"/>
            <p:cNvSpPr/>
            <p:nvPr/>
          </p:nvSpPr>
          <p:spPr>
            <a:xfrm>
              <a:off x="478790" y="53623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pPr/>
              <a:r>
                <a:t>20250731</a:t>
              </a:r>
            </a:p>
          </p:txBody>
        </p:sp>
        <p:sp>
          <p:nvSpPr>
            <p:cNvPr id="379" name="v1.2.3"/>
            <p:cNvSpPr/>
            <p:nvPr/>
          </p:nvSpPr>
          <p:spPr>
            <a:xfrm>
              <a:off x="478790" y="0"/>
              <a:ext cx="1270001" cy="1270000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 algn="ctr">
                <a:defRPr sz="1400"/>
              </a:lvl1pPr>
            </a:lstStyle>
            <a:p>
              <a:pPr/>
              <a:r>
                <a:t>v1.2.3</a:t>
              </a:r>
            </a:p>
          </p:txBody>
        </p:sp>
        <p:pic>
          <p:nvPicPr>
            <p:cNvPr id="380" name="equal (3).png" descr="equal (3).png"/>
            <p:cNvPicPr>
              <a:picLocks noChangeAspect="1"/>
            </p:cNvPicPr>
            <p:nvPr/>
          </p:nvPicPr>
          <p:blipFill>
            <a:blip r:embed="rId6">
              <a:extLst/>
            </a:blip>
            <a:srcRect l="0" t="0" r="0" b="0"/>
            <a:stretch>
              <a:fillRect/>
            </a:stretch>
          </p:blipFill>
          <p:spPr>
            <a:xfrm rot="16200000">
              <a:off x="351790" y="296382"/>
              <a:ext cx="254001" cy="254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384" name="그룹화"/>
          <p:cNvGrpSpPr/>
          <p:nvPr/>
        </p:nvGrpSpPr>
        <p:grpSpPr>
          <a:xfrm>
            <a:off x="5121475" y="4835880"/>
            <a:ext cx="2454037" cy="289307"/>
            <a:chOff x="0" y="0"/>
            <a:chExt cx="2454035" cy="289305"/>
          </a:xfrm>
        </p:grpSpPr>
        <p:sp>
          <p:nvSpPr>
            <p:cNvPr id="382" name="사각형"/>
            <p:cNvSpPr/>
            <p:nvPr/>
          </p:nvSpPr>
          <p:spPr>
            <a:xfrm>
              <a:off x="0" y="49402"/>
              <a:ext cx="190500" cy="190501"/>
            </a:xfrm>
            <a:prstGeom prst="rect">
              <a:avLst/>
            </a:prstGeom>
            <a:blipFill rotWithShape="1">
              <a:blip r:embed="rId7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3" name="v1.2.2의 hash를 확인합니다."/>
            <p:cNvSpPr txBox="1"/>
            <p:nvPr/>
          </p:nvSpPr>
          <p:spPr>
            <a:xfrm>
              <a:off x="198870" y="0"/>
              <a:ext cx="2255166" cy="289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>
              <a:lvl1pPr>
                <a:lnSpc>
                  <a:spcPct val="120000"/>
                </a:lnSpc>
                <a:defRPr sz="1400"/>
              </a:lvl1pPr>
            </a:lstStyle>
            <a:p>
              <a:pPr/>
              <a:r>
                <a:t>v1.2.2의 hash를 확인합니다.</a:t>
              </a:r>
            </a:p>
          </p:txBody>
        </p:sp>
      </p:grpSp>
      <p:grpSp>
        <p:nvGrpSpPr>
          <p:cNvPr id="387" name="그룹화"/>
          <p:cNvGrpSpPr/>
          <p:nvPr/>
        </p:nvGrpSpPr>
        <p:grpSpPr>
          <a:xfrm>
            <a:off x="5121475" y="5219700"/>
            <a:ext cx="6809603" cy="289306"/>
            <a:chOff x="0" y="0"/>
            <a:chExt cx="6809601" cy="289305"/>
          </a:xfrm>
        </p:grpSpPr>
        <p:sp>
          <p:nvSpPr>
            <p:cNvPr id="385" name="사각형"/>
            <p:cNvSpPr/>
            <p:nvPr/>
          </p:nvSpPr>
          <p:spPr>
            <a:xfrm>
              <a:off x="0" y="49402"/>
              <a:ext cx="190500" cy="190501"/>
            </a:xfrm>
            <a:prstGeom prst="rect">
              <a:avLst/>
            </a:prstGeom>
            <a:blipFill rotWithShape="1">
              <a:blip r:embed="rId8"/>
              <a:srcRect l="0" t="0" r="0" b="0"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/>
            </a:p>
          </p:txBody>
        </p:sp>
        <p:sp>
          <p:nvSpPr>
            <p:cNvPr id="386" name="git revert hash 명령어를 사용해 Rollback한 후 재배포하여 장애 발생 여부를 확인합니다."/>
            <p:cNvSpPr txBox="1"/>
            <p:nvPr/>
          </p:nvSpPr>
          <p:spPr>
            <a:xfrm>
              <a:off x="198870" y="0"/>
              <a:ext cx="6610732" cy="2893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lnSpc>
                  <a:spcPct val="120000"/>
                </a:lnSpc>
                <a:defRPr sz="1400"/>
              </a:pPr>
              <a:r>
                <a:t>git revert hash 명령어를 사용해 </a:t>
              </a:r>
              <a:r>
                <a:t>Rollback</a:t>
              </a:r>
              <a:r>
                <a:t>한 후 재배포하여 장애 발생 여부를 확인합니다.</a:t>
              </a:r>
            </a:p>
          </p:txBody>
        </p:sp>
      </p:grpSp>
      <p:pic>
        <p:nvPicPr>
          <p:cNvPr id="388" name="now.png" descr="now.png"/>
          <p:cNvPicPr>
            <a:picLocks noChangeAspect="1"/>
          </p:cNvPicPr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7556500" y="1690225"/>
            <a:ext cx="381000" cy="381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E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Box 81"/>
          <p:cNvSpPr txBox="1"/>
          <p:nvPr/>
        </p:nvSpPr>
        <p:spPr>
          <a:xfrm>
            <a:off x="3094482" y="3166745"/>
            <a:ext cx="6003036" cy="5245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indent="182562" algn="ctr">
              <a:defRPr sz="3000">
                <a:solidFill>
                  <a:srgbClr val="595959"/>
                </a:solidFill>
                <a:latin typeface="나눔스퀘어OTF Bold"/>
                <a:ea typeface="나눔스퀘어OTF Bold"/>
                <a:cs typeface="나눔스퀘어OTF Bold"/>
                <a:sym typeface="나눔스퀘어OTF Bold"/>
              </a:defRPr>
            </a:lvl1pPr>
          </a:lstStyle>
          <a:p>
            <a:pPr/>
            <a:r>
              <a:t>Gitlab 통합 이후 기준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E2E3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" name="그룹 1"/>
          <p:cNvGrpSpPr/>
          <p:nvPr/>
        </p:nvGrpSpPr>
        <p:grpSpPr>
          <a:xfrm>
            <a:off x="210312" y="155447"/>
            <a:ext cx="11981689" cy="6702554"/>
            <a:chOff x="0" y="0"/>
            <a:chExt cx="11981688" cy="6702552"/>
          </a:xfrm>
        </p:grpSpPr>
        <p:sp>
          <p:nvSpPr>
            <p:cNvPr id="392" name="사각형: 둥근 한쪽 모서리 6"/>
            <p:cNvSpPr/>
            <p:nvPr/>
          </p:nvSpPr>
          <p:spPr>
            <a:xfrm flipH="1">
              <a:off x="0" y="-1"/>
              <a:ext cx="11981689" cy="67025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fill="norm" stroke="1" extrusionOk="0">
                  <a:moveTo>
                    <a:pt x="0" y="0"/>
                  </a:moveTo>
                  <a:lnTo>
                    <a:pt x="21430" y="0"/>
                  </a:lnTo>
                  <a:cubicBezTo>
                    <a:pt x="21524" y="0"/>
                    <a:pt x="21600" y="136"/>
                    <a:pt x="21600" y="303"/>
                  </a:cubicBez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2F2F2"/>
            </a:solidFill>
            <a:ln w="12700" cap="flat">
              <a:noFill/>
              <a:miter lim="400000"/>
            </a:ln>
            <a:effectLst>
              <a:outerShdw sx="100000" sy="100000" kx="0" ky="0" algn="b" rotWithShape="0" blurRad="279400" dist="63500" dir="10800000">
                <a:srgbClr val="000000">
                  <a:alpha val="10000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3" name="직사각형 7"/>
            <p:cNvSpPr/>
            <p:nvPr/>
          </p:nvSpPr>
          <p:spPr>
            <a:xfrm flipH="1">
              <a:off x="0" y="342043"/>
              <a:ext cx="11981689" cy="636051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97" name="그룹 14"/>
            <p:cNvGrpSpPr/>
            <p:nvPr/>
          </p:nvGrpSpPr>
          <p:grpSpPr>
            <a:xfrm>
              <a:off x="177331" y="124084"/>
              <a:ext cx="482775" cy="118805"/>
              <a:chOff x="0" y="0"/>
              <a:chExt cx="482774" cy="118804"/>
            </a:xfrm>
          </p:grpSpPr>
          <p:sp>
            <p:nvSpPr>
              <p:cNvPr id="394" name="타원 9"/>
              <p:cNvSpPr/>
              <p:nvPr/>
            </p:nvSpPr>
            <p:spPr>
              <a:xfrm>
                <a:off x="0" y="-1"/>
                <a:ext cx="118805" cy="118806"/>
              </a:xfrm>
              <a:prstGeom prst="ellipse">
                <a:avLst/>
              </a:prstGeom>
              <a:solidFill>
                <a:srgbClr val="FF66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>
                    <a:solidFill>
                      <a:srgbClr val="333F50"/>
                    </a:solidFill>
                  </a:defRPr>
                </a:pPr>
              </a:p>
            </p:txBody>
          </p:sp>
          <p:sp>
            <p:nvSpPr>
              <p:cNvPr id="395" name="타원 10"/>
              <p:cNvSpPr/>
              <p:nvPr/>
            </p:nvSpPr>
            <p:spPr>
              <a:xfrm>
                <a:off x="181985" y="-1"/>
                <a:ext cx="118805" cy="118806"/>
              </a:xfrm>
              <a:prstGeom prst="ellipse">
                <a:avLst/>
              </a:prstGeom>
              <a:solidFill>
                <a:srgbClr val="92D05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>
                    <a:solidFill>
                      <a:srgbClr val="333F50"/>
                    </a:solidFill>
                  </a:defRPr>
                </a:pPr>
              </a:p>
            </p:txBody>
          </p:sp>
          <p:sp>
            <p:nvSpPr>
              <p:cNvPr id="396" name="타원 11"/>
              <p:cNvSpPr/>
              <p:nvPr/>
            </p:nvSpPr>
            <p:spPr>
              <a:xfrm>
                <a:off x="363970" y="-1"/>
                <a:ext cx="118805" cy="118806"/>
              </a:xfrm>
              <a:prstGeom prst="ellipse">
                <a:avLst/>
              </a:prstGeom>
              <a:solidFill>
                <a:schemeClr val="accent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1000">
                    <a:solidFill>
                      <a:srgbClr val="333F50"/>
                    </a:solidFill>
                  </a:defRPr>
                </a:pPr>
              </a:p>
            </p:txBody>
          </p:sp>
        </p:grpSp>
        <p:grpSp>
          <p:nvGrpSpPr>
            <p:cNvPr id="400" name="사다리꼴 16"/>
            <p:cNvGrpSpPr/>
            <p:nvPr/>
          </p:nvGrpSpPr>
          <p:grpSpPr>
            <a:xfrm>
              <a:off x="3371469" y="59721"/>
              <a:ext cx="2714626" cy="282322"/>
              <a:chOff x="0" y="0"/>
              <a:chExt cx="2714625" cy="282320"/>
            </a:xfrm>
          </p:grpSpPr>
          <p:sp>
            <p:nvSpPr>
              <p:cNvPr id="398" name="도형"/>
              <p:cNvSpPr/>
              <p:nvPr/>
            </p:nvSpPr>
            <p:spPr>
              <a:xfrm>
                <a:off x="0" y="0"/>
                <a:ext cx="2714625" cy="282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910" y="0"/>
                    </a:lnTo>
                    <a:lnTo>
                      <a:pt x="2069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E1E2E4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400">
                    <a:solidFill>
                      <a:srgbClr val="44546A"/>
                    </a:solidFill>
                  </a:defRPr>
                </a:pPr>
              </a:p>
            </p:txBody>
          </p:sp>
          <p:sp>
            <p:nvSpPr>
              <p:cNvPr id="399" name="Gitlab CI/CD"/>
              <p:cNvSpPr txBox="1"/>
              <p:nvPr/>
            </p:nvSpPr>
            <p:spPr>
              <a:xfrm>
                <a:off x="121998" y="25112"/>
                <a:ext cx="2470629" cy="2400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indent="180975"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/>
                <a:r>
                  <a:t>Gitlab CI/CD                                     </a:t>
                </a:r>
              </a:p>
            </p:txBody>
          </p:sp>
        </p:grpSp>
        <p:grpSp>
          <p:nvGrpSpPr>
            <p:cNvPr id="403" name="사다리꼴 8"/>
            <p:cNvGrpSpPr/>
            <p:nvPr/>
          </p:nvGrpSpPr>
          <p:grpSpPr>
            <a:xfrm>
              <a:off x="761237" y="59722"/>
              <a:ext cx="2714626" cy="282322"/>
              <a:chOff x="0" y="0"/>
              <a:chExt cx="2714625" cy="282320"/>
            </a:xfrm>
          </p:grpSpPr>
          <p:sp>
            <p:nvSpPr>
              <p:cNvPr id="401" name="도형"/>
              <p:cNvSpPr/>
              <p:nvPr/>
            </p:nvSpPr>
            <p:spPr>
              <a:xfrm>
                <a:off x="0" y="0"/>
                <a:ext cx="2714625" cy="2823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21600"/>
                    </a:moveTo>
                    <a:lnTo>
                      <a:pt x="910" y="0"/>
                    </a:lnTo>
                    <a:lnTo>
                      <a:pt x="20690" y="0"/>
                    </a:lnTo>
                    <a:lnTo>
                      <a:pt x="21600" y="21600"/>
                    </a:lnTo>
                    <a:close/>
                  </a:path>
                </a:pathLst>
              </a:cu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 sz="2400">
                    <a:solidFill>
                      <a:srgbClr val="44546A"/>
                    </a:solidFill>
                  </a:defRPr>
                </a:pPr>
              </a:p>
            </p:txBody>
          </p:sp>
          <p:sp>
            <p:nvSpPr>
              <p:cNvPr id="402" name="Git 브랜치 전략"/>
              <p:cNvSpPr txBox="1"/>
              <p:nvPr/>
            </p:nvSpPr>
            <p:spPr>
              <a:xfrm>
                <a:off x="121998" y="25112"/>
                <a:ext cx="2470629" cy="24003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indent="180975">
                  <a:defRPr sz="1000">
                    <a:solidFill>
                      <a:srgbClr val="44546A"/>
                    </a:solidFill>
                  </a:defRPr>
                </a:lvl1pPr>
              </a:lstStyle>
              <a:p>
                <a:pPr/>
                <a:r>
                  <a:t>Git 브랜치 전략</a:t>
                </a:r>
              </a:p>
            </p:txBody>
          </p:sp>
        </p:grpSp>
        <p:sp>
          <p:nvSpPr>
            <p:cNvPr id="404" name="사각형: 둥근 모서리 17"/>
            <p:cNvSpPr/>
            <p:nvPr/>
          </p:nvSpPr>
          <p:spPr>
            <a:xfrm>
              <a:off x="1446891" y="440931"/>
              <a:ext cx="10324486" cy="288001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175" cap="flat">
              <a:solidFill>
                <a:srgbClr val="A6A6A6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 sz="1100">
                  <a:solidFill>
                    <a:srgbClr val="808080"/>
                  </a:solidFill>
                </a:defRPr>
              </a:pPr>
            </a:p>
          </p:txBody>
        </p:sp>
        <p:grpSp>
          <p:nvGrpSpPr>
            <p:cNvPr id="409" name="그룹 25"/>
            <p:cNvGrpSpPr/>
            <p:nvPr/>
          </p:nvGrpSpPr>
          <p:grpSpPr>
            <a:xfrm>
              <a:off x="261622" y="471591"/>
              <a:ext cx="1019101" cy="220575"/>
              <a:chOff x="0" y="0"/>
              <a:chExt cx="1019099" cy="220573"/>
            </a:xfrm>
          </p:grpSpPr>
          <p:sp>
            <p:nvSpPr>
              <p:cNvPr id="405" name="이등변 삼각형 20"/>
              <p:cNvSpPr/>
              <p:nvPr/>
            </p:nvSpPr>
            <p:spPr>
              <a:xfrm rot="5400000">
                <a:off x="228944" y="69187"/>
                <a:ext cx="169203" cy="97696"/>
              </a:xfrm>
              <a:prstGeom prst="triangle">
                <a:avLst/>
              </a:pr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6" name="덧셈 기호 25"/>
              <p:cNvSpPr/>
              <p:nvPr/>
            </p:nvSpPr>
            <p:spPr>
              <a:xfrm rot="18900000">
                <a:off x="830828" y="32302"/>
                <a:ext cx="155970" cy="15597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0" y="10215"/>
                    </a:moveTo>
                    <a:lnTo>
                      <a:pt x="10215" y="10215"/>
                    </a:lnTo>
                    <a:lnTo>
                      <a:pt x="10215" y="0"/>
                    </a:lnTo>
                    <a:lnTo>
                      <a:pt x="11385" y="0"/>
                    </a:lnTo>
                    <a:lnTo>
                      <a:pt x="11385" y="10215"/>
                    </a:lnTo>
                    <a:lnTo>
                      <a:pt x="21600" y="10215"/>
                    </a:lnTo>
                    <a:lnTo>
                      <a:pt x="21600" y="11385"/>
                    </a:lnTo>
                    <a:lnTo>
                      <a:pt x="11385" y="11385"/>
                    </a:lnTo>
                    <a:lnTo>
                      <a:pt x="11385" y="21600"/>
                    </a:lnTo>
                    <a:lnTo>
                      <a:pt x="10215" y="21600"/>
                    </a:lnTo>
                    <a:lnTo>
                      <a:pt x="10215" y="11385"/>
                    </a:lnTo>
                    <a:lnTo>
                      <a:pt x="0" y="11385"/>
                    </a:lnTo>
                    <a:close/>
                  </a:path>
                </a:pathLst>
              </a:cu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7" name="원호 22"/>
              <p:cNvSpPr/>
              <p:nvPr/>
            </p:nvSpPr>
            <p:spPr>
              <a:xfrm>
                <a:off x="541694" y="31921"/>
                <a:ext cx="157021" cy="157021"/>
              </a:xfrm>
              <a:prstGeom prst="ellipse">
                <a:avLst/>
              </a:prstGeom>
              <a:noFill/>
              <a:ln w="6350" cap="flat">
                <a:solidFill>
                  <a:srgbClr val="808080"/>
                </a:solidFill>
                <a:prstDash val="solid"/>
                <a:miter lim="800000"/>
                <a:tailEnd type="triangle" w="med" len="med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08" name="이등변 삼각형 23"/>
              <p:cNvSpPr/>
              <p:nvPr/>
            </p:nvSpPr>
            <p:spPr>
              <a:xfrm rot="16200000">
                <a:off x="-35754" y="69186"/>
                <a:ext cx="169203" cy="97696"/>
              </a:xfrm>
              <a:prstGeom prst="triangle">
                <a:avLst/>
              </a:prstGeom>
              <a:solidFill>
                <a:srgbClr val="80808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411" name="사각형"/>
          <p:cNvSpPr/>
          <p:nvPr/>
        </p:nvSpPr>
        <p:spPr>
          <a:xfrm>
            <a:off x="6045200" y="299542"/>
            <a:ext cx="101600" cy="101601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테마">
      <a:majorFont>
        <a:latin typeface="Helvetica"/>
        <a:ea typeface="Helvetica"/>
        <a:cs typeface="Helvetica"/>
      </a:majorFont>
      <a:minorFont>
        <a:latin typeface="나눔스퀘어OTF Regular"/>
        <a:ea typeface="나눔스퀘어OTF Regular"/>
        <a:cs typeface="나눔스퀘어OTF Regular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1_Office 테마">
  <a:themeElements>
    <a:clrScheme name="1_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테마">
      <a:majorFont>
        <a:latin typeface="Helvetica"/>
        <a:ea typeface="Helvetica"/>
        <a:cs typeface="Helvetica"/>
      </a:majorFont>
      <a:minorFont>
        <a:latin typeface="나눔스퀘어OTF Regular"/>
        <a:ea typeface="나눔스퀘어OTF Regular"/>
        <a:cs typeface="나눔스퀘어OTF Regular"/>
      </a:minorFont>
    </a:fontScheme>
    <a:fmtScheme name="1_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