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76250" y="365125"/>
            <a:ext cx="11239500" cy="96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76250" y="1543050"/>
            <a:ext cx="11239500" cy="463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45712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285722" y="1736838"/>
            <a:ext cx="7304325" cy="2344525"/>
          </a:xfrm>
          <a:prstGeom prst="rect">
            <a:avLst/>
          </a:prstGeom>
        </p:spPr>
        <p:txBody>
          <a:bodyPr lIns="0" tIns="0" rIns="0" bIns="0"/>
          <a:lstStyle/>
          <a:p>
            <a:pPr algn="l" defTabSz="621791">
              <a:defRPr sz="4080">
                <a:latin typeface="나눔스퀘어"/>
                <a:ea typeface="나눔스퀘어"/>
                <a:cs typeface="나눔스퀘어"/>
                <a:sym typeface="나눔스퀘어"/>
              </a:defRPr>
            </a:pPr>
            <a:br/>
            <a:br/>
            <a:r>
              <a:t>개발팀이 앞으로 </a:t>
            </a:r>
          </a:p>
          <a:p>
            <a:pPr algn="l" defTabSz="621791">
              <a:defRPr sz="408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나아가야 할 방향</a:t>
            </a:r>
          </a:p>
        </p:txBody>
      </p:sp>
      <p:sp>
        <p:nvSpPr>
          <p:cNvPr id="95" name="Straight Connector 16"/>
          <p:cNvSpPr/>
          <p:nvPr/>
        </p:nvSpPr>
        <p:spPr>
          <a:xfrm>
            <a:off x="285723" y="4199956"/>
            <a:ext cx="3444297" cy="1"/>
          </a:xfrm>
          <a:prstGeom prst="line">
            <a:avLst/>
          </a:prstGeom>
          <a:ln w="12700">
            <a:solidFill>
              <a:srgbClr val="E7E6E6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00" name="Group 28"/>
          <p:cNvGrpSpPr/>
          <p:nvPr/>
        </p:nvGrpSpPr>
        <p:grpSpPr>
          <a:xfrm>
            <a:off x="314962" y="1772920"/>
            <a:ext cx="764482" cy="166003"/>
            <a:chOff x="0" y="0"/>
            <a:chExt cx="764480" cy="166002"/>
          </a:xfrm>
        </p:grpSpPr>
        <p:sp>
          <p:nvSpPr>
            <p:cNvPr id="96" name="Oval 24"/>
            <p:cNvSpPr/>
            <p:nvPr/>
          </p:nvSpPr>
          <p:spPr>
            <a:xfrm>
              <a:off x="-1" y="-1"/>
              <a:ext cx="166003" cy="166004"/>
            </a:xfrm>
            <a:prstGeom prst="ellipse">
              <a:avLst/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Oval 25"/>
            <p:cNvSpPr/>
            <p:nvPr/>
          </p:nvSpPr>
          <p:spPr>
            <a:xfrm>
              <a:off x="199492" y="-1"/>
              <a:ext cx="166003" cy="166004"/>
            </a:xfrm>
            <a:prstGeom prst="ellipse">
              <a:avLst/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Oval 26"/>
            <p:cNvSpPr/>
            <p:nvPr/>
          </p:nvSpPr>
          <p:spPr>
            <a:xfrm>
              <a:off x="398985" y="-1"/>
              <a:ext cx="166003" cy="166004"/>
            </a:xfrm>
            <a:prstGeom prst="ellipse">
              <a:avLst/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Oval 27"/>
            <p:cNvSpPr/>
            <p:nvPr/>
          </p:nvSpPr>
          <p:spPr>
            <a:xfrm>
              <a:off x="598478" y="-1"/>
              <a:ext cx="166003" cy="166004"/>
            </a:xfrm>
            <a:prstGeom prst="ellipse">
              <a:avLst/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1" name="Title 1"/>
          <p:cNvSpPr txBox="1"/>
          <p:nvPr/>
        </p:nvSpPr>
        <p:spPr>
          <a:xfrm>
            <a:off x="290160" y="4378571"/>
            <a:ext cx="7304325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5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류창선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65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66" name="Straight Connector 26"/>
          <p:cNvSpPr/>
          <p:nvPr/>
        </p:nvSpPr>
        <p:spPr>
          <a:xfrm>
            <a:off x="4414837" y="2239566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7" name="Straight Connector 27"/>
          <p:cNvSpPr/>
          <p:nvPr/>
        </p:nvSpPr>
        <p:spPr>
          <a:xfrm>
            <a:off x="4414837" y="3061097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72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70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6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69" name="Git 브랜치 전략과 MR, 그리고 코드 리뷰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Git </a:t>
                </a:r>
                <a:r>
                  <a:t>브랜치 전략과 </a:t>
                </a:r>
                <a:r>
                  <a:t>MR,</a:t>
                </a:r>
                <a:r>
                  <a:t> 그리고 코드 리뷰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개발자로서의 기본기 습득</a:t>
                </a:r>
              </a:p>
            </p:txBody>
          </p:sp>
        </p:grpSp>
        <p:sp>
          <p:nvSpPr>
            <p:cNvPr id="271" name="TextBox 36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77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75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73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74" name="개발 문서 작성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개발 문서 작성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원격 저장소별 </a:t>
                </a:r>
                <a:r>
                  <a:t>README, </a:t>
                </a:r>
                <a:r>
                  <a:t>릴리즈 노트</a:t>
                </a:r>
                <a:r>
                  <a:t>,</a:t>
                </a:r>
                <a:r>
                  <a:t> 버그 리포트 등</a:t>
                </a:r>
              </a:p>
            </p:txBody>
          </p:sp>
        </p:grpSp>
        <p:sp>
          <p:nvSpPr>
            <p:cNvPr id="276" name="TextBox 37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81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78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79" name="Oval 15"/>
            <p:cNvSpPr/>
            <p:nvPr/>
          </p:nvSpPr>
          <p:spPr>
            <a:xfrm>
              <a:off x="103281" y="61163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0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85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82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3" name="Oval 16"/>
            <p:cNvSpPr/>
            <p:nvPr/>
          </p:nvSpPr>
          <p:spPr>
            <a:xfrm>
              <a:off x="103281" y="61164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4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89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86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7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8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93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90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91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92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94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그룹화"/>
          <p:cNvGrpSpPr/>
          <p:nvPr/>
        </p:nvGrpSpPr>
        <p:grpSpPr>
          <a:xfrm>
            <a:off x="4414837" y="3119436"/>
            <a:ext cx="7138768" cy="704851"/>
            <a:chOff x="0" y="0"/>
            <a:chExt cx="7138766" cy="704850"/>
          </a:xfrm>
        </p:grpSpPr>
        <p:grpSp>
          <p:nvGrpSpPr>
            <p:cNvPr id="300" name="Rectangle: Rounded Corners 22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99" name="TDD(Test Driven Development)…"/>
              <p:cNvSpPr txBox="1"/>
              <p:nvPr/>
            </p:nvSpPr>
            <p:spPr>
              <a:xfrm>
                <a:off x="45720" y="48575"/>
                <a:ext cx="6699699" cy="607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TDD(Test Driven Development)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테스트 주도 개발 도입으로 서비스의 안정성 확보</a:t>
                </a:r>
              </a:p>
            </p:txBody>
          </p:sp>
        </p:grpSp>
        <p:sp>
          <p:nvSpPr>
            <p:cNvPr id="301" name="TextBox 38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03" name="Straight Connector 29"/>
          <p:cNvSpPr/>
          <p:nvPr/>
        </p:nvSpPr>
        <p:spPr>
          <a:xfrm>
            <a:off x="4414837" y="4704158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08" name="그룹화"/>
          <p:cNvGrpSpPr/>
          <p:nvPr/>
        </p:nvGrpSpPr>
        <p:grpSpPr>
          <a:xfrm>
            <a:off x="4414837" y="3940967"/>
            <a:ext cx="7138768" cy="704851"/>
            <a:chOff x="0" y="0"/>
            <a:chExt cx="7138766" cy="704850"/>
          </a:xfrm>
        </p:grpSpPr>
        <p:grpSp>
          <p:nvGrpSpPr>
            <p:cNvPr id="306" name="Rectangle: Rounded Corners 23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05" name="유동적인 팀내 TF유닛 구축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유동적인 팀내 </a:t>
                </a:r>
                <a:r>
                  <a:t>TF</a:t>
                </a:r>
                <a:r>
                  <a:t>유닛 구축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하는 사람만 하는 테스트 지양 및 팀워크 형성 지향</a:t>
                </a:r>
              </a:p>
            </p:txBody>
          </p:sp>
        </p:grpSp>
        <p:sp>
          <p:nvSpPr>
            <p:cNvPr id="307" name="TextBox 39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13" name="그룹화"/>
          <p:cNvGrpSpPr/>
          <p:nvPr/>
        </p:nvGrpSpPr>
        <p:grpSpPr>
          <a:xfrm>
            <a:off x="4414837" y="4762500"/>
            <a:ext cx="7138768" cy="704850"/>
            <a:chOff x="0" y="0"/>
            <a:chExt cx="7138766" cy="704850"/>
          </a:xfrm>
        </p:grpSpPr>
        <p:grpSp>
          <p:nvGrpSpPr>
            <p:cNvPr id="311" name="Rectangle: Rounded Corners 24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09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10" name="사내 스터디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사내 스터디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개인의 성장은</a:t>
                </a:r>
                <a:r>
                  <a:t> </a:t>
                </a:r>
                <a:r>
                  <a:t>곧 회사의 성장과 직결</a:t>
                </a:r>
              </a:p>
            </p:txBody>
          </p:sp>
        </p:grpSp>
        <p:sp>
          <p:nvSpPr>
            <p:cNvPr id="312" name="TextBox 40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14" name="Straight Connector 28"/>
          <p:cNvSpPr/>
          <p:nvPr/>
        </p:nvSpPr>
        <p:spPr>
          <a:xfrm>
            <a:off x="4414837" y="3882628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2"/>
      <p:bldP build="whole" bldLvl="1" animBg="1" rev="0" advAuto="0" spid="308" grpId="4"/>
      <p:bldP build="whole" bldLvl="1" animBg="1" rev="0" advAuto="0" spid="313" grpId="5"/>
      <p:bldP build="whole" bldLvl="1" animBg="1" rev="0" advAuto="0" spid="302" grpId="3"/>
      <p:bldP build="whole" bldLvl="1" animBg="1" rev="0" advAuto="0" spid="27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317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318" name="Straight Connector 26"/>
          <p:cNvSpPr/>
          <p:nvPr/>
        </p:nvSpPr>
        <p:spPr>
          <a:xfrm>
            <a:off x="4414837" y="2239566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9" name="Straight Connector 27"/>
          <p:cNvSpPr/>
          <p:nvPr/>
        </p:nvSpPr>
        <p:spPr>
          <a:xfrm>
            <a:off x="4414837" y="3061097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24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322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20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21" name="협력 마인드셋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협력 마인드셋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경쟁 상대가 아닌 서비스를 함께 만들어 가는 동료라는 인식</a:t>
                </a:r>
              </a:p>
            </p:txBody>
          </p:sp>
        </p:grpSp>
        <p:sp>
          <p:nvSpPr>
            <p:cNvPr id="323" name="TextBox 36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9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327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25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26" name="타 부서와의 소통 채널 확대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타 부서와의 소통 채널 확대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상호 협의를 통해 최소 주 </a:t>
                </a:r>
                <a:r>
                  <a:t>1</a:t>
                </a:r>
                <a:r>
                  <a:t>회</a:t>
                </a:r>
                <a:r>
                  <a:t>,</a:t>
                </a:r>
                <a:r>
                  <a:t> 기획팀</a:t>
                </a:r>
                <a:r>
                  <a:t>-</a:t>
                </a:r>
                <a:r>
                  <a:t>개발팀 간의 회의 진행</a:t>
                </a:r>
              </a:p>
            </p:txBody>
          </p:sp>
        </p:grpSp>
        <p:sp>
          <p:nvSpPr>
            <p:cNvPr id="328" name="TextBox 37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33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330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1" name="Oval 15"/>
            <p:cNvSpPr/>
            <p:nvPr/>
          </p:nvSpPr>
          <p:spPr>
            <a:xfrm>
              <a:off x="103281" y="61163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2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337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334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5" name="Oval 16"/>
            <p:cNvSpPr/>
            <p:nvPr/>
          </p:nvSpPr>
          <p:spPr>
            <a:xfrm>
              <a:off x="103281" y="61164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6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341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338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9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40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345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342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43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44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346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4" name="그룹화"/>
          <p:cNvGrpSpPr/>
          <p:nvPr/>
        </p:nvGrpSpPr>
        <p:grpSpPr>
          <a:xfrm>
            <a:off x="4414837" y="3119436"/>
            <a:ext cx="7138768" cy="704851"/>
            <a:chOff x="0" y="0"/>
            <a:chExt cx="7138766" cy="704850"/>
          </a:xfrm>
        </p:grpSpPr>
        <p:grpSp>
          <p:nvGrpSpPr>
            <p:cNvPr id="352" name="Rectangle: Rounded Corners 22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50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51" name="회의록 작성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회의록 작성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모든 회의에서 회의록 작성 및 공유</a:t>
                </a:r>
              </a:p>
            </p:txBody>
          </p:sp>
        </p:grpSp>
        <p:sp>
          <p:nvSpPr>
            <p:cNvPr id="353" name="TextBox 38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55" name="Straight Connector 28"/>
          <p:cNvSpPr/>
          <p:nvPr/>
        </p:nvSpPr>
        <p:spPr>
          <a:xfrm>
            <a:off x="4414837" y="3882628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6" name="Straight Connector 29"/>
          <p:cNvSpPr/>
          <p:nvPr/>
        </p:nvSpPr>
        <p:spPr>
          <a:xfrm>
            <a:off x="4414837" y="4704158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61" name="그룹화"/>
          <p:cNvGrpSpPr/>
          <p:nvPr/>
        </p:nvGrpSpPr>
        <p:grpSpPr>
          <a:xfrm>
            <a:off x="4414837" y="3940967"/>
            <a:ext cx="7138768" cy="704851"/>
            <a:chOff x="0" y="0"/>
            <a:chExt cx="7138766" cy="704850"/>
          </a:xfrm>
        </p:grpSpPr>
        <p:grpSp>
          <p:nvGrpSpPr>
            <p:cNvPr id="359" name="Rectangle: Rounded Corners 23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57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58" name="명확한 인수인계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명확한 인수인계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찾아서 하라는 식이 아닌 문서와 함께 인수인계 진행</a:t>
                </a:r>
              </a:p>
            </p:txBody>
          </p:sp>
        </p:grpSp>
        <p:sp>
          <p:nvSpPr>
            <p:cNvPr id="360" name="TextBox 39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4" grpId="3"/>
      <p:bldP build="whole" bldLvl="1" animBg="1" rev="0" advAuto="0" spid="324" grpId="1"/>
      <p:bldP build="whole" bldLvl="1" animBg="1" rev="0" advAuto="0" spid="329" grpId="2"/>
      <p:bldP build="whole" bldLvl="1" animBg="1" rev="0" advAuto="0" spid="361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traight Connector 8"/>
          <p:cNvSpPr/>
          <p:nvPr/>
        </p:nvSpPr>
        <p:spPr>
          <a:xfrm flipH="1" flipV="1">
            <a:off x="742632" y="4068512"/>
            <a:ext cx="5109529" cy="1"/>
          </a:xfrm>
          <a:prstGeom prst="line">
            <a:avLst/>
          </a:prstGeom>
          <a:ln w="22225">
            <a:solidFill>
              <a:srgbClr val="E7E6E6"/>
            </a:solidFill>
            <a:miter/>
            <a:tailEnd type="oval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4" name="Title 1"/>
          <p:cNvSpPr txBox="1"/>
          <p:nvPr>
            <p:ph type="title"/>
          </p:nvPr>
        </p:nvSpPr>
        <p:spPr>
          <a:xfrm>
            <a:off x="731519" y="2943983"/>
            <a:ext cx="5414637" cy="1035256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365" name="Oval 10"/>
          <p:cNvSpPr/>
          <p:nvPr/>
        </p:nvSpPr>
        <p:spPr>
          <a:xfrm>
            <a:off x="731519" y="2513544"/>
            <a:ext cx="243043" cy="243043"/>
          </a:xfrm>
          <a:prstGeom prst="ellipse">
            <a:avLst/>
          </a:prstGeom>
          <a:solidFill>
            <a:srgbClr val="74BD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66" name="Oval 12"/>
          <p:cNvSpPr/>
          <p:nvPr/>
        </p:nvSpPr>
        <p:spPr>
          <a:xfrm>
            <a:off x="1023597" y="2513544"/>
            <a:ext cx="243043" cy="243043"/>
          </a:xfrm>
          <a:prstGeom prst="ellipse">
            <a:avLst/>
          </a:prstGeom>
          <a:solidFill>
            <a:srgbClr val="78D2D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" name="Oval 16"/>
          <p:cNvSpPr/>
          <p:nvPr/>
        </p:nvSpPr>
        <p:spPr>
          <a:xfrm>
            <a:off x="1315675" y="2513544"/>
            <a:ext cx="243043" cy="243043"/>
          </a:xfrm>
          <a:prstGeom prst="ellipse">
            <a:avLst/>
          </a:prstGeom>
          <a:solidFill>
            <a:srgbClr val="98DBA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8" name="Oval 17"/>
          <p:cNvSpPr/>
          <p:nvPr/>
        </p:nvSpPr>
        <p:spPr>
          <a:xfrm>
            <a:off x="1607751" y="2513544"/>
            <a:ext cx="243043" cy="243043"/>
          </a:xfrm>
          <a:prstGeom prst="ellipse">
            <a:avLst/>
          </a:prstGeom>
          <a:solidFill>
            <a:srgbClr val="CDE4A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traight Connector 8"/>
          <p:cNvSpPr/>
          <p:nvPr/>
        </p:nvSpPr>
        <p:spPr>
          <a:xfrm flipH="1" flipV="1">
            <a:off x="742632" y="4068512"/>
            <a:ext cx="5109529" cy="1"/>
          </a:xfrm>
          <a:prstGeom prst="line">
            <a:avLst/>
          </a:prstGeom>
          <a:ln w="22225">
            <a:solidFill>
              <a:srgbClr val="E7E6E6"/>
            </a:solidFill>
            <a:miter/>
            <a:tailEnd type="oval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71" name="Title 1"/>
          <p:cNvSpPr txBox="1"/>
          <p:nvPr>
            <p:ph type="title"/>
          </p:nvPr>
        </p:nvSpPr>
        <p:spPr>
          <a:xfrm>
            <a:off x="731519" y="2943983"/>
            <a:ext cx="5414637" cy="1035256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Fin.</a:t>
            </a:r>
          </a:p>
        </p:txBody>
      </p:sp>
      <p:sp>
        <p:nvSpPr>
          <p:cNvPr id="372" name="Oval 10"/>
          <p:cNvSpPr/>
          <p:nvPr/>
        </p:nvSpPr>
        <p:spPr>
          <a:xfrm>
            <a:off x="731519" y="2513544"/>
            <a:ext cx="243043" cy="243043"/>
          </a:xfrm>
          <a:prstGeom prst="ellipse">
            <a:avLst/>
          </a:prstGeom>
          <a:solidFill>
            <a:srgbClr val="74BD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3" name="Oval 12"/>
          <p:cNvSpPr/>
          <p:nvPr/>
        </p:nvSpPr>
        <p:spPr>
          <a:xfrm>
            <a:off x="1023597" y="2513544"/>
            <a:ext cx="243043" cy="243043"/>
          </a:xfrm>
          <a:prstGeom prst="ellipse">
            <a:avLst/>
          </a:prstGeom>
          <a:solidFill>
            <a:srgbClr val="78D2D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4" name="Oval 16"/>
          <p:cNvSpPr/>
          <p:nvPr/>
        </p:nvSpPr>
        <p:spPr>
          <a:xfrm>
            <a:off x="1315675" y="2513544"/>
            <a:ext cx="243043" cy="243043"/>
          </a:xfrm>
          <a:prstGeom prst="ellipse">
            <a:avLst/>
          </a:prstGeom>
          <a:solidFill>
            <a:srgbClr val="98DBA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5" name="Oval 17"/>
          <p:cNvSpPr/>
          <p:nvPr/>
        </p:nvSpPr>
        <p:spPr>
          <a:xfrm>
            <a:off x="1607751" y="2513544"/>
            <a:ext cx="243043" cy="243043"/>
          </a:xfrm>
          <a:prstGeom prst="ellipse">
            <a:avLst/>
          </a:prstGeom>
          <a:solidFill>
            <a:srgbClr val="CDE4A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그룹화"/>
          <p:cNvGrpSpPr/>
          <p:nvPr/>
        </p:nvGrpSpPr>
        <p:grpSpPr>
          <a:xfrm>
            <a:off x="1292630" y="3167644"/>
            <a:ext cx="9606740" cy="522714"/>
            <a:chOff x="0" y="0"/>
            <a:chExt cx="9606739" cy="522712"/>
          </a:xfrm>
        </p:grpSpPr>
        <p:grpSp>
          <p:nvGrpSpPr>
            <p:cNvPr id="105" name="Rectangle: Rounded Corners 4"/>
            <p:cNvGrpSpPr/>
            <p:nvPr/>
          </p:nvGrpSpPr>
          <p:grpSpPr>
            <a:xfrm>
              <a:off x="6213006" y="96"/>
              <a:ext cx="3393734" cy="522617"/>
              <a:chOff x="0" y="0"/>
              <a:chExt cx="3393733" cy="522616"/>
            </a:xfrm>
          </p:grpSpPr>
          <p:sp>
            <p:nvSpPr>
              <p:cNvPr id="103" name="모서리가 둥근 직사각형"/>
              <p:cNvSpPr/>
              <p:nvPr/>
            </p:nvSpPr>
            <p:spPr>
              <a:xfrm>
                <a:off x="0" y="0"/>
                <a:ext cx="3393734" cy="522617"/>
              </a:xfrm>
              <a:prstGeom prst="roundRect">
                <a:avLst>
                  <a:gd name="adj" fmla="val 50000"/>
                </a:avLst>
              </a:prstGeom>
              <a:solidFill>
                <a:srgbClr val="CDE4AC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0" dist="38100" dir="0">
                  <a:srgbClr val="000000">
                    <a:alpha val="1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2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04" name="방향성 세부 설명"/>
              <p:cNvSpPr txBox="1"/>
              <p:nvPr/>
            </p:nvSpPr>
            <p:spPr>
              <a:xfrm>
                <a:off x="122254" y="54295"/>
                <a:ext cx="2700665" cy="4140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2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       방향성 세부 설명</a:t>
                </a:r>
              </a:p>
            </p:txBody>
          </p:sp>
        </p:grpSp>
        <p:grpSp>
          <p:nvGrpSpPr>
            <p:cNvPr id="112" name="그룹화"/>
            <p:cNvGrpSpPr/>
            <p:nvPr/>
          </p:nvGrpSpPr>
          <p:grpSpPr>
            <a:xfrm>
              <a:off x="0" y="0"/>
              <a:ext cx="6499760" cy="522617"/>
              <a:chOff x="0" y="0"/>
              <a:chExt cx="6499758" cy="522616"/>
            </a:xfrm>
          </p:grpSpPr>
          <p:grpSp>
            <p:nvGrpSpPr>
              <p:cNvPr id="108" name="Rectangle: Rounded Corners 4"/>
              <p:cNvGrpSpPr/>
              <p:nvPr/>
            </p:nvGrpSpPr>
            <p:grpSpPr>
              <a:xfrm>
                <a:off x="3106025" y="0"/>
                <a:ext cx="3393734" cy="522617"/>
                <a:chOff x="0" y="0"/>
                <a:chExt cx="3393733" cy="522616"/>
              </a:xfrm>
            </p:grpSpPr>
            <p:sp>
              <p:nvSpPr>
                <p:cNvPr id="106" name="모서리가 둥근 직사각형"/>
                <p:cNvSpPr/>
                <p:nvPr/>
              </p:nvSpPr>
              <p:spPr>
                <a:xfrm>
                  <a:off x="0" y="0"/>
                  <a:ext cx="3393734" cy="522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8DBA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0" dist="38100" dir="0">
                    <a:srgbClr val="000000">
                      <a:alpha val="98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pPr>
                </a:p>
              </p:txBody>
            </p:sp>
            <p:sp>
              <p:nvSpPr>
                <p:cNvPr id="107" name="방향성 키워드"/>
                <p:cNvSpPr txBox="1"/>
                <p:nvPr/>
              </p:nvSpPr>
              <p:spPr>
                <a:xfrm>
                  <a:off x="122254" y="54295"/>
                  <a:ext cx="2700665" cy="4140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lvl1pPr>
                </a:lstStyle>
                <a:p>
                  <a:pPr/>
                  <a:r>
                    <a:t>        방향성 키워드</a:t>
                  </a:r>
                </a:p>
              </p:txBody>
            </p:sp>
          </p:grpSp>
          <p:grpSp>
            <p:nvGrpSpPr>
              <p:cNvPr id="111" name="Rectangle: Rounded Corners 3"/>
              <p:cNvGrpSpPr/>
              <p:nvPr/>
            </p:nvGrpSpPr>
            <p:grpSpPr>
              <a:xfrm>
                <a:off x="-1" y="0"/>
                <a:ext cx="3393735" cy="522617"/>
                <a:chOff x="0" y="0"/>
                <a:chExt cx="3393733" cy="522616"/>
              </a:xfrm>
            </p:grpSpPr>
            <p:sp>
              <p:nvSpPr>
                <p:cNvPr id="109" name="모서리가 둥근 직사각형"/>
                <p:cNvSpPr/>
                <p:nvPr/>
              </p:nvSpPr>
              <p:spPr>
                <a:xfrm>
                  <a:off x="0" y="0"/>
                  <a:ext cx="3393734" cy="5226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8D2D3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pPr>
                </a:p>
              </p:txBody>
            </p:sp>
            <p:sp>
              <p:nvSpPr>
                <p:cNvPr id="110" name="개발팀 장점 및 단점"/>
                <p:cNvSpPr txBox="1"/>
                <p:nvPr/>
              </p:nvSpPr>
              <p:spPr>
                <a:xfrm>
                  <a:off x="122254" y="54295"/>
                  <a:ext cx="2700665" cy="41402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000">
                      <a:solidFill>
                        <a:srgbClr val="FFFFFF"/>
                      </a:solidFill>
                      <a:latin typeface="나눔스퀘어"/>
                      <a:ea typeface="나눔스퀘어"/>
                      <a:cs typeface="나눔스퀘어"/>
                      <a:sym typeface="나눔스퀘어"/>
                    </a:defRPr>
                  </a:lvl1pPr>
                </a:lstStyle>
                <a:p>
                  <a:pPr/>
                  <a:r>
                    <a:t>      개발팀 장점 및 단점</a:t>
                  </a:r>
                </a:p>
              </p:txBody>
            </p:sp>
          </p:grpSp>
        </p:grpSp>
      </p:grpSp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개발팀의 장점 및 단점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: Top Corners Rounded 123"/>
          <p:cNvSpPr/>
          <p:nvPr/>
        </p:nvSpPr>
        <p:spPr>
          <a:xfrm>
            <a:off x="0" y="3392487"/>
            <a:ext cx="12192000" cy="3465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2" y="0"/>
                </a:moveTo>
                <a:lnTo>
                  <a:pt x="21028" y="0"/>
                </a:lnTo>
                <a:cubicBezTo>
                  <a:pt x="21344" y="0"/>
                  <a:pt x="21600" y="901"/>
                  <a:pt x="21600" y="2013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013"/>
                </a:lnTo>
                <a:cubicBezTo>
                  <a:pt x="0" y="901"/>
                  <a:pt x="256" y="0"/>
                  <a:pt x="572" y="0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grpSp>
        <p:nvGrpSpPr>
          <p:cNvPr id="135" name="그룹화"/>
          <p:cNvGrpSpPr/>
          <p:nvPr/>
        </p:nvGrpSpPr>
        <p:grpSpPr>
          <a:xfrm>
            <a:off x="6451600" y="1578530"/>
            <a:ext cx="4968241" cy="4501058"/>
            <a:chOff x="0" y="0"/>
            <a:chExt cx="4968240" cy="4501057"/>
          </a:xfrm>
        </p:grpSpPr>
        <p:sp>
          <p:nvSpPr>
            <p:cNvPr id="120" name="Rectangle: Top Corners Rounded 117"/>
            <p:cNvSpPr/>
            <p:nvPr/>
          </p:nvSpPr>
          <p:spPr>
            <a:xfrm>
              <a:off x="985520" y="4196257"/>
              <a:ext cx="29972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08" y="21600"/>
                    <a:pt x="20502" y="21600"/>
                  </a:cubicBezTo>
                  <a:lnTo>
                    <a:pt x="1098" y="21600"/>
                  </a:lnTo>
                  <a:cubicBezTo>
                    <a:pt x="492" y="21600"/>
                    <a:pt x="0" y="16765"/>
                    <a:pt x="0" y="10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21" name="Rectangle: Rounded Corners 20"/>
            <p:cNvSpPr/>
            <p:nvPr/>
          </p:nvSpPr>
          <p:spPr>
            <a:xfrm>
              <a:off x="0" y="280750"/>
              <a:ext cx="4968241" cy="4064000"/>
            </a:xfrm>
            <a:prstGeom prst="roundRect">
              <a:avLst>
                <a:gd name="adj" fmla="val 92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0" dir="0">
                <a:srgbClr val="000000">
                  <a:alpha val="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24" name="Rectangle: Rounded Corners 8"/>
            <p:cNvGrpSpPr/>
            <p:nvPr/>
          </p:nvGrpSpPr>
          <p:grpSpPr>
            <a:xfrm>
              <a:off x="808635" y="0"/>
              <a:ext cx="3350971" cy="586296"/>
              <a:chOff x="0" y="0"/>
              <a:chExt cx="3350969" cy="586294"/>
            </a:xfrm>
          </p:grpSpPr>
          <p:sp>
            <p:nvSpPr>
              <p:cNvPr id="122" name="모서리가 둥근 직사각형"/>
              <p:cNvSpPr/>
              <p:nvPr/>
            </p:nvSpPr>
            <p:spPr>
              <a:xfrm>
                <a:off x="0" y="0"/>
                <a:ext cx="3350970" cy="586295"/>
              </a:xfrm>
              <a:prstGeom prst="roundRect">
                <a:avLst>
                  <a:gd name="adj" fmla="val 50000"/>
                </a:avLst>
              </a:prstGeom>
              <a:solidFill>
                <a:srgbClr val="98DB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23" name="단점"/>
              <p:cNvSpPr txBox="1"/>
              <p:nvPr/>
            </p:nvSpPr>
            <p:spPr>
              <a:xfrm>
                <a:off x="177300" y="64547"/>
                <a:ext cx="2997811" cy="457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단점</a:t>
                </a:r>
              </a:p>
            </p:txBody>
          </p:sp>
        </p:grpSp>
        <p:sp>
          <p:nvSpPr>
            <p:cNvPr id="125" name="TextBox 109"/>
            <p:cNvSpPr txBox="1"/>
            <p:nvPr/>
          </p:nvSpPr>
          <p:spPr>
            <a:xfrm>
              <a:off x="280363" y="1095147"/>
              <a:ext cx="4476391" cy="62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일정 관리 능력 부족</a:t>
              </a:r>
              <a:r>
                <a:t>,</a:t>
              </a:r>
              <a:r>
                <a:t> 자체 개발 테스트 미흡</a:t>
              </a:r>
              <a:r>
                <a:t>,</a:t>
              </a:r>
              <a:r>
                <a:t> </a:t>
              </a:r>
            </a:p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   브랜치 관리 및 코드 리뷰에 대한 부정적 태도</a:t>
              </a:r>
            </a:p>
          </p:txBody>
        </p:sp>
        <p:sp>
          <p:nvSpPr>
            <p:cNvPr id="126" name="TextBox 110"/>
            <p:cNvSpPr txBox="1"/>
            <p:nvPr/>
          </p:nvSpPr>
          <p:spPr>
            <a:xfrm>
              <a:off x="280363" y="787920"/>
              <a:ext cx="4476961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부족한 개발자로서의 역량</a:t>
              </a:r>
            </a:p>
          </p:txBody>
        </p:sp>
        <p:sp>
          <p:nvSpPr>
            <p:cNvPr id="127" name="TextBox 112"/>
            <p:cNvSpPr txBox="1"/>
            <p:nvPr/>
          </p:nvSpPr>
          <p:spPr>
            <a:xfrm>
              <a:off x="280363" y="2337241"/>
              <a:ext cx="4476391" cy="62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타 부서와 부족한 회의 시간</a:t>
              </a:r>
              <a:r>
                <a:t>,</a:t>
              </a:r>
              <a:r>
                <a:t> 상호 불신 기반의</a:t>
              </a:r>
            </a:p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   부적절한 협의 과정</a:t>
              </a:r>
            </a:p>
          </p:txBody>
        </p:sp>
        <p:sp>
          <p:nvSpPr>
            <p:cNvPr id="128" name="TextBox 113"/>
            <p:cNvSpPr txBox="1"/>
            <p:nvPr/>
          </p:nvSpPr>
          <p:spPr>
            <a:xfrm>
              <a:off x="280363" y="2030013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소극적 의사 소통</a:t>
              </a:r>
            </a:p>
          </p:txBody>
        </p:sp>
        <p:sp>
          <p:nvSpPr>
            <p:cNvPr id="129" name="TextBox 115"/>
            <p:cNvSpPr txBox="1"/>
            <p:nvPr/>
          </p:nvSpPr>
          <p:spPr>
            <a:xfrm>
              <a:off x="280363" y="3579335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상호 존중 반대항의 언행 존재</a:t>
              </a:r>
            </a:p>
          </p:txBody>
        </p:sp>
        <p:sp>
          <p:nvSpPr>
            <p:cNvPr id="130" name="TextBox 116"/>
            <p:cNvSpPr txBox="1"/>
            <p:nvPr/>
          </p:nvSpPr>
          <p:spPr>
            <a:xfrm>
              <a:off x="280363" y="3272107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결여된 비즈니스 매너</a:t>
              </a:r>
            </a:p>
          </p:txBody>
        </p:sp>
        <p:sp>
          <p:nvSpPr>
            <p:cNvPr id="131" name="Oval 118"/>
            <p:cNvSpPr/>
            <p:nvPr/>
          </p:nvSpPr>
          <p:spPr>
            <a:xfrm>
              <a:off x="893121" y="52436"/>
              <a:ext cx="481423" cy="48142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32" name="Straight Connector 127"/>
            <p:cNvSpPr/>
            <p:nvPr/>
          </p:nvSpPr>
          <p:spPr>
            <a:xfrm>
              <a:off x="408779" y="1836101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3" name="Straight Connector 128"/>
            <p:cNvSpPr/>
            <p:nvPr/>
          </p:nvSpPr>
          <p:spPr>
            <a:xfrm>
              <a:off x="408779" y="3078195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34" name="Graphic 130" descr="Graphic 1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9935" y="99250"/>
              <a:ext cx="387796" cy="38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1" name="그룹화"/>
          <p:cNvGrpSpPr/>
          <p:nvPr/>
        </p:nvGrpSpPr>
        <p:grpSpPr>
          <a:xfrm>
            <a:off x="577751" y="1578530"/>
            <a:ext cx="4968241" cy="4501058"/>
            <a:chOff x="0" y="0"/>
            <a:chExt cx="4968240" cy="4501057"/>
          </a:xfrm>
        </p:grpSpPr>
        <p:sp>
          <p:nvSpPr>
            <p:cNvPr id="136" name="Rectangle: Top Corners Rounded 121"/>
            <p:cNvSpPr/>
            <p:nvPr/>
          </p:nvSpPr>
          <p:spPr>
            <a:xfrm>
              <a:off x="971649" y="4196257"/>
              <a:ext cx="29972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08" y="21600"/>
                    <a:pt x="20502" y="21600"/>
                  </a:cubicBezTo>
                  <a:lnTo>
                    <a:pt x="1098" y="21600"/>
                  </a:lnTo>
                  <a:cubicBezTo>
                    <a:pt x="492" y="21600"/>
                    <a:pt x="0" y="16765"/>
                    <a:pt x="0" y="10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37" name="Rectangle: Rounded Corners 122"/>
            <p:cNvSpPr/>
            <p:nvPr/>
          </p:nvSpPr>
          <p:spPr>
            <a:xfrm>
              <a:off x="0" y="206769"/>
              <a:ext cx="4968241" cy="4064000"/>
            </a:xfrm>
            <a:prstGeom prst="roundRect">
              <a:avLst>
                <a:gd name="adj" fmla="val 92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0" dir="0">
                <a:srgbClr val="000000">
                  <a:alpha val="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40" name="Rectangle: Rounded Corners 7"/>
            <p:cNvGrpSpPr/>
            <p:nvPr/>
          </p:nvGrpSpPr>
          <p:grpSpPr>
            <a:xfrm>
              <a:off x="794449" y="0"/>
              <a:ext cx="3351601" cy="586296"/>
              <a:chOff x="0" y="0"/>
              <a:chExt cx="3351600" cy="586294"/>
            </a:xfrm>
          </p:grpSpPr>
          <p:sp>
            <p:nvSpPr>
              <p:cNvPr id="138" name="모서리가 둥근 직사각형"/>
              <p:cNvSpPr/>
              <p:nvPr/>
            </p:nvSpPr>
            <p:spPr>
              <a:xfrm>
                <a:off x="0" y="0"/>
                <a:ext cx="3351601" cy="586295"/>
              </a:xfrm>
              <a:prstGeom prst="roundRect">
                <a:avLst>
                  <a:gd name="adj" fmla="val 50000"/>
                </a:avLst>
              </a:prstGeom>
              <a:solidFill>
                <a:srgbClr val="74BD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39" name="장점"/>
              <p:cNvSpPr txBox="1"/>
              <p:nvPr/>
            </p:nvSpPr>
            <p:spPr>
              <a:xfrm>
                <a:off x="177299" y="64547"/>
                <a:ext cx="2998443" cy="457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장점</a:t>
                </a:r>
              </a:p>
            </p:txBody>
          </p:sp>
        </p:grpSp>
        <p:sp>
          <p:nvSpPr>
            <p:cNvPr id="141" name="TextBox 24"/>
            <p:cNvSpPr txBox="1"/>
            <p:nvPr/>
          </p:nvSpPr>
          <p:spPr>
            <a:xfrm>
              <a:off x="231768" y="1095147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 React(Next.js), Flutter, TypeScript,</a:t>
              </a:r>
              <a:r>
                <a:t> </a:t>
              </a:r>
              <a:r>
                <a:t>Java</a:t>
              </a:r>
              <a:r>
                <a:t> 등</a:t>
              </a:r>
            </a:p>
          </p:txBody>
        </p:sp>
        <p:sp>
          <p:nvSpPr>
            <p:cNvPr id="142" name="TextBox 25"/>
            <p:cNvSpPr txBox="1"/>
            <p:nvPr/>
          </p:nvSpPr>
          <p:spPr>
            <a:xfrm>
              <a:off x="231768" y="787920"/>
              <a:ext cx="4476961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기술 스택의 다양성</a:t>
              </a:r>
            </a:p>
          </p:txBody>
        </p:sp>
        <p:sp>
          <p:nvSpPr>
            <p:cNvPr id="143" name="TextBox 53"/>
            <p:cNvSpPr txBox="1"/>
            <p:nvPr/>
          </p:nvSpPr>
          <p:spPr>
            <a:xfrm>
              <a:off x="231768" y="2337241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전문 기반의 은행 서버 구축</a:t>
              </a:r>
            </a:p>
          </p:txBody>
        </p:sp>
        <p:sp>
          <p:nvSpPr>
            <p:cNvPr id="144" name="TextBox 102"/>
            <p:cNvSpPr txBox="1"/>
            <p:nvPr/>
          </p:nvSpPr>
          <p:spPr>
            <a:xfrm>
              <a:off x="231768" y="2029120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도메인 지식</a:t>
              </a:r>
            </a:p>
          </p:txBody>
        </p:sp>
        <p:sp>
          <p:nvSpPr>
            <p:cNvPr id="145" name="Oval 119"/>
            <p:cNvSpPr/>
            <p:nvPr/>
          </p:nvSpPr>
          <p:spPr>
            <a:xfrm>
              <a:off x="864010" y="52436"/>
              <a:ext cx="481423" cy="48142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46" name="Straight Connector 125"/>
            <p:cNvSpPr/>
            <p:nvPr/>
          </p:nvSpPr>
          <p:spPr>
            <a:xfrm>
              <a:off x="394908" y="1836101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Straight Connector 126"/>
            <p:cNvSpPr/>
            <p:nvPr/>
          </p:nvSpPr>
          <p:spPr>
            <a:xfrm>
              <a:off x="394908" y="3078195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8" name="Graphic 132" descr="Graphic 13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10824" y="99250"/>
              <a:ext cx="387796" cy="38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TextBox 53"/>
            <p:cNvSpPr txBox="1"/>
            <p:nvPr/>
          </p:nvSpPr>
          <p:spPr>
            <a:xfrm>
              <a:off x="245640" y="3578442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누구든지 편하게 의견을 말할 수 있는 환경</a:t>
              </a:r>
            </a:p>
          </p:txBody>
        </p:sp>
        <p:sp>
          <p:nvSpPr>
            <p:cNvPr id="150" name="TextBox 102"/>
            <p:cNvSpPr txBox="1"/>
            <p:nvPr/>
          </p:nvSpPr>
          <p:spPr>
            <a:xfrm>
              <a:off x="245640" y="3270321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자유로운 분위기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3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방향성 키워드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Oval 8"/>
          <p:cNvSpPr/>
          <p:nvPr/>
        </p:nvSpPr>
        <p:spPr>
          <a:xfrm>
            <a:off x="4491037" y="1841250"/>
            <a:ext cx="3209927" cy="3209927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7" name="Block Arc 9"/>
          <p:cNvSpPr/>
          <p:nvPr/>
        </p:nvSpPr>
        <p:spPr>
          <a:xfrm>
            <a:off x="4491089" y="1828339"/>
            <a:ext cx="1666899" cy="1617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428"/>
                </a:moveTo>
                <a:cubicBezTo>
                  <a:pt x="0" y="9593"/>
                  <a:pt x="9311" y="0"/>
                  <a:pt x="20797" y="0"/>
                </a:cubicBezTo>
                <a:cubicBezTo>
                  <a:pt x="21065" y="0"/>
                  <a:pt x="21333" y="5"/>
                  <a:pt x="21600" y="16"/>
                </a:cubicBezTo>
                <a:lnTo>
                  <a:pt x="21383" y="5959"/>
                </a:lnTo>
                <a:lnTo>
                  <a:pt x="21383" y="5959"/>
                </a:lnTo>
                <a:cubicBezTo>
                  <a:pt x="12999" y="5625"/>
                  <a:pt x="5939" y="12358"/>
                  <a:pt x="5616" y="20996"/>
                </a:cubicBezTo>
                <a:cubicBezTo>
                  <a:pt x="5608" y="21197"/>
                  <a:pt x="5604" y="21399"/>
                  <a:pt x="5604" y="21600"/>
                </a:cubicBezTo>
                <a:close/>
              </a:path>
            </a:pathLst>
          </a:custGeom>
          <a:solidFill>
            <a:srgbClr val="78D2D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8" name="Block Arc 10"/>
          <p:cNvSpPr/>
          <p:nvPr/>
        </p:nvSpPr>
        <p:spPr>
          <a:xfrm flipH="1">
            <a:off x="6095806" y="1836518"/>
            <a:ext cx="1605151" cy="160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37"/>
                </a:moveTo>
                <a:cubicBezTo>
                  <a:pt x="0" y="9642"/>
                  <a:pt x="9670" y="0"/>
                  <a:pt x="21597" y="0"/>
                </a:cubicBezTo>
                <a:lnTo>
                  <a:pt x="21600" y="5675"/>
                </a:lnTo>
                <a:cubicBezTo>
                  <a:pt x="12780" y="5675"/>
                  <a:pt x="5630" y="12805"/>
                  <a:pt x="5630" y="21600"/>
                </a:cubicBezTo>
                <a:close/>
              </a:path>
            </a:pathLst>
          </a:custGeom>
          <a:solidFill>
            <a:srgbClr val="74BDE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9" name="Block Arc 11"/>
          <p:cNvSpPr/>
          <p:nvPr/>
        </p:nvSpPr>
        <p:spPr>
          <a:xfrm flipV="1">
            <a:off x="4491040" y="3442727"/>
            <a:ext cx="1654275" cy="160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9382" y="0"/>
                  <a:pt x="20956" y="0"/>
                </a:cubicBezTo>
                <a:cubicBezTo>
                  <a:pt x="21171" y="0"/>
                  <a:pt x="21385" y="3"/>
                  <a:pt x="21600" y="10"/>
                </a:cubicBezTo>
                <a:lnTo>
                  <a:pt x="21422" y="5914"/>
                </a:lnTo>
                <a:lnTo>
                  <a:pt x="21422" y="5914"/>
                </a:lnTo>
                <a:cubicBezTo>
                  <a:pt x="13043" y="5648"/>
                  <a:pt x="6041" y="12435"/>
                  <a:pt x="5783" y="21072"/>
                </a:cubicBezTo>
                <a:cubicBezTo>
                  <a:pt x="5778" y="21233"/>
                  <a:pt x="5776" y="21393"/>
                  <a:pt x="5776" y="21553"/>
                </a:cubicBezTo>
                <a:close/>
              </a:path>
            </a:pathLst>
          </a:custGeom>
          <a:solidFill>
            <a:srgbClr val="98DBA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60" name="Block Arc 12"/>
          <p:cNvSpPr/>
          <p:nvPr/>
        </p:nvSpPr>
        <p:spPr>
          <a:xfrm flipH="1" flipV="1">
            <a:off x="6094520" y="3446212"/>
            <a:ext cx="1606437" cy="1609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37"/>
                </a:moveTo>
                <a:cubicBezTo>
                  <a:pt x="0" y="9643"/>
                  <a:pt x="9662" y="0"/>
                  <a:pt x="21580" y="0"/>
                </a:cubicBezTo>
                <a:lnTo>
                  <a:pt x="21600" y="5896"/>
                </a:lnTo>
                <a:cubicBezTo>
                  <a:pt x="12910" y="5896"/>
                  <a:pt x="5865" y="12927"/>
                  <a:pt x="5865" y="21600"/>
                </a:cubicBezTo>
                <a:close/>
              </a:path>
            </a:pathLst>
          </a:custGeom>
          <a:solidFill>
            <a:srgbClr val="CDE4A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61" name="Oval 13"/>
          <p:cNvSpPr/>
          <p:nvPr/>
        </p:nvSpPr>
        <p:spPr>
          <a:xfrm>
            <a:off x="4915215" y="2265428"/>
            <a:ext cx="2361571" cy="236157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15900" dist="0" dir="0">
              <a:srgbClr val="000000">
                <a:alpha val="1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grpSp>
        <p:nvGrpSpPr>
          <p:cNvPr id="168" name="그룹화"/>
          <p:cNvGrpSpPr/>
          <p:nvPr/>
        </p:nvGrpSpPr>
        <p:grpSpPr>
          <a:xfrm>
            <a:off x="515936" y="1256789"/>
            <a:ext cx="4403306" cy="1238581"/>
            <a:chOff x="0" y="0"/>
            <a:chExt cx="4403304" cy="1238579"/>
          </a:xfrm>
        </p:grpSpPr>
        <p:sp>
          <p:nvSpPr>
            <p:cNvPr id="162" name="Freeform 4"/>
            <p:cNvSpPr/>
            <p:nvPr/>
          </p:nvSpPr>
          <p:spPr>
            <a:xfrm>
              <a:off x="28073" y="301029"/>
              <a:ext cx="4375232" cy="93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65" name="Rectangle: Rounded Corners 7"/>
            <p:cNvGrpSpPr/>
            <p:nvPr/>
          </p:nvGrpSpPr>
          <p:grpSpPr>
            <a:xfrm>
              <a:off x="0" y="40359"/>
              <a:ext cx="3128915" cy="548641"/>
              <a:chOff x="0" y="0"/>
              <a:chExt cx="3128914" cy="548640"/>
            </a:xfrm>
          </p:grpSpPr>
          <p:sp>
            <p:nvSpPr>
              <p:cNvPr id="163" name="모서리가 둥근 직사각형"/>
              <p:cNvSpPr/>
              <p:nvPr/>
            </p:nvSpPr>
            <p:spPr>
              <a:xfrm>
                <a:off x="0" y="36767"/>
                <a:ext cx="3128915" cy="475107"/>
              </a:xfrm>
              <a:prstGeom prst="roundRect">
                <a:avLst>
                  <a:gd name="adj" fmla="val 50000"/>
                </a:avLst>
              </a:prstGeom>
              <a:solidFill>
                <a:srgbClr val="78D2D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64" name="예의"/>
              <p:cNvSpPr txBox="1"/>
              <p:nvPr/>
            </p:nvSpPr>
            <p:spPr>
              <a:xfrm>
                <a:off x="115297" y="-1"/>
                <a:ext cx="2449760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예의</a:t>
                </a:r>
              </a:p>
            </p:txBody>
          </p:sp>
        </p:grpSp>
        <p:sp>
          <p:nvSpPr>
            <p:cNvPr id="166" name="Oval 19"/>
            <p:cNvSpPr/>
            <p:nvPr/>
          </p:nvSpPr>
          <p:spPr>
            <a:xfrm>
              <a:off x="2692462" y="0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67" name="Freeform 5"/>
            <p:cNvSpPr/>
            <p:nvPr/>
          </p:nvSpPr>
          <p:spPr>
            <a:xfrm>
              <a:off x="2874601" y="188494"/>
              <a:ext cx="251922" cy="25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75" name="그룹화"/>
          <p:cNvGrpSpPr/>
          <p:nvPr/>
        </p:nvGrpSpPr>
        <p:grpSpPr>
          <a:xfrm>
            <a:off x="515936" y="4113626"/>
            <a:ext cx="4403306" cy="1255953"/>
            <a:chOff x="0" y="0"/>
            <a:chExt cx="4403304" cy="1255952"/>
          </a:xfrm>
        </p:grpSpPr>
        <p:sp>
          <p:nvSpPr>
            <p:cNvPr id="169" name="Freeform 2"/>
            <p:cNvSpPr/>
            <p:nvPr/>
          </p:nvSpPr>
          <p:spPr>
            <a:xfrm flipH="1" rot="10800000">
              <a:off x="28073" y="0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72" name="Rectangle: Rounded Corners 16"/>
            <p:cNvGrpSpPr/>
            <p:nvPr/>
          </p:nvGrpSpPr>
          <p:grpSpPr>
            <a:xfrm>
              <a:off x="0" y="675344"/>
              <a:ext cx="3128915" cy="548641"/>
              <a:chOff x="0" y="0"/>
              <a:chExt cx="3128914" cy="548640"/>
            </a:xfrm>
          </p:grpSpPr>
          <p:sp>
            <p:nvSpPr>
              <p:cNvPr id="170" name="모서리가 둥근 직사각형"/>
              <p:cNvSpPr/>
              <p:nvPr/>
            </p:nvSpPr>
            <p:spPr>
              <a:xfrm>
                <a:off x="0" y="36767"/>
                <a:ext cx="3128915" cy="475107"/>
              </a:xfrm>
              <a:prstGeom prst="roundRect">
                <a:avLst>
                  <a:gd name="adj" fmla="val 50000"/>
                </a:avLst>
              </a:prstGeom>
              <a:solidFill>
                <a:srgbClr val="98DBA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71" name="협업"/>
              <p:cNvSpPr txBox="1"/>
              <p:nvPr/>
            </p:nvSpPr>
            <p:spPr>
              <a:xfrm>
                <a:off x="115297" y="-1"/>
                <a:ext cx="2449760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협업</a:t>
                </a:r>
              </a:p>
            </p:txBody>
          </p:sp>
        </p:grpSp>
        <p:sp>
          <p:nvSpPr>
            <p:cNvPr id="173" name="Oval 20"/>
            <p:cNvSpPr/>
            <p:nvPr/>
          </p:nvSpPr>
          <p:spPr>
            <a:xfrm>
              <a:off x="2692462" y="626592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74" name="Freeform 5"/>
            <p:cNvSpPr/>
            <p:nvPr/>
          </p:nvSpPr>
          <p:spPr>
            <a:xfrm>
              <a:off x="2874601" y="815086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82" name="그룹화"/>
          <p:cNvGrpSpPr/>
          <p:nvPr/>
        </p:nvGrpSpPr>
        <p:grpSpPr>
          <a:xfrm>
            <a:off x="7272759" y="1256789"/>
            <a:ext cx="4406098" cy="1238581"/>
            <a:chOff x="0" y="0"/>
            <a:chExt cx="4406097" cy="1238579"/>
          </a:xfrm>
        </p:grpSpPr>
        <p:sp>
          <p:nvSpPr>
            <p:cNvPr id="176" name="Freeform 1"/>
            <p:cNvSpPr/>
            <p:nvPr/>
          </p:nvSpPr>
          <p:spPr>
            <a:xfrm flipH="1">
              <a:off x="-1" y="301029"/>
              <a:ext cx="4375232" cy="93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79" name="Rectangle: Rounded Corners 15"/>
            <p:cNvGrpSpPr/>
            <p:nvPr/>
          </p:nvGrpSpPr>
          <p:grpSpPr>
            <a:xfrm>
              <a:off x="1271745" y="40359"/>
              <a:ext cx="3134353" cy="548641"/>
              <a:chOff x="0" y="0"/>
              <a:chExt cx="3134351" cy="548640"/>
            </a:xfrm>
          </p:grpSpPr>
          <p:sp>
            <p:nvSpPr>
              <p:cNvPr id="177" name="모서리가 둥근 직사각형"/>
              <p:cNvSpPr/>
              <p:nvPr/>
            </p:nvSpPr>
            <p:spPr>
              <a:xfrm>
                <a:off x="0" y="36767"/>
                <a:ext cx="3134352" cy="475107"/>
              </a:xfrm>
              <a:prstGeom prst="roundRect">
                <a:avLst>
                  <a:gd name="adj" fmla="val 50000"/>
                </a:avLst>
              </a:prstGeom>
              <a:solidFill>
                <a:srgbClr val="74BDE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78" name="일정"/>
              <p:cNvSpPr txBox="1"/>
              <p:nvPr/>
            </p:nvSpPr>
            <p:spPr>
              <a:xfrm>
                <a:off x="563856" y="-1"/>
                <a:ext cx="2455198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일정</a:t>
                </a:r>
              </a:p>
            </p:txBody>
          </p:sp>
        </p:grpSp>
        <p:sp>
          <p:nvSpPr>
            <p:cNvPr id="180" name="Oval 21"/>
            <p:cNvSpPr/>
            <p:nvPr/>
          </p:nvSpPr>
          <p:spPr>
            <a:xfrm>
              <a:off x="1090263" y="0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81" name="Freeform 5"/>
            <p:cNvSpPr/>
            <p:nvPr/>
          </p:nvSpPr>
          <p:spPr>
            <a:xfrm>
              <a:off x="1272403" y="188494"/>
              <a:ext cx="251922" cy="25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89" name="그룹화"/>
          <p:cNvGrpSpPr/>
          <p:nvPr/>
        </p:nvGrpSpPr>
        <p:grpSpPr>
          <a:xfrm>
            <a:off x="7272759" y="4113626"/>
            <a:ext cx="4406098" cy="1255953"/>
            <a:chOff x="0" y="0"/>
            <a:chExt cx="4406097" cy="1255952"/>
          </a:xfrm>
        </p:grpSpPr>
        <p:sp>
          <p:nvSpPr>
            <p:cNvPr id="183" name="Freeform 3"/>
            <p:cNvSpPr/>
            <p:nvPr/>
          </p:nvSpPr>
          <p:spPr>
            <a:xfrm rot="10800000">
              <a:off x="-1" y="0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86" name="Rectangle: Rounded Corners 17"/>
            <p:cNvGrpSpPr/>
            <p:nvPr/>
          </p:nvGrpSpPr>
          <p:grpSpPr>
            <a:xfrm>
              <a:off x="1271745" y="675344"/>
              <a:ext cx="3134353" cy="548641"/>
              <a:chOff x="0" y="0"/>
              <a:chExt cx="3134351" cy="548640"/>
            </a:xfrm>
          </p:grpSpPr>
          <p:sp>
            <p:nvSpPr>
              <p:cNvPr id="184" name="모서리가 둥근 직사각형"/>
              <p:cNvSpPr/>
              <p:nvPr/>
            </p:nvSpPr>
            <p:spPr>
              <a:xfrm>
                <a:off x="0" y="36767"/>
                <a:ext cx="3134352" cy="475107"/>
              </a:xfrm>
              <a:prstGeom prst="roundRect">
                <a:avLst>
                  <a:gd name="adj" fmla="val 50000"/>
                </a:avLst>
              </a:prstGeom>
              <a:solidFill>
                <a:srgbClr val="CDE4AC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85" name="성장"/>
              <p:cNvSpPr txBox="1"/>
              <p:nvPr/>
            </p:nvSpPr>
            <p:spPr>
              <a:xfrm>
                <a:off x="563856" y="-1"/>
                <a:ext cx="2455198" cy="548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성장</a:t>
                </a:r>
              </a:p>
            </p:txBody>
          </p:sp>
        </p:grpSp>
        <p:sp>
          <p:nvSpPr>
            <p:cNvPr id="187" name="Oval 22"/>
            <p:cNvSpPr/>
            <p:nvPr/>
          </p:nvSpPr>
          <p:spPr>
            <a:xfrm>
              <a:off x="1090263" y="626592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88" name="Freeform 5"/>
            <p:cNvSpPr/>
            <p:nvPr/>
          </p:nvSpPr>
          <p:spPr>
            <a:xfrm>
              <a:off x="1272403" y="815086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3"/>
      <p:bldP build="whole" bldLvl="1" animBg="1" rev="0" advAuto="0" spid="175" grpId="4"/>
      <p:bldP build="whole" bldLvl="1" animBg="1" rev="0" advAuto="0" spid="182" grpId="1"/>
      <p:bldP build="whole" bldLvl="1" animBg="1" rev="0" advAuto="0" spid="16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방향성 세부 설명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95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96" name="Straight Connector 26"/>
          <p:cNvSpPr/>
          <p:nvPr/>
        </p:nvSpPr>
        <p:spPr>
          <a:xfrm>
            <a:off x="4414837" y="2239566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7" name="Straight Connector 27"/>
          <p:cNvSpPr/>
          <p:nvPr/>
        </p:nvSpPr>
        <p:spPr>
          <a:xfrm>
            <a:off x="4414837" y="3061097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2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00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19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99" name="데일리 스탠드업 미팅 도입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데일리 스탠드업 미팅 도입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매일 </a:t>
                </a:r>
                <a:r>
                  <a:t>/</a:t>
                </a:r>
                <a:r>
                  <a:t> </a:t>
                </a:r>
                <a:r>
                  <a:t>15</a:t>
                </a:r>
                <a:r>
                  <a:t>분 이내 </a:t>
                </a:r>
                <a:r>
                  <a:t>/</a:t>
                </a:r>
                <a:r>
                  <a:t> 세 가지 질문</a:t>
                </a:r>
                <a:r>
                  <a:t>(</a:t>
                </a:r>
                <a:r>
                  <a:t>어제 한 일</a:t>
                </a:r>
                <a:r>
                  <a:t>,</a:t>
                </a:r>
                <a:r>
                  <a:t> 오늘 할 일</a:t>
                </a:r>
                <a:r>
                  <a:t>,</a:t>
                </a:r>
                <a:r>
                  <a:t> 블로커</a:t>
                </a:r>
                <a:r>
                  <a:t>)</a:t>
                </a:r>
                <a:r>
                  <a:t>에 대한 답변 공유</a:t>
                </a:r>
              </a:p>
            </p:txBody>
          </p:sp>
        </p:grpSp>
        <p:sp>
          <p:nvSpPr>
            <p:cNvPr id="201" name="TextBox 36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07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05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03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04" name="적극적인 일정 관리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적극적인 일정 관리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수시로 진행 중인 프로젝트의 진행 상황 확인 및 보고</a:t>
                </a:r>
              </a:p>
            </p:txBody>
          </p:sp>
        </p:grpSp>
        <p:sp>
          <p:nvSpPr>
            <p:cNvPr id="206" name="TextBox 37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11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08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09" name="Oval 15"/>
            <p:cNvSpPr/>
            <p:nvPr/>
          </p:nvSpPr>
          <p:spPr>
            <a:xfrm>
              <a:off x="103281" y="61163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0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15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12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3" name="Oval 16"/>
            <p:cNvSpPr/>
            <p:nvPr/>
          </p:nvSpPr>
          <p:spPr>
            <a:xfrm>
              <a:off x="103281" y="61164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4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19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16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7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8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23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20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21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22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24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7.png" descr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9.png" descr="image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2"/>
      <p:bldP build="whole" bldLvl="1" animBg="1" rev="0" advAuto="0" spid="20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30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31" name="Straight Connector 26"/>
          <p:cNvSpPr/>
          <p:nvPr/>
        </p:nvSpPr>
        <p:spPr>
          <a:xfrm>
            <a:off x="4414837" y="2239566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2" name="Straight Connector 27"/>
          <p:cNvSpPr/>
          <p:nvPr/>
        </p:nvSpPr>
        <p:spPr>
          <a:xfrm>
            <a:off x="4414837" y="3061097"/>
            <a:ext cx="7105651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37" name="그룹화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35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33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34" name="기본 예절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기본 예절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근무 시간 내 취침</a:t>
                </a:r>
                <a:r>
                  <a:t>,</a:t>
                </a:r>
                <a:r>
                  <a:t> 과도한 외부 메신저 사용, 웹 서핑 등 업무 효율 저해 요소 차단</a:t>
                </a:r>
              </a:p>
            </p:txBody>
          </p:sp>
        </p:grpSp>
        <p:sp>
          <p:nvSpPr>
            <p:cNvPr id="236" name="TextBox 36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2" name="그룹화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40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3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39" name="비즈니스 매너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비즈니스 매너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호형호제</a:t>
                </a:r>
                <a:r>
                  <a:t>,</a:t>
                </a:r>
                <a:r>
                  <a:t> 반말</a:t>
                </a:r>
                <a:r>
                  <a:t>,</a:t>
                </a:r>
                <a:r>
                  <a:t> 고압적인 말투, 성차별 등의 행위 금지</a:t>
                </a:r>
              </a:p>
            </p:txBody>
          </p:sp>
        </p:grpSp>
        <p:sp>
          <p:nvSpPr>
            <p:cNvPr id="241" name="TextBox 37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46" name="그룹화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43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4" name="Oval 15"/>
            <p:cNvSpPr/>
            <p:nvPr/>
          </p:nvSpPr>
          <p:spPr>
            <a:xfrm>
              <a:off x="103281" y="61163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5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50" name="그룹화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47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8" name="Oval 16"/>
            <p:cNvSpPr/>
            <p:nvPr/>
          </p:nvSpPr>
          <p:spPr>
            <a:xfrm>
              <a:off x="103281" y="61164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9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54" name="그룹화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51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2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3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58" name="그룹화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55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6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57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59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10.png" descr="image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11.png" descr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"/>
      <p:bldP build="whole" bldLvl="1" animBg="1" rev="0" advAuto="0" spid="23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