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PPT </a:t>
            </a:r>
            <a:r>
              <a:rPr lang="ko-KR" altLang="en-US" b="1" dirty="0">
                <a:solidFill>
                  <a:prstClr val="white"/>
                </a:solidFill>
              </a:rPr>
              <a:t>기본 색상</a:t>
            </a:r>
          </a:p>
        </p:txBody>
      </p:sp>
      <p:sp>
        <p:nvSpPr>
          <p:cNvPr id="7" name="타원 6"/>
          <p:cNvSpPr/>
          <p:nvPr/>
        </p:nvSpPr>
        <p:spPr>
          <a:xfrm>
            <a:off x="1073886" y="1890472"/>
            <a:ext cx="2859578" cy="2859578"/>
          </a:xfrm>
          <a:prstGeom prst="ellipse">
            <a:avLst/>
          </a:prstGeom>
          <a:solidFill>
            <a:srgbClr val="4B4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43248" y="1890472"/>
            <a:ext cx="2859578" cy="2859578"/>
          </a:xfrm>
          <a:prstGeom prst="ellipse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190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233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4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3">
            <a:extLst>
              <a:ext uri="{FF2B5EF4-FFF2-40B4-BE49-F238E27FC236}">
                <a16:creationId xmlns:a16="http://schemas.microsoft.com/office/drawing/2014/main" xmlns="" id="{190C8F14-CE83-4101-AC12-0DBFA722C7E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pattFill prst="smGrid">
            <a:fgClr>
              <a:srgbClr val="D4F0F4"/>
            </a:fgClr>
            <a:bgClr>
              <a:srgbClr val="BEE9EF"/>
            </a:bgClr>
          </a:pattFill>
          <a:ln w="28575">
            <a:noFill/>
          </a:ln>
          <a:effectLst>
            <a:outerShdw dist="63500" dir="16200000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1956233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63029" y="3859934"/>
            <a:ext cx="1465941" cy="369332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  <a:effectLst>
            <a:outerShdw dist="38100" dir="2700000" algn="tl" rotWithShape="0">
              <a:srgbClr val="FF7C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prstClr val="white"/>
                </a:solidFill>
              </a:rPr>
              <a:t>까칠한 조땡</a:t>
            </a:r>
          </a:p>
        </p:txBody>
      </p:sp>
    </p:spTree>
    <p:extLst>
      <p:ext uri="{BB962C8B-B14F-4D97-AF65-F5344CB8AC3E}">
        <p14:creationId xmlns:p14="http://schemas.microsoft.com/office/powerpoint/2010/main" val="3640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C89DA231-C4FD-4DE3-A960-772D67C88D6B}"/>
              </a:ext>
            </a:extLst>
          </p:cNvPr>
          <p:cNvGrpSpPr/>
          <p:nvPr/>
        </p:nvGrpSpPr>
        <p:grpSpPr>
          <a:xfrm>
            <a:off x="1237170" y="3333930"/>
            <a:ext cx="9290595" cy="364310"/>
            <a:chOff x="1290319" y="3210845"/>
            <a:chExt cx="9290595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5646194C-79D0-4B4B-AB11-125E513F90FD}"/>
                </a:ext>
              </a:extLst>
            </p:cNvPr>
            <p:cNvSpPr/>
            <p:nvPr/>
          </p:nvSpPr>
          <p:spPr>
            <a:xfrm>
              <a:off x="1398759" y="3375000"/>
              <a:ext cx="9000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F87F6320-4845-4BE0-9F87-C941E3B16B72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E81F9EC9-E6E0-4616-A7D0-3176876AC38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BF811259-8019-48BF-B550-B3BBB7F62E6E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</a:rPr>
                <a:t>4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EB0F8965-7327-429E-BDF7-F08465F2C890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</a:rPr>
                <a:t>5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2371B7CD-61E6-4CB5-9073-CF26D27B6134}"/>
                </a:ext>
              </a:extLst>
            </p:cNvPr>
            <p:cNvSpPr/>
            <p:nvPr/>
          </p:nvSpPr>
          <p:spPr>
            <a:xfrm>
              <a:off x="10216604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4B4140"/>
                  </a:solidFill>
                </a:rPr>
                <a:t>6</a:t>
              </a:r>
              <a:endParaRPr lang="ko-KR" altLang="en-US" sz="1200" b="1" dirty="0">
                <a:solidFill>
                  <a:srgbClr val="4B4140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6BC1B19-B6F5-4863-9577-4C2CE82DC7A7}"/>
              </a:ext>
            </a:extLst>
          </p:cNvPr>
          <p:cNvSpPr/>
          <p:nvPr/>
        </p:nvSpPr>
        <p:spPr>
          <a:xfrm>
            <a:off x="1237170" y="1861084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1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7CFB752-0B60-48FD-B459-664791D37EDC}"/>
              </a:ext>
            </a:extLst>
          </p:cNvPr>
          <p:cNvSpPr/>
          <p:nvPr/>
        </p:nvSpPr>
        <p:spPr>
          <a:xfrm>
            <a:off x="4807684" y="1861083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FD78F0C-1C51-48C5-82EA-FAC3393B538D}"/>
              </a:ext>
            </a:extLst>
          </p:cNvPr>
          <p:cNvSpPr/>
          <p:nvPr/>
        </p:nvSpPr>
        <p:spPr>
          <a:xfrm>
            <a:off x="8378198" y="18610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5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96868" y="4100156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2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E1BE766-1643-4725-80BF-AA9C156FEE47}"/>
              </a:ext>
            </a:extLst>
          </p:cNvPr>
          <p:cNvSpPr/>
          <p:nvPr/>
        </p:nvSpPr>
        <p:spPr>
          <a:xfrm>
            <a:off x="3907982" y="4100156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4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44D1B64-90BF-4387-86B2-30895C806054}"/>
              </a:ext>
            </a:extLst>
          </p:cNvPr>
          <p:cNvSpPr/>
          <p:nvPr/>
        </p:nvSpPr>
        <p:spPr>
          <a:xfrm>
            <a:off x="7815570" y="4100156"/>
            <a:ext cx="273700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 6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67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473515" y="482667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xmlns="" id="{A4CCD935-EA5C-4430-9D45-4EE5766CAA96}"/>
              </a:ext>
            </a:extLst>
          </p:cNvPr>
          <p:cNvSpPr/>
          <p:nvPr/>
        </p:nvSpPr>
        <p:spPr>
          <a:xfrm flipH="1">
            <a:off x="1963384" y="3774003"/>
            <a:ext cx="360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B14D662-2FD4-4019-854E-54BB9B30C998}"/>
              </a:ext>
            </a:extLst>
          </p:cNvPr>
          <p:cNvCxnSpPr>
            <a:cxnSpLocks/>
          </p:cNvCxnSpPr>
          <p:nvPr/>
        </p:nvCxnSpPr>
        <p:spPr>
          <a:xfrm flipH="1">
            <a:off x="3889494" y="2674075"/>
            <a:ext cx="1" cy="828000"/>
          </a:xfrm>
          <a:prstGeom prst="line">
            <a:avLst/>
          </a:prstGeom>
          <a:ln w="12700">
            <a:solidFill>
              <a:srgbClr val="BEE9E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8254FB-A4AE-4B93-B624-B4F942EEBB6E}"/>
              </a:ext>
            </a:extLst>
          </p:cNvPr>
          <p:cNvSpPr/>
          <p:nvPr/>
        </p:nvSpPr>
        <p:spPr>
          <a:xfrm>
            <a:off x="3463736" y="1877293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54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xmlns="" id="{A4CCD935-EA5C-4430-9D45-4EE5766CAA96}"/>
              </a:ext>
            </a:extLst>
          </p:cNvPr>
          <p:cNvSpPr/>
          <p:nvPr/>
        </p:nvSpPr>
        <p:spPr>
          <a:xfrm flipH="1">
            <a:off x="1963383" y="4117737"/>
            <a:ext cx="1944000" cy="376266"/>
          </a:xfrm>
          <a:prstGeom prst="rtTriangle">
            <a:avLst/>
          </a:pr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각 삼각형 26">
            <a:extLst>
              <a:ext uri="{FF2B5EF4-FFF2-40B4-BE49-F238E27FC236}">
                <a16:creationId xmlns:a16="http://schemas.microsoft.com/office/drawing/2014/main" xmlns="" id="{A4CCD935-EA5C-4430-9D45-4EE5766CAA96}"/>
              </a:ext>
            </a:extLst>
          </p:cNvPr>
          <p:cNvSpPr/>
          <p:nvPr/>
        </p:nvSpPr>
        <p:spPr>
          <a:xfrm>
            <a:off x="6722095" y="3774003"/>
            <a:ext cx="3600000" cy="72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xmlns="" id="{A4CCD935-EA5C-4430-9D45-4EE5766CAA96}"/>
              </a:ext>
            </a:extLst>
          </p:cNvPr>
          <p:cNvSpPr/>
          <p:nvPr/>
        </p:nvSpPr>
        <p:spPr>
          <a:xfrm>
            <a:off x="7766095" y="3982028"/>
            <a:ext cx="2556000" cy="511975"/>
          </a:xfrm>
          <a:prstGeom prst="rtTriangl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355691" y="1628913"/>
            <a:ext cx="1045162" cy="1045162"/>
          </a:xfrm>
          <a:prstGeom prst="ellipse">
            <a:avLst/>
          </a:prstGeom>
          <a:noFill/>
          <a:ln>
            <a:solidFill>
              <a:srgbClr val="BEE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2B14D662-2FD4-4019-854E-54BB9B30C998}"/>
              </a:ext>
            </a:extLst>
          </p:cNvPr>
          <p:cNvCxnSpPr>
            <a:cxnSpLocks/>
          </p:cNvCxnSpPr>
          <p:nvPr/>
        </p:nvCxnSpPr>
        <p:spPr>
          <a:xfrm flipH="1">
            <a:off x="7801847" y="2674075"/>
            <a:ext cx="1" cy="828000"/>
          </a:xfrm>
          <a:prstGeom prst="line">
            <a:avLst/>
          </a:prstGeom>
          <a:ln w="12700">
            <a:solidFill>
              <a:srgbClr val="FF999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88254FB-A4AE-4B93-B624-B4F942EEBB6E}"/>
              </a:ext>
            </a:extLst>
          </p:cNvPr>
          <p:cNvSpPr/>
          <p:nvPr/>
        </p:nvSpPr>
        <p:spPr>
          <a:xfrm>
            <a:off x="7386509" y="1877293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71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68044" y="1628913"/>
            <a:ext cx="1045162" cy="1045162"/>
          </a:xfrm>
          <a:prstGeom prst="ellipse">
            <a:avLst/>
          </a:prstGeom>
          <a:noFill/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72251" y="482667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D1CAC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컨텐츠에 대한 내용을 적어요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D1CAC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753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 flipH="1">
            <a:off x="4075152" y="1870438"/>
            <a:ext cx="1569597" cy="3600001"/>
            <a:chOff x="4076781" y="1667238"/>
            <a:chExt cx="1569597" cy="3600001"/>
          </a:xfrm>
        </p:grpSpPr>
        <p:sp>
          <p:nvSpPr>
            <p:cNvPr id="7" name="사각형: 둥근 대각선 방향 모서리 8">
              <a:extLst>
                <a:ext uri="{FF2B5EF4-FFF2-40B4-BE49-F238E27FC236}">
                  <a16:creationId xmlns:a16="http://schemas.microsoft.com/office/drawing/2014/main" xmlns="" id="{F6479954-59FB-4D6D-A0DE-EA739485D9B0}"/>
                </a:ext>
              </a:extLst>
            </p:cNvPr>
            <p:cNvSpPr/>
            <p:nvPr/>
          </p:nvSpPr>
          <p:spPr>
            <a:xfrm>
              <a:off x="4076781" y="1667238"/>
              <a:ext cx="1569593" cy="3600000"/>
            </a:xfrm>
            <a:prstGeom prst="round2DiagRect">
              <a:avLst>
                <a:gd name="adj1" fmla="val 22973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28575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11">
              <a:extLst>
                <a:ext uri="{FF2B5EF4-FFF2-40B4-BE49-F238E27FC236}">
                  <a16:creationId xmlns:a16="http://schemas.microsoft.com/office/drawing/2014/main" xmlns="" id="{70C03EE2-4834-4D8B-8893-DEC01564537E}"/>
                </a:ext>
              </a:extLst>
            </p:cNvPr>
            <p:cNvSpPr/>
            <p:nvPr/>
          </p:nvSpPr>
          <p:spPr>
            <a:xfrm>
              <a:off x="4076783" y="2523673"/>
              <a:ext cx="1569595" cy="2743566"/>
            </a:xfrm>
            <a:prstGeom prst="round2DiagRect">
              <a:avLst>
                <a:gd name="adj1" fmla="val 23292"/>
                <a:gd name="adj2" fmla="val 0"/>
              </a:avLst>
            </a:prstGeom>
            <a:solidFill>
              <a:srgbClr val="FF9999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대각선 방향 모서리 12">
            <a:extLst>
              <a:ext uri="{FF2B5EF4-FFF2-40B4-BE49-F238E27FC236}">
                <a16:creationId xmlns:a16="http://schemas.microsoft.com/office/drawing/2014/main" xmlns="" id="{31888F59-3205-44B4-A38F-495D1A193A0F}"/>
              </a:ext>
            </a:extLst>
          </p:cNvPr>
          <p:cNvSpPr/>
          <p:nvPr/>
        </p:nvSpPr>
        <p:spPr>
          <a:xfrm>
            <a:off x="6342909" y="1870438"/>
            <a:ext cx="1569593" cy="3600000"/>
          </a:xfrm>
          <a:prstGeom prst="round2DiagRect">
            <a:avLst>
              <a:gd name="adj1" fmla="val 22973"/>
              <a:gd name="adj2" fmla="val 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13">
            <a:extLst>
              <a:ext uri="{FF2B5EF4-FFF2-40B4-BE49-F238E27FC236}">
                <a16:creationId xmlns:a16="http://schemas.microsoft.com/office/drawing/2014/main" xmlns="" id="{190C8F14-CE83-4101-AC12-0DBFA722C7EA}"/>
              </a:ext>
            </a:extLst>
          </p:cNvPr>
          <p:cNvSpPr/>
          <p:nvPr/>
        </p:nvSpPr>
        <p:spPr>
          <a:xfrm>
            <a:off x="6342908" y="3529532"/>
            <a:ext cx="1569594" cy="1944000"/>
          </a:xfrm>
          <a:prstGeom prst="round2DiagRect">
            <a:avLst>
              <a:gd name="adj1" fmla="val 21394"/>
              <a:gd name="adj2" fmla="val 0"/>
            </a:avLst>
          </a:prstGeom>
          <a:solidFill>
            <a:srgbClr val="BEE9E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7663" y="33957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1919327" y="28550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28"/>
          <p:cNvGrpSpPr>
            <a:grpSpLocks noChangeAspect="1"/>
          </p:cNvGrpSpPr>
          <p:nvPr/>
        </p:nvGrpSpPr>
        <p:grpSpPr bwMode="auto">
          <a:xfrm>
            <a:off x="9731066" y="2855091"/>
            <a:ext cx="304929" cy="266873"/>
            <a:chOff x="496" y="4251"/>
            <a:chExt cx="641" cy="561"/>
          </a:xfrm>
          <a:solidFill>
            <a:schemeClr val="bg1"/>
          </a:solidFill>
        </p:grpSpPr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1715505" y="26724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22960" y="3399667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/>
          <p:cNvSpPr/>
          <p:nvPr/>
        </p:nvSpPr>
        <p:spPr>
          <a:xfrm>
            <a:off x="9560802" y="2676375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88254FB-A4AE-4B93-B624-B4F942EEBB6E}"/>
              </a:ext>
            </a:extLst>
          </p:cNvPr>
          <p:cNvSpPr/>
          <p:nvPr/>
        </p:nvSpPr>
        <p:spPr>
          <a:xfrm>
            <a:off x="4444610" y="2064266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9999"/>
                </a:solidFill>
              </a:rPr>
              <a:t>76</a:t>
            </a:r>
            <a:r>
              <a:rPr lang="en-US" altLang="ko-KR" sz="1600" dirty="0">
                <a:solidFill>
                  <a:srgbClr val="FF9999"/>
                </a:solidFill>
              </a:rPr>
              <a:t>%</a:t>
            </a:r>
            <a:endParaRPr lang="ko-KR" altLang="en-US" sz="3200" dirty="0">
              <a:solidFill>
                <a:srgbClr val="FF9999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88254FB-A4AE-4B93-B624-B4F942EEBB6E}"/>
              </a:ext>
            </a:extLst>
          </p:cNvPr>
          <p:cNvSpPr/>
          <p:nvPr/>
        </p:nvSpPr>
        <p:spPr>
          <a:xfrm>
            <a:off x="6747357" y="2733127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6BC8C8"/>
                </a:solidFill>
              </a:rPr>
              <a:t>54</a:t>
            </a:r>
            <a:r>
              <a:rPr lang="en-US" altLang="ko-KR" sz="1600" dirty="0">
                <a:solidFill>
                  <a:srgbClr val="6BC8C8"/>
                </a:solidFill>
              </a:rPr>
              <a:t>%</a:t>
            </a:r>
            <a:endParaRPr lang="ko-KR" altLang="en-US" sz="3200" dirty="0">
              <a:solidFill>
                <a:srgbClr val="6BC8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20" name="자유형: 도형 5">
            <a:extLst>
              <a:ext uri="{FF2B5EF4-FFF2-40B4-BE49-F238E27FC236}">
                <a16:creationId xmlns:a16="http://schemas.microsoft.com/office/drawing/2014/main" xmlns="" id="{6F5E1E4D-D295-4118-BFB8-E8492728E9E0}"/>
              </a:ext>
            </a:extLst>
          </p:cNvPr>
          <p:cNvSpPr/>
          <p:nvPr/>
        </p:nvSpPr>
        <p:spPr>
          <a:xfrm rot="5400000">
            <a:off x="5207416" y="1406806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7">
            <a:extLst>
              <a:ext uri="{FF2B5EF4-FFF2-40B4-BE49-F238E27FC236}">
                <a16:creationId xmlns:a16="http://schemas.microsoft.com/office/drawing/2014/main" xmlns="" id="{51ECDE33-A028-4647-BA7A-215C969F776E}"/>
              </a:ext>
            </a:extLst>
          </p:cNvPr>
          <p:cNvSpPr/>
          <p:nvPr/>
        </p:nvSpPr>
        <p:spPr>
          <a:xfrm>
            <a:off x="3882048" y="2530074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8">
            <a:extLst>
              <a:ext uri="{FF2B5EF4-FFF2-40B4-BE49-F238E27FC236}">
                <a16:creationId xmlns:a16="http://schemas.microsoft.com/office/drawing/2014/main" xmlns="" id="{5A835530-96D1-40B4-923E-E6E4ECDE3CD8}"/>
              </a:ext>
            </a:extLst>
          </p:cNvPr>
          <p:cNvSpPr/>
          <p:nvPr/>
        </p:nvSpPr>
        <p:spPr>
          <a:xfrm rot="16200000">
            <a:off x="4971109" y="3864002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BEE9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: 도형 9">
            <a:extLst>
              <a:ext uri="{FF2B5EF4-FFF2-40B4-BE49-F238E27FC236}">
                <a16:creationId xmlns:a16="http://schemas.microsoft.com/office/drawing/2014/main" xmlns="" id="{7C27CBAB-63B6-49BD-8C80-5424D04690A8}"/>
              </a:ext>
            </a:extLst>
          </p:cNvPr>
          <p:cNvSpPr/>
          <p:nvPr/>
        </p:nvSpPr>
        <p:spPr>
          <a:xfrm rot="10800000">
            <a:off x="6311903" y="2774940"/>
            <a:ext cx="2178122" cy="2162695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6134" y="2807647"/>
            <a:ext cx="11554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4B4140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srgbClr val="4B4140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4B4140"/>
                </a:solidFill>
              </a:rPr>
              <a:t>강점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0651" y="1812644"/>
            <a:ext cx="14151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W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Weakness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약점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5129" y="4496557"/>
            <a:ext cx="1371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4B4140"/>
                </a:solidFill>
              </a:rPr>
              <a:t>O</a:t>
            </a:r>
          </a:p>
          <a:p>
            <a:pPr algn="ctr"/>
            <a:r>
              <a:rPr lang="en-US" altLang="ko-KR" sz="1000" dirty="0">
                <a:solidFill>
                  <a:srgbClr val="4B4140"/>
                </a:solidFill>
              </a:rPr>
              <a:t>Opportunity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4B4140"/>
                </a:solidFill>
              </a:rPr>
              <a:t>기회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43938" y="3569887"/>
            <a:ext cx="12943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T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Threat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위협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27436" y="5065943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1503" y="3058805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96857" y="1542215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41758" y="3448104"/>
            <a:ext cx="2931885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기업 내</a:t>
            </a:r>
            <a:r>
              <a:rPr lang="en-US" altLang="ko-KR" sz="1200" dirty="0">
                <a:solidFill>
                  <a:srgbClr val="D1CAC9"/>
                </a:solidFill>
              </a:rPr>
              <a:t>/</a:t>
            </a:r>
            <a:r>
              <a:rPr lang="ko-KR" altLang="en-US" sz="1200" dirty="0">
                <a:solidFill>
                  <a:srgbClr val="D1CAC9"/>
                </a:solidFill>
              </a:rPr>
              <a:t>외부 환경분석</a:t>
            </a:r>
            <a:endParaRPr lang="en-US" altLang="ko-KR" sz="12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D1CAC9"/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rgbClr val="D1CAC9"/>
                </a:solidFill>
              </a:rPr>
              <a:t>SWOT </a:t>
            </a:r>
            <a:r>
              <a:rPr lang="ko-KR" altLang="en-US" sz="1200" dirty="0">
                <a:solidFill>
                  <a:srgbClr val="D1CAC9"/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6804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8554" y="1478140"/>
          <a:ext cx="10814892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04"/>
                <a:gridCol w="2432568"/>
                <a:gridCol w="1399924"/>
                <a:gridCol w="1399924"/>
                <a:gridCol w="1399924"/>
                <a:gridCol w="1399924"/>
                <a:gridCol w="1399924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B41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E9EF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336921" y="5620055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D1CAC9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srgbClr val="D1CAC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D1CAC9"/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D1CAC9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2279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D1CAC9"/>
                </a:solidFill>
              </a:rPr>
              <a:t>POWER POINT </a:t>
            </a:r>
            <a:r>
              <a:rPr lang="en-US" altLang="ko-KR" sz="2400" b="1" i="1" kern="0" dirty="0">
                <a:solidFill>
                  <a:srgbClr val="BEE9E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8554" y="1681341"/>
          <a:ext cx="10814892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04"/>
                <a:gridCol w="2432568"/>
                <a:gridCol w="1399924"/>
                <a:gridCol w="1399924"/>
                <a:gridCol w="1399924"/>
                <a:gridCol w="1399924"/>
                <a:gridCol w="1399924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33"/>
                    </a:solidFill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와이드스크린</PresentationFormat>
  <Paragraphs>161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2019-07-15T03:23:51Z</dcterms:created>
  <dcterms:modified xsi:type="dcterms:W3CDTF">2024-07-25T07:46:17Z</dcterms:modified>
</cp:coreProperties>
</file>