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76250" y="365125"/>
            <a:ext cx="11239500" cy="96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476250" y="1543050"/>
            <a:ext cx="11239500" cy="463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45712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285722" y="1736838"/>
            <a:ext cx="7304325" cy="2344525"/>
          </a:xfrm>
          <a:prstGeom prst="rect">
            <a:avLst/>
          </a:prstGeom>
        </p:spPr>
        <p:txBody>
          <a:bodyPr lIns="0" tIns="0" rIns="0" bIns="0"/>
          <a:lstStyle/>
          <a:p>
            <a:pPr algn="l" defTabSz="658368">
              <a:defRPr sz="4320">
                <a:latin typeface="나눔스퀘어"/>
                <a:ea typeface="나눔스퀘어"/>
                <a:cs typeface="나눔스퀘어"/>
                <a:sym typeface="나눔스퀘어"/>
              </a:defRPr>
            </a:pPr>
            <a:br/>
            <a:br/>
            <a:r>
              <a:t>개발팀이 앞으로 나아가야 할 방향</a:t>
            </a:r>
          </a:p>
        </p:txBody>
      </p:sp>
      <p:sp>
        <p:nvSpPr>
          <p:cNvPr id="95" name="Straight Connector 16"/>
          <p:cNvSpPr/>
          <p:nvPr/>
        </p:nvSpPr>
        <p:spPr>
          <a:xfrm>
            <a:off x="285723" y="4199956"/>
            <a:ext cx="5234635" cy="1"/>
          </a:xfrm>
          <a:prstGeom prst="line">
            <a:avLst/>
          </a:prstGeom>
          <a:ln w="12700">
            <a:solidFill>
              <a:srgbClr val="E7E6E6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0" name="Group 28"/>
          <p:cNvGrpSpPr/>
          <p:nvPr/>
        </p:nvGrpSpPr>
        <p:grpSpPr>
          <a:xfrm>
            <a:off x="314962" y="1772920"/>
            <a:ext cx="764482" cy="166003"/>
            <a:chOff x="0" y="0"/>
            <a:chExt cx="764480" cy="166002"/>
          </a:xfrm>
        </p:grpSpPr>
        <p:sp>
          <p:nvSpPr>
            <p:cNvPr id="96" name="Oval 24"/>
            <p:cNvSpPr/>
            <p:nvPr/>
          </p:nvSpPr>
          <p:spPr>
            <a:xfrm>
              <a:off x="-1" y="-1"/>
              <a:ext cx="166003" cy="166004"/>
            </a:xfrm>
            <a:prstGeom prst="ellipse">
              <a:avLst/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" name="Oval 25"/>
            <p:cNvSpPr/>
            <p:nvPr/>
          </p:nvSpPr>
          <p:spPr>
            <a:xfrm>
              <a:off x="199492" y="-1"/>
              <a:ext cx="166003" cy="166004"/>
            </a:xfrm>
            <a:prstGeom prst="ellipse">
              <a:avLst/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" name="Oval 26"/>
            <p:cNvSpPr/>
            <p:nvPr/>
          </p:nvSpPr>
          <p:spPr>
            <a:xfrm>
              <a:off x="398985" y="-1"/>
              <a:ext cx="166003" cy="166004"/>
            </a:xfrm>
            <a:prstGeom prst="ellipse">
              <a:avLst/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Oval 27"/>
            <p:cNvSpPr/>
            <p:nvPr/>
          </p:nvSpPr>
          <p:spPr>
            <a:xfrm>
              <a:off x="598478" y="-1"/>
              <a:ext cx="166003" cy="166004"/>
            </a:xfrm>
            <a:prstGeom prst="ellipse">
              <a:avLst/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1" name="Title 1"/>
          <p:cNvSpPr txBox="1"/>
          <p:nvPr/>
        </p:nvSpPr>
        <p:spPr>
          <a:xfrm>
            <a:off x="290160" y="4378571"/>
            <a:ext cx="7304325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15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류창선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22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23" name="Straight Connector 26"/>
          <p:cNvSpPr/>
          <p:nvPr/>
        </p:nvSpPr>
        <p:spPr>
          <a:xfrm>
            <a:off x="4414837" y="2239566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Straight Connector 27"/>
          <p:cNvSpPr/>
          <p:nvPr/>
        </p:nvSpPr>
        <p:spPr>
          <a:xfrm>
            <a:off x="4414837" y="3061097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9" name="그룹 78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27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25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6" name="기본 예절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기본 예절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근무 시간 내 취침</a:t>
                </a:r>
                <a:r>
                  <a:t>,</a:t>
                </a:r>
                <a:r>
                  <a:t> 과도한 외부 메신저 사용 등 업무 효율 저해 요소 차단</a:t>
                </a:r>
              </a:p>
            </p:txBody>
          </p:sp>
        </p:grpSp>
        <p:sp>
          <p:nvSpPr>
            <p:cNvPr id="228" name="TextBox 36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34" name="그룹 79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32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30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" name="비즈니스 매너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비즈니스 매너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호형호제</a:t>
                </a:r>
                <a:r>
                  <a:t>,</a:t>
                </a:r>
                <a:r>
                  <a:t> 반말</a:t>
                </a:r>
                <a:r>
                  <a:t>,</a:t>
                </a:r>
                <a:r>
                  <a:t> 고압적인 말투 등의 행위 금지</a:t>
                </a:r>
              </a:p>
            </p:txBody>
          </p:sp>
        </p:grpSp>
        <p:sp>
          <p:nvSpPr>
            <p:cNvPr id="233" name="TextBox 37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38" name="그룹 68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35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36" name="Oval 15"/>
            <p:cNvSpPr/>
            <p:nvPr/>
          </p:nvSpPr>
          <p:spPr>
            <a:xfrm>
              <a:off x="103281" y="61163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37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42" name="그룹 73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39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0" name="Oval 16"/>
            <p:cNvSpPr/>
            <p:nvPr/>
          </p:nvSpPr>
          <p:spPr>
            <a:xfrm>
              <a:off x="103281" y="61164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1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46" name="그룹 66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43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4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5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50" name="그룹 65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47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8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49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51" name="그림 74" descr="그림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그림 75" descr="그림 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그림 76" descr="그림 7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그림 77" descr="그림 7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  <p:bldP build="whole" bldLvl="1" animBg="1" rev="0" advAuto="0" spid="234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57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258" name="Straight Connector 26"/>
          <p:cNvSpPr/>
          <p:nvPr/>
        </p:nvSpPr>
        <p:spPr>
          <a:xfrm>
            <a:off x="4414837" y="2239566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Straight Connector 27"/>
          <p:cNvSpPr/>
          <p:nvPr/>
        </p:nvSpPr>
        <p:spPr>
          <a:xfrm>
            <a:off x="4414837" y="3061097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4" name="그룹 90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262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60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" name="Git 브랜치 전략과 MR, 그리고 코드 리뷰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Git </a:t>
                </a:r>
                <a:r>
                  <a:t>브랜치 전략과 </a:t>
                </a:r>
                <a:r>
                  <a:t>MR,</a:t>
                </a:r>
                <a:r>
                  <a:t> 그리고 코드 리뷰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개발자로서의 기본기 습득</a:t>
                </a:r>
              </a:p>
            </p:txBody>
          </p:sp>
        </p:grpSp>
        <p:sp>
          <p:nvSpPr>
            <p:cNvPr id="263" name="TextBox 36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69" name="그룹 91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267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65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" name="개발 문서 작성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개발 문서 작성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원격 저장소별 </a:t>
                </a:r>
                <a:r>
                  <a:t>README, </a:t>
                </a:r>
                <a:r>
                  <a:t>릴리즈 노트</a:t>
                </a:r>
                <a:r>
                  <a:t>,</a:t>
                </a:r>
                <a:r>
                  <a:t> 버그 리포트 등</a:t>
                </a:r>
              </a:p>
            </p:txBody>
          </p:sp>
        </p:grpSp>
        <p:sp>
          <p:nvSpPr>
            <p:cNvPr id="268" name="TextBox 37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73" name="그룹 68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70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1" name="Oval 15"/>
            <p:cNvSpPr/>
            <p:nvPr/>
          </p:nvSpPr>
          <p:spPr>
            <a:xfrm>
              <a:off x="103281" y="61163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2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77" name="그룹 73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74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5" name="Oval 16"/>
            <p:cNvSpPr/>
            <p:nvPr/>
          </p:nvSpPr>
          <p:spPr>
            <a:xfrm>
              <a:off x="103281" y="61164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6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81" name="그룹 66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78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79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0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85" name="그룹 65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82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3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84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86" name="그림 74" descr="그림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그림 75" descr="그림 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그림 76" descr="그림 7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그림 77" descr="그림 7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4" name="그룹 92"/>
          <p:cNvGrpSpPr/>
          <p:nvPr/>
        </p:nvGrpSpPr>
        <p:grpSpPr>
          <a:xfrm>
            <a:off x="4414837" y="3119436"/>
            <a:ext cx="7138768" cy="704851"/>
            <a:chOff x="0" y="0"/>
            <a:chExt cx="7138766" cy="704850"/>
          </a:xfrm>
        </p:grpSpPr>
        <p:grpSp>
          <p:nvGrpSpPr>
            <p:cNvPr id="292" name="Rectangle: Rounded Corners 22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90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</a:p>
            </p:txBody>
          </p:sp>
          <p:sp>
            <p:nvSpPr>
              <p:cNvPr id="291" name="TDD(Test Driven Development)…"/>
              <p:cNvSpPr txBox="1"/>
              <p:nvPr/>
            </p:nvSpPr>
            <p:spPr>
              <a:xfrm>
                <a:off x="45720" y="48575"/>
                <a:ext cx="6699699" cy="607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TDD(Test Driven Development)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테스트 주도 개발 도입으로 서비스의 안정성 확보</a:t>
                </a:r>
              </a:p>
            </p:txBody>
          </p:sp>
        </p:grpSp>
        <p:sp>
          <p:nvSpPr>
            <p:cNvPr id="293" name="TextBox 38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95" name="Straight Connector 29"/>
          <p:cNvSpPr/>
          <p:nvPr/>
        </p:nvSpPr>
        <p:spPr>
          <a:xfrm>
            <a:off x="4414837" y="4704158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00" name="그룹 93"/>
          <p:cNvGrpSpPr/>
          <p:nvPr/>
        </p:nvGrpSpPr>
        <p:grpSpPr>
          <a:xfrm>
            <a:off x="4414837" y="3940967"/>
            <a:ext cx="7138768" cy="704851"/>
            <a:chOff x="0" y="0"/>
            <a:chExt cx="7138766" cy="704850"/>
          </a:xfrm>
        </p:grpSpPr>
        <p:grpSp>
          <p:nvGrpSpPr>
            <p:cNvPr id="298" name="Rectangle: Rounded Corners 23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296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297" name="유동적인 팀내 TF유닛 구축…"/>
              <p:cNvSpPr txBox="1"/>
              <p:nvPr/>
            </p:nvSpPr>
            <p:spPr>
              <a:xfrm>
                <a:off x="45720" y="25624"/>
                <a:ext cx="6699699" cy="653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유동적인 팀내 </a:t>
                </a:r>
                <a:r>
                  <a:t>TF</a:t>
                </a:r>
                <a:r>
                  <a:t>유닛 구축</a:t>
                </a:r>
              </a:p>
              <a:p>
                <a:pPr>
                  <a:lnSpc>
                    <a:spcPct val="120000"/>
                  </a:lnSpc>
                  <a:defRPr sz="16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하는 사람만 하는 테스트 지양 및 팀워크 형성 지향</a:t>
                </a:r>
              </a:p>
            </p:txBody>
          </p:sp>
        </p:grpSp>
        <p:sp>
          <p:nvSpPr>
            <p:cNvPr id="299" name="TextBox 39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05" name="그룹 94"/>
          <p:cNvGrpSpPr/>
          <p:nvPr/>
        </p:nvGrpSpPr>
        <p:grpSpPr>
          <a:xfrm>
            <a:off x="4414837" y="4762500"/>
            <a:ext cx="7138768" cy="704850"/>
            <a:chOff x="0" y="0"/>
            <a:chExt cx="7138766" cy="704850"/>
          </a:xfrm>
        </p:grpSpPr>
        <p:grpSp>
          <p:nvGrpSpPr>
            <p:cNvPr id="303" name="Rectangle: Rounded Corners 24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02" name="사내 스터디…"/>
              <p:cNvSpPr txBox="1"/>
              <p:nvPr/>
            </p:nvSpPr>
            <p:spPr>
              <a:xfrm>
                <a:off x="45720" y="25624"/>
                <a:ext cx="6699699" cy="653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6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사내 스터디</a:t>
                </a:r>
              </a:p>
              <a:p>
                <a:pPr>
                  <a:lnSpc>
                    <a:spcPct val="120000"/>
                  </a:lnSpc>
                  <a:defRPr sz="16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개인의 성장은</a:t>
                </a:r>
                <a:r>
                  <a:t> </a:t>
                </a:r>
                <a:r>
                  <a:t>곧 회사의 성장과 직결</a:t>
                </a:r>
              </a:p>
            </p:txBody>
          </p:sp>
        </p:grpSp>
        <p:sp>
          <p:nvSpPr>
            <p:cNvPr id="304" name="TextBox 40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06" name="Straight Connector 28"/>
          <p:cNvSpPr/>
          <p:nvPr/>
        </p:nvSpPr>
        <p:spPr>
          <a:xfrm>
            <a:off x="4414837" y="3882628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3"/>
      <p:bldP build="whole" bldLvl="1" animBg="1" rev="0" advAuto="0" spid="264" grpId="1"/>
      <p:bldP build="whole" bldLvl="1" animBg="1" rev="0" advAuto="0" spid="300" grpId="4"/>
      <p:bldP build="whole" bldLvl="1" animBg="1" rev="0" advAuto="0" spid="305" grpId="5"/>
      <p:bldP build="whole" bldLvl="1" animBg="1" rev="0" advAuto="0" spid="26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309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310" name="Straight Connector 26"/>
          <p:cNvSpPr/>
          <p:nvPr/>
        </p:nvSpPr>
        <p:spPr>
          <a:xfrm>
            <a:off x="4414837" y="2239566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Straight Connector 27"/>
          <p:cNvSpPr/>
          <p:nvPr/>
        </p:nvSpPr>
        <p:spPr>
          <a:xfrm>
            <a:off x="4414837" y="3061097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6" name="그룹 81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314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12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3" name="협력 마인드셋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협력 마인드셋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경쟁 상대가 아닌 서비스를 함께 만들어 가는 동료라는 인식</a:t>
                </a:r>
              </a:p>
            </p:txBody>
          </p:sp>
        </p:grpSp>
        <p:sp>
          <p:nvSpPr>
            <p:cNvPr id="315" name="TextBox 36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1" name="그룹 82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319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17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8" name="타 부서와의 소통 채널 확대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타 부서와의 소통 채널 확대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상호 협의를 통해 최소 주 </a:t>
                </a:r>
                <a:r>
                  <a:t>1</a:t>
                </a:r>
                <a:r>
                  <a:t>회</a:t>
                </a:r>
                <a:r>
                  <a:t>,</a:t>
                </a:r>
                <a:r>
                  <a:t> 기획팀</a:t>
                </a:r>
                <a:r>
                  <a:t>-</a:t>
                </a:r>
                <a:r>
                  <a:t>개발팀 간의 회의 진행</a:t>
                </a:r>
              </a:p>
            </p:txBody>
          </p:sp>
        </p:grpSp>
        <p:sp>
          <p:nvSpPr>
            <p:cNvPr id="320" name="TextBox 37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25" name="그룹 68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322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23" name="Oval 15"/>
            <p:cNvSpPr/>
            <p:nvPr/>
          </p:nvSpPr>
          <p:spPr>
            <a:xfrm>
              <a:off x="103281" y="61163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24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329" name="그룹 73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326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27" name="Oval 16"/>
            <p:cNvSpPr/>
            <p:nvPr/>
          </p:nvSpPr>
          <p:spPr>
            <a:xfrm>
              <a:off x="103281" y="61164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28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333" name="그룹 66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330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1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2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337" name="그룹 65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334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5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336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338" name="그림 74" descr="그림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그림 75" descr="그림 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그림 76" descr="그림 7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그림 77" descr="그림 7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6" name="그룹 83"/>
          <p:cNvGrpSpPr/>
          <p:nvPr/>
        </p:nvGrpSpPr>
        <p:grpSpPr>
          <a:xfrm>
            <a:off x="4414837" y="3119436"/>
            <a:ext cx="7138768" cy="704851"/>
            <a:chOff x="0" y="0"/>
            <a:chExt cx="7138766" cy="704850"/>
          </a:xfrm>
        </p:grpSpPr>
        <p:grpSp>
          <p:nvGrpSpPr>
            <p:cNvPr id="344" name="Rectangle: Rounded Corners 22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42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</a:p>
            </p:txBody>
          </p:sp>
          <p:sp>
            <p:nvSpPr>
              <p:cNvPr id="343" name="회의록 작성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회의록 작성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모든 회의에서 회의록 작성 및 공유</a:t>
                </a:r>
              </a:p>
            </p:txBody>
          </p:sp>
        </p:grpSp>
        <p:sp>
          <p:nvSpPr>
            <p:cNvPr id="345" name="TextBox 38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47" name="Straight Connector 28"/>
          <p:cNvSpPr/>
          <p:nvPr/>
        </p:nvSpPr>
        <p:spPr>
          <a:xfrm>
            <a:off x="4414837" y="3882628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2" name="그룹화"/>
          <p:cNvGrpSpPr/>
          <p:nvPr/>
        </p:nvGrpSpPr>
        <p:grpSpPr>
          <a:xfrm>
            <a:off x="4414837" y="3940967"/>
            <a:ext cx="7138768" cy="704851"/>
            <a:chOff x="0" y="0"/>
            <a:chExt cx="7138766" cy="704850"/>
          </a:xfrm>
        </p:grpSpPr>
        <p:grpSp>
          <p:nvGrpSpPr>
            <p:cNvPr id="350" name="Rectangle: Rounded Corners 23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348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349" name="명확한 인수인계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4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명확한 인수인계</a:t>
                </a: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찾아서 하라는 식이 아닌 문서와 함께 인수인계 진행</a:t>
                </a:r>
              </a:p>
            </p:txBody>
          </p:sp>
        </p:grpSp>
        <p:sp>
          <p:nvSpPr>
            <p:cNvPr id="351" name="TextBox 39"/>
            <p:cNvSpPr txBox="1"/>
            <p:nvPr/>
          </p:nvSpPr>
          <p:spPr>
            <a:xfrm>
              <a:off x="6836858" y="90814"/>
              <a:ext cx="30190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2"/>
      <p:bldP build="whole" bldLvl="1" animBg="1" rev="0" advAuto="0" spid="316" grpId="1"/>
      <p:bldP build="whole" bldLvl="1" animBg="1" rev="0" advAuto="0" spid="352" grpId="4"/>
      <p:bldP build="whole" bldLvl="1" animBg="1" rev="0" advAuto="0" spid="34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traight Connector 8"/>
          <p:cNvSpPr/>
          <p:nvPr/>
        </p:nvSpPr>
        <p:spPr>
          <a:xfrm flipH="1" flipV="1">
            <a:off x="742632" y="4068512"/>
            <a:ext cx="5109529" cy="1"/>
          </a:xfrm>
          <a:prstGeom prst="line">
            <a:avLst/>
          </a:prstGeom>
          <a:ln w="22225">
            <a:solidFill>
              <a:srgbClr val="E7E6E6"/>
            </a:solidFill>
            <a:miter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Title 1"/>
          <p:cNvSpPr txBox="1"/>
          <p:nvPr>
            <p:ph type="title"/>
          </p:nvPr>
        </p:nvSpPr>
        <p:spPr>
          <a:xfrm>
            <a:off x="731519" y="2943983"/>
            <a:ext cx="5414637" cy="1035256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356" name="Oval 10"/>
          <p:cNvSpPr/>
          <p:nvPr/>
        </p:nvSpPr>
        <p:spPr>
          <a:xfrm>
            <a:off x="731519" y="2513544"/>
            <a:ext cx="243043" cy="243043"/>
          </a:xfrm>
          <a:prstGeom prst="ellipse">
            <a:avLst/>
          </a:prstGeom>
          <a:solidFill>
            <a:srgbClr val="74BD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357" name="Oval 12"/>
          <p:cNvSpPr/>
          <p:nvPr/>
        </p:nvSpPr>
        <p:spPr>
          <a:xfrm>
            <a:off x="1023597" y="2513544"/>
            <a:ext cx="243043" cy="243043"/>
          </a:xfrm>
          <a:prstGeom prst="ellipse">
            <a:avLst/>
          </a:prstGeom>
          <a:solidFill>
            <a:srgbClr val="78D2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8" name="Oval 16"/>
          <p:cNvSpPr/>
          <p:nvPr/>
        </p:nvSpPr>
        <p:spPr>
          <a:xfrm>
            <a:off x="1315675" y="2513544"/>
            <a:ext cx="243043" cy="243043"/>
          </a:xfrm>
          <a:prstGeom prst="ellipse">
            <a:avLst/>
          </a:prstGeom>
          <a:solidFill>
            <a:srgbClr val="98DBA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9" name="Oval 17"/>
          <p:cNvSpPr/>
          <p:nvPr/>
        </p:nvSpPr>
        <p:spPr>
          <a:xfrm>
            <a:off x="1607751" y="2513544"/>
            <a:ext cx="243043" cy="243043"/>
          </a:xfrm>
          <a:prstGeom prst="ellipse">
            <a:avLst/>
          </a:prstGeom>
          <a:solidFill>
            <a:srgbClr val="CDE4A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traight Connector 8"/>
          <p:cNvSpPr/>
          <p:nvPr/>
        </p:nvSpPr>
        <p:spPr>
          <a:xfrm flipH="1" flipV="1">
            <a:off x="742632" y="4068512"/>
            <a:ext cx="5109529" cy="1"/>
          </a:xfrm>
          <a:prstGeom prst="line">
            <a:avLst/>
          </a:prstGeom>
          <a:ln w="22225">
            <a:solidFill>
              <a:srgbClr val="E7E6E6"/>
            </a:solidFill>
            <a:miter/>
            <a:tailEnd type="oval"/>
          </a:ln>
        </p:spPr>
        <p:txBody>
          <a:bodyPr lIns="45719" rIns="45719"/>
          <a:lstStyle/>
          <a:p>
            <a:pPr/>
          </a:p>
        </p:txBody>
      </p:sp>
      <p:sp>
        <p:nvSpPr>
          <p:cNvPr id="362" name="Title 1"/>
          <p:cNvSpPr txBox="1"/>
          <p:nvPr>
            <p:ph type="title"/>
          </p:nvPr>
        </p:nvSpPr>
        <p:spPr>
          <a:xfrm>
            <a:off x="731519" y="2943983"/>
            <a:ext cx="5414637" cy="1035256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Fin.</a:t>
            </a:r>
          </a:p>
        </p:txBody>
      </p:sp>
      <p:sp>
        <p:nvSpPr>
          <p:cNvPr id="363" name="Oval 10"/>
          <p:cNvSpPr/>
          <p:nvPr/>
        </p:nvSpPr>
        <p:spPr>
          <a:xfrm>
            <a:off x="731519" y="2513544"/>
            <a:ext cx="243043" cy="243043"/>
          </a:xfrm>
          <a:prstGeom prst="ellipse">
            <a:avLst/>
          </a:prstGeom>
          <a:solidFill>
            <a:srgbClr val="74BD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4" name="Oval 12"/>
          <p:cNvSpPr/>
          <p:nvPr/>
        </p:nvSpPr>
        <p:spPr>
          <a:xfrm>
            <a:off x="1023597" y="2513544"/>
            <a:ext cx="243043" cy="243043"/>
          </a:xfrm>
          <a:prstGeom prst="ellipse">
            <a:avLst/>
          </a:prstGeom>
          <a:solidFill>
            <a:srgbClr val="78D2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5" name="Oval 16"/>
          <p:cNvSpPr/>
          <p:nvPr/>
        </p:nvSpPr>
        <p:spPr>
          <a:xfrm>
            <a:off x="1315675" y="2513544"/>
            <a:ext cx="243043" cy="243043"/>
          </a:xfrm>
          <a:prstGeom prst="ellipse">
            <a:avLst/>
          </a:prstGeom>
          <a:solidFill>
            <a:srgbClr val="98DBA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Oval 17"/>
          <p:cNvSpPr/>
          <p:nvPr/>
        </p:nvSpPr>
        <p:spPr>
          <a:xfrm>
            <a:off x="1607751" y="2513544"/>
            <a:ext cx="243043" cy="243043"/>
          </a:xfrm>
          <a:prstGeom prst="ellipse">
            <a:avLst/>
          </a:prstGeom>
          <a:solidFill>
            <a:srgbClr val="CDE4A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58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어록 모음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476250" y="365125"/>
            <a:ext cx="11239500" cy="61524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 sz="2000"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t>“</a:t>
            </a:r>
            <a:r>
              <a:t>베타 테스트를 왜 지금 하는지 모르겠다</a:t>
            </a:r>
            <a:r>
              <a:t>.”</a:t>
            </a:r>
            <a:br/>
            <a:r>
              <a:t>“</a:t>
            </a:r>
            <a:r>
              <a:t>화면 테스트만 하고 전문 테스트는 안 했는가</a:t>
            </a:r>
            <a:r>
              <a:t>?”</a:t>
            </a:r>
            <a:br/>
            <a:br/>
            <a:r>
              <a:t>“</a:t>
            </a:r>
            <a:r>
              <a:t>코드 리뷰를 해도 장애가 나는데</a:t>
            </a:r>
            <a:r>
              <a:t>, </a:t>
            </a:r>
            <a:r>
              <a:t>왜 코드 리뷰를 하는가</a:t>
            </a:r>
            <a:r>
              <a:t>?”</a:t>
            </a:r>
            <a:br/>
            <a:r>
              <a:t>“</a:t>
            </a:r>
            <a:r>
              <a:t>시니어라면 눈치 보고 팀장한테 와서 무슨 일을 도와드릴까요</a:t>
            </a:r>
            <a:r>
              <a:t>, </a:t>
            </a:r>
            <a:r>
              <a:t>라고 물어봐야 하지 않냐</a:t>
            </a:r>
            <a:r>
              <a:t>.”</a:t>
            </a:r>
            <a:br/>
            <a:r>
              <a:t>“</a:t>
            </a:r>
            <a:r>
              <a:t>자기주도적 업무를 하지 말아라</a:t>
            </a:r>
            <a:r>
              <a:t>.”</a:t>
            </a:r>
            <a:br/>
            <a:br/>
            <a:r>
              <a:t>“</a:t>
            </a:r>
            <a:r>
              <a:t>회의가 왜 그렇게 자주 있는가</a:t>
            </a:r>
            <a:r>
              <a:t>, </a:t>
            </a:r>
            <a:r>
              <a:t>나는 불필요하다고 생각한다</a:t>
            </a:r>
            <a:r>
              <a:t>.”</a:t>
            </a:r>
            <a:br/>
            <a:r>
              <a:t>“</a:t>
            </a:r>
            <a:r>
              <a:t>왜 프론트엔드 개발자끼리 몰려 다니는가</a:t>
            </a:r>
            <a:r>
              <a:t>?”</a:t>
            </a:r>
            <a:br/>
            <a:r>
              <a:t>“</a:t>
            </a:r>
            <a:r>
              <a:t>기획팀과 친하게 지내지 말아라</a:t>
            </a:r>
            <a:r>
              <a:t>.”</a:t>
            </a:r>
            <a:br/>
            <a:br/>
            <a:r>
              <a:t>“</a:t>
            </a:r>
            <a:r>
              <a:t>왜 지금 이런 시기에 스터디를 진행하는가</a:t>
            </a:r>
            <a:r>
              <a:t>?”</a:t>
            </a:r>
            <a:br/>
            <a:r>
              <a:t>“</a:t>
            </a:r>
            <a:r>
              <a:t>니가 스터디를 하면 지금까지 안 한 내가 뭐가 되는가</a:t>
            </a:r>
            <a:r>
              <a:t>?”</a:t>
            </a:r>
            <a:br/>
            <a:br/>
            <a:r>
              <a:t>“</a:t>
            </a:r>
            <a:r>
              <a:t>여자 백엔드 개발자를 왜 뽑는지 모르겠다</a:t>
            </a:r>
            <a:r>
              <a:t>.”</a:t>
            </a:r>
            <a:b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58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개발팀의 장점 및 단점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: Top Corners Rounded 123"/>
          <p:cNvSpPr/>
          <p:nvPr/>
        </p:nvSpPr>
        <p:spPr>
          <a:xfrm>
            <a:off x="0" y="3392487"/>
            <a:ext cx="12192001" cy="3465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72" y="0"/>
                </a:moveTo>
                <a:lnTo>
                  <a:pt x="21028" y="0"/>
                </a:lnTo>
                <a:cubicBezTo>
                  <a:pt x="21344" y="0"/>
                  <a:pt x="21600" y="901"/>
                  <a:pt x="21600" y="2013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013"/>
                </a:lnTo>
                <a:cubicBezTo>
                  <a:pt x="0" y="901"/>
                  <a:pt x="256" y="0"/>
                  <a:pt x="572" y="0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grpSp>
        <p:nvGrpSpPr>
          <p:cNvPr id="127" name="그룹 138"/>
          <p:cNvGrpSpPr/>
          <p:nvPr/>
        </p:nvGrpSpPr>
        <p:grpSpPr>
          <a:xfrm>
            <a:off x="6451600" y="1578530"/>
            <a:ext cx="4968241" cy="4501058"/>
            <a:chOff x="0" y="0"/>
            <a:chExt cx="4968240" cy="4501057"/>
          </a:xfrm>
        </p:grpSpPr>
        <p:sp>
          <p:nvSpPr>
            <p:cNvPr id="112" name="Rectangle: Top Corners Rounded 117"/>
            <p:cNvSpPr/>
            <p:nvPr/>
          </p:nvSpPr>
          <p:spPr>
            <a:xfrm>
              <a:off x="985520" y="4196257"/>
              <a:ext cx="29972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08" y="21600"/>
                    <a:pt x="20502" y="21600"/>
                  </a:cubicBezTo>
                  <a:lnTo>
                    <a:pt x="1098" y="21600"/>
                  </a:lnTo>
                  <a:cubicBezTo>
                    <a:pt x="492" y="21600"/>
                    <a:pt x="0" y="16765"/>
                    <a:pt x="0" y="10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13" name="Rectangle: Rounded Corners 20"/>
            <p:cNvSpPr/>
            <p:nvPr/>
          </p:nvSpPr>
          <p:spPr>
            <a:xfrm>
              <a:off x="0" y="280750"/>
              <a:ext cx="4968241" cy="4064000"/>
            </a:xfrm>
            <a:prstGeom prst="roundRect">
              <a:avLst>
                <a:gd name="adj" fmla="val 92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0" dir="0">
                <a:srgbClr val="000000">
                  <a:alpha val="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16" name="Rectangle: Rounded Corners 8"/>
            <p:cNvGrpSpPr/>
            <p:nvPr/>
          </p:nvGrpSpPr>
          <p:grpSpPr>
            <a:xfrm>
              <a:off x="808635" y="0"/>
              <a:ext cx="3350971" cy="586296"/>
              <a:chOff x="0" y="0"/>
              <a:chExt cx="3350969" cy="586294"/>
            </a:xfrm>
          </p:grpSpPr>
          <p:sp>
            <p:nvSpPr>
              <p:cNvPr id="114" name="모서리가 둥근 직사각형"/>
              <p:cNvSpPr/>
              <p:nvPr/>
            </p:nvSpPr>
            <p:spPr>
              <a:xfrm>
                <a:off x="0" y="0"/>
                <a:ext cx="3350970" cy="586295"/>
              </a:xfrm>
              <a:prstGeom prst="roundRect">
                <a:avLst>
                  <a:gd name="adj" fmla="val 50000"/>
                </a:avLst>
              </a:prstGeom>
              <a:solidFill>
                <a:srgbClr val="98DBA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단점"/>
              <p:cNvSpPr txBox="1"/>
              <p:nvPr/>
            </p:nvSpPr>
            <p:spPr>
              <a:xfrm>
                <a:off x="177300" y="64547"/>
                <a:ext cx="2997811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단점</a:t>
                </a:r>
              </a:p>
            </p:txBody>
          </p:sp>
        </p:grpSp>
        <p:sp>
          <p:nvSpPr>
            <p:cNvPr id="117" name="TextBox 109"/>
            <p:cNvSpPr txBox="1"/>
            <p:nvPr/>
          </p:nvSpPr>
          <p:spPr>
            <a:xfrm>
              <a:off x="280363" y="1095147"/>
              <a:ext cx="4476392" cy="62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일정 관리 능력 부족</a:t>
              </a:r>
              <a:r>
                <a:t>,</a:t>
              </a:r>
              <a:r>
                <a:t> 자체 개발 테스트 미흡</a:t>
              </a:r>
              <a:r>
                <a:t>,</a:t>
              </a:r>
              <a:r>
                <a:t> </a:t>
              </a:r>
            </a:p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   브랜치 관리 및 코드 리뷰에 대한 부정적 태도</a:t>
              </a:r>
            </a:p>
          </p:txBody>
        </p:sp>
        <p:sp>
          <p:nvSpPr>
            <p:cNvPr id="118" name="TextBox 110"/>
            <p:cNvSpPr txBox="1"/>
            <p:nvPr/>
          </p:nvSpPr>
          <p:spPr>
            <a:xfrm>
              <a:off x="280363" y="787920"/>
              <a:ext cx="4476962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부족한 개발자로서의 역량</a:t>
              </a:r>
            </a:p>
          </p:txBody>
        </p:sp>
        <p:sp>
          <p:nvSpPr>
            <p:cNvPr id="119" name="TextBox 112"/>
            <p:cNvSpPr txBox="1"/>
            <p:nvPr/>
          </p:nvSpPr>
          <p:spPr>
            <a:xfrm>
              <a:off x="280363" y="2337241"/>
              <a:ext cx="4476392" cy="623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타 부서와 부족한 회의 시간</a:t>
              </a:r>
              <a:r>
                <a:t>,</a:t>
              </a:r>
              <a:r>
                <a:t> 상호 불신 기반의</a:t>
              </a:r>
            </a:p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   부적절한 협의 과정</a:t>
              </a:r>
            </a:p>
          </p:txBody>
        </p:sp>
        <p:sp>
          <p:nvSpPr>
            <p:cNvPr id="120" name="TextBox 113"/>
            <p:cNvSpPr txBox="1"/>
            <p:nvPr/>
          </p:nvSpPr>
          <p:spPr>
            <a:xfrm>
              <a:off x="280363" y="2030013"/>
              <a:ext cx="447696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소극적 의사 소통</a:t>
              </a:r>
            </a:p>
          </p:txBody>
        </p:sp>
        <p:sp>
          <p:nvSpPr>
            <p:cNvPr id="121" name="TextBox 115"/>
            <p:cNvSpPr txBox="1"/>
            <p:nvPr/>
          </p:nvSpPr>
          <p:spPr>
            <a:xfrm>
              <a:off x="280363" y="3579335"/>
              <a:ext cx="447639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상호 존중 반대항의 언행 존재</a:t>
              </a:r>
            </a:p>
          </p:txBody>
        </p:sp>
        <p:sp>
          <p:nvSpPr>
            <p:cNvPr id="122" name="TextBox 116"/>
            <p:cNvSpPr txBox="1"/>
            <p:nvPr/>
          </p:nvSpPr>
          <p:spPr>
            <a:xfrm>
              <a:off x="280363" y="3272107"/>
              <a:ext cx="4476962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결여된 비즈니스 매너</a:t>
              </a:r>
            </a:p>
          </p:txBody>
        </p:sp>
        <p:sp>
          <p:nvSpPr>
            <p:cNvPr id="123" name="Oval 118"/>
            <p:cNvSpPr/>
            <p:nvPr/>
          </p:nvSpPr>
          <p:spPr>
            <a:xfrm>
              <a:off x="893121" y="52436"/>
              <a:ext cx="481423" cy="48142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24" name="Straight Connector 127"/>
            <p:cNvSpPr/>
            <p:nvPr/>
          </p:nvSpPr>
          <p:spPr>
            <a:xfrm>
              <a:off x="408779" y="1836101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Straight Connector 128"/>
            <p:cNvSpPr/>
            <p:nvPr/>
          </p:nvSpPr>
          <p:spPr>
            <a:xfrm>
              <a:off x="408779" y="3078195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6" name="Graphic 130" descr="Graphic 1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9935" y="99250"/>
              <a:ext cx="387796" cy="38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3" name="그룹화"/>
          <p:cNvGrpSpPr/>
          <p:nvPr/>
        </p:nvGrpSpPr>
        <p:grpSpPr>
          <a:xfrm>
            <a:off x="577751" y="1578530"/>
            <a:ext cx="4968241" cy="4501058"/>
            <a:chOff x="0" y="0"/>
            <a:chExt cx="4968240" cy="4501057"/>
          </a:xfrm>
        </p:grpSpPr>
        <p:sp>
          <p:nvSpPr>
            <p:cNvPr id="128" name="Rectangle: Top Corners Rounded 121"/>
            <p:cNvSpPr/>
            <p:nvPr/>
          </p:nvSpPr>
          <p:spPr>
            <a:xfrm>
              <a:off x="971649" y="4196257"/>
              <a:ext cx="29972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21108" y="21600"/>
                    <a:pt x="20502" y="21600"/>
                  </a:cubicBezTo>
                  <a:lnTo>
                    <a:pt x="1098" y="21600"/>
                  </a:lnTo>
                  <a:cubicBezTo>
                    <a:pt x="492" y="21600"/>
                    <a:pt x="0" y="16765"/>
                    <a:pt x="0" y="10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29" name="Rectangle: Rounded Corners 122"/>
            <p:cNvSpPr/>
            <p:nvPr/>
          </p:nvSpPr>
          <p:spPr>
            <a:xfrm>
              <a:off x="0" y="206769"/>
              <a:ext cx="4968241" cy="4064000"/>
            </a:xfrm>
            <a:prstGeom prst="roundRect">
              <a:avLst>
                <a:gd name="adj" fmla="val 927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54000" dist="0" dir="0">
                <a:srgbClr val="000000">
                  <a:alpha val="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32" name="Rectangle: Rounded Corners 7"/>
            <p:cNvGrpSpPr/>
            <p:nvPr/>
          </p:nvGrpSpPr>
          <p:grpSpPr>
            <a:xfrm>
              <a:off x="794449" y="0"/>
              <a:ext cx="3351601" cy="586296"/>
              <a:chOff x="0" y="0"/>
              <a:chExt cx="3351600" cy="586294"/>
            </a:xfrm>
          </p:grpSpPr>
          <p:sp>
            <p:nvSpPr>
              <p:cNvPr id="130" name="모서리가 둥근 직사각형"/>
              <p:cNvSpPr/>
              <p:nvPr/>
            </p:nvSpPr>
            <p:spPr>
              <a:xfrm>
                <a:off x="0" y="0"/>
                <a:ext cx="3351601" cy="586295"/>
              </a:xfrm>
              <a:prstGeom prst="roundRect">
                <a:avLst>
                  <a:gd name="adj" fmla="val 50000"/>
                </a:avLst>
              </a:prstGeom>
              <a:solidFill>
                <a:srgbClr val="74BD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</a:p>
            </p:txBody>
          </p:sp>
          <p:sp>
            <p:nvSpPr>
              <p:cNvPr id="131" name="장점"/>
              <p:cNvSpPr txBox="1"/>
              <p:nvPr/>
            </p:nvSpPr>
            <p:spPr>
              <a:xfrm>
                <a:off x="177299" y="64547"/>
                <a:ext cx="2998443" cy="457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장점</a:t>
                </a:r>
              </a:p>
            </p:txBody>
          </p:sp>
        </p:grpSp>
        <p:sp>
          <p:nvSpPr>
            <p:cNvPr id="133" name="TextBox 24"/>
            <p:cNvSpPr txBox="1"/>
            <p:nvPr/>
          </p:nvSpPr>
          <p:spPr>
            <a:xfrm>
              <a:off x="231768" y="1095147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 React(Next.js), Flutter, TypeScript,</a:t>
              </a:r>
              <a:r>
                <a:t> </a:t>
              </a:r>
              <a:r>
                <a:t>Java</a:t>
              </a:r>
              <a:r>
                <a:t> 등</a:t>
              </a:r>
            </a:p>
          </p:txBody>
        </p:sp>
        <p:sp>
          <p:nvSpPr>
            <p:cNvPr id="134" name="TextBox 25"/>
            <p:cNvSpPr txBox="1"/>
            <p:nvPr/>
          </p:nvSpPr>
          <p:spPr>
            <a:xfrm>
              <a:off x="231768" y="787920"/>
              <a:ext cx="4476961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기술 스택의 다양성</a:t>
              </a:r>
            </a:p>
          </p:txBody>
        </p:sp>
        <p:sp>
          <p:nvSpPr>
            <p:cNvPr id="135" name="TextBox 53"/>
            <p:cNvSpPr txBox="1"/>
            <p:nvPr/>
          </p:nvSpPr>
          <p:spPr>
            <a:xfrm>
              <a:off x="231768" y="2337241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전문 기반의 은행 서버 구축</a:t>
              </a:r>
            </a:p>
          </p:txBody>
        </p:sp>
        <p:sp>
          <p:nvSpPr>
            <p:cNvPr id="136" name="TextBox 102"/>
            <p:cNvSpPr txBox="1"/>
            <p:nvPr/>
          </p:nvSpPr>
          <p:spPr>
            <a:xfrm>
              <a:off x="231768" y="2029120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도메인 지식</a:t>
              </a:r>
            </a:p>
          </p:txBody>
        </p:sp>
        <p:sp>
          <p:nvSpPr>
            <p:cNvPr id="137" name="Oval 119"/>
            <p:cNvSpPr/>
            <p:nvPr/>
          </p:nvSpPr>
          <p:spPr>
            <a:xfrm>
              <a:off x="864010" y="52436"/>
              <a:ext cx="481423" cy="48142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38" name="Straight Connector 125"/>
            <p:cNvSpPr/>
            <p:nvPr/>
          </p:nvSpPr>
          <p:spPr>
            <a:xfrm>
              <a:off x="394908" y="1836101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9" name="Straight Connector 126"/>
            <p:cNvSpPr/>
            <p:nvPr/>
          </p:nvSpPr>
          <p:spPr>
            <a:xfrm>
              <a:off x="394908" y="3078195"/>
              <a:ext cx="4150683" cy="1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140" name="Graphic 132" descr="Graphic 13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10824" y="99250"/>
              <a:ext cx="387796" cy="3877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TextBox 53"/>
            <p:cNvSpPr txBox="1"/>
            <p:nvPr/>
          </p:nvSpPr>
          <p:spPr>
            <a:xfrm>
              <a:off x="245640" y="3578442"/>
              <a:ext cx="447639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500">
                  <a:solidFill>
                    <a:srgbClr val="808080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  <a:r>
                <a:t>-</a:t>
              </a:r>
              <a:r>
                <a:t> 누구든지 편하게 의견을 말할 수 있는 환경</a:t>
              </a:r>
            </a:p>
          </p:txBody>
        </p:sp>
        <p:sp>
          <p:nvSpPr>
            <p:cNvPr id="142" name="TextBox 102"/>
            <p:cNvSpPr txBox="1"/>
            <p:nvPr/>
          </p:nvSpPr>
          <p:spPr>
            <a:xfrm>
              <a:off x="245640" y="3270321"/>
              <a:ext cx="4476961" cy="333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5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자유로운 분위기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2"/>
      <p:bldP build="whole" bldLvl="1" animBg="1" rev="0" advAuto="0" spid="1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58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방향성 키워드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val 8"/>
          <p:cNvSpPr/>
          <p:nvPr/>
        </p:nvSpPr>
        <p:spPr>
          <a:xfrm>
            <a:off x="4491037" y="1841250"/>
            <a:ext cx="3209927" cy="3209927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49" name="Block Arc 9"/>
          <p:cNvSpPr/>
          <p:nvPr/>
        </p:nvSpPr>
        <p:spPr>
          <a:xfrm>
            <a:off x="4491089" y="1828339"/>
            <a:ext cx="1666899" cy="1617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428"/>
                </a:moveTo>
                <a:cubicBezTo>
                  <a:pt x="0" y="9593"/>
                  <a:pt x="9311" y="0"/>
                  <a:pt x="20797" y="0"/>
                </a:cubicBezTo>
                <a:cubicBezTo>
                  <a:pt x="21065" y="0"/>
                  <a:pt x="21333" y="5"/>
                  <a:pt x="21600" y="16"/>
                </a:cubicBezTo>
                <a:lnTo>
                  <a:pt x="21383" y="5959"/>
                </a:lnTo>
                <a:lnTo>
                  <a:pt x="21383" y="5959"/>
                </a:lnTo>
                <a:cubicBezTo>
                  <a:pt x="12999" y="5625"/>
                  <a:pt x="5939" y="12358"/>
                  <a:pt x="5616" y="20996"/>
                </a:cubicBezTo>
                <a:cubicBezTo>
                  <a:pt x="5608" y="21197"/>
                  <a:pt x="5604" y="21399"/>
                  <a:pt x="5604" y="21600"/>
                </a:cubicBezTo>
                <a:close/>
              </a:path>
            </a:pathLst>
          </a:custGeom>
          <a:solidFill>
            <a:srgbClr val="78D2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0" name="Block Arc 10"/>
          <p:cNvSpPr/>
          <p:nvPr/>
        </p:nvSpPr>
        <p:spPr>
          <a:xfrm flipH="1">
            <a:off x="6095807" y="1836518"/>
            <a:ext cx="1605150" cy="160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37"/>
                </a:moveTo>
                <a:cubicBezTo>
                  <a:pt x="0" y="9642"/>
                  <a:pt x="9670" y="0"/>
                  <a:pt x="21597" y="0"/>
                </a:cubicBezTo>
                <a:lnTo>
                  <a:pt x="21600" y="5675"/>
                </a:lnTo>
                <a:cubicBezTo>
                  <a:pt x="12780" y="5675"/>
                  <a:pt x="5630" y="12805"/>
                  <a:pt x="5630" y="21600"/>
                </a:cubicBezTo>
                <a:close/>
              </a:path>
            </a:pathLst>
          </a:custGeom>
          <a:solidFill>
            <a:srgbClr val="74BD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1" name="Block Arc 11"/>
          <p:cNvSpPr/>
          <p:nvPr/>
        </p:nvSpPr>
        <p:spPr>
          <a:xfrm flipV="1">
            <a:off x="4491041" y="3442726"/>
            <a:ext cx="1654274" cy="160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9382" y="0"/>
                  <a:pt x="20956" y="0"/>
                </a:cubicBezTo>
                <a:cubicBezTo>
                  <a:pt x="21171" y="0"/>
                  <a:pt x="21385" y="3"/>
                  <a:pt x="21600" y="10"/>
                </a:cubicBezTo>
                <a:lnTo>
                  <a:pt x="21422" y="5914"/>
                </a:lnTo>
                <a:lnTo>
                  <a:pt x="21422" y="5914"/>
                </a:lnTo>
                <a:cubicBezTo>
                  <a:pt x="13043" y="5648"/>
                  <a:pt x="6041" y="12435"/>
                  <a:pt x="5783" y="21072"/>
                </a:cubicBezTo>
                <a:cubicBezTo>
                  <a:pt x="5778" y="21233"/>
                  <a:pt x="5776" y="21393"/>
                  <a:pt x="5776" y="21553"/>
                </a:cubicBezTo>
                <a:close/>
              </a:path>
            </a:pathLst>
          </a:custGeom>
          <a:solidFill>
            <a:srgbClr val="98DBA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2" name="Block Arc 12"/>
          <p:cNvSpPr/>
          <p:nvPr/>
        </p:nvSpPr>
        <p:spPr>
          <a:xfrm flipH="1" flipV="1">
            <a:off x="6094520" y="3446212"/>
            <a:ext cx="1606437" cy="1609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537"/>
                </a:moveTo>
                <a:cubicBezTo>
                  <a:pt x="0" y="9643"/>
                  <a:pt x="9662" y="0"/>
                  <a:pt x="21580" y="0"/>
                </a:cubicBezTo>
                <a:lnTo>
                  <a:pt x="21600" y="5896"/>
                </a:lnTo>
                <a:cubicBezTo>
                  <a:pt x="12910" y="5896"/>
                  <a:pt x="5865" y="12927"/>
                  <a:pt x="5865" y="21600"/>
                </a:cubicBezTo>
                <a:close/>
              </a:path>
            </a:pathLst>
          </a:custGeom>
          <a:solidFill>
            <a:srgbClr val="CDE4A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53" name="Oval 13"/>
          <p:cNvSpPr/>
          <p:nvPr/>
        </p:nvSpPr>
        <p:spPr>
          <a:xfrm>
            <a:off x="4915215" y="2265428"/>
            <a:ext cx="2361571" cy="236157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15900" dist="0" dir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grpSp>
        <p:nvGrpSpPr>
          <p:cNvPr id="160" name="그룹 34"/>
          <p:cNvGrpSpPr/>
          <p:nvPr/>
        </p:nvGrpSpPr>
        <p:grpSpPr>
          <a:xfrm>
            <a:off x="515937" y="1256789"/>
            <a:ext cx="4403305" cy="1238581"/>
            <a:chOff x="0" y="0"/>
            <a:chExt cx="4403304" cy="1238579"/>
          </a:xfrm>
        </p:grpSpPr>
        <p:sp>
          <p:nvSpPr>
            <p:cNvPr id="154" name="Freeform 4"/>
            <p:cNvSpPr/>
            <p:nvPr/>
          </p:nvSpPr>
          <p:spPr>
            <a:xfrm>
              <a:off x="28073" y="301029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57" name="Rectangle: Rounded Corners 7"/>
            <p:cNvGrpSpPr/>
            <p:nvPr/>
          </p:nvGrpSpPr>
          <p:grpSpPr>
            <a:xfrm>
              <a:off x="0" y="40359"/>
              <a:ext cx="3128915" cy="548641"/>
              <a:chOff x="0" y="0"/>
              <a:chExt cx="3128914" cy="548640"/>
            </a:xfrm>
          </p:grpSpPr>
          <p:sp>
            <p:nvSpPr>
              <p:cNvPr id="155" name="모서리가 둥근 직사각형"/>
              <p:cNvSpPr/>
              <p:nvPr/>
            </p:nvSpPr>
            <p:spPr>
              <a:xfrm>
                <a:off x="0" y="36767"/>
                <a:ext cx="3128915" cy="475107"/>
              </a:xfrm>
              <a:prstGeom prst="roundRect">
                <a:avLst>
                  <a:gd name="adj" fmla="val 50000"/>
                </a:avLst>
              </a:prstGeom>
              <a:solidFill>
                <a:srgbClr val="78D2D3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" name="예의"/>
              <p:cNvSpPr txBox="1"/>
              <p:nvPr/>
            </p:nvSpPr>
            <p:spPr>
              <a:xfrm>
                <a:off x="115297" y="0"/>
                <a:ext cx="2449760" cy="548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예의</a:t>
                </a:r>
              </a:p>
            </p:txBody>
          </p:sp>
        </p:grpSp>
        <p:sp>
          <p:nvSpPr>
            <p:cNvPr id="158" name="Oval 19"/>
            <p:cNvSpPr/>
            <p:nvPr/>
          </p:nvSpPr>
          <p:spPr>
            <a:xfrm>
              <a:off x="2692462" y="0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59" name="Freeform 5"/>
            <p:cNvSpPr/>
            <p:nvPr/>
          </p:nvSpPr>
          <p:spPr>
            <a:xfrm>
              <a:off x="2874601" y="188494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67" name="그룹 36"/>
          <p:cNvGrpSpPr/>
          <p:nvPr/>
        </p:nvGrpSpPr>
        <p:grpSpPr>
          <a:xfrm>
            <a:off x="515937" y="4113626"/>
            <a:ext cx="4403305" cy="1255953"/>
            <a:chOff x="0" y="0"/>
            <a:chExt cx="4403304" cy="1255952"/>
          </a:xfrm>
        </p:grpSpPr>
        <p:sp>
          <p:nvSpPr>
            <p:cNvPr id="161" name="Freeform 2"/>
            <p:cNvSpPr/>
            <p:nvPr/>
          </p:nvSpPr>
          <p:spPr>
            <a:xfrm flipH="1" rot="10800000">
              <a:off x="28073" y="0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64" name="Rectangle: Rounded Corners 16"/>
            <p:cNvGrpSpPr/>
            <p:nvPr/>
          </p:nvGrpSpPr>
          <p:grpSpPr>
            <a:xfrm>
              <a:off x="0" y="675344"/>
              <a:ext cx="3128915" cy="548641"/>
              <a:chOff x="0" y="0"/>
              <a:chExt cx="3128914" cy="548640"/>
            </a:xfrm>
          </p:grpSpPr>
          <p:sp>
            <p:nvSpPr>
              <p:cNvPr id="162" name="모서리가 둥근 직사각형"/>
              <p:cNvSpPr/>
              <p:nvPr/>
            </p:nvSpPr>
            <p:spPr>
              <a:xfrm>
                <a:off x="0" y="36767"/>
                <a:ext cx="3128915" cy="475107"/>
              </a:xfrm>
              <a:prstGeom prst="roundRect">
                <a:avLst>
                  <a:gd name="adj" fmla="val 50000"/>
                </a:avLst>
              </a:prstGeom>
              <a:solidFill>
                <a:srgbClr val="98DBA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3" name="협업"/>
              <p:cNvSpPr txBox="1"/>
              <p:nvPr/>
            </p:nvSpPr>
            <p:spPr>
              <a:xfrm>
                <a:off x="115297" y="0"/>
                <a:ext cx="2449760" cy="548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r"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협업</a:t>
                </a:r>
              </a:p>
            </p:txBody>
          </p:sp>
        </p:grpSp>
        <p:sp>
          <p:nvSpPr>
            <p:cNvPr id="165" name="Oval 20"/>
            <p:cNvSpPr/>
            <p:nvPr/>
          </p:nvSpPr>
          <p:spPr>
            <a:xfrm>
              <a:off x="2692462" y="626592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66" name="Freeform 5"/>
            <p:cNvSpPr/>
            <p:nvPr/>
          </p:nvSpPr>
          <p:spPr>
            <a:xfrm>
              <a:off x="2874601" y="815086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74" name="그룹 33"/>
          <p:cNvGrpSpPr/>
          <p:nvPr/>
        </p:nvGrpSpPr>
        <p:grpSpPr>
          <a:xfrm>
            <a:off x="7272759" y="1256789"/>
            <a:ext cx="4406098" cy="1238581"/>
            <a:chOff x="0" y="0"/>
            <a:chExt cx="4406097" cy="1238579"/>
          </a:xfrm>
        </p:grpSpPr>
        <p:sp>
          <p:nvSpPr>
            <p:cNvPr id="168" name="Freeform 1"/>
            <p:cNvSpPr/>
            <p:nvPr/>
          </p:nvSpPr>
          <p:spPr>
            <a:xfrm flipH="1">
              <a:off x="-1" y="301029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71" name="Rectangle: Rounded Corners 15"/>
            <p:cNvGrpSpPr/>
            <p:nvPr/>
          </p:nvGrpSpPr>
          <p:grpSpPr>
            <a:xfrm>
              <a:off x="1271745" y="40359"/>
              <a:ext cx="3134353" cy="548641"/>
              <a:chOff x="0" y="0"/>
              <a:chExt cx="3134351" cy="548640"/>
            </a:xfrm>
          </p:grpSpPr>
          <p:sp>
            <p:nvSpPr>
              <p:cNvPr id="169" name="모서리가 둥근 직사각형"/>
              <p:cNvSpPr/>
              <p:nvPr/>
            </p:nvSpPr>
            <p:spPr>
              <a:xfrm>
                <a:off x="0" y="36767"/>
                <a:ext cx="3134352" cy="475107"/>
              </a:xfrm>
              <a:prstGeom prst="roundRect">
                <a:avLst>
                  <a:gd name="adj" fmla="val 50000"/>
                </a:avLst>
              </a:prstGeom>
              <a:solidFill>
                <a:srgbClr val="74BDE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0" name="일정"/>
              <p:cNvSpPr txBox="1"/>
              <p:nvPr/>
            </p:nvSpPr>
            <p:spPr>
              <a:xfrm>
                <a:off x="563856" y="0"/>
                <a:ext cx="2455199" cy="548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일정</a:t>
                </a:r>
              </a:p>
            </p:txBody>
          </p:sp>
        </p:grpSp>
        <p:sp>
          <p:nvSpPr>
            <p:cNvPr id="172" name="Oval 21"/>
            <p:cNvSpPr/>
            <p:nvPr/>
          </p:nvSpPr>
          <p:spPr>
            <a:xfrm>
              <a:off x="1090263" y="0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73" name="Freeform 5"/>
            <p:cNvSpPr/>
            <p:nvPr/>
          </p:nvSpPr>
          <p:spPr>
            <a:xfrm>
              <a:off x="1272403" y="188494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  <p:grpSp>
        <p:nvGrpSpPr>
          <p:cNvPr id="181" name="그룹 35"/>
          <p:cNvGrpSpPr/>
          <p:nvPr/>
        </p:nvGrpSpPr>
        <p:grpSpPr>
          <a:xfrm>
            <a:off x="7272759" y="4113626"/>
            <a:ext cx="4406098" cy="1255953"/>
            <a:chOff x="0" y="0"/>
            <a:chExt cx="4406097" cy="1255952"/>
          </a:xfrm>
        </p:grpSpPr>
        <p:sp>
          <p:nvSpPr>
            <p:cNvPr id="175" name="Freeform 3"/>
            <p:cNvSpPr/>
            <p:nvPr/>
          </p:nvSpPr>
          <p:spPr>
            <a:xfrm rot="10800000">
              <a:off x="-1" y="0"/>
              <a:ext cx="4375232" cy="93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6971" y="0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rgbClr val="D0CEC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grpSp>
          <p:nvGrpSpPr>
            <p:cNvPr id="178" name="Rectangle: Rounded Corners 17"/>
            <p:cNvGrpSpPr/>
            <p:nvPr/>
          </p:nvGrpSpPr>
          <p:grpSpPr>
            <a:xfrm>
              <a:off x="1271745" y="675344"/>
              <a:ext cx="3134353" cy="548641"/>
              <a:chOff x="0" y="0"/>
              <a:chExt cx="3134351" cy="548640"/>
            </a:xfrm>
          </p:grpSpPr>
          <p:sp>
            <p:nvSpPr>
              <p:cNvPr id="176" name="모서리가 둥근 직사각형"/>
              <p:cNvSpPr/>
              <p:nvPr/>
            </p:nvSpPr>
            <p:spPr>
              <a:xfrm>
                <a:off x="0" y="36767"/>
                <a:ext cx="3134352" cy="475107"/>
              </a:xfrm>
              <a:prstGeom prst="roundRect">
                <a:avLst>
                  <a:gd name="adj" fmla="val 50000"/>
                </a:avLst>
              </a:prstGeom>
              <a:solidFill>
                <a:srgbClr val="CDE4AC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165100" dist="38100" dir="5400000">
                  <a:schemeClr val="accent1">
                    <a:alpha val="10000"/>
                  </a:scheme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" name="성장"/>
              <p:cNvSpPr txBox="1"/>
              <p:nvPr/>
            </p:nvSpPr>
            <p:spPr>
              <a:xfrm>
                <a:off x="563856" y="0"/>
                <a:ext cx="2455199" cy="548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b="1" sz="3000">
                    <a:solidFill>
                      <a:srgbClr val="FFFFFF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lvl1pPr>
              </a:lstStyle>
              <a:p>
                <a:pPr/>
                <a:r>
                  <a:t>성장</a:t>
                </a:r>
              </a:p>
            </p:txBody>
          </p:sp>
        </p:grpSp>
        <p:sp>
          <p:nvSpPr>
            <p:cNvPr id="179" name="Oval 22"/>
            <p:cNvSpPr/>
            <p:nvPr/>
          </p:nvSpPr>
          <p:spPr>
            <a:xfrm>
              <a:off x="1090263" y="626592"/>
              <a:ext cx="617937" cy="62936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54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180" name="Freeform 5"/>
            <p:cNvSpPr/>
            <p:nvPr/>
          </p:nvSpPr>
          <p:spPr>
            <a:xfrm>
              <a:off x="1272403" y="815086"/>
              <a:ext cx="251922" cy="25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7" fill="norm" stroke="1" extrusionOk="0">
                  <a:moveTo>
                    <a:pt x="20876" y="242"/>
                  </a:moveTo>
                  <a:cubicBezTo>
                    <a:pt x="20431" y="-203"/>
                    <a:pt x="19985" y="20"/>
                    <a:pt x="19763" y="465"/>
                  </a:cubicBezTo>
                  <a:cubicBezTo>
                    <a:pt x="10855" y="12935"/>
                    <a:pt x="6402" y="19170"/>
                    <a:pt x="6402" y="19170"/>
                  </a:cubicBezTo>
                  <a:cubicBezTo>
                    <a:pt x="3136" y="15756"/>
                    <a:pt x="1503" y="14049"/>
                    <a:pt x="1503" y="14049"/>
                  </a:cubicBezTo>
                  <a:cubicBezTo>
                    <a:pt x="1057" y="13826"/>
                    <a:pt x="612" y="13826"/>
                    <a:pt x="167" y="14049"/>
                  </a:cubicBezTo>
                  <a:cubicBezTo>
                    <a:pt x="-56" y="14494"/>
                    <a:pt x="-56" y="14939"/>
                    <a:pt x="167" y="15385"/>
                  </a:cubicBezTo>
                  <a:cubicBezTo>
                    <a:pt x="4026" y="19244"/>
                    <a:pt x="5956" y="21174"/>
                    <a:pt x="5956" y="21174"/>
                  </a:cubicBezTo>
                  <a:cubicBezTo>
                    <a:pt x="6179" y="21397"/>
                    <a:pt x="6402" y="21397"/>
                    <a:pt x="6624" y="21397"/>
                  </a:cubicBezTo>
                  <a:cubicBezTo>
                    <a:pt x="6847" y="21397"/>
                    <a:pt x="7292" y="21174"/>
                    <a:pt x="7292" y="20952"/>
                  </a:cubicBezTo>
                  <a:cubicBezTo>
                    <a:pt x="16497" y="7888"/>
                    <a:pt x="21099" y="1356"/>
                    <a:pt x="21099" y="1356"/>
                  </a:cubicBezTo>
                  <a:cubicBezTo>
                    <a:pt x="21544" y="910"/>
                    <a:pt x="21321" y="465"/>
                    <a:pt x="20876" y="242"/>
                  </a:cubicBezTo>
                  <a:close/>
                </a:path>
              </a:pathLst>
            </a:cu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3"/>
      <p:bldP build="whole" bldLvl="1" animBg="1" rev="0" advAuto="0" spid="174" grpId="1"/>
      <p:bldP build="whole" bldLvl="1" animBg="1" rev="0" advAuto="0" spid="167" grpId="4"/>
      <p:bldP build="whole" bldLvl="1" animBg="1" rev="0" advAuto="0" spid="16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직사각형 58"/>
          <p:cNvSpPr/>
          <p:nvPr/>
        </p:nvSpPr>
        <p:spPr>
          <a:xfrm>
            <a:off x="-1" y="0"/>
            <a:ext cx="12259510" cy="6858000"/>
          </a:xfrm>
          <a:prstGeom prst="rect">
            <a:avLst/>
          </a:prstGeom>
          <a:solidFill>
            <a:srgbClr val="000000"/>
          </a:solidFill>
          <a:ln w="12700">
            <a:solidFill>
              <a:srgbClr val="21375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1"/>
          <p:cNvSpPr txBox="1"/>
          <p:nvPr>
            <p:ph type="title"/>
          </p:nvPr>
        </p:nvSpPr>
        <p:spPr>
          <a:xfrm>
            <a:off x="1754727" y="2385334"/>
            <a:ext cx="8682546" cy="2087331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pPr/>
            <a:r>
              <a:t>방향성 세부 설명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: Rounded Corners 14"/>
          <p:cNvSpPr/>
          <p:nvPr/>
        </p:nvSpPr>
        <p:spPr>
          <a:xfrm>
            <a:off x="1385888" y="962025"/>
            <a:ext cx="1743076" cy="4933950"/>
          </a:xfrm>
          <a:prstGeom prst="roundRect">
            <a:avLst>
              <a:gd name="adj" fmla="val 12295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87" name="Rectangle: Rounded Corners 8"/>
          <p:cNvSpPr/>
          <p:nvPr/>
        </p:nvSpPr>
        <p:spPr>
          <a:xfrm>
            <a:off x="476251" y="1133475"/>
            <a:ext cx="3562351" cy="4610100"/>
          </a:xfrm>
          <a:prstGeom prst="roundRect">
            <a:avLst>
              <a:gd name="adj" fmla="val 13512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</a:p>
        </p:txBody>
      </p:sp>
      <p:sp>
        <p:nvSpPr>
          <p:cNvPr id="188" name="Straight Connector 26"/>
          <p:cNvSpPr/>
          <p:nvPr/>
        </p:nvSpPr>
        <p:spPr>
          <a:xfrm>
            <a:off x="4414837" y="2239566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Straight Connector 27"/>
          <p:cNvSpPr/>
          <p:nvPr/>
        </p:nvSpPr>
        <p:spPr>
          <a:xfrm>
            <a:off x="4414837" y="3061097"/>
            <a:ext cx="7105650" cy="1"/>
          </a:xfrm>
          <a:prstGeom prst="line">
            <a:avLst/>
          </a:prstGeom>
          <a:ln w="6350">
            <a:solidFill>
              <a:srgbClr val="D9D9D9"/>
            </a:solidFill>
            <a:prstDash val="lg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4" name="그룹 78"/>
          <p:cNvGrpSpPr/>
          <p:nvPr/>
        </p:nvGrpSpPr>
        <p:grpSpPr>
          <a:xfrm>
            <a:off x="4414837" y="1476375"/>
            <a:ext cx="7138768" cy="704850"/>
            <a:chOff x="0" y="0"/>
            <a:chExt cx="7138766" cy="704850"/>
          </a:xfrm>
        </p:grpSpPr>
        <p:grpSp>
          <p:nvGrpSpPr>
            <p:cNvPr id="192" name="Rectangle: Rounded Corners 20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190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1" name="데일리 스탠드업 미팅 도입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데일리 스탠드업 미팅 도입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매일 </a:t>
                </a:r>
                <a:r>
                  <a:t>/</a:t>
                </a:r>
                <a:r>
                  <a:t> </a:t>
                </a:r>
                <a:r>
                  <a:t>15</a:t>
                </a:r>
                <a:r>
                  <a:t>분 이내 </a:t>
                </a:r>
                <a:r>
                  <a:t>/</a:t>
                </a:r>
                <a:r>
                  <a:t> 세 가지 질문</a:t>
                </a:r>
                <a:r>
                  <a:t>(</a:t>
                </a:r>
                <a:r>
                  <a:t>어제 한 일</a:t>
                </a:r>
                <a:r>
                  <a:t>,</a:t>
                </a:r>
                <a:r>
                  <a:t> 오늘 할 일</a:t>
                </a:r>
                <a:r>
                  <a:t>,</a:t>
                </a:r>
                <a:r>
                  <a:t> 블로커</a:t>
                </a:r>
                <a:r>
                  <a:t>)</a:t>
                </a:r>
                <a:r>
                  <a:t>에 대한 답변 공유</a:t>
                </a:r>
              </a:p>
            </p:txBody>
          </p:sp>
        </p:grpSp>
        <p:sp>
          <p:nvSpPr>
            <p:cNvPr id="193" name="TextBox 36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9" name="그룹 79"/>
          <p:cNvGrpSpPr/>
          <p:nvPr/>
        </p:nvGrpSpPr>
        <p:grpSpPr>
          <a:xfrm>
            <a:off x="4414837" y="2297906"/>
            <a:ext cx="7138768" cy="704851"/>
            <a:chOff x="0" y="0"/>
            <a:chExt cx="7138766" cy="704850"/>
          </a:xfrm>
        </p:grpSpPr>
        <p:grpSp>
          <p:nvGrpSpPr>
            <p:cNvPr id="197" name="Rectangle: Rounded Corners 21"/>
            <p:cNvGrpSpPr/>
            <p:nvPr/>
          </p:nvGrpSpPr>
          <p:grpSpPr>
            <a:xfrm>
              <a:off x="0" y="0"/>
              <a:ext cx="6791139" cy="704850"/>
              <a:chOff x="0" y="0"/>
              <a:chExt cx="6791138" cy="704850"/>
            </a:xfrm>
          </p:grpSpPr>
          <p:sp>
            <p:nvSpPr>
              <p:cNvPr id="195" name="직사각형"/>
              <p:cNvSpPr/>
              <p:nvPr/>
            </p:nvSpPr>
            <p:spPr>
              <a:xfrm>
                <a:off x="0" y="0"/>
                <a:ext cx="6791139" cy="704850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lnSpc>
                    <a:spcPct val="120000"/>
                  </a:lnSpc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적극적인 일정 관리…"/>
              <p:cNvSpPr txBox="1"/>
              <p:nvPr/>
            </p:nvSpPr>
            <p:spPr>
              <a:xfrm>
                <a:off x="45720" y="40572"/>
                <a:ext cx="6699699" cy="623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lnSpc>
                    <a:spcPct val="120000"/>
                  </a:lnSpc>
                  <a:defRPr b="1" sz="1500">
                    <a:solidFill>
                      <a:srgbClr val="333F5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적극적인 일정 관리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lnSpc>
                    <a:spcPct val="120000"/>
                  </a:lnSpc>
                  <a:defRPr sz="1500">
                    <a:solidFill>
                      <a:srgbClr val="808080"/>
                    </a:solidFill>
                    <a:latin typeface="나눔스퀘어"/>
                    <a:ea typeface="나눔스퀘어"/>
                    <a:cs typeface="나눔스퀘어"/>
                    <a:sym typeface="나눔스퀘어"/>
                  </a:defRPr>
                </a:pPr>
                <a:r>
                  <a:t>-</a:t>
                </a:r>
                <a:r>
                  <a:t> 수시로 진행 중인 프로젝트의 진행 상황 확인 및 보고</a:t>
                </a:r>
              </a:p>
            </p:txBody>
          </p:sp>
        </p:grpSp>
        <p:sp>
          <p:nvSpPr>
            <p:cNvPr id="198" name="TextBox 37"/>
            <p:cNvSpPr txBox="1"/>
            <p:nvPr/>
          </p:nvSpPr>
          <p:spPr>
            <a:xfrm>
              <a:off x="6836859" y="90814"/>
              <a:ext cx="30190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i="1" sz="2800"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03" name="그룹 68"/>
          <p:cNvGrpSpPr/>
          <p:nvPr/>
        </p:nvGrpSpPr>
        <p:grpSpPr>
          <a:xfrm>
            <a:off x="671512" y="1562100"/>
            <a:ext cx="3171826" cy="704850"/>
            <a:chOff x="0" y="0"/>
            <a:chExt cx="3171825" cy="704850"/>
          </a:xfrm>
        </p:grpSpPr>
        <p:sp>
          <p:nvSpPr>
            <p:cNvPr id="200" name="Rectangle: Rounded Corners 9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4BDE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1" name="Oval 15"/>
            <p:cNvSpPr/>
            <p:nvPr/>
          </p:nvSpPr>
          <p:spPr>
            <a:xfrm>
              <a:off x="103281" y="61163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2" name="TextBox 31"/>
            <p:cNvSpPr txBox="1"/>
            <p:nvPr/>
          </p:nvSpPr>
          <p:spPr>
            <a:xfrm>
              <a:off x="986314" y="139183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일정</a:t>
              </a:r>
            </a:p>
          </p:txBody>
        </p:sp>
      </p:grpSp>
      <p:grpSp>
        <p:nvGrpSpPr>
          <p:cNvPr id="207" name="그룹 73"/>
          <p:cNvGrpSpPr/>
          <p:nvPr/>
        </p:nvGrpSpPr>
        <p:grpSpPr>
          <a:xfrm>
            <a:off x="671512" y="2583656"/>
            <a:ext cx="3171826" cy="704851"/>
            <a:chOff x="0" y="0"/>
            <a:chExt cx="3171825" cy="704850"/>
          </a:xfrm>
        </p:grpSpPr>
        <p:sp>
          <p:nvSpPr>
            <p:cNvPr id="204" name="Rectangle: Rounded Corners 10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78D2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5" name="Oval 16"/>
            <p:cNvSpPr/>
            <p:nvPr/>
          </p:nvSpPr>
          <p:spPr>
            <a:xfrm>
              <a:off x="103281" y="61164"/>
              <a:ext cx="582521" cy="58252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6" name="TextBox 32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예의</a:t>
              </a:r>
            </a:p>
          </p:txBody>
        </p:sp>
      </p:grpSp>
      <p:grpSp>
        <p:nvGrpSpPr>
          <p:cNvPr id="211" name="그룹 66"/>
          <p:cNvGrpSpPr/>
          <p:nvPr/>
        </p:nvGrpSpPr>
        <p:grpSpPr>
          <a:xfrm>
            <a:off x="671512" y="3605212"/>
            <a:ext cx="3171826" cy="704851"/>
            <a:chOff x="0" y="0"/>
            <a:chExt cx="3171825" cy="704850"/>
          </a:xfrm>
        </p:grpSpPr>
        <p:sp>
          <p:nvSpPr>
            <p:cNvPr id="208" name="Rectangle: Rounded Corners 11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CDE4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09" name="Oval 17"/>
            <p:cNvSpPr/>
            <p:nvPr/>
          </p:nvSpPr>
          <p:spPr>
            <a:xfrm>
              <a:off x="103281" y="61165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0" name="TextBox 33"/>
            <p:cNvSpPr txBox="1"/>
            <p:nvPr/>
          </p:nvSpPr>
          <p:spPr>
            <a:xfrm>
              <a:off x="986314" y="148709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성장</a:t>
              </a:r>
            </a:p>
          </p:txBody>
        </p:sp>
      </p:grpSp>
      <p:grpSp>
        <p:nvGrpSpPr>
          <p:cNvPr id="215" name="그룹 65"/>
          <p:cNvGrpSpPr/>
          <p:nvPr/>
        </p:nvGrpSpPr>
        <p:grpSpPr>
          <a:xfrm>
            <a:off x="671512" y="4607717"/>
            <a:ext cx="3171826" cy="704851"/>
            <a:chOff x="0" y="0"/>
            <a:chExt cx="3171825" cy="704850"/>
          </a:xfrm>
        </p:grpSpPr>
        <p:sp>
          <p:nvSpPr>
            <p:cNvPr id="212" name="Rectangle: Rounded Corners 12"/>
            <p:cNvSpPr/>
            <p:nvPr/>
          </p:nvSpPr>
          <p:spPr>
            <a:xfrm>
              <a:off x="0" y="0"/>
              <a:ext cx="3171825" cy="704850"/>
            </a:xfrm>
            <a:prstGeom prst="roundRect">
              <a:avLst>
                <a:gd name="adj" fmla="val 50000"/>
              </a:avLst>
            </a:prstGeom>
            <a:solidFill>
              <a:srgbClr val="98DBA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3" name="Oval 18"/>
            <p:cNvSpPr/>
            <p:nvPr/>
          </p:nvSpPr>
          <p:spPr>
            <a:xfrm>
              <a:off x="103281" y="61166"/>
              <a:ext cx="582521" cy="58252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" dist="38100" dir="2700000">
                <a:srgbClr val="000000">
                  <a:alpha val="1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pPr>
            </a:p>
          </p:txBody>
        </p:sp>
        <p:sp>
          <p:nvSpPr>
            <p:cNvPr id="214" name="TextBox 34"/>
            <p:cNvSpPr txBox="1"/>
            <p:nvPr/>
          </p:nvSpPr>
          <p:spPr>
            <a:xfrm>
              <a:off x="986314" y="148708"/>
              <a:ext cx="1613537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2000">
                  <a:solidFill>
                    <a:srgbClr val="FFFFFF">
                      <a:alpha val="30000"/>
                    </a:srgbClr>
                  </a:solidFill>
                  <a:latin typeface="나눔스퀘어"/>
                  <a:ea typeface="나눔스퀘어"/>
                  <a:cs typeface="나눔스퀘어"/>
                  <a:sym typeface="나눔스퀘어"/>
                </a:defRPr>
              </a:lvl1pPr>
            </a:lstStyle>
            <a:p>
              <a:pPr/>
              <a:r>
                <a:t>협업</a:t>
              </a:r>
            </a:p>
          </p:txBody>
        </p:sp>
      </p:grpSp>
      <p:pic>
        <p:nvPicPr>
          <p:cNvPr id="216" name="그림 74" descr="그림 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008" y="173435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그림 75" descr="그림 7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2177" y="2747793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그림 76" descr="그림 7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998" y="3786482"/>
            <a:ext cx="360046" cy="360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그림 77" descr="그림 7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22" y="4781429"/>
            <a:ext cx="360046" cy="3600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19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