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326" r:id="rId2"/>
    <p:sldId id="325" r:id="rId3"/>
    <p:sldId id="256" r:id="rId4"/>
    <p:sldId id="259" r:id="rId5"/>
    <p:sldId id="343" r:id="rId6"/>
    <p:sldId id="344" r:id="rId7"/>
    <p:sldId id="345" r:id="rId8"/>
    <p:sldId id="260" r:id="rId9"/>
    <p:sldId id="316" r:id="rId10"/>
    <p:sldId id="295" r:id="rId11"/>
    <p:sldId id="269" r:id="rId12"/>
    <p:sldId id="302" r:id="rId13"/>
    <p:sldId id="265" r:id="rId14"/>
    <p:sldId id="266" r:id="rId15"/>
    <p:sldId id="267" r:id="rId16"/>
    <p:sldId id="304" r:id="rId17"/>
    <p:sldId id="268" r:id="rId18"/>
    <p:sldId id="308" r:id="rId19"/>
    <p:sldId id="306" r:id="rId20"/>
    <p:sldId id="309" r:id="rId21"/>
    <p:sldId id="307" r:id="rId22"/>
    <p:sldId id="318" r:id="rId23"/>
    <p:sldId id="317" r:id="rId24"/>
    <p:sldId id="270" r:id="rId25"/>
    <p:sldId id="271" r:id="rId26"/>
    <p:sldId id="273" r:id="rId27"/>
    <p:sldId id="274" r:id="rId28"/>
    <p:sldId id="275" r:id="rId29"/>
    <p:sldId id="277" r:id="rId30"/>
    <p:sldId id="278" r:id="rId31"/>
    <p:sldId id="279" r:id="rId32"/>
    <p:sldId id="280" r:id="rId33"/>
    <p:sldId id="281" r:id="rId34"/>
    <p:sldId id="282" r:id="rId35"/>
    <p:sldId id="283" r:id="rId36"/>
    <p:sldId id="285" r:id="rId37"/>
    <p:sldId id="286" r:id="rId38"/>
    <p:sldId id="292" r:id="rId39"/>
    <p:sldId id="293" r:id="rId40"/>
    <p:sldId id="291" r:id="rId41"/>
    <p:sldId id="324" r:id="rId42"/>
    <p:sldId id="296" r:id="rId43"/>
    <p:sldId id="297" r:id="rId44"/>
    <p:sldId id="312" r:id="rId45"/>
    <p:sldId id="313" r:id="rId46"/>
    <p:sldId id="315" r:id="rId47"/>
    <p:sldId id="300" r:id="rId48"/>
    <p:sldId id="301" r:id="rId49"/>
    <p:sldId id="294" r:id="rId50"/>
    <p:sldId id="323" r:id="rId51"/>
    <p:sldId id="322" r:id="rId52"/>
    <p:sldId id="319" r:id="rId53"/>
    <p:sldId id="320" r:id="rId54"/>
    <p:sldId id="321" r:id="rId55"/>
    <p:sldId id="327" r:id="rId56"/>
    <p:sldId id="330" r:id="rId57"/>
    <p:sldId id="329" r:id="rId58"/>
    <p:sldId id="333" r:id="rId59"/>
    <p:sldId id="332" r:id="rId60"/>
    <p:sldId id="335" r:id="rId61"/>
    <p:sldId id="334" r:id="rId62"/>
    <p:sldId id="336" r:id="rId63"/>
    <p:sldId id="337" r:id="rId64"/>
    <p:sldId id="338" r:id="rId6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9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0" autoAdjust="0"/>
    <p:restoredTop sz="81920" autoAdjust="0"/>
  </p:normalViewPr>
  <p:slideViewPr>
    <p:cSldViewPr snapToGrid="0" showGuides="1">
      <p:cViewPr varScale="1">
        <p:scale>
          <a:sx n="87" d="100"/>
          <a:sy n="87" d="100"/>
        </p:scale>
        <p:origin x="1680" y="192"/>
      </p:cViewPr>
      <p:guideLst>
        <p:guide orient="horz" pos="2160"/>
        <p:guide pos="3840"/>
      </p:guideLst>
    </p:cSldViewPr>
  </p:slideViewPr>
  <p:outlineViewPr>
    <p:cViewPr>
      <p:scale>
        <a:sx n="33" d="100"/>
        <a:sy n="33" d="100"/>
      </p:scale>
      <p:origin x="0" y="-9056"/>
    </p:cViewPr>
  </p:outlineViewPr>
  <p:notesTextViewPr>
    <p:cViewPr>
      <p:scale>
        <a:sx n="1" d="1"/>
        <a:sy n="1" d="1"/>
      </p:scale>
      <p:origin x="0" y="0"/>
    </p:cViewPr>
  </p:notesTextViewPr>
  <p:notesViewPr>
    <p:cSldViewPr snapToGrid="0" showGuides="1">
      <p:cViewPr varScale="1">
        <p:scale>
          <a:sx n="65" d="100"/>
          <a:sy n="65" d="100"/>
        </p:scale>
        <p:origin x="30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D7657-FB74-42B0-B734-A71CD4729FA2}" type="datetimeFigureOut">
              <a:rPr kumimoji="1" lang="ja-JP" altLang="en-US" smtClean="0"/>
              <a:t>2021/4/20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69BFE-7674-419C-8FAE-8B32CE0F7C24}" type="slidenum">
              <a:rPr kumimoji="1" lang="ja-JP" altLang="en-US" smtClean="0"/>
              <a:t>‹#›</a:t>
            </a:fld>
            <a:endParaRPr kumimoji="1" lang="ja-JP" altLang="en-US"/>
          </a:p>
        </p:txBody>
      </p:sp>
    </p:spTree>
    <p:extLst>
      <p:ext uri="{BB962C8B-B14F-4D97-AF65-F5344CB8AC3E}">
        <p14:creationId xmlns:p14="http://schemas.microsoft.com/office/powerpoint/2010/main" val="6207647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1</a:t>
            </a:fld>
            <a:endParaRPr kumimoji="1" lang="ja-JP" altLang="en-US"/>
          </a:p>
        </p:txBody>
      </p:sp>
    </p:spTree>
    <p:extLst>
      <p:ext uri="{BB962C8B-B14F-4D97-AF65-F5344CB8AC3E}">
        <p14:creationId xmlns:p14="http://schemas.microsoft.com/office/powerpoint/2010/main" val="445268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a:t>
            </a:r>
            <a:r>
              <a:rPr kumimoji="1" lang="ja-JP" altLang="en-US" dirty="0"/>
              <a:t>行目と</a:t>
            </a:r>
            <a:r>
              <a:rPr kumimoji="1" lang="en-US" altLang="ja-JP" dirty="0"/>
              <a:t>6</a:t>
            </a:r>
            <a:r>
              <a:rPr kumimoji="1" lang="ja-JP" altLang="en-US" dirty="0"/>
              <a:t>行目から</a:t>
            </a:r>
            <a:r>
              <a:rPr kumimoji="1" lang="en-US" altLang="ja-JP" dirty="0"/>
              <a:t>x</a:t>
            </a:r>
            <a:r>
              <a:rPr kumimoji="1" lang="ja-JP" altLang="en-US" dirty="0"/>
              <a:t>は</a:t>
            </a:r>
            <a:r>
              <a:rPr kumimoji="1" lang="en-US" altLang="ja-JP" dirty="0" err="1"/>
              <a:t>int</a:t>
            </a:r>
            <a:r>
              <a:rPr kumimoji="1" lang="ja-JP" altLang="en-US" dirty="0"/>
              <a:t>と</a:t>
            </a:r>
            <a:r>
              <a:rPr kumimoji="1" lang="en-US" altLang="ja-JP" dirty="0" err="1"/>
              <a:t>str</a:t>
            </a:r>
            <a:r>
              <a:rPr kumimoji="1" lang="ja-JP" altLang="en-US" dirty="0"/>
              <a:t>の</a:t>
            </a:r>
            <a:r>
              <a:rPr kumimoji="1" lang="en-US" altLang="ja-JP" dirty="0"/>
              <a:t>union</a:t>
            </a:r>
            <a:r>
              <a:rPr kumimoji="1" lang="ja-JP" altLang="en-US" dirty="0"/>
              <a:t>型だと解析されます。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12</a:t>
            </a:fld>
            <a:endParaRPr kumimoji="1" lang="ja-JP" altLang="en-US"/>
          </a:p>
        </p:txBody>
      </p:sp>
    </p:spTree>
    <p:extLst>
      <p:ext uri="{BB962C8B-B14F-4D97-AF65-F5344CB8AC3E}">
        <p14:creationId xmlns:p14="http://schemas.microsoft.com/office/powerpoint/2010/main" val="1542733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この下で</a:t>
            </a:r>
            <a:r>
              <a:rPr kumimoji="1" lang="en-US" altLang="ja-JP" dirty="0"/>
              <a:t>9</a:t>
            </a:r>
            <a:r>
              <a:rPr kumimoji="1" lang="ja-JP" altLang="en-US" dirty="0"/>
              <a:t>行目の解析を行うと、</a:t>
            </a:r>
            <a:r>
              <a:rPr kumimoji="1" lang="en-US" altLang="ja-JP" dirty="0" err="1"/>
              <a:t>str</a:t>
            </a:r>
            <a:r>
              <a:rPr kumimoji="1" lang="ja-JP" altLang="en-US" dirty="0"/>
              <a:t>型と</a:t>
            </a:r>
            <a:r>
              <a:rPr kumimoji="1" lang="en-US" altLang="ja-JP" dirty="0" err="1"/>
              <a:t>int</a:t>
            </a:r>
            <a:r>
              <a:rPr kumimoji="1" lang="ja-JP" altLang="en-US" dirty="0"/>
              <a:t>型の演算を行おうとしているとしてエラーが検出されます。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13</a:t>
            </a:fld>
            <a:endParaRPr kumimoji="1" lang="ja-JP" altLang="en-US"/>
          </a:p>
        </p:txBody>
      </p:sp>
    </p:spTree>
    <p:extLst>
      <p:ext uri="{BB962C8B-B14F-4D97-AF65-F5344CB8AC3E}">
        <p14:creationId xmlns:p14="http://schemas.microsoft.com/office/powerpoint/2010/main" val="4288445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しかし実際の実行パスはこのように</a:t>
            </a:r>
            <a:r>
              <a:rPr kumimoji="1" lang="en-US" altLang="ja-JP" dirty="0"/>
              <a:t>2</a:t>
            </a:r>
            <a:r>
              <a:rPr kumimoji="1" lang="ja-JP" altLang="en-US" dirty="0"/>
              <a:t>本しか存在せず、</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14</a:t>
            </a:fld>
            <a:endParaRPr kumimoji="1" lang="ja-JP" altLang="en-US"/>
          </a:p>
        </p:txBody>
      </p:sp>
    </p:spTree>
    <p:extLst>
      <p:ext uri="{BB962C8B-B14F-4D97-AF65-F5344CB8AC3E}">
        <p14:creationId xmlns:p14="http://schemas.microsoft.com/office/powerpoint/2010/main" val="4123391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9</a:t>
            </a:r>
            <a:r>
              <a:rPr kumimoji="1" lang="ja-JP" altLang="en-US" dirty="0"/>
              <a:t>行目を通る際に</a:t>
            </a:r>
            <a:r>
              <a:rPr kumimoji="1" lang="en-US" altLang="ja-JP" dirty="0"/>
              <a:t>x</a:t>
            </a:r>
            <a:r>
              <a:rPr kumimoji="1" lang="ja-JP" altLang="en-US" dirty="0"/>
              <a:t>の値は</a:t>
            </a:r>
            <a:r>
              <a:rPr kumimoji="1" lang="en-US" altLang="ja-JP" dirty="0"/>
              <a:t>1</a:t>
            </a:r>
            <a:r>
              <a:rPr kumimoji="1" lang="ja-JP" altLang="en-US" dirty="0"/>
              <a:t>と決まっているので、</a:t>
            </a:r>
            <a:r>
              <a:rPr kumimoji="1" lang="en-US" altLang="ja-JP" dirty="0" err="1"/>
              <a:t>int</a:t>
            </a:r>
            <a:r>
              <a:rPr kumimoji="1" lang="ja-JP" altLang="en-US" dirty="0"/>
              <a:t>と</a:t>
            </a:r>
            <a:r>
              <a:rPr kumimoji="1" lang="en-US" altLang="ja-JP" dirty="0" err="1"/>
              <a:t>int</a:t>
            </a:r>
            <a:r>
              <a:rPr kumimoji="1" lang="ja-JP" altLang="en-US" dirty="0"/>
              <a:t>の演算になり、</a:t>
            </a:r>
            <a:r>
              <a:rPr kumimoji="1" lang="en-US" altLang="ja-JP" dirty="0"/>
              <a:t>Pyre</a:t>
            </a:r>
            <a:r>
              <a:rPr kumimoji="1" lang="ja-JP" altLang="en-US" dirty="0"/>
              <a:t>の解析は誤検知となります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15</a:t>
            </a:fld>
            <a:endParaRPr kumimoji="1" lang="ja-JP" altLang="en-US"/>
          </a:p>
        </p:txBody>
      </p:sp>
    </p:spTree>
    <p:extLst>
      <p:ext uri="{BB962C8B-B14F-4D97-AF65-F5344CB8AC3E}">
        <p14:creationId xmlns:p14="http://schemas.microsoft.com/office/powerpoint/2010/main" val="475785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このように実行パスの粒度での解析結果が必要な場合、</a:t>
            </a:r>
            <a:r>
              <a:rPr kumimoji="1" lang="en-US" altLang="ja-JP" dirty="0"/>
              <a:t>path-sensitive</a:t>
            </a:r>
            <a:r>
              <a:rPr kumimoji="1" lang="ja-JP" altLang="en-US" dirty="0"/>
              <a:t>な解析が必要となります</a:t>
            </a:r>
            <a:endParaRPr kumimoji="1" lang="en-US" altLang="ja-JP" dirty="0"/>
          </a:p>
          <a:p>
            <a:endParaRPr kumimoji="1" lang="en-US" altLang="ja-JP" dirty="0"/>
          </a:p>
          <a:p>
            <a:r>
              <a:rPr kumimoji="1" lang="ja-JP" altLang="en-US" dirty="0"/>
              <a:t>（ここまで～</a:t>
            </a:r>
            <a:r>
              <a:rPr kumimoji="1" lang="en-US" altLang="ja-JP" dirty="0"/>
              <a:t>2:00</a:t>
            </a:r>
            <a:r>
              <a:rPr kumimoji="1" lang="ja-JP" altLang="en-US" dirty="0"/>
              <a:t>）</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16</a:t>
            </a:fld>
            <a:endParaRPr kumimoji="1" lang="ja-JP" altLang="en-US"/>
          </a:p>
        </p:txBody>
      </p:sp>
    </p:spTree>
    <p:extLst>
      <p:ext uri="{BB962C8B-B14F-4D97-AF65-F5344CB8AC3E}">
        <p14:creationId xmlns:p14="http://schemas.microsoft.com/office/powerpoint/2010/main" val="1220982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path-sensitive</a:t>
            </a:r>
            <a:r>
              <a:rPr kumimoji="1" lang="ja-JP" altLang="en-US" dirty="0"/>
              <a:t>な解析を、単純な</a:t>
            </a:r>
            <a:r>
              <a:rPr kumimoji="1" lang="en-US" altLang="ja-JP" dirty="0"/>
              <a:t>forward</a:t>
            </a:r>
            <a:r>
              <a:rPr kumimoji="1" lang="ja-JP" altLang="en-US" dirty="0"/>
              <a:t>解析で行うことは簡単ではありません。</a:t>
            </a:r>
            <a:endParaRPr kumimoji="1" lang="en-US" altLang="ja-JP" dirty="0"/>
          </a:p>
          <a:p>
            <a:r>
              <a:rPr kumimoji="1" lang="ja-JP" altLang="en-US" dirty="0"/>
              <a:t>というのもこのように、ある</a:t>
            </a:r>
            <a:r>
              <a:rPr kumimoji="1" lang="en-US" altLang="ja-JP" dirty="0"/>
              <a:t>target</a:t>
            </a:r>
            <a:r>
              <a:rPr kumimoji="1" lang="ja-JP" altLang="en-US" dirty="0"/>
              <a:t>に対しての</a:t>
            </a:r>
            <a:r>
              <a:rPr kumimoji="1" lang="en-US" altLang="ja-JP" dirty="0"/>
              <a:t>path-sensitive</a:t>
            </a:r>
            <a:r>
              <a:rPr kumimoji="1" lang="ja-JP" altLang="en-US" dirty="0"/>
              <a:t>な解析を行おうとする場合、</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17</a:t>
            </a:fld>
            <a:endParaRPr kumimoji="1" lang="ja-JP" altLang="en-US"/>
          </a:p>
        </p:txBody>
      </p:sp>
    </p:spTree>
    <p:extLst>
      <p:ext uri="{BB962C8B-B14F-4D97-AF65-F5344CB8AC3E}">
        <p14:creationId xmlns:p14="http://schemas.microsoft.com/office/powerpoint/2010/main" val="3364770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他の多くのパスを解析しなくてはならないため、状態爆発が起こってしまうからです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18</a:t>
            </a:fld>
            <a:endParaRPr kumimoji="1" lang="ja-JP" altLang="en-US"/>
          </a:p>
        </p:txBody>
      </p:sp>
    </p:spTree>
    <p:extLst>
      <p:ext uri="{BB962C8B-B14F-4D97-AF65-F5344CB8AC3E}">
        <p14:creationId xmlns:p14="http://schemas.microsoft.com/office/powerpoint/2010/main" val="1197912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そこで本提案手法では、</a:t>
            </a:r>
            <a:r>
              <a:rPr kumimoji="1" lang="en-US" altLang="ja-JP" dirty="0"/>
              <a:t>path-sensitivity</a:t>
            </a:r>
            <a:r>
              <a:rPr kumimoji="1" lang="ja-JP" altLang="en-US" dirty="0"/>
              <a:t>のために</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19</a:t>
            </a:fld>
            <a:endParaRPr kumimoji="1" lang="ja-JP" altLang="en-US"/>
          </a:p>
        </p:txBody>
      </p:sp>
    </p:spTree>
    <p:extLst>
      <p:ext uri="{BB962C8B-B14F-4D97-AF65-F5344CB8AC3E}">
        <p14:creationId xmlns:p14="http://schemas.microsoft.com/office/powerpoint/2010/main" val="201082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…Backward</a:t>
            </a:r>
            <a:r>
              <a:rPr kumimoji="1" lang="ja-JP" altLang="en-US" dirty="0"/>
              <a:t>解析を用います。これにより、</a:t>
            </a:r>
            <a:r>
              <a:rPr kumimoji="1" lang="en-US" altLang="ja-JP" dirty="0"/>
              <a:t>forward</a:t>
            </a:r>
            <a:r>
              <a:rPr kumimoji="1" lang="ja-JP" altLang="en-US" dirty="0"/>
              <a:t>解析に比べ、状態の削減が可能になります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20</a:t>
            </a:fld>
            <a:endParaRPr kumimoji="1" lang="ja-JP" altLang="en-US"/>
          </a:p>
        </p:txBody>
      </p:sp>
    </p:spTree>
    <p:extLst>
      <p:ext uri="{BB962C8B-B14F-4D97-AF65-F5344CB8AC3E}">
        <p14:creationId xmlns:p14="http://schemas.microsoft.com/office/powerpoint/2010/main" val="3119276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提案手法の概要になりますが、</a:t>
            </a:r>
            <a:r>
              <a:rPr kumimoji="1" lang="en-US" altLang="ja-JP" dirty="0"/>
              <a:t>2</a:t>
            </a:r>
            <a:r>
              <a:rPr kumimoji="1" lang="ja-JP" altLang="en-US" dirty="0" err="1"/>
              <a:t>つの</a:t>
            </a:r>
            <a:r>
              <a:rPr kumimoji="1" lang="ja-JP" altLang="en-US" dirty="0"/>
              <a:t>ステップで構成されています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21</a:t>
            </a:fld>
            <a:endParaRPr kumimoji="1" lang="ja-JP" altLang="en-US"/>
          </a:p>
        </p:txBody>
      </p:sp>
    </p:spTree>
    <p:extLst>
      <p:ext uri="{BB962C8B-B14F-4D97-AF65-F5344CB8AC3E}">
        <p14:creationId xmlns:p14="http://schemas.microsoft.com/office/powerpoint/2010/main" val="220264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2</a:t>
            </a:fld>
            <a:endParaRPr kumimoji="1" lang="ja-JP" altLang="en-US"/>
          </a:p>
        </p:txBody>
      </p:sp>
    </p:spTree>
    <p:extLst>
      <p:ext uri="{BB962C8B-B14F-4D97-AF65-F5344CB8AC3E}">
        <p14:creationId xmlns:p14="http://schemas.microsoft.com/office/powerpoint/2010/main" val="2993972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つめは</a:t>
            </a:r>
            <a:r>
              <a:rPr kumimoji="1" lang="en-US" altLang="ja-JP" dirty="0"/>
              <a:t>forward</a:t>
            </a:r>
            <a:r>
              <a:rPr kumimoji="1" lang="ja-JP" altLang="en-US" dirty="0"/>
              <a:t>の型解析で、</a:t>
            </a:r>
            <a:r>
              <a:rPr kumimoji="1" lang="en-US" altLang="ja-JP" dirty="0"/>
              <a:t>path-insensitive</a:t>
            </a:r>
            <a:r>
              <a:rPr kumimoji="1" lang="ja-JP" altLang="en-US" dirty="0"/>
              <a:t>かつ</a:t>
            </a:r>
            <a:r>
              <a:rPr kumimoji="1" lang="en-US" altLang="ja-JP" dirty="0"/>
              <a:t>flow-insensitive</a:t>
            </a:r>
            <a:r>
              <a:rPr kumimoji="1" lang="ja-JP" altLang="en-US" dirty="0"/>
              <a:t>な解析により、粗い型の候補を得るために行います</a:t>
            </a:r>
            <a:endParaRPr kumimoji="1" lang="en-US" altLang="ja-JP"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22</a:t>
            </a:fld>
            <a:endParaRPr kumimoji="1" lang="ja-JP" altLang="en-US"/>
          </a:p>
        </p:txBody>
      </p:sp>
    </p:spTree>
    <p:extLst>
      <p:ext uri="{BB962C8B-B14F-4D97-AF65-F5344CB8AC3E}">
        <p14:creationId xmlns:p14="http://schemas.microsoft.com/office/powerpoint/2010/main" val="2758555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そしてその結果の一部に対して</a:t>
            </a:r>
            <a:r>
              <a:rPr kumimoji="1" lang="en-US" altLang="ja-JP" dirty="0"/>
              <a:t>backward</a:t>
            </a:r>
            <a:r>
              <a:rPr kumimoji="1" lang="ja-JP" altLang="en-US" dirty="0"/>
              <a:t>解析を行うことで、効率的で</a:t>
            </a:r>
            <a:r>
              <a:rPr kumimoji="1" lang="en-US" altLang="ja-JP" dirty="0"/>
              <a:t>path-sensitive</a:t>
            </a:r>
            <a:r>
              <a:rPr kumimoji="1" lang="ja-JP" altLang="en-US" dirty="0"/>
              <a:t>な解析を行い、型の候補を絞る効果があります。</a:t>
            </a:r>
            <a:endParaRPr kumimoji="1" lang="en-US" altLang="ja-JP"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23</a:t>
            </a:fld>
            <a:endParaRPr kumimoji="1" lang="ja-JP" altLang="en-US"/>
          </a:p>
        </p:txBody>
      </p:sp>
    </p:spTree>
    <p:extLst>
      <p:ext uri="{BB962C8B-B14F-4D97-AF65-F5344CB8AC3E}">
        <p14:creationId xmlns:p14="http://schemas.microsoft.com/office/powerpoint/2010/main" val="3528823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これを先ほどのフロー図を使って見ていきます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24</a:t>
            </a:fld>
            <a:endParaRPr kumimoji="1" lang="ja-JP" altLang="en-US"/>
          </a:p>
        </p:txBody>
      </p:sp>
    </p:spTree>
    <p:extLst>
      <p:ext uri="{BB962C8B-B14F-4D97-AF65-F5344CB8AC3E}">
        <p14:creationId xmlns:p14="http://schemas.microsoft.com/office/powerpoint/2010/main" val="2838964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forward</a:t>
            </a:r>
            <a:r>
              <a:rPr kumimoji="1" lang="ja-JP" altLang="en-US" dirty="0"/>
              <a:t>型解析の結果、</a:t>
            </a:r>
            <a:r>
              <a:rPr kumimoji="1" lang="en-US" altLang="ja-JP" dirty="0"/>
              <a:t>1</a:t>
            </a:r>
            <a:r>
              <a:rPr kumimoji="1" lang="ja-JP" altLang="en-US" dirty="0"/>
              <a:t>行目から</a:t>
            </a:r>
            <a:r>
              <a:rPr kumimoji="1" lang="en-US" altLang="ja-JP" dirty="0"/>
              <a:t>s</a:t>
            </a:r>
            <a:r>
              <a:rPr kumimoji="1" lang="ja-JP" altLang="en-US" dirty="0"/>
              <a:t>は</a:t>
            </a:r>
            <a:r>
              <a:rPr kumimoji="1" lang="en-US" altLang="ja-JP" dirty="0" err="1"/>
              <a:t>int</a:t>
            </a:r>
            <a:r>
              <a:rPr kumimoji="1" lang="ja-JP" altLang="en-US" dirty="0"/>
              <a:t>型、</a:t>
            </a:r>
            <a:endParaRPr kumimoji="1" lang="en-US" altLang="ja-JP"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25</a:t>
            </a:fld>
            <a:endParaRPr kumimoji="1" lang="ja-JP" altLang="en-US"/>
          </a:p>
        </p:txBody>
      </p:sp>
    </p:spTree>
    <p:extLst>
      <p:ext uri="{BB962C8B-B14F-4D97-AF65-F5344CB8AC3E}">
        <p14:creationId xmlns:p14="http://schemas.microsoft.com/office/powerpoint/2010/main" val="1094703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…if</a:t>
            </a:r>
            <a:r>
              <a:rPr kumimoji="1" lang="ja-JP" altLang="en-US" dirty="0"/>
              <a:t>文については各パスの解析結果の和集合を取るので、</a:t>
            </a:r>
            <a:r>
              <a:rPr kumimoji="1" lang="en-US" altLang="ja-JP" dirty="0"/>
              <a:t>4</a:t>
            </a:r>
            <a:r>
              <a:rPr kumimoji="1" lang="ja-JP" altLang="en-US" dirty="0"/>
              <a:t>行目と</a:t>
            </a:r>
            <a:r>
              <a:rPr kumimoji="1" lang="en-US" altLang="ja-JP" dirty="0"/>
              <a:t>6</a:t>
            </a:r>
            <a:r>
              <a:rPr kumimoji="1" lang="ja-JP" altLang="en-US" dirty="0"/>
              <a:t>行目の結果から</a:t>
            </a:r>
            <a:r>
              <a:rPr kumimoji="1" lang="en-US" altLang="ja-JP" dirty="0"/>
              <a:t>x</a:t>
            </a:r>
            <a:r>
              <a:rPr kumimoji="1" lang="ja-JP" altLang="en-US" dirty="0"/>
              <a:t>は</a:t>
            </a:r>
            <a:r>
              <a:rPr kumimoji="1" lang="en-US" altLang="ja-JP" dirty="0" err="1"/>
              <a:t>int</a:t>
            </a:r>
            <a:r>
              <a:rPr kumimoji="1" lang="ja-JP" altLang="en-US" dirty="0"/>
              <a:t>または</a:t>
            </a:r>
            <a:r>
              <a:rPr kumimoji="1" lang="en-US" altLang="ja-JP" dirty="0"/>
              <a:t>string</a:t>
            </a:r>
            <a:r>
              <a:rPr kumimoji="1" lang="ja-JP" altLang="en-US" dirty="0"/>
              <a:t>型だと分かります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26</a:t>
            </a:fld>
            <a:endParaRPr kumimoji="1" lang="ja-JP" altLang="en-US"/>
          </a:p>
        </p:txBody>
      </p:sp>
    </p:spTree>
    <p:extLst>
      <p:ext uri="{BB962C8B-B14F-4D97-AF65-F5344CB8AC3E}">
        <p14:creationId xmlns:p14="http://schemas.microsoft.com/office/powerpoint/2010/main" val="2035118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次にこの結果に対して</a:t>
            </a:r>
            <a:r>
              <a:rPr kumimoji="1" lang="en-US" altLang="ja-JP" dirty="0"/>
              <a:t>backward</a:t>
            </a:r>
            <a:r>
              <a:rPr kumimoji="1" lang="ja-JP" altLang="en-US" dirty="0"/>
              <a:t>解析を行います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27</a:t>
            </a:fld>
            <a:endParaRPr kumimoji="1" lang="ja-JP" altLang="en-US"/>
          </a:p>
        </p:txBody>
      </p:sp>
    </p:spTree>
    <p:extLst>
      <p:ext uri="{BB962C8B-B14F-4D97-AF65-F5344CB8AC3E}">
        <p14:creationId xmlns:p14="http://schemas.microsoft.com/office/powerpoint/2010/main" val="2024788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いまは</a:t>
            </a:r>
            <a:r>
              <a:rPr kumimoji="1" lang="en-US" altLang="ja-JP" dirty="0"/>
              <a:t>9</a:t>
            </a:r>
            <a:r>
              <a:rPr kumimoji="1" lang="ja-JP" altLang="en-US" dirty="0"/>
              <a:t>行目での型解析の精度を上げることを考えます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28</a:t>
            </a:fld>
            <a:endParaRPr kumimoji="1" lang="ja-JP" altLang="en-US"/>
          </a:p>
        </p:txBody>
      </p:sp>
    </p:spTree>
    <p:extLst>
      <p:ext uri="{BB962C8B-B14F-4D97-AF65-F5344CB8AC3E}">
        <p14:creationId xmlns:p14="http://schemas.microsoft.com/office/powerpoint/2010/main" val="2059318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この場合、「～」することになります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29</a:t>
            </a:fld>
            <a:endParaRPr kumimoji="1" lang="ja-JP" altLang="en-US"/>
          </a:p>
        </p:txBody>
      </p:sp>
    </p:spTree>
    <p:extLst>
      <p:ext uri="{BB962C8B-B14F-4D97-AF65-F5344CB8AC3E}">
        <p14:creationId xmlns:p14="http://schemas.microsoft.com/office/powerpoint/2010/main" val="4003838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x</a:t>
            </a:r>
            <a:r>
              <a:rPr kumimoji="1" lang="ja-JP" altLang="en-US" dirty="0"/>
              <a:t>が</a:t>
            </a:r>
            <a:r>
              <a:rPr kumimoji="1" lang="en-US" altLang="ja-JP" dirty="0"/>
              <a:t>string</a:t>
            </a:r>
            <a:r>
              <a:rPr kumimoji="1" lang="ja-JP" altLang="en-US" dirty="0"/>
              <a:t>型だと仮定して、</a:t>
            </a:r>
            <a:r>
              <a:rPr kumimoji="1" lang="en-US" altLang="ja-JP" dirty="0"/>
              <a:t>query</a:t>
            </a:r>
            <a:r>
              <a:rPr kumimoji="1" lang="ja-JP" altLang="en-US" dirty="0"/>
              <a:t>にパス制約を追加していきます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30</a:t>
            </a:fld>
            <a:endParaRPr kumimoji="1" lang="ja-JP" altLang="en-US"/>
          </a:p>
        </p:txBody>
      </p:sp>
    </p:spTree>
    <p:extLst>
      <p:ext uri="{BB962C8B-B14F-4D97-AF65-F5344CB8AC3E}">
        <p14:creationId xmlns:p14="http://schemas.microsoft.com/office/powerpoint/2010/main" val="4008091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9</a:t>
            </a:r>
            <a:r>
              <a:rPr kumimoji="1" lang="ja-JP" altLang="en-US" dirty="0"/>
              <a:t>行目では</a:t>
            </a:r>
            <a:r>
              <a:rPr kumimoji="1" lang="en-US" altLang="ja-JP" dirty="0"/>
              <a:t>x</a:t>
            </a:r>
            <a:r>
              <a:rPr kumimoji="1" lang="ja-JP" altLang="en-US" dirty="0"/>
              <a:t>が</a:t>
            </a:r>
            <a:r>
              <a:rPr kumimoji="1" lang="en-US" altLang="ja-JP" dirty="0"/>
              <a:t>string</a:t>
            </a:r>
            <a:r>
              <a:rPr kumimoji="1" lang="ja-JP" altLang="en-US" dirty="0"/>
              <a:t>型に等しいという制約、</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31</a:t>
            </a:fld>
            <a:endParaRPr kumimoji="1" lang="ja-JP" altLang="en-US"/>
          </a:p>
        </p:txBody>
      </p:sp>
    </p:spTree>
    <p:extLst>
      <p:ext uri="{BB962C8B-B14F-4D97-AF65-F5344CB8AC3E}">
        <p14:creationId xmlns:p14="http://schemas.microsoft.com/office/powerpoint/2010/main" val="420865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それではこちらのテーマで、権藤研の児玉が発表を行います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3</a:t>
            </a:fld>
            <a:endParaRPr kumimoji="1" lang="ja-JP" altLang="en-US"/>
          </a:p>
        </p:txBody>
      </p:sp>
    </p:spTree>
    <p:extLst>
      <p:ext uri="{BB962C8B-B14F-4D97-AF65-F5344CB8AC3E}">
        <p14:creationId xmlns:p14="http://schemas.microsoft.com/office/powerpoint/2010/main" val="4100133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…8</a:t>
            </a:r>
            <a:r>
              <a:rPr kumimoji="1" lang="ja-JP" altLang="en-US" dirty="0"/>
              <a:t>行目で</a:t>
            </a:r>
            <a:r>
              <a:rPr kumimoji="1" lang="en-US" altLang="ja-JP" dirty="0"/>
              <a:t>x</a:t>
            </a:r>
            <a:r>
              <a:rPr kumimoji="1" lang="ja-JP" altLang="en-US" dirty="0"/>
              <a:t>が</a:t>
            </a:r>
            <a:r>
              <a:rPr kumimoji="1" lang="en-US" altLang="ja-JP" dirty="0"/>
              <a:t>1</a:t>
            </a:r>
            <a:r>
              <a:rPr kumimoji="1" lang="ja-JP" altLang="en-US" dirty="0"/>
              <a:t>に等しいという制約を追加します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32</a:t>
            </a:fld>
            <a:endParaRPr kumimoji="1" lang="ja-JP" altLang="en-US"/>
          </a:p>
        </p:txBody>
      </p:sp>
    </p:spTree>
    <p:extLst>
      <p:ext uri="{BB962C8B-B14F-4D97-AF65-F5344CB8AC3E}">
        <p14:creationId xmlns:p14="http://schemas.microsoft.com/office/powerpoint/2010/main" val="2532549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query</a:t>
            </a:r>
            <a:r>
              <a:rPr kumimoji="1" lang="ja-JP" altLang="en-US" dirty="0"/>
              <a:t>は矛盾が起きるので、</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33</a:t>
            </a:fld>
            <a:endParaRPr kumimoji="1" lang="ja-JP" altLang="en-US"/>
          </a:p>
        </p:txBody>
      </p:sp>
    </p:spTree>
    <p:extLst>
      <p:ext uri="{BB962C8B-B14F-4D97-AF65-F5344CB8AC3E}">
        <p14:creationId xmlns:p14="http://schemas.microsoft.com/office/powerpoint/2010/main" val="1427630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a:t>
            </a:r>
            <a:r>
              <a:rPr kumimoji="1" lang="ja-JP" altLang="en-US" dirty="0"/>
              <a:t>が</a:t>
            </a:r>
            <a:r>
              <a:rPr kumimoji="1" lang="en-US" altLang="ja-JP" dirty="0"/>
              <a:t>string</a:t>
            </a:r>
            <a:r>
              <a:rPr kumimoji="1" lang="ja-JP" altLang="en-US" dirty="0"/>
              <a:t>型となる実行パスは存在しないことが分かります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34</a:t>
            </a:fld>
            <a:endParaRPr kumimoji="1" lang="ja-JP" altLang="en-US"/>
          </a:p>
        </p:txBody>
      </p:sp>
    </p:spTree>
    <p:extLst>
      <p:ext uri="{BB962C8B-B14F-4D97-AF65-F5344CB8AC3E}">
        <p14:creationId xmlns:p14="http://schemas.microsoft.com/office/powerpoint/2010/main" val="1864678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x</a:t>
            </a:r>
            <a:r>
              <a:rPr kumimoji="1" lang="ja-JP" altLang="en-US" dirty="0"/>
              <a:t>が</a:t>
            </a:r>
            <a:r>
              <a:rPr kumimoji="1" lang="en-US" altLang="ja-JP" dirty="0" err="1"/>
              <a:t>int</a:t>
            </a:r>
            <a:r>
              <a:rPr kumimoji="1" lang="ja-JP" altLang="en-US" dirty="0"/>
              <a:t>型となる場合ですが、</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35</a:t>
            </a:fld>
            <a:endParaRPr kumimoji="1" lang="ja-JP" altLang="en-US"/>
          </a:p>
        </p:txBody>
      </p:sp>
    </p:spTree>
    <p:extLst>
      <p:ext uri="{BB962C8B-B14F-4D97-AF65-F5344CB8AC3E}">
        <p14:creationId xmlns:p14="http://schemas.microsoft.com/office/powerpoint/2010/main" val="1019503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同様にパス制約を追加し、ここでは</a:t>
            </a:r>
            <a:r>
              <a:rPr kumimoji="1" lang="en-US" altLang="ja-JP" dirty="0"/>
              <a:t>query</a:t>
            </a:r>
            <a:r>
              <a:rPr kumimoji="1" lang="ja-JP" altLang="en-US" dirty="0"/>
              <a:t>の単純化を行います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36</a:t>
            </a:fld>
            <a:endParaRPr kumimoji="1" lang="ja-JP" altLang="en-US"/>
          </a:p>
        </p:txBody>
      </p:sp>
    </p:spTree>
    <p:extLst>
      <p:ext uri="{BB962C8B-B14F-4D97-AF65-F5344CB8AC3E}">
        <p14:creationId xmlns:p14="http://schemas.microsoft.com/office/powerpoint/2010/main" val="2623806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後ろ向きにさかのぼっていくと、分岐の合流地点にぶつかることがあります。このような場合、本手法では、各パス毎にさかのぼって解析を行います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37</a:t>
            </a:fld>
            <a:endParaRPr kumimoji="1" lang="ja-JP" altLang="en-US"/>
          </a:p>
        </p:txBody>
      </p:sp>
    </p:spTree>
    <p:extLst>
      <p:ext uri="{BB962C8B-B14F-4D97-AF65-F5344CB8AC3E}">
        <p14:creationId xmlns:p14="http://schemas.microsoft.com/office/powerpoint/2010/main" val="3056611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そのため</a:t>
            </a:r>
            <a:r>
              <a:rPr kumimoji="1" lang="en-US" altLang="ja-JP" dirty="0"/>
              <a:t>if</a:t>
            </a:r>
            <a:r>
              <a:rPr kumimoji="1" lang="ja-JP" altLang="en-US" dirty="0"/>
              <a:t>節を通る場合、</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38</a:t>
            </a:fld>
            <a:endParaRPr kumimoji="1" lang="ja-JP" altLang="en-US"/>
          </a:p>
        </p:txBody>
      </p:sp>
    </p:spTree>
    <p:extLst>
      <p:ext uri="{BB962C8B-B14F-4D97-AF65-F5344CB8AC3E}">
        <p14:creationId xmlns:p14="http://schemas.microsoft.com/office/powerpoint/2010/main" val="1885425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最終的に</a:t>
            </a:r>
            <a:r>
              <a:rPr kumimoji="1" lang="en-US" altLang="ja-JP" dirty="0"/>
              <a:t>1</a:t>
            </a:r>
            <a:r>
              <a:rPr kumimoji="1" lang="ja-JP" altLang="en-US" dirty="0"/>
              <a:t>行目の時点でこのような</a:t>
            </a:r>
            <a:r>
              <a:rPr kumimoji="1" lang="en-US" altLang="ja-JP" dirty="0"/>
              <a:t>query</a:t>
            </a:r>
            <a:r>
              <a:rPr kumimoji="1" lang="ja-JP" altLang="en-US" dirty="0"/>
              <a:t>を得られます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39</a:t>
            </a:fld>
            <a:endParaRPr kumimoji="1" lang="ja-JP" altLang="en-US"/>
          </a:p>
        </p:txBody>
      </p:sp>
    </p:spTree>
    <p:extLst>
      <p:ext uri="{BB962C8B-B14F-4D97-AF65-F5344CB8AC3E}">
        <p14:creationId xmlns:p14="http://schemas.microsoft.com/office/powerpoint/2010/main" val="1254357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a:t>
            </a:r>
            <a:r>
              <a:rPr kumimoji="1" lang="en-US" altLang="ja-JP" dirty="0"/>
              <a:t>query</a:t>
            </a:r>
            <a:r>
              <a:rPr kumimoji="1" lang="ja-JP" altLang="en-US" dirty="0"/>
              <a:t>に矛盾はないので、この緑色の実行パスは存在する、つまり</a:t>
            </a:r>
            <a:r>
              <a:rPr kumimoji="1" lang="en-US" altLang="ja-JP" dirty="0"/>
              <a:t>9</a:t>
            </a:r>
            <a:r>
              <a:rPr kumimoji="1" lang="ja-JP" altLang="en-US" dirty="0"/>
              <a:t>行目での</a:t>
            </a:r>
            <a:r>
              <a:rPr kumimoji="1" lang="en-US" altLang="ja-JP" dirty="0"/>
              <a:t>x</a:t>
            </a:r>
            <a:r>
              <a:rPr kumimoji="1" lang="ja-JP" altLang="en-US" dirty="0"/>
              <a:t>が</a:t>
            </a:r>
            <a:r>
              <a:rPr kumimoji="1" lang="en-US" altLang="ja-JP" dirty="0" err="1"/>
              <a:t>int</a:t>
            </a:r>
            <a:r>
              <a:rPr kumimoji="1" lang="ja-JP" altLang="en-US" dirty="0"/>
              <a:t>型をとるというのは正しいことが分かります</a:t>
            </a:r>
            <a:endParaRPr kumimoji="1" lang="en-US" altLang="ja-JP" dirty="0"/>
          </a:p>
          <a:p>
            <a:endParaRPr kumimoji="1" lang="en-US" altLang="ja-JP" dirty="0"/>
          </a:p>
          <a:p>
            <a:r>
              <a:rPr kumimoji="1" lang="ja-JP" altLang="en-US" dirty="0"/>
              <a:t>（ここまで</a:t>
            </a:r>
            <a:r>
              <a:rPr kumimoji="1" lang="en-US" altLang="ja-JP" dirty="0"/>
              <a:t>4:15</a:t>
            </a:r>
            <a:r>
              <a:rPr kumimoji="1" lang="ja-JP" altLang="en-US" dirty="0"/>
              <a:t>）</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40</a:t>
            </a:fld>
            <a:endParaRPr kumimoji="1" lang="ja-JP" altLang="en-US"/>
          </a:p>
        </p:txBody>
      </p:sp>
    </p:spTree>
    <p:extLst>
      <p:ext uri="{BB962C8B-B14F-4D97-AF65-F5344CB8AC3E}">
        <p14:creationId xmlns:p14="http://schemas.microsoft.com/office/powerpoint/2010/main" val="7377270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以上の例のように、本手法では、</a:t>
            </a:r>
            <a:r>
              <a:rPr kumimoji="1" lang="en-US" altLang="ja-JP" dirty="0"/>
              <a:t>forward</a:t>
            </a:r>
            <a:r>
              <a:rPr kumimoji="1" lang="ja-JP" altLang="en-US" dirty="0"/>
              <a:t>型解析と</a:t>
            </a:r>
            <a:r>
              <a:rPr kumimoji="1" lang="en-US" altLang="ja-JP" dirty="0"/>
              <a:t>backward</a:t>
            </a:r>
            <a:r>
              <a:rPr kumimoji="1" lang="ja-JP" altLang="en-US" dirty="0"/>
              <a:t>解析の組み合わせにより、</a:t>
            </a:r>
            <a:r>
              <a:rPr kumimoji="1" lang="en-US" altLang="ja-JP" dirty="0"/>
              <a:t>path-sensitive</a:t>
            </a:r>
            <a:r>
              <a:rPr kumimoji="1" lang="ja-JP" altLang="en-US" dirty="0"/>
              <a:t>な型解析を実現しています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41</a:t>
            </a:fld>
            <a:endParaRPr kumimoji="1" lang="ja-JP" altLang="en-US"/>
          </a:p>
        </p:txBody>
      </p:sp>
    </p:spTree>
    <p:extLst>
      <p:ext uri="{BB962C8B-B14F-4D97-AF65-F5344CB8AC3E}">
        <p14:creationId xmlns:p14="http://schemas.microsoft.com/office/powerpoint/2010/main" val="3530134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始めに本研究の概要です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論文の背景として「</a:t>
            </a:r>
            <a:r>
              <a:rPr lang="ja-JP" altLang="en-US" sz="1200" dirty="0"/>
              <a:t>～</a:t>
            </a:r>
            <a:r>
              <a:rPr kumimoji="1" lang="ja-JP" altLang="en-US" dirty="0"/>
              <a:t>」という背景のもと、問題としては「</a:t>
            </a:r>
            <a:r>
              <a:rPr kumimoji="1" lang="ja-JP" altLang="en-US" sz="1200" dirty="0"/>
              <a:t>～</a:t>
            </a:r>
            <a:r>
              <a:rPr kumimoji="1" lang="ja-JP" altLang="en-US" dirty="0"/>
              <a:t>」というものがあります。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本提案手法ではこれを、以下の</a:t>
            </a:r>
            <a:r>
              <a:rPr kumimoji="1" lang="en-US" altLang="ja-JP" dirty="0"/>
              <a:t>2</a:t>
            </a:r>
            <a:r>
              <a:rPr kumimoji="1" lang="ja-JP" altLang="en-US" dirty="0" err="1"/>
              <a:t>つの</a:t>
            </a:r>
            <a:r>
              <a:rPr kumimoji="1" lang="ja-JP" altLang="en-US" dirty="0"/>
              <a:t>組み合わせにより解決します。</a:t>
            </a:r>
            <a:r>
              <a:rPr kumimoji="1" lang="en-US" altLang="ja-JP" dirty="0"/>
              <a:t>1</a:t>
            </a:r>
            <a:r>
              <a:rPr kumimoji="1" lang="ja-JP" altLang="en-US" dirty="0"/>
              <a:t>つめが「～」、</a:t>
            </a:r>
            <a:r>
              <a:rPr kumimoji="1" lang="en-US" altLang="ja-JP" dirty="0"/>
              <a:t>2</a:t>
            </a:r>
            <a:r>
              <a:rPr kumimoji="1" lang="ja-JP" altLang="en-US" dirty="0"/>
              <a:t>つめが「～」です。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これを実装したものに対する実験の結果、「～」することができました。</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4</a:t>
            </a:fld>
            <a:endParaRPr kumimoji="1" lang="ja-JP" altLang="en-US"/>
          </a:p>
        </p:txBody>
      </p:sp>
    </p:spTree>
    <p:extLst>
      <p:ext uri="{BB962C8B-B14F-4D97-AF65-F5344CB8AC3E}">
        <p14:creationId xmlns:p14="http://schemas.microsoft.com/office/powerpoint/2010/main" val="1707457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次に実験について説明します。</a:t>
            </a:r>
            <a:endParaRPr kumimoji="1" lang="en-US" altLang="ja-JP" dirty="0"/>
          </a:p>
          <a:p>
            <a:r>
              <a:rPr kumimoji="1" lang="en-US" altLang="ja-JP" dirty="0"/>
              <a:t>Research question</a:t>
            </a:r>
            <a:r>
              <a:rPr kumimoji="1" lang="ja-JP" altLang="en-US" dirty="0"/>
              <a:t>は、正確な解析結果を得ることができるかと、解析時間に影響を与える要因の分析の</a:t>
            </a:r>
            <a:r>
              <a:rPr kumimoji="1" lang="en-US" altLang="ja-JP" dirty="0"/>
              <a:t>2</a:t>
            </a:r>
            <a:r>
              <a:rPr kumimoji="1" lang="ja-JP" altLang="en-US" dirty="0" err="1"/>
              <a:t>つを</a:t>
            </a:r>
            <a:r>
              <a:rPr kumimoji="1" lang="ja-JP" altLang="en-US" dirty="0"/>
              <a:t>設定しました。</a:t>
            </a:r>
            <a:endParaRPr kumimoji="1" lang="en-US" altLang="ja-JP" dirty="0"/>
          </a:p>
          <a:p>
            <a:r>
              <a:rPr kumimoji="1" lang="ja-JP" altLang="en-US" dirty="0"/>
              <a:t>検体については、</a:t>
            </a:r>
            <a:r>
              <a:rPr kumimoji="1" lang="en-US" altLang="ja-JP" dirty="0"/>
              <a:t>path-sensitive</a:t>
            </a:r>
            <a:r>
              <a:rPr kumimoji="1" lang="ja-JP" altLang="en-US" dirty="0"/>
              <a:t>な解析が必要かつ、様々なコードのパターンを網羅できるような合成検体を作成しました。</a:t>
            </a:r>
            <a:endParaRPr kumimoji="1" lang="en-US" altLang="ja-JP" dirty="0"/>
          </a:p>
          <a:p>
            <a:r>
              <a:rPr kumimoji="1" lang="ja-JP" altLang="en-US" dirty="0"/>
              <a:t>また、</a:t>
            </a:r>
            <a:r>
              <a:rPr kumimoji="1" lang="en-US" altLang="ja-JP" dirty="0"/>
              <a:t>backward</a:t>
            </a:r>
            <a:r>
              <a:rPr kumimoji="1" lang="ja-JP" altLang="en-US" dirty="0"/>
              <a:t>の起点は「～」しました。これは、関数の引数は特定の型を取るという想定のもとにコードを作成することが多いだろうという仮定に基づいています。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42</a:t>
            </a:fld>
            <a:endParaRPr kumimoji="1" lang="ja-JP" altLang="en-US"/>
          </a:p>
        </p:txBody>
      </p:sp>
    </p:spTree>
    <p:extLst>
      <p:ext uri="{BB962C8B-B14F-4D97-AF65-F5344CB8AC3E}">
        <p14:creationId xmlns:p14="http://schemas.microsoft.com/office/powerpoint/2010/main" val="4138830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RQ1</a:t>
            </a:r>
            <a:r>
              <a:rPr kumimoji="1" lang="ja-JP" altLang="en-US" dirty="0"/>
              <a:t>は、「～」です。</a:t>
            </a:r>
            <a:endParaRPr kumimoji="1" lang="en-US" altLang="ja-JP" dirty="0"/>
          </a:p>
          <a:p>
            <a:r>
              <a:rPr kumimoji="1" lang="ja-JP" altLang="en-US" dirty="0"/>
              <a:t>表のとおり、本手法の方は誤検知は</a:t>
            </a:r>
            <a:r>
              <a:rPr kumimoji="1" lang="en-US" altLang="ja-JP" dirty="0"/>
              <a:t>0</a:t>
            </a:r>
            <a:r>
              <a:rPr kumimoji="1" lang="ja-JP" altLang="en-US" dirty="0"/>
              <a:t>で、かつ解析時間は</a:t>
            </a:r>
            <a:r>
              <a:rPr kumimoji="1" lang="en-US" altLang="ja-JP" dirty="0"/>
              <a:t>pyre</a:t>
            </a:r>
            <a:r>
              <a:rPr kumimoji="1" lang="ja-JP" altLang="en-US" dirty="0"/>
              <a:t>と大差がありませんでした</a:t>
            </a:r>
            <a:endParaRPr kumimoji="1" lang="en-US" altLang="ja-JP" dirty="0"/>
          </a:p>
          <a:p>
            <a:r>
              <a:rPr kumimoji="1" lang="ja-JP" altLang="en-US" dirty="0"/>
              <a:t>これより、正確な解析結果を得ることができると考えています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43</a:t>
            </a:fld>
            <a:endParaRPr kumimoji="1" lang="ja-JP" altLang="en-US"/>
          </a:p>
        </p:txBody>
      </p:sp>
    </p:spTree>
    <p:extLst>
      <p:ext uri="{BB962C8B-B14F-4D97-AF65-F5344CB8AC3E}">
        <p14:creationId xmlns:p14="http://schemas.microsoft.com/office/powerpoint/2010/main" val="41965715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RQ2</a:t>
            </a:r>
            <a:r>
              <a:rPr kumimoji="1" lang="ja-JP" altLang="en-US" dirty="0"/>
              <a:t>は「～」です。</a:t>
            </a:r>
            <a:endParaRPr kumimoji="1" lang="en-US" altLang="ja-JP" dirty="0"/>
          </a:p>
          <a:p>
            <a:r>
              <a:rPr kumimoji="1" lang="ja-JP" altLang="en-US" dirty="0"/>
              <a:t>ここでは要因として以下の</a:t>
            </a:r>
            <a:r>
              <a:rPr kumimoji="1" lang="en-US" altLang="ja-JP" dirty="0"/>
              <a:t>2</a:t>
            </a:r>
            <a:r>
              <a:rPr kumimoji="1" lang="ja-JP" altLang="en-US" dirty="0" err="1"/>
              <a:t>つを</a:t>
            </a:r>
            <a:r>
              <a:rPr kumimoji="1" lang="ja-JP" altLang="en-US" dirty="0"/>
              <a:t>仮定し、各々が独立に最悪となる場合のコードを作成し、実験を行いました。</a:t>
            </a:r>
            <a:endParaRPr kumimoji="1" lang="en-US" altLang="ja-JP" dirty="0"/>
          </a:p>
          <a:p>
            <a:r>
              <a:rPr kumimoji="1" lang="ja-JP" altLang="en-US" dirty="0"/>
              <a:t>要因の</a:t>
            </a:r>
            <a:r>
              <a:rPr kumimoji="1" lang="en-US" altLang="ja-JP" dirty="0"/>
              <a:t>1</a:t>
            </a:r>
            <a:r>
              <a:rPr kumimoji="1" lang="ja-JP" altLang="en-US" dirty="0"/>
              <a:t>つは「～」であり、最悪の場合とはこのように</a:t>
            </a:r>
            <a:r>
              <a:rPr kumimoji="1" lang="en-US" altLang="ja-JP" dirty="0"/>
              <a:t>backward</a:t>
            </a:r>
            <a:r>
              <a:rPr kumimoji="1" lang="ja-JP" altLang="en-US" dirty="0"/>
              <a:t>解析中に多くの分岐が表れる場合となります</a:t>
            </a:r>
            <a:endParaRPr kumimoji="1" lang="en-US" altLang="ja-JP" dirty="0"/>
          </a:p>
          <a:p>
            <a:r>
              <a:rPr kumimoji="1" lang="ja-JP" altLang="en-US" dirty="0"/>
              <a:t>もう</a:t>
            </a:r>
            <a:r>
              <a:rPr kumimoji="1" lang="en-US" altLang="ja-JP" dirty="0"/>
              <a:t>1</a:t>
            </a:r>
            <a:r>
              <a:rPr kumimoji="1" lang="ja-JP" altLang="en-US" dirty="0"/>
              <a:t>つは「～」最悪の場合はこのように、矛盾がなかなか起きないコードとなります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44</a:t>
            </a:fld>
            <a:endParaRPr kumimoji="1" lang="ja-JP" altLang="en-US"/>
          </a:p>
        </p:txBody>
      </p:sp>
    </p:spTree>
    <p:extLst>
      <p:ext uri="{BB962C8B-B14F-4D97-AF65-F5344CB8AC3E}">
        <p14:creationId xmlns:p14="http://schemas.microsoft.com/office/powerpoint/2010/main" val="28955515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a:t>
            </a:r>
            <a:r>
              <a:rPr kumimoji="1" lang="en-US" altLang="ja-JP" dirty="0"/>
              <a:t>b</a:t>
            </a:r>
            <a:r>
              <a:rPr kumimoji="1" lang="ja-JP" altLang="en-US" dirty="0"/>
              <a:t>のコードの方が解析時間が長くなりました。</a:t>
            </a:r>
            <a:endParaRPr kumimoji="1" lang="en-US" altLang="ja-JP" dirty="0"/>
          </a:p>
          <a:p>
            <a:r>
              <a:rPr kumimoji="1" lang="ja-JP" altLang="en-US" dirty="0"/>
              <a:t>これは、解析行数が増えることで、制約ソルバーが解く式が複雑になるからだと考えています。</a:t>
            </a:r>
            <a:endParaRPr kumimoji="1" lang="en-US" altLang="ja-JP" dirty="0"/>
          </a:p>
          <a:p>
            <a:r>
              <a:rPr kumimoji="1" lang="ja-JP" altLang="en-US" dirty="0"/>
              <a:t>この結果から、「～」しています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45</a:t>
            </a:fld>
            <a:endParaRPr kumimoji="1" lang="ja-JP" altLang="en-US"/>
          </a:p>
        </p:txBody>
      </p:sp>
    </p:spTree>
    <p:extLst>
      <p:ext uri="{BB962C8B-B14F-4D97-AF65-F5344CB8AC3E}">
        <p14:creationId xmlns:p14="http://schemas.microsoft.com/office/powerpoint/2010/main" val="27454517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また、解析時間が最大となるような検体を用いたため、実検体であっても、この解析時間と大きな差はなく、有限時間以内に解析が終わると推測できます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46</a:t>
            </a:fld>
            <a:endParaRPr kumimoji="1" lang="ja-JP" altLang="en-US"/>
          </a:p>
        </p:txBody>
      </p:sp>
    </p:spTree>
    <p:extLst>
      <p:ext uri="{BB962C8B-B14F-4D97-AF65-F5344CB8AC3E}">
        <p14:creationId xmlns:p14="http://schemas.microsoft.com/office/powerpoint/2010/main" val="38980478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最後に関連研究ですが、本手法は、動的型つけ言語が対象でかつ、</a:t>
            </a:r>
            <a:r>
              <a:rPr kumimoji="1" lang="en-US" altLang="ja-JP" dirty="0"/>
              <a:t>path-</a:t>
            </a:r>
            <a:r>
              <a:rPr kumimoji="1" lang="en-US" altLang="ja-JP" dirty="0" err="1"/>
              <a:t>sensivity</a:t>
            </a:r>
            <a:r>
              <a:rPr kumimoji="1" lang="ja-JP" altLang="en-US" dirty="0"/>
              <a:t>を持った型解析ができるという点で新規性があります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47</a:t>
            </a:fld>
            <a:endParaRPr kumimoji="1" lang="ja-JP" altLang="en-US"/>
          </a:p>
        </p:txBody>
      </p:sp>
    </p:spTree>
    <p:extLst>
      <p:ext uri="{BB962C8B-B14F-4D97-AF65-F5344CB8AC3E}">
        <p14:creationId xmlns:p14="http://schemas.microsoft.com/office/powerpoint/2010/main" val="1459031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最後にまとめですが、「～」</a:t>
            </a:r>
            <a:endParaRPr kumimoji="1" lang="en-US" altLang="ja-JP" dirty="0"/>
          </a:p>
          <a:p>
            <a:r>
              <a:rPr kumimoji="1" lang="ja-JP" altLang="en-US" dirty="0"/>
              <a:t>以上で発表を終わります。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48</a:t>
            </a:fld>
            <a:endParaRPr kumimoji="1" lang="ja-JP" altLang="en-US"/>
          </a:p>
        </p:txBody>
      </p:sp>
    </p:spTree>
    <p:extLst>
      <p:ext uri="{BB962C8B-B14F-4D97-AF65-F5344CB8AC3E}">
        <p14:creationId xmlns:p14="http://schemas.microsoft.com/office/powerpoint/2010/main" val="41350234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49</a:t>
            </a:fld>
            <a:endParaRPr kumimoji="1" lang="ja-JP" altLang="en-US"/>
          </a:p>
        </p:txBody>
      </p:sp>
    </p:spTree>
    <p:extLst>
      <p:ext uri="{BB962C8B-B14F-4D97-AF65-F5344CB8AC3E}">
        <p14:creationId xmlns:p14="http://schemas.microsoft.com/office/powerpoint/2010/main" val="21508286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50</a:t>
            </a:fld>
            <a:endParaRPr kumimoji="1" lang="ja-JP" altLang="en-US"/>
          </a:p>
        </p:txBody>
      </p:sp>
    </p:spTree>
    <p:extLst>
      <p:ext uri="{BB962C8B-B14F-4D97-AF65-F5344CB8AC3E}">
        <p14:creationId xmlns:p14="http://schemas.microsoft.com/office/powerpoint/2010/main" val="2304442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51</a:t>
            </a:fld>
            <a:endParaRPr kumimoji="1" lang="ja-JP" altLang="en-US"/>
          </a:p>
        </p:txBody>
      </p:sp>
    </p:spTree>
    <p:extLst>
      <p:ext uri="{BB962C8B-B14F-4D97-AF65-F5344CB8AC3E}">
        <p14:creationId xmlns:p14="http://schemas.microsoft.com/office/powerpoint/2010/main" val="3961751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7</a:t>
            </a:fld>
            <a:endParaRPr kumimoji="1" lang="ja-JP" altLang="en-US"/>
          </a:p>
        </p:txBody>
      </p:sp>
    </p:spTree>
    <p:extLst>
      <p:ext uri="{BB962C8B-B14F-4D97-AF65-F5344CB8AC3E}">
        <p14:creationId xmlns:p14="http://schemas.microsoft.com/office/powerpoint/2010/main" val="32307154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52</a:t>
            </a:fld>
            <a:endParaRPr kumimoji="1" lang="ja-JP" altLang="en-US"/>
          </a:p>
        </p:txBody>
      </p:sp>
    </p:spTree>
    <p:extLst>
      <p:ext uri="{BB962C8B-B14F-4D97-AF65-F5344CB8AC3E}">
        <p14:creationId xmlns:p14="http://schemas.microsoft.com/office/powerpoint/2010/main" val="3226108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53</a:t>
            </a:fld>
            <a:endParaRPr kumimoji="1" lang="ja-JP" altLang="en-US"/>
          </a:p>
        </p:txBody>
      </p:sp>
    </p:spTree>
    <p:extLst>
      <p:ext uri="{BB962C8B-B14F-4D97-AF65-F5344CB8AC3E}">
        <p14:creationId xmlns:p14="http://schemas.microsoft.com/office/powerpoint/2010/main" val="31269969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54</a:t>
            </a:fld>
            <a:endParaRPr kumimoji="1" lang="ja-JP" altLang="en-US"/>
          </a:p>
        </p:txBody>
      </p:sp>
    </p:spTree>
    <p:extLst>
      <p:ext uri="{BB962C8B-B14F-4D97-AF65-F5344CB8AC3E}">
        <p14:creationId xmlns:p14="http://schemas.microsoft.com/office/powerpoint/2010/main" val="23087662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55</a:t>
            </a:fld>
            <a:endParaRPr kumimoji="1" lang="ja-JP" altLang="en-US"/>
          </a:p>
        </p:txBody>
      </p:sp>
    </p:spTree>
    <p:extLst>
      <p:ext uri="{BB962C8B-B14F-4D97-AF65-F5344CB8AC3E}">
        <p14:creationId xmlns:p14="http://schemas.microsoft.com/office/powerpoint/2010/main" val="33276969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56</a:t>
            </a:fld>
            <a:endParaRPr kumimoji="1" lang="ja-JP" altLang="en-US"/>
          </a:p>
        </p:txBody>
      </p:sp>
    </p:spTree>
    <p:extLst>
      <p:ext uri="{BB962C8B-B14F-4D97-AF65-F5344CB8AC3E}">
        <p14:creationId xmlns:p14="http://schemas.microsoft.com/office/powerpoint/2010/main" val="35028129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57</a:t>
            </a:fld>
            <a:endParaRPr kumimoji="1" lang="ja-JP" altLang="en-US"/>
          </a:p>
        </p:txBody>
      </p:sp>
    </p:spTree>
    <p:extLst>
      <p:ext uri="{BB962C8B-B14F-4D97-AF65-F5344CB8AC3E}">
        <p14:creationId xmlns:p14="http://schemas.microsoft.com/office/powerpoint/2010/main" val="35731890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58</a:t>
            </a:fld>
            <a:endParaRPr kumimoji="1" lang="ja-JP" altLang="en-US"/>
          </a:p>
        </p:txBody>
      </p:sp>
    </p:spTree>
    <p:extLst>
      <p:ext uri="{BB962C8B-B14F-4D97-AF65-F5344CB8AC3E}">
        <p14:creationId xmlns:p14="http://schemas.microsoft.com/office/powerpoint/2010/main" val="25149381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59</a:t>
            </a:fld>
            <a:endParaRPr kumimoji="1" lang="ja-JP" altLang="en-US"/>
          </a:p>
        </p:txBody>
      </p:sp>
    </p:spTree>
    <p:extLst>
      <p:ext uri="{BB962C8B-B14F-4D97-AF65-F5344CB8AC3E}">
        <p14:creationId xmlns:p14="http://schemas.microsoft.com/office/powerpoint/2010/main" val="33692007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60</a:t>
            </a:fld>
            <a:endParaRPr kumimoji="1" lang="ja-JP" altLang="en-US"/>
          </a:p>
        </p:txBody>
      </p:sp>
    </p:spTree>
    <p:extLst>
      <p:ext uri="{BB962C8B-B14F-4D97-AF65-F5344CB8AC3E}">
        <p14:creationId xmlns:p14="http://schemas.microsoft.com/office/powerpoint/2010/main" val="11213086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61</a:t>
            </a:fld>
            <a:endParaRPr kumimoji="1" lang="ja-JP" altLang="en-US"/>
          </a:p>
        </p:txBody>
      </p:sp>
    </p:spTree>
    <p:extLst>
      <p:ext uri="{BB962C8B-B14F-4D97-AF65-F5344CB8AC3E}">
        <p14:creationId xmlns:p14="http://schemas.microsoft.com/office/powerpoint/2010/main" val="2525022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それでまずは背景から説明していきます。</a:t>
            </a:r>
            <a:endParaRPr kumimoji="1" lang="en-US" altLang="ja-JP" dirty="0"/>
          </a:p>
          <a:p>
            <a:r>
              <a:rPr kumimoji="1" lang="ja-JP" altLang="en-US" dirty="0"/>
              <a:t>たくさんのプログラムに潜んでいるバグを実行前に網羅的に見つけるためには、静的解析を行う必要があります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8</a:t>
            </a:fld>
            <a:endParaRPr kumimoji="1" lang="ja-JP" altLang="en-US"/>
          </a:p>
        </p:txBody>
      </p:sp>
    </p:spTree>
    <p:extLst>
      <p:ext uri="{BB962C8B-B14F-4D97-AF65-F5344CB8AC3E}">
        <p14:creationId xmlns:p14="http://schemas.microsoft.com/office/powerpoint/2010/main" val="36164195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62</a:t>
            </a:fld>
            <a:endParaRPr kumimoji="1" lang="ja-JP" altLang="en-US"/>
          </a:p>
        </p:txBody>
      </p:sp>
    </p:spTree>
    <p:extLst>
      <p:ext uri="{BB962C8B-B14F-4D97-AF65-F5344CB8AC3E}">
        <p14:creationId xmlns:p14="http://schemas.microsoft.com/office/powerpoint/2010/main" val="39562922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63</a:t>
            </a:fld>
            <a:endParaRPr kumimoji="1" lang="ja-JP" altLang="en-US"/>
          </a:p>
        </p:txBody>
      </p:sp>
    </p:spTree>
    <p:extLst>
      <p:ext uri="{BB962C8B-B14F-4D97-AF65-F5344CB8AC3E}">
        <p14:creationId xmlns:p14="http://schemas.microsoft.com/office/powerpoint/2010/main" val="767482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64</a:t>
            </a:fld>
            <a:endParaRPr kumimoji="1" lang="ja-JP" altLang="en-US"/>
          </a:p>
        </p:txBody>
      </p:sp>
    </p:spTree>
    <p:extLst>
      <p:ext uri="{BB962C8B-B14F-4D97-AF65-F5344CB8AC3E}">
        <p14:creationId xmlns:p14="http://schemas.microsoft.com/office/powerpoint/2010/main" val="2806629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そしてこの静的解析を動的型つけ言語に対して行う場合には、変数の近似などのために型解析が必要となります。</a:t>
            </a:r>
            <a:endParaRPr kumimoji="1" lang="en-US" altLang="ja-JP" dirty="0"/>
          </a:p>
          <a:p>
            <a:r>
              <a:rPr kumimoji="1" lang="ja-JP" altLang="en-US" dirty="0"/>
              <a:t>この型解析は正確な解析が求められますが、既存手法は不正確なものとなっています。</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9</a:t>
            </a:fld>
            <a:endParaRPr kumimoji="1" lang="ja-JP" altLang="en-US"/>
          </a:p>
        </p:txBody>
      </p:sp>
    </p:spTree>
    <p:extLst>
      <p:ext uri="{BB962C8B-B14F-4D97-AF65-F5344CB8AC3E}">
        <p14:creationId xmlns:p14="http://schemas.microsoft.com/office/powerpoint/2010/main" val="2914948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その不正確な既存手法の例として</a:t>
            </a:r>
            <a:r>
              <a:rPr kumimoji="1" lang="en-US" altLang="ja-JP" dirty="0"/>
              <a:t>Pyre</a:t>
            </a:r>
            <a:r>
              <a:rPr kumimoji="1" lang="ja-JP" altLang="en-US" dirty="0"/>
              <a:t>を取り上げます</a:t>
            </a:r>
            <a:endParaRPr kumimoji="1" lang="en-US" altLang="ja-JP" dirty="0"/>
          </a:p>
          <a:p>
            <a:r>
              <a:rPr kumimoji="1" lang="en-US" altLang="ja-JP" dirty="0"/>
              <a:t>Pyre</a:t>
            </a:r>
            <a:r>
              <a:rPr kumimoji="1" lang="ja-JP" altLang="en-US" dirty="0"/>
              <a:t>の問題点としては、「～」～といったものが挙げられます。</a:t>
            </a:r>
            <a:endParaRPr kumimoji="1" lang="en-US" altLang="ja-JP" dirty="0"/>
          </a:p>
          <a:p>
            <a:r>
              <a:rPr kumimoji="1" lang="ja-JP" altLang="en-US" dirty="0"/>
              <a:t>この「</a:t>
            </a:r>
            <a:r>
              <a:rPr kumimoji="1" lang="en-US" altLang="ja-JP" dirty="0"/>
              <a:t>path-insensitive</a:t>
            </a:r>
            <a:r>
              <a:rPr kumimoji="1" lang="ja-JP" altLang="en-US" dirty="0"/>
              <a:t>」の問題について、こちらのコードから得られる制御フロー図を使って解説を行います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10</a:t>
            </a:fld>
            <a:endParaRPr kumimoji="1" lang="ja-JP" altLang="en-US"/>
          </a:p>
        </p:txBody>
      </p:sp>
    </p:spTree>
    <p:extLst>
      <p:ext uri="{BB962C8B-B14F-4D97-AF65-F5344CB8AC3E}">
        <p14:creationId xmlns:p14="http://schemas.microsoft.com/office/powerpoint/2010/main" val="511026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Pyre</a:t>
            </a:r>
            <a:r>
              <a:rPr kumimoji="1" lang="ja-JP" altLang="en-US" dirty="0"/>
              <a:t>では、</a:t>
            </a:r>
            <a:r>
              <a:rPr kumimoji="1" lang="en-US" altLang="ja-JP" dirty="0"/>
              <a:t>1</a:t>
            </a:r>
            <a:r>
              <a:rPr kumimoji="1" lang="ja-JP" altLang="en-US" dirty="0"/>
              <a:t>行目から</a:t>
            </a:r>
            <a:r>
              <a:rPr kumimoji="1" lang="en-US" altLang="ja-JP" dirty="0"/>
              <a:t>s</a:t>
            </a:r>
            <a:r>
              <a:rPr kumimoji="1" lang="ja-JP" altLang="en-US" dirty="0"/>
              <a:t>は</a:t>
            </a:r>
            <a:r>
              <a:rPr kumimoji="1" lang="en-US" altLang="ja-JP" dirty="0" err="1"/>
              <a:t>int</a:t>
            </a:r>
            <a:r>
              <a:rPr kumimoji="1" lang="ja-JP" altLang="en-US" dirty="0"/>
              <a:t>型、</a:t>
            </a:r>
          </a:p>
        </p:txBody>
      </p:sp>
      <p:sp>
        <p:nvSpPr>
          <p:cNvPr id="4" name="スライド番号プレースホルダー 3"/>
          <p:cNvSpPr>
            <a:spLocks noGrp="1"/>
          </p:cNvSpPr>
          <p:nvPr>
            <p:ph type="sldNum" sz="quarter" idx="10"/>
          </p:nvPr>
        </p:nvSpPr>
        <p:spPr/>
        <p:txBody>
          <a:bodyPr/>
          <a:lstStyle/>
          <a:p>
            <a:fld id="{8C469BFE-7674-419C-8FAE-8B32CE0F7C24}" type="slidenum">
              <a:rPr kumimoji="1" lang="ja-JP" altLang="en-US" smtClean="0"/>
              <a:t>11</a:t>
            </a:fld>
            <a:endParaRPr kumimoji="1" lang="ja-JP" altLang="en-US"/>
          </a:p>
        </p:txBody>
      </p:sp>
    </p:spTree>
    <p:extLst>
      <p:ext uri="{BB962C8B-B14F-4D97-AF65-F5344CB8AC3E}">
        <p14:creationId xmlns:p14="http://schemas.microsoft.com/office/powerpoint/2010/main" val="201979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70924F9-1DA0-4128-81CF-E67B1CA6F0FE}" type="datetime1">
              <a:rPr kumimoji="1" lang="ja-JP" altLang="en-US" smtClean="0"/>
              <a:t>2021/4/20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C3DFD32-0C33-45B0-9B6A-5CEE8D66C461}" type="slidenum">
              <a:rPr kumimoji="1" lang="ja-JP" altLang="en-US" smtClean="0"/>
              <a:t>‹#›</a:t>
            </a:fld>
            <a:r>
              <a:rPr lang="en-US" altLang="ja-JP" dirty="0"/>
              <a:t>/42</a:t>
            </a:r>
            <a:endParaRPr kumimoji="1" lang="ja-JP" altLang="en-US" dirty="0"/>
          </a:p>
        </p:txBody>
      </p:sp>
    </p:spTree>
    <p:extLst>
      <p:ext uri="{BB962C8B-B14F-4D97-AF65-F5344CB8AC3E}">
        <p14:creationId xmlns:p14="http://schemas.microsoft.com/office/powerpoint/2010/main" val="1056128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0D26D1D-CC40-43F2-8C5E-9D10049C633F}" type="datetime1">
              <a:rPr kumimoji="1" lang="ja-JP" altLang="en-US" smtClean="0"/>
              <a:t>2021/4/20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C3DFD32-0C33-45B0-9B6A-5CEE8D66C461}" type="slidenum">
              <a:rPr kumimoji="1" lang="ja-JP" altLang="en-US" smtClean="0"/>
              <a:t>‹#›</a:t>
            </a:fld>
            <a:endParaRPr kumimoji="1" lang="ja-JP" altLang="en-US"/>
          </a:p>
        </p:txBody>
      </p:sp>
    </p:spTree>
    <p:extLst>
      <p:ext uri="{BB962C8B-B14F-4D97-AF65-F5344CB8AC3E}">
        <p14:creationId xmlns:p14="http://schemas.microsoft.com/office/powerpoint/2010/main" val="189751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FAEA49-0859-411E-AFCA-0AB51F97772B}" type="datetime1">
              <a:rPr kumimoji="1" lang="ja-JP" altLang="en-US" smtClean="0"/>
              <a:t>2021/4/20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C3DFD32-0C33-45B0-9B6A-5CEE8D66C461}" type="slidenum">
              <a:rPr kumimoji="1" lang="ja-JP" altLang="en-US" smtClean="0"/>
              <a:t>‹#›</a:t>
            </a:fld>
            <a:endParaRPr kumimoji="1" lang="ja-JP" altLang="en-US"/>
          </a:p>
        </p:txBody>
      </p:sp>
    </p:spTree>
    <p:extLst>
      <p:ext uri="{BB962C8B-B14F-4D97-AF65-F5344CB8AC3E}">
        <p14:creationId xmlns:p14="http://schemas.microsoft.com/office/powerpoint/2010/main" val="266034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2F45BFD-F230-4487-BE3A-F1CA567CEE13}" type="datetime1">
              <a:rPr kumimoji="1" lang="ja-JP" altLang="en-US" smtClean="0"/>
              <a:t>2021/4/20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1C3DFD32-0C33-45B0-9B6A-5CEE8D66C461}" type="slidenum">
              <a:rPr lang="ja-JP" altLang="en-US" smtClean="0"/>
              <a:pPr/>
              <a:t>‹#›</a:t>
            </a:fld>
            <a:r>
              <a:rPr lang="en-US" altLang="ja-JP" dirty="0"/>
              <a:t>/42</a:t>
            </a:r>
            <a:endParaRPr lang="ja-JP" altLang="en-US" dirty="0"/>
          </a:p>
        </p:txBody>
      </p:sp>
    </p:spTree>
    <p:extLst>
      <p:ext uri="{BB962C8B-B14F-4D97-AF65-F5344CB8AC3E}">
        <p14:creationId xmlns:p14="http://schemas.microsoft.com/office/powerpoint/2010/main" val="3154014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24BAFC2-57F4-41E9-9A35-01EAD6440CD0}" type="datetime1">
              <a:rPr kumimoji="1" lang="ja-JP" altLang="en-US" smtClean="0"/>
              <a:t>2021/4/20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C3DFD32-0C33-45B0-9B6A-5CEE8D66C461}" type="slidenum">
              <a:rPr kumimoji="1" lang="ja-JP" altLang="en-US" smtClean="0"/>
              <a:t>‹#›</a:t>
            </a:fld>
            <a:r>
              <a:rPr kumimoji="1" lang="en-US" altLang="ja-JP" dirty="0"/>
              <a:t>/</a:t>
            </a:r>
            <a:r>
              <a:rPr lang="en-US" altLang="ja-JP" dirty="0"/>
              <a:t>42</a:t>
            </a:r>
            <a:endParaRPr kumimoji="1" lang="ja-JP" altLang="en-US" dirty="0"/>
          </a:p>
        </p:txBody>
      </p:sp>
    </p:spTree>
    <p:extLst>
      <p:ext uri="{BB962C8B-B14F-4D97-AF65-F5344CB8AC3E}">
        <p14:creationId xmlns:p14="http://schemas.microsoft.com/office/powerpoint/2010/main" val="334629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3241DFC-1F44-4A54-93F0-3DB60CF5833B}" type="datetime1">
              <a:rPr kumimoji="1" lang="ja-JP" altLang="en-US" smtClean="0"/>
              <a:t>2021/4/20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C3DFD32-0C33-45B0-9B6A-5CEE8D66C461}" type="slidenum">
              <a:rPr kumimoji="1" lang="ja-JP" altLang="en-US" smtClean="0"/>
              <a:t>‹#›</a:t>
            </a:fld>
            <a:endParaRPr kumimoji="1" lang="ja-JP" altLang="en-US"/>
          </a:p>
        </p:txBody>
      </p:sp>
    </p:spTree>
    <p:extLst>
      <p:ext uri="{BB962C8B-B14F-4D97-AF65-F5344CB8AC3E}">
        <p14:creationId xmlns:p14="http://schemas.microsoft.com/office/powerpoint/2010/main" val="2386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B775E4-9C71-42B0-8BD1-062943712B33}" type="datetime1">
              <a:rPr kumimoji="1" lang="ja-JP" altLang="en-US" smtClean="0"/>
              <a:t>2021/4/20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C3DFD32-0C33-45B0-9B6A-5CEE8D66C461}" type="slidenum">
              <a:rPr kumimoji="1" lang="ja-JP" altLang="en-US" smtClean="0"/>
              <a:t>‹#›</a:t>
            </a:fld>
            <a:endParaRPr kumimoji="1" lang="ja-JP" altLang="en-US"/>
          </a:p>
        </p:txBody>
      </p:sp>
    </p:spTree>
    <p:extLst>
      <p:ext uri="{BB962C8B-B14F-4D97-AF65-F5344CB8AC3E}">
        <p14:creationId xmlns:p14="http://schemas.microsoft.com/office/powerpoint/2010/main" val="348967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9A21410-5FD6-469E-80AD-24CAAB67A4EA}" type="datetime1">
              <a:rPr kumimoji="1" lang="ja-JP" altLang="en-US" smtClean="0"/>
              <a:t>2021/4/20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C3DFD32-0C33-45B0-9B6A-5CEE8D66C461}" type="slidenum">
              <a:rPr kumimoji="1" lang="ja-JP" altLang="en-US" smtClean="0"/>
              <a:t>‹#›</a:t>
            </a:fld>
            <a:endParaRPr kumimoji="1" lang="ja-JP" altLang="en-US"/>
          </a:p>
        </p:txBody>
      </p:sp>
    </p:spTree>
    <p:extLst>
      <p:ext uri="{BB962C8B-B14F-4D97-AF65-F5344CB8AC3E}">
        <p14:creationId xmlns:p14="http://schemas.microsoft.com/office/powerpoint/2010/main" val="124566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F25EA4F-3135-45FE-B6D1-DBAACF0B22A5}" type="datetime1">
              <a:rPr kumimoji="1" lang="ja-JP" altLang="en-US" smtClean="0"/>
              <a:t>2021/4/20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C3DFD32-0C33-45B0-9B6A-5CEE8D66C461}" type="slidenum">
              <a:rPr kumimoji="1" lang="ja-JP" altLang="en-US" smtClean="0"/>
              <a:t>‹#›</a:t>
            </a:fld>
            <a:r>
              <a:rPr kumimoji="1" lang="en-US" altLang="ja-JP" dirty="0"/>
              <a:t>/</a:t>
            </a:r>
            <a:r>
              <a:rPr lang="en-US" altLang="ja-JP" dirty="0"/>
              <a:t>42</a:t>
            </a:r>
            <a:endParaRPr kumimoji="1" lang="ja-JP" altLang="en-US" dirty="0"/>
          </a:p>
        </p:txBody>
      </p:sp>
    </p:spTree>
    <p:extLst>
      <p:ext uri="{BB962C8B-B14F-4D97-AF65-F5344CB8AC3E}">
        <p14:creationId xmlns:p14="http://schemas.microsoft.com/office/powerpoint/2010/main" val="325990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2139169-DB5E-4401-86B2-4736514690C6}" type="datetime1">
              <a:rPr kumimoji="1" lang="ja-JP" altLang="en-US" smtClean="0"/>
              <a:t>2021/4/20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C3DFD32-0C33-45B0-9B6A-5CEE8D66C461}" type="slidenum">
              <a:rPr kumimoji="1" lang="ja-JP" altLang="en-US" smtClean="0"/>
              <a:t>‹#›</a:t>
            </a:fld>
            <a:endParaRPr kumimoji="1" lang="ja-JP" altLang="en-US"/>
          </a:p>
        </p:txBody>
      </p:sp>
    </p:spTree>
    <p:extLst>
      <p:ext uri="{BB962C8B-B14F-4D97-AF65-F5344CB8AC3E}">
        <p14:creationId xmlns:p14="http://schemas.microsoft.com/office/powerpoint/2010/main" val="114224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3ACCC56-4082-483D-B388-D63068A1C722}" type="datetime1">
              <a:rPr kumimoji="1" lang="ja-JP" altLang="en-US" smtClean="0"/>
              <a:t>2021/4/20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C3DFD32-0C33-45B0-9B6A-5CEE8D66C461}" type="slidenum">
              <a:rPr kumimoji="1" lang="ja-JP" altLang="en-US" smtClean="0"/>
              <a:t>‹#›</a:t>
            </a:fld>
            <a:endParaRPr kumimoji="1" lang="ja-JP" altLang="en-US"/>
          </a:p>
        </p:txBody>
      </p:sp>
    </p:spTree>
    <p:extLst>
      <p:ext uri="{BB962C8B-B14F-4D97-AF65-F5344CB8AC3E}">
        <p14:creationId xmlns:p14="http://schemas.microsoft.com/office/powerpoint/2010/main" val="29160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0B1D84-5469-4FD9-BB85-A5B64A9DD4DE}" type="datetime1">
              <a:rPr kumimoji="1" lang="ja-JP" altLang="en-US" smtClean="0"/>
              <a:t>2021/4/20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400" i="0">
                <a:solidFill>
                  <a:schemeClr val="tx1"/>
                </a:solidFill>
              </a:defRPr>
            </a:lvl1pPr>
          </a:lstStyle>
          <a:p>
            <a:fld id="{1C3DFD32-0C33-45B0-9B6A-5CEE8D66C461}" type="slidenum">
              <a:rPr lang="ja-JP" altLang="en-US" smtClean="0"/>
              <a:pPr/>
              <a:t>‹#›</a:t>
            </a:fld>
            <a:r>
              <a:rPr lang="en-US" altLang="ja-JP" dirty="0"/>
              <a:t>/42</a:t>
            </a:r>
            <a:endParaRPr lang="ja-JP" altLang="en-US" dirty="0"/>
          </a:p>
        </p:txBody>
      </p:sp>
    </p:spTree>
    <p:extLst>
      <p:ext uri="{BB962C8B-B14F-4D97-AF65-F5344CB8AC3E}">
        <p14:creationId xmlns:p14="http://schemas.microsoft.com/office/powerpoint/2010/main" val="1482941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855406"/>
            <a:ext cx="9144000" cy="2654557"/>
          </a:xfrm>
        </p:spPr>
        <p:txBody>
          <a:bodyPr>
            <a:normAutofit/>
          </a:bodyPr>
          <a:lstStyle/>
          <a:p>
            <a:r>
              <a:rPr kumimoji="1" lang="ja-JP" altLang="en-US"/>
              <a:t>卒論研究紹介</a:t>
            </a:r>
            <a:br>
              <a:rPr kumimoji="1" lang="en-US" altLang="ja-JP" dirty="0"/>
            </a:br>
            <a:r>
              <a:rPr kumimoji="1" lang="en-US" altLang="ja-JP" dirty="0"/>
              <a:t>&amp;</a:t>
            </a:r>
            <a:br>
              <a:rPr kumimoji="1" lang="en-US" altLang="ja-JP" dirty="0"/>
            </a:br>
            <a:r>
              <a:rPr kumimoji="1" lang="ja-JP" altLang="en-US"/>
              <a:t>春休み進捗報告</a:t>
            </a:r>
            <a:endParaRPr kumimoji="1" lang="ja-JP" altLang="en-US" dirty="0"/>
          </a:p>
        </p:txBody>
      </p:sp>
      <p:sp>
        <p:nvSpPr>
          <p:cNvPr id="3" name="サブタイトル 2"/>
          <p:cNvSpPr>
            <a:spLocks noGrp="1"/>
          </p:cNvSpPr>
          <p:nvPr>
            <p:ph type="subTitle" idx="1"/>
          </p:nvPr>
        </p:nvSpPr>
        <p:spPr/>
        <p:txBody>
          <a:bodyPr/>
          <a:lstStyle/>
          <a:p>
            <a:r>
              <a:rPr kumimoji="1" lang="ja-JP" altLang="en-US" dirty="0"/>
              <a:t>権藤研究室</a:t>
            </a:r>
            <a:endParaRPr kumimoji="1" lang="en-US" altLang="ja-JP" dirty="0"/>
          </a:p>
          <a:p>
            <a:r>
              <a:rPr lang="en-US" altLang="ja-JP" dirty="0"/>
              <a:t>18B05786</a:t>
            </a:r>
          </a:p>
          <a:p>
            <a:r>
              <a:rPr lang="ja-JP" altLang="en-US" dirty="0"/>
              <a:t>児玉 龍太郎</a:t>
            </a:r>
            <a:endParaRPr kumimoji="1" lang="ja-JP" altLang="en-US" dirty="0"/>
          </a:p>
        </p:txBody>
      </p:sp>
      <p:sp>
        <p:nvSpPr>
          <p:cNvPr id="4" name="スライド番号プレースホルダー 3"/>
          <p:cNvSpPr>
            <a:spLocks noGrp="1"/>
          </p:cNvSpPr>
          <p:nvPr>
            <p:ph type="sldNum" sz="quarter" idx="12"/>
          </p:nvPr>
        </p:nvSpPr>
        <p:spPr/>
        <p:txBody>
          <a:bodyPr/>
          <a:lstStyle/>
          <a:p>
            <a:fld id="{1C3DFD32-0C33-45B0-9B6A-5CEE8D66C461}" type="slidenum">
              <a:rPr kumimoji="1" lang="ja-JP" altLang="en-US" smtClean="0"/>
              <a:t>1</a:t>
            </a:fld>
            <a:endParaRPr kumimoji="1" lang="ja-JP" altLang="en-US"/>
          </a:p>
        </p:txBody>
      </p:sp>
      <p:sp>
        <p:nvSpPr>
          <p:cNvPr id="5" name="正方形/長方形 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Tree>
    <p:extLst>
      <p:ext uri="{BB962C8B-B14F-4D97-AF65-F5344CB8AC3E}">
        <p14:creationId xmlns:p14="http://schemas.microsoft.com/office/powerpoint/2010/main" val="312342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コンテンツ プレースホルダー 2"/>
          <p:cNvSpPr txBox="1">
            <a:spLocks/>
          </p:cNvSpPr>
          <p:nvPr/>
        </p:nvSpPr>
        <p:spPr>
          <a:xfrm>
            <a:off x="211323" y="1041356"/>
            <a:ext cx="5651440" cy="31728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Pyre</a:t>
            </a:r>
            <a:r>
              <a:rPr lang="ja-JP" altLang="en-US" dirty="0"/>
              <a:t>（型検査ツール）の問題点</a:t>
            </a:r>
            <a:endParaRPr lang="en-US" altLang="ja-JP" dirty="0"/>
          </a:p>
          <a:p>
            <a:pPr>
              <a:lnSpc>
                <a:spcPct val="100000"/>
              </a:lnSpc>
            </a:pPr>
            <a:r>
              <a:rPr lang="en-US" altLang="ja-JP" dirty="0"/>
              <a:t>annotation</a:t>
            </a:r>
            <a:r>
              <a:rPr lang="ja-JP" altLang="en-US" dirty="0"/>
              <a:t>が必要</a:t>
            </a:r>
            <a:endParaRPr lang="en-US" altLang="ja-JP" dirty="0"/>
          </a:p>
          <a:p>
            <a:pPr>
              <a:lnSpc>
                <a:spcPct val="100000"/>
              </a:lnSpc>
            </a:pPr>
            <a:r>
              <a:rPr lang="en-US" altLang="ja-JP" b="1" dirty="0"/>
              <a:t>path-insensitive</a:t>
            </a:r>
            <a:r>
              <a:rPr lang="ja-JP" altLang="en-US" b="1" dirty="0"/>
              <a:t>な解析</a:t>
            </a:r>
            <a:endParaRPr lang="en-US" altLang="ja-JP" b="1" dirty="0"/>
          </a:p>
        </p:txBody>
      </p:sp>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10</a:t>
            </a:fld>
            <a:endParaRPr kumimoji="1" lang="ja-JP" altLang="en-US"/>
          </a:p>
        </p:txBody>
      </p:sp>
      <p:sp>
        <p:nvSpPr>
          <p:cNvPr id="23" name="正方形/長方形 22"/>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24" name="テキスト ボックス 23"/>
          <p:cNvSpPr txBox="1"/>
          <p:nvPr/>
        </p:nvSpPr>
        <p:spPr>
          <a:xfrm>
            <a:off x="274320" y="91440"/>
            <a:ext cx="3583259" cy="584775"/>
          </a:xfrm>
          <a:prstGeom prst="rect">
            <a:avLst/>
          </a:prstGeom>
          <a:noFill/>
        </p:spPr>
        <p:txBody>
          <a:bodyPr wrap="square" rtlCol="0">
            <a:spAutoFit/>
          </a:bodyPr>
          <a:lstStyle/>
          <a:p>
            <a:r>
              <a:rPr lang="en-US" altLang="ja-JP" sz="3200" dirty="0"/>
              <a:t>Motivating Example</a:t>
            </a:r>
            <a:endParaRPr kumimoji="1" lang="ja-JP" altLang="en-US" sz="3200" dirty="0"/>
          </a:p>
        </p:txBody>
      </p:sp>
      <p:sp>
        <p:nvSpPr>
          <p:cNvPr id="22" name="正方形/長方形 21"/>
          <p:cNvSpPr/>
          <p:nvPr/>
        </p:nvSpPr>
        <p:spPr>
          <a:xfrm>
            <a:off x="822960" y="3026664"/>
            <a:ext cx="3392424" cy="35112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2400" dirty="0"/>
              <a:t>  1:  s = </a:t>
            </a:r>
            <a:r>
              <a:rPr kumimoji="1" lang="en-US" altLang="ja-JP" sz="2400" dirty="0" err="1"/>
              <a:t>int_return_func</a:t>
            </a:r>
            <a:r>
              <a:rPr kumimoji="1" lang="en-US" altLang="ja-JP" sz="2400" dirty="0"/>
              <a:t>()</a:t>
            </a:r>
          </a:p>
          <a:p>
            <a:r>
              <a:rPr lang="en-US" altLang="ja-JP" sz="2400" dirty="0"/>
              <a:t>  2:  </a:t>
            </a:r>
          </a:p>
          <a:p>
            <a:r>
              <a:rPr kumimoji="1" lang="en-US" altLang="ja-JP" sz="2400" dirty="0"/>
              <a:t>  3:  if s == 1:</a:t>
            </a:r>
          </a:p>
          <a:p>
            <a:r>
              <a:rPr lang="en-US" altLang="ja-JP" sz="2400" dirty="0"/>
              <a:t>  4:      x = 1</a:t>
            </a:r>
          </a:p>
          <a:p>
            <a:r>
              <a:rPr kumimoji="1" lang="en-US" altLang="ja-JP" sz="2400" dirty="0"/>
              <a:t>  5:  else:</a:t>
            </a:r>
          </a:p>
          <a:p>
            <a:r>
              <a:rPr lang="en-US" altLang="ja-JP" sz="2400" dirty="0"/>
              <a:t>  6:      x = “a”</a:t>
            </a:r>
          </a:p>
          <a:p>
            <a:r>
              <a:rPr kumimoji="1" lang="en-US" altLang="ja-JP" sz="2400" dirty="0"/>
              <a:t>  7: </a:t>
            </a:r>
          </a:p>
          <a:p>
            <a:r>
              <a:rPr lang="en-US" altLang="ja-JP" sz="2400" dirty="0"/>
              <a:t>  8:  if x == 1:</a:t>
            </a:r>
          </a:p>
          <a:p>
            <a:r>
              <a:rPr kumimoji="1" lang="en-US" altLang="ja-JP" sz="2400" dirty="0"/>
              <a:t>  9:      z = x + 10</a:t>
            </a:r>
            <a:endParaRPr kumimoji="1" lang="ja-JP" altLang="en-US" sz="2400" dirty="0"/>
          </a:p>
        </p:txBody>
      </p:sp>
      <p:pic>
        <p:nvPicPr>
          <p:cNvPr id="26" name="図 25"/>
          <p:cNvPicPr>
            <a:picLocks noChangeAspect="1"/>
          </p:cNvPicPr>
          <p:nvPr/>
        </p:nvPicPr>
        <p:blipFill rotWithShape="1">
          <a:blip r:embed="rId3"/>
          <a:srcRect l="7496" t="12141" r="2521" b="21081"/>
          <a:stretch/>
        </p:blipFill>
        <p:spPr>
          <a:xfrm>
            <a:off x="3758184" y="6089904"/>
            <a:ext cx="594360" cy="502920"/>
          </a:xfrm>
          <a:prstGeom prst="rect">
            <a:avLst/>
          </a:prstGeom>
        </p:spPr>
      </p:pic>
      <p:sp>
        <p:nvSpPr>
          <p:cNvPr id="29" name="下矢印 28"/>
          <p:cNvSpPr/>
          <p:nvPr/>
        </p:nvSpPr>
        <p:spPr>
          <a:xfrm rot="16200000">
            <a:off x="5006280" y="4030683"/>
            <a:ext cx="688613" cy="10397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608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フレーム 26"/>
          <p:cNvSpPr/>
          <p:nvPr/>
        </p:nvSpPr>
        <p:spPr>
          <a:xfrm>
            <a:off x="1130411" y="2546406"/>
            <a:ext cx="1016442" cy="459188"/>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11</a:t>
            </a:fld>
            <a:endParaRPr kumimoji="1" lang="ja-JP" altLang="en-US"/>
          </a:p>
        </p:txBody>
      </p:sp>
      <p:sp>
        <p:nvSpPr>
          <p:cNvPr id="25" name="正方形/長方形 2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26" name="コンテンツ プレースホルダー 2"/>
          <p:cNvSpPr txBox="1">
            <a:spLocks/>
          </p:cNvSpPr>
          <p:nvPr/>
        </p:nvSpPr>
        <p:spPr>
          <a:xfrm>
            <a:off x="211323" y="1041357"/>
            <a:ext cx="5651440" cy="11257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Pyre</a:t>
            </a:r>
            <a:r>
              <a:rPr lang="ja-JP" altLang="en-US" dirty="0"/>
              <a:t>（型検査ツール）の問題点</a:t>
            </a:r>
            <a:endParaRPr lang="en-US" altLang="ja-JP" dirty="0"/>
          </a:p>
          <a:p>
            <a:pPr>
              <a:lnSpc>
                <a:spcPct val="100000"/>
              </a:lnSpc>
            </a:pPr>
            <a:r>
              <a:rPr lang="en-US" altLang="ja-JP" dirty="0"/>
              <a:t>path-insensitive</a:t>
            </a:r>
            <a:r>
              <a:rPr lang="ja-JP" altLang="en-US" dirty="0"/>
              <a:t>な解析</a:t>
            </a:r>
            <a:endParaRPr lang="en-US" altLang="ja-JP" dirty="0"/>
          </a:p>
        </p:txBody>
      </p:sp>
      <p:sp>
        <p:nvSpPr>
          <p:cNvPr id="30" name="角丸四角形 29"/>
          <p:cNvSpPr/>
          <p:nvPr/>
        </p:nvSpPr>
        <p:spPr>
          <a:xfrm>
            <a:off x="1092510" y="2301506"/>
            <a:ext cx="3113729" cy="1351721"/>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altLang="ja-JP" sz="2800" dirty="0"/>
              <a:t>s</a:t>
            </a:r>
            <a:r>
              <a:rPr kumimoji="1" lang="en-US" altLang="ja-JP" sz="2800" dirty="0"/>
              <a:t> : </a:t>
            </a:r>
            <a:r>
              <a:rPr kumimoji="1" lang="en-US" altLang="ja-JP" sz="2800" dirty="0" err="1"/>
              <a:t>int</a:t>
            </a:r>
            <a:endParaRPr lang="en-US" altLang="ja-JP" sz="2800" dirty="0"/>
          </a:p>
          <a:p>
            <a:endParaRPr lang="en-US" altLang="ja-JP" sz="2800" dirty="0"/>
          </a:p>
        </p:txBody>
      </p:sp>
      <p:sp>
        <p:nvSpPr>
          <p:cNvPr id="29" name="テキスト ボックス 28"/>
          <p:cNvSpPr txBox="1"/>
          <p:nvPr/>
        </p:nvSpPr>
        <p:spPr>
          <a:xfrm>
            <a:off x="274320" y="91440"/>
            <a:ext cx="3583259" cy="584775"/>
          </a:xfrm>
          <a:prstGeom prst="rect">
            <a:avLst/>
          </a:prstGeom>
          <a:noFill/>
        </p:spPr>
        <p:txBody>
          <a:bodyPr wrap="square" rtlCol="0">
            <a:spAutoFit/>
          </a:bodyPr>
          <a:lstStyle/>
          <a:p>
            <a:r>
              <a:rPr lang="en-US" altLang="ja-JP" sz="3200" dirty="0"/>
              <a:t>Motivating Example</a:t>
            </a:r>
            <a:endParaRPr kumimoji="1" lang="ja-JP" altLang="en-US" sz="3200" dirty="0"/>
          </a:p>
        </p:txBody>
      </p:sp>
      <p:sp>
        <p:nvSpPr>
          <p:cNvPr id="31" name="正方形/長方形 30"/>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32" name="正方形/長方形 31"/>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33" name="正方形/長方形 32"/>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34" name="正方形/長方形 33"/>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35" name="正方形/長方形 34"/>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36" name="正方形/長方形 35"/>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37" name="直線矢印コネクタ 36"/>
          <p:cNvCxnSpPr>
            <a:stCxn id="31" idx="2"/>
            <a:endCxn id="35"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38" name="カギ線コネクタ 37"/>
          <p:cNvCxnSpPr>
            <a:stCxn id="35" idx="3"/>
            <a:endCxn id="33" idx="0"/>
          </p:cNvCxnSpPr>
          <p:nvPr/>
        </p:nvCxnSpPr>
        <p:spPr>
          <a:xfrm>
            <a:off x="10201654" y="2030896"/>
            <a:ext cx="810240" cy="746442"/>
          </a:xfrm>
          <a:prstGeom prst="bentConnector2">
            <a:avLst/>
          </a:prstGeom>
          <a:ln w="25400">
            <a:solidFill>
              <a:schemeClr val="tx1"/>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カギ線コネクタ 38"/>
          <p:cNvCxnSpPr>
            <a:stCxn id="35" idx="1"/>
            <a:endCxn id="32" idx="0"/>
          </p:cNvCxnSpPr>
          <p:nvPr/>
        </p:nvCxnSpPr>
        <p:spPr>
          <a:xfrm rot="10800000" flipV="1">
            <a:off x="7343143" y="2030896"/>
            <a:ext cx="728627" cy="746442"/>
          </a:xfrm>
          <a:prstGeom prst="bentConnector2">
            <a:avLst/>
          </a:prstGeom>
          <a:ln w="25400">
            <a:solidFill>
              <a:schemeClr val="tx1"/>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カギ線コネクタ 39"/>
          <p:cNvCxnSpPr>
            <a:stCxn id="32" idx="2"/>
            <a:endCxn id="36" idx="0"/>
          </p:cNvCxnSpPr>
          <p:nvPr/>
        </p:nvCxnSpPr>
        <p:spPr>
          <a:xfrm rot="16200000" flipH="1">
            <a:off x="7785694" y="2874785"/>
            <a:ext cx="885937" cy="1771041"/>
          </a:xfrm>
          <a:prstGeom prst="bentConnector3">
            <a:avLst>
              <a:gd name="adj1" fmla="val 45512"/>
            </a:avLst>
          </a:prstGeom>
          <a:ln w="25400">
            <a:solidFill>
              <a:schemeClr val="tx1"/>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カギ線コネクタ 40"/>
          <p:cNvCxnSpPr>
            <a:stCxn id="33" idx="2"/>
            <a:endCxn id="36" idx="0"/>
          </p:cNvCxnSpPr>
          <p:nvPr/>
        </p:nvCxnSpPr>
        <p:spPr>
          <a:xfrm rot="5400000">
            <a:off x="9620071" y="2811451"/>
            <a:ext cx="885937" cy="1897711"/>
          </a:xfrm>
          <a:prstGeom prst="bentConnector3">
            <a:avLst>
              <a:gd name="adj1" fmla="val 45513"/>
            </a:avLst>
          </a:prstGeom>
          <a:ln w="25400">
            <a:solidFill>
              <a:schemeClr val="tx1"/>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カギ線コネクタ 41"/>
          <p:cNvCxnSpPr>
            <a:stCxn id="36" idx="1"/>
            <a:endCxn id="34" idx="0"/>
          </p:cNvCxnSpPr>
          <p:nvPr/>
        </p:nvCxnSpPr>
        <p:spPr>
          <a:xfrm rot="10800000" flipV="1">
            <a:off x="7362586" y="4473275"/>
            <a:ext cx="686654" cy="751380"/>
          </a:xfrm>
          <a:prstGeom prst="bentConnector2">
            <a:avLst/>
          </a:prstGeom>
          <a:ln w="25400">
            <a:solidFill>
              <a:schemeClr val="tx1"/>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3" name="カギ線コネクタ 42"/>
          <p:cNvCxnSpPr>
            <a:stCxn id="36" idx="3"/>
          </p:cNvCxnSpPr>
          <p:nvPr/>
        </p:nvCxnSpPr>
        <p:spPr>
          <a:xfrm flipH="1">
            <a:off x="9104905" y="4473275"/>
            <a:ext cx="1074220" cy="1803962"/>
          </a:xfrm>
          <a:prstGeom prst="bentConnector4">
            <a:avLst>
              <a:gd name="adj1" fmla="val -76055"/>
              <a:gd name="adj2" fmla="val 85693"/>
            </a:avLst>
          </a:prstGeom>
          <a:ln w="25400">
            <a:solidFill>
              <a:schemeClr val="tx1"/>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34" idx="2"/>
          </p:cNvCxnSpPr>
          <p:nvPr/>
        </p:nvCxnSpPr>
        <p:spPr>
          <a:xfrm rot="16200000" flipH="1">
            <a:off x="7977454" y="5149786"/>
            <a:ext cx="512582" cy="1742319"/>
          </a:xfrm>
          <a:prstGeom prst="bentConnector3">
            <a:avLst>
              <a:gd name="adj1" fmla="val 50000"/>
            </a:avLst>
          </a:prstGeom>
          <a:ln w="25400">
            <a:solidFill>
              <a:schemeClr val="tx1"/>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46" name="テキスト ボックス 45"/>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47" name="テキスト ボックス 46"/>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48" name="テキスト ボックス 47"/>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3" name="フレーム 22"/>
          <p:cNvSpPr/>
          <p:nvPr/>
        </p:nvSpPr>
        <p:spPr>
          <a:xfrm>
            <a:off x="7149549" y="659958"/>
            <a:ext cx="3967701" cy="612251"/>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82021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4" name="フレーム 23"/>
          <p:cNvSpPr/>
          <p:nvPr/>
        </p:nvSpPr>
        <p:spPr>
          <a:xfrm>
            <a:off x="6268278" y="2743200"/>
            <a:ext cx="2177333" cy="594360"/>
          </a:xfrm>
          <a:prstGeom prst="frame">
            <a:avLst>
              <a:gd name="adj1" fmla="val 7305"/>
            </a:avLst>
          </a:prstGeom>
          <a:solidFill>
            <a:schemeClr val="accent2"/>
          </a:solidFill>
          <a:ln>
            <a:solidFill>
              <a:schemeClr val="accent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25" name="フレーム 24"/>
          <p:cNvSpPr/>
          <p:nvPr/>
        </p:nvSpPr>
        <p:spPr>
          <a:xfrm>
            <a:off x="9919252" y="2734255"/>
            <a:ext cx="2177333" cy="594360"/>
          </a:xfrm>
          <a:prstGeom prst="frame">
            <a:avLst>
              <a:gd name="adj1" fmla="val 7305"/>
            </a:avLst>
          </a:prstGeom>
          <a:solidFill>
            <a:schemeClr val="accent2"/>
          </a:solidFill>
          <a:ln>
            <a:solidFill>
              <a:schemeClr val="accent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12</a:t>
            </a:fld>
            <a:endParaRPr kumimoji="1" lang="ja-JP" altLang="en-US"/>
          </a:p>
        </p:txBody>
      </p:sp>
      <p:sp>
        <p:nvSpPr>
          <p:cNvPr id="27" name="正方形/長方形 26"/>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29" name="コンテンツ プレースホルダー 2"/>
          <p:cNvSpPr txBox="1">
            <a:spLocks/>
          </p:cNvSpPr>
          <p:nvPr/>
        </p:nvSpPr>
        <p:spPr>
          <a:xfrm>
            <a:off x="211323" y="1041357"/>
            <a:ext cx="5651440" cy="11257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Pyre</a:t>
            </a:r>
            <a:r>
              <a:rPr lang="ja-JP" altLang="en-US" dirty="0"/>
              <a:t>（型検査ツール）の問題点</a:t>
            </a:r>
            <a:endParaRPr lang="en-US" altLang="ja-JP" dirty="0"/>
          </a:p>
          <a:p>
            <a:pPr>
              <a:lnSpc>
                <a:spcPct val="100000"/>
              </a:lnSpc>
            </a:pPr>
            <a:r>
              <a:rPr lang="en-US" altLang="ja-JP" dirty="0"/>
              <a:t>path-insensitive</a:t>
            </a:r>
            <a:r>
              <a:rPr lang="ja-JP" altLang="en-US" dirty="0"/>
              <a:t>な解析</a:t>
            </a:r>
            <a:endParaRPr lang="en-US" altLang="ja-JP" dirty="0"/>
          </a:p>
        </p:txBody>
      </p:sp>
      <p:sp>
        <p:nvSpPr>
          <p:cNvPr id="31" name="角丸四角形 30"/>
          <p:cNvSpPr/>
          <p:nvPr/>
        </p:nvSpPr>
        <p:spPr>
          <a:xfrm>
            <a:off x="1092510" y="2301506"/>
            <a:ext cx="3113729" cy="1351721"/>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altLang="ja-JP" sz="2800" dirty="0"/>
              <a:t>s</a:t>
            </a:r>
            <a:r>
              <a:rPr kumimoji="1" lang="en-US" altLang="ja-JP" sz="2800" dirty="0"/>
              <a:t> : </a:t>
            </a:r>
            <a:r>
              <a:rPr kumimoji="1" lang="en-US" altLang="ja-JP" sz="2800" dirty="0" err="1"/>
              <a:t>int</a:t>
            </a:r>
            <a:endParaRPr lang="en-US" altLang="ja-JP" sz="2800" dirty="0"/>
          </a:p>
          <a:p>
            <a:r>
              <a:rPr kumimoji="1" lang="en-US" altLang="ja-JP" sz="2800" dirty="0"/>
              <a:t>x : Union[</a:t>
            </a:r>
            <a:r>
              <a:rPr kumimoji="1" lang="en-US" altLang="ja-JP" sz="2800" dirty="0" err="1"/>
              <a:t>int</a:t>
            </a:r>
            <a:r>
              <a:rPr kumimoji="1" lang="en-US" altLang="ja-JP" sz="2800" dirty="0"/>
              <a:t>, </a:t>
            </a:r>
            <a:r>
              <a:rPr kumimoji="1" lang="en-US" altLang="ja-JP" sz="2800" dirty="0" err="1"/>
              <a:t>str</a:t>
            </a:r>
            <a:r>
              <a:rPr kumimoji="1" lang="en-US" altLang="ja-JP" sz="2800" dirty="0"/>
              <a:t>]</a:t>
            </a:r>
          </a:p>
        </p:txBody>
      </p:sp>
      <p:sp>
        <p:nvSpPr>
          <p:cNvPr id="32" name="フレーム 31"/>
          <p:cNvSpPr/>
          <p:nvPr/>
        </p:nvSpPr>
        <p:spPr>
          <a:xfrm>
            <a:off x="1166986" y="2969812"/>
            <a:ext cx="2572909" cy="459188"/>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p:cNvSpPr txBox="1"/>
          <p:nvPr/>
        </p:nvSpPr>
        <p:spPr>
          <a:xfrm>
            <a:off x="274320" y="91440"/>
            <a:ext cx="3583259" cy="584775"/>
          </a:xfrm>
          <a:prstGeom prst="rect">
            <a:avLst/>
          </a:prstGeom>
          <a:noFill/>
        </p:spPr>
        <p:txBody>
          <a:bodyPr wrap="square" rtlCol="0">
            <a:spAutoFit/>
          </a:bodyPr>
          <a:lstStyle/>
          <a:p>
            <a:r>
              <a:rPr lang="en-US" altLang="ja-JP" sz="3200" dirty="0"/>
              <a:t>Motivating Example</a:t>
            </a:r>
            <a:endParaRPr kumimoji="1" lang="ja-JP" altLang="en-US" sz="3200" dirty="0"/>
          </a:p>
        </p:txBody>
      </p:sp>
    </p:spTree>
    <p:extLst>
      <p:ext uri="{BB962C8B-B14F-4D97-AF65-F5344CB8AC3E}">
        <p14:creationId xmlns:p14="http://schemas.microsoft.com/office/powerpoint/2010/main" val="2957448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8" name="フレーム 27"/>
          <p:cNvSpPr/>
          <p:nvPr/>
        </p:nvSpPr>
        <p:spPr>
          <a:xfrm>
            <a:off x="6209970" y="5184250"/>
            <a:ext cx="2305878" cy="612251"/>
          </a:xfrm>
          <a:prstGeom prst="frame">
            <a:avLst>
              <a:gd name="adj1" fmla="val 730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吹き出し 16"/>
          <p:cNvSpPr/>
          <p:nvPr/>
        </p:nvSpPr>
        <p:spPr>
          <a:xfrm>
            <a:off x="882594" y="4333461"/>
            <a:ext cx="3307743" cy="1844702"/>
          </a:xfrm>
          <a:prstGeom prst="wedgeRectCallout">
            <a:avLst>
              <a:gd name="adj1" fmla="val 108607"/>
              <a:gd name="adj2" fmla="val 1887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Union[</a:t>
            </a:r>
            <a:r>
              <a:rPr kumimoji="1" lang="en-US" altLang="ja-JP" sz="2800" dirty="0" err="1">
                <a:solidFill>
                  <a:schemeClr val="tx1"/>
                </a:solidFill>
              </a:rPr>
              <a:t>int</a:t>
            </a:r>
            <a:r>
              <a:rPr kumimoji="1" lang="en-US" altLang="ja-JP" sz="2800" dirty="0">
                <a:solidFill>
                  <a:schemeClr val="tx1"/>
                </a:solidFill>
              </a:rPr>
              <a:t>, </a:t>
            </a:r>
            <a:r>
              <a:rPr kumimoji="1" lang="en-US" altLang="ja-JP" sz="2800" dirty="0" err="1">
                <a:solidFill>
                  <a:schemeClr val="tx1"/>
                </a:solidFill>
              </a:rPr>
              <a:t>str</a:t>
            </a:r>
            <a:r>
              <a:rPr kumimoji="1" lang="en-US" altLang="ja-JP" sz="2800" dirty="0">
                <a:solidFill>
                  <a:schemeClr val="tx1"/>
                </a:solidFill>
              </a:rPr>
              <a:t>] + </a:t>
            </a:r>
            <a:r>
              <a:rPr kumimoji="1" lang="en-US" altLang="ja-JP" sz="2800" dirty="0" err="1">
                <a:solidFill>
                  <a:schemeClr val="tx1"/>
                </a:solidFill>
              </a:rPr>
              <a:t>int</a:t>
            </a:r>
            <a:endParaRPr kumimoji="1" lang="en-US" altLang="ja-JP" sz="2800" dirty="0">
              <a:solidFill>
                <a:schemeClr val="tx1"/>
              </a:solidFill>
            </a:endParaRPr>
          </a:p>
          <a:p>
            <a:pPr algn="ctr"/>
            <a:endParaRPr lang="en-US" altLang="ja-JP" sz="2800" dirty="0">
              <a:solidFill>
                <a:schemeClr val="tx1"/>
              </a:solidFill>
            </a:endParaRPr>
          </a:p>
          <a:p>
            <a:pPr algn="ctr"/>
            <a:endParaRPr lang="en-US" altLang="ja-JP" sz="2800" dirty="0">
              <a:solidFill>
                <a:schemeClr val="tx1"/>
              </a:solidFill>
            </a:endParaRPr>
          </a:p>
          <a:p>
            <a:pPr algn="ctr"/>
            <a:r>
              <a:rPr kumimoji="1" lang="en-US" altLang="ja-JP" sz="2800" dirty="0">
                <a:solidFill>
                  <a:srgbClr val="FF0000"/>
                </a:solidFill>
              </a:rPr>
              <a:t>Error</a:t>
            </a:r>
            <a:endParaRPr kumimoji="1" lang="ja-JP" altLang="en-US" sz="2800" dirty="0">
              <a:solidFill>
                <a:srgbClr val="FF0000"/>
              </a:solidFill>
            </a:endParaRPr>
          </a:p>
        </p:txBody>
      </p:sp>
      <p:sp>
        <p:nvSpPr>
          <p:cNvPr id="21" name="下矢印 20"/>
          <p:cNvSpPr/>
          <p:nvPr/>
        </p:nvSpPr>
        <p:spPr>
          <a:xfrm>
            <a:off x="2122998" y="5104737"/>
            <a:ext cx="803082" cy="38166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スライド番号プレースホルダー 21"/>
          <p:cNvSpPr>
            <a:spLocks noGrp="1"/>
          </p:cNvSpPr>
          <p:nvPr>
            <p:ph type="sldNum" sz="quarter" idx="12"/>
          </p:nvPr>
        </p:nvSpPr>
        <p:spPr/>
        <p:txBody>
          <a:bodyPr/>
          <a:lstStyle/>
          <a:p>
            <a:fld id="{1C3DFD32-0C33-45B0-9B6A-5CEE8D66C461}" type="slidenum">
              <a:rPr kumimoji="1" lang="ja-JP" altLang="en-US" smtClean="0"/>
              <a:t>13</a:t>
            </a:fld>
            <a:endParaRPr kumimoji="1" lang="ja-JP" altLang="en-US"/>
          </a:p>
        </p:txBody>
      </p:sp>
      <p:sp>
        <p:nvSpPr>
          <p:cNvPr id="26" name="正方形/長方形 25"/>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27" name="コンテンツ プレースホルダー 2"/>
          <p:cNvSpPr txBox="1">
            <a:spLocks/>
          </p:cNvSpPr>
          <p:nvPr/>
        </p:nvSpPr>
        <p:spPr>
          <a:xfrm>
            <a:off x="211323" y="1041357"/>
            <a:ext cx="5651440" cy="11257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Pyre</a:t>
            </a:r>
            <a:r>
              <a:rPr lang="ja-JP" altLang="en-US" dirty="0"/>
              <a:t>（型検査ツール）の問題点</a:t>
            </a:r>
            <a:endParaRPr lang="en-US" altLang="ja-JP" dirty="0"/>
          </a:p>
          <a:p>
            <a:pPr>
              <a:lnSpc>
                <a:spcPct val="100000"/>
              </a:lnSpc>
            </a:pPr>
            <a:r>
              <a:rPr lang="en-US" altLang="ja-JP" dirty="0"/>
              <a:t>path-insensitive</a:t>
            </a:r>
            <a:r>
              <a:rPr lang="ja-JP" altLang="en-US" dirty="0"/>
              <a:t>な解析</a:t>
            </a:r>
            <a:endParaRPr lang="en-US" altLang="ja-JP" dirty="0"/>
          </a:p>
        </p:txBody>
      </p:sp>
      <p:sp>
        <p:nvSpPr>
          <p:cNvPr id="29" name="角丸四角形 28"/>
          <p:cNvSpPr/>
          <p:nvPr/>
        </p:nvSpPr>
        <p:spPr>
          <a:xfrm>
            <a:off x="1092510" y="2301506"/>
            <a:ext cx="3113729" cy="1351721"/>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altLang="ja-JP" sz="2800" dirty="0"/>
              <a:t>s</a:t>
            </a:r>
            <a:r>
              <a:rPr kumimoji="1" lang="en-US" altLang="ja-JP" sz="2800" dirty="0"/>
              <a:t> : </a:t>
            </a:r>
            <a:r>
              <a:rPr kumimoji="1" lang="en-US" altLang="ja-JP" sz="2800" dirty="0" err="1"/>
              <a:t>int</a:t>
            </a:r>
            <a:endParaRPr lang="en-US" altLang="ja-JP" sz="2800" dirty="0"/>
          </a:p>
          <a:p>
            <a:r>
              <a:rPr kumimoji="1" lang="en-US" altLang="ja-JP" sz="2800" dirty="0"/>
              <a:t>x : Union[</a:t>
            </a:r>
            <a:r>
              <a:rPr kumimoji="1" lang="en-US" altLang="ja-JP" sz="2800" dirty="0" err="1"/>
              <a:t>int</a:t>
            </a:r>
            <a:r>
              <a:rPr kumimoji="1" lang="en-US" altLang="ja-JP" sz="2800" dirty="0"/>
              <a:t>, </a:t>
            </a:r>
            <a:r>
              <a:rPr kumimoji="1" lang="en-US" altLang="ja-JP" sz="2800" dirty="0" err="1"/>
              <a:t>str</a:t>
            </a:r>
            <a:r>
              <a:rPr kumimoji="1" lang="en-US" altLang="ja-JP" sz="2800" dirty="0"/>
              <a:t>]</a:t>
            </a:r>
          </a:p>
        </p:txBody>
      </p:sp>
      <p:sp>
        <p:nvSpPr>
          <p:cNvPr id="30" name="テキスト ボックス 29"/>
          <p:cNvSpPr txBox="1"/>
          <p:nvPr/>
        </p:nvSpPr>
        <p:spPr>
          <a:xfrm>
            <a:off x="274320" y="91440"/>
            <a:ext cx="3583259" cy="584775"/>
          </a:xfrm>
          <a:prstGeom prst="rect">
            <a:avLst/>
          </a:prstGeom>
          <a:noFill/>
        </p:spPr>
        <p:txBody>
          <a:bodyPr wrap="square" rtlCol="0">
            <a:spAutoFit/>
          </a:bodyPr>
          <a:lstStyle/>
          <a:p>
            <a:r>
              <a:rPr lang="en-US" altLang="ja-JP" sz="3200" dirty="0"/>
              <a:t>Motivating Example</a:t>
            </a:r>
            <a:endParaRPr kumimoji="1" lang="ja-JP" altLang="en-US" sz="3200" dirty="0"/>
          </a:p>
        </p:txBody>
      </p:sp>
    </p:spTree>
    <p:extLst>
      <p:ext uri="{BB962C8B-B14F-4D97-AF65-F5344CB8AC3E}">
        <p14:creationId xmlns:p14="http://schemas.microsoft.com/office/powerpoint/2010/main" val="339906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17" name="四角形吹き出し 16"/>
          <p:cNvSpPr/>
          <p:nvPr/>
        </p:nvSpPr>
        <p:spPr>
          <a:xfrm>
            <a:off x="882594" y="4333461"/>
            <a:ext cx="3307743" cy="1844702"/>
          </a:xfrm>
          <a:prstGeom prst="wedgeRectCallout">
            <a:avLst>
              <a:gd name="adj1" fmla="val 108607"/>
              <a:gd name="adj2" fmla="val 1887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Union[</a:t>
            </a:r>
            <a:r>
              <a:rPr kumimoji="1" lang="en-US" altLang="ja-JP" sz="2800" dirty="0" err="1">
                <a:solidFill>
                  <a:schemeClr val="tx1"/>
                </a:solidFill>
              </a:rPr>
              <a:t>int</a:t>
            </a:r>
            <a:r>
              <a:rPr kumimoji="1" lang="en-US" altLang="ja-JP" sz="2800" dirty="0">
                <a:solidFill>
                  <a:schemeClr val="tx1"/>
                </a:solidFill>
              </a:rPr>
              <a:t>, </a:t>
            </a:r>
            <a:r>
              <a:rPr kumimoji="1" lang="en-US" altLang="ja-JP" sz="2800" dirty="0" err="1">
                <a:solidFill>
                  <a:schemeClr val="tx1"/>
                </a:solidFill>
              </a:rPr>
              <a:t>str</a:t>
            </a:r>
            <a:r>
              <a:rPr kumimoji="1" lang="en-US" altLang="ja-JP" sz="2800" dirty="0">
                <a:solidFill>
                  <a:schemeClr val="tx1"/>
                </a:solidFill>
              </a:rPr>
              <a:t>] + </a:t>
            </a:r>
            <a:r>
              <a:rPr kumimoji="1" lang="en-US" altLang="ja-JP" sz="2800" dirty="0" err="1">
                <a:solidFill>
                  <a:schemeClr val="tx1"/>
                </a:solidFill>
              </a:rPr>
              <a:t>int</a:t>
            </a:r>
            <a:endParaRPr kumimoji="1" lang="en-US" altLang="ja-JP" sz="2800" dirty="0">
              <a:solidFill>
                <a:schemeClr val="tx1"/>
              </a:solidFill>
            </a:endParaRPr>
          </a:p>
          <a:p>
            <a:pPr algn="ctr"/>
            <a:endParaRPr lang="en-US" altLang="ja-JP" sz="2800" dirty="0">
              <a:solidFill>
                <a:schemeClr val="tx1"/>
              </a:solidFill>
            </a:endParaRPr>
          </a:p>
          <a:p>
            <a:pPr algn="ctr"/>
            <a:endParaRPr lang="en-US" altLang="ja-JP" sz="2800" dirty="0">
              <a:solidFill>
                <a:schemeClr val="tx1"/>
              </a:solidFill>
            </a:endParaRPr>
          </a:p>
          <a:p>
            <a:pPr algn="ctr"/>
            <a:r>
              <a:rPr kumimoji="1" lang="en-US" altLang="ja-JP" sz="2800" dirty="0">
                <a:solidFill>
                  <a:schemeClr val="tx1"/>
                </a:solidFill>
              </a:rPr>
              <a:t>Error</a:t>
            </a:r>
            <a:endParaRPr kumimoji="1" lang="ja-JP" altLang="en-US" sz="2800" dirty="0">
              <a:solidFill>
                <a:schemeClr val="tx1"/>
              </a:solidFill>
            </a:endParaRPr>
          </a:p>
        </p:txBody>
      </p:sp>
      <p:sp>
        <p:nvSpPr>
          <p:cNvPr id="21" name="下矢印 20"/>
          <p:cNvSpPr/>
          <p:nvPr/>
        </p:nvSpPr>
        <p:spPr>
          <a:xfrm>
            <a:off x="2122998" y="5104737"/>
            <a:ext cx="803082" cy="38166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70" name="グループ化 69"/>
          <p:cNvGrpSpPr/>
          <p:nvPr/>
        </p:nvGrpSpPr>
        <p:grpSpPr>
          <a:xfrm>
            <a:off x="7299297" y="1130408"/>
            <a:ext cx="3617843" cy="5485078"/>
            <a:chOff x="7299297" y="1130407"/>
            <a:chExt cx="3617843" cy="5564591"/>
          </a:xfrm>
        </p:grpSpPr>
        <p:cxnSp>
          <p:nvCxnSpPr>
            <p:cNvPr id="27" name="曲線コネクタ 26"/>
            <p:cNvCxnSpPr/>
            <p:nvPr/>
          </p:nvCxnSpPr>
          <p:spPr>
            <a:xfrm rot="16200000" flipH="1">
              <a:off x="9149300" y="1285459"/>
              <a:ext cx="1867237" cy="1557133"/>
            </a:xfrm>
            <a:prstGeom prst="curvedConnector3">
              <a:avLst/>
            </a:prstGeom>
            <a:ln w="508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69" name="円弧 68"/>
            <p:cNvSpPr/>
            <p:nvPr/>
          </p:nvSpPr>
          <p:spPr>
            <a:xfrm rot="5400000">
              <a:off x="8411485" y="1209597"/>
              <a:ext cx="1337810" cy="3562185"/>
            </a:xfrm>
            <a:prstGeom prst="arc">
              <a:avLst>
                <a:gd name="adj1" fmla="val 16200000"/>
                <a:gd name="adj2" fmla="val 18878624"/>
              </a:avLst>
            </a:prstGeom>
            <a:ln w="508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円弧 39"/>
            <p:cNvSpPr/>
            <p:nvPr/>
          </p:nvSpPr>
          <p:spPr>
            <a:xfrm rot="16200000">
              <a:off x="9419653" y="3621821"/>
              <a:ext cx="610920" cy="605626"/>
            </a:xfrm>
            <a:prstGeom prst="arc">
              <a:avLst>
                <a:gd name="adj1" fmla="val 10928905"/>
                <a:gd name="adj2" fmla="val 59338"/>
              </a:avLst>
            </a:prstGeom>
            <a:ln w="508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円弧 40"/>
            <p:cNvSpPr/>
            <p:nvPr/>
          </p:nvSpPr>
          <p:spPr>
            <a:xfrm rot="5400000">
              <a:off x="8624516" y="3742419"/>
              <a:ext cx="1810243" cy="2775004"/>
            </a:xfrm>
            <a:prstGeom prst="arc">
              <a:avLst>
                <a:gd name="adj1" fmla="val 11471234"/>
                <a:gd name="adj2" fmla="val 20986674"/>
              </a:avLst>
            </a:prstGeom>
            <a:ln w="508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円弧 41"/>
            <p:cNvSpPr/>
            <p:nvPr/>
          </p:nvSpPr>
          <p:spPr>
            <a:xfrm rot="16200000">
              <a:off x="9504466" y="5796501"/>
              <a:ext cx="673206" cy="1123788"/>
            </a:xfrm>
            <a:prstGeom prst="arc">
              <a:avLst>
                <a:gd name="adj1" fmla="val 15793997"/>
                <a:gd name="adj2" fmla="val 59338"/>
              </a:avLst>
            </a:prstGeom>
            <a:ln w="50800">
              <a:solidFill>
                <a:srgbClr val="00B05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44" name="グループ化 43"/>
          <p:cNvGrpSpPr/>
          <p:nvPr/>
        </p:nvGrpSpPr>
        <p:grpSpPr>
          <a:xfrm>
            <a:off x="5368455" y="1123782"/>
            <a:ext cx="3617843" cy="5485078"/>
            <a:chOff x="7299297" y="1130407"/>
            <a:chExt cx="3617843" cy="5564591"/>
          </a:xfrm>
          <a:scene3d>
            <a:camera prst="orthographicFront">
              <a:rot lat="0" lon="10800000" rev="0"/>
            </a:camera>
            <a:lightRig rig="threePt" dir="t"/>
          </a:scene3d>
        </p:grpSpPr>
        <p:cxnSp>
          <p:nvCxnSpPr>
            <p:cNvPr id="45" name="曲線コネクタ 44"/>
            <p:cNvCxnSpPr/>
            <p:nvPr/>
          </p:nvCxnSpPr>
          <p:spPr>
            <a:xfrm rot="16200000" flipH="1">
              <a:off x="9149300" y="1285459"/>
              <a:ext cx="1867237" cy="1557133"/>
            </a:xfrm>
            <a:prstGeom prst="curvedConnector3">
              <a:avLst/>
            </a:prstGeom>
            <a:ln w="50800">
              <a:solidFill>
                <a:srgbClr val="00B050"/>
              </a:solidFill>
              <a:tailEnd type="none"/>
            </a:ln>
            <a:sp3d/>
          </p:spPr>
          <p:style>
            <a:lnRef idx="1">
              <a:schemeClr val="accent1"/>
            </a:lnRef>
            <a:fillRef idx="0">
              <a:schemeClr val="accent1"/>
            </a:fillRef>
            <a:effectRef idx="0">
              <a:schemeClr val="accent1"/>
            </a:effectRef>
            <a:fontRef idx="minor">
              <a:schemeClr val="tx1"/>
            </a:fontRef>
          </p:style>
        </p:cxnSp>
        <p:sp>
          <p:nvSpPr>
            <p:cNvPr id="46" name="円弧 45"/>
            <p:cNvSpPr/>
            <p:nvPr/>
          </p:nvSpPr>
          <p:spPr>
            <a:xfrm rot="5400000">
              <a:off x="8411485" y="1209597"/>
              <a:ext cx="1337810" cy="3562185"/>
            </a:xfrm>
            <a:prstGeom prst="arc">
              <a:avLst>
                <a:gd name="adj1" fmla="val 16200000"/>
                <a:gd name="adj2" fmla="val 18878624"/>
              </a:avLst>
            </a:prstGeom>
            <a:ln w="50800">
              <a:solidFill>
                <a:srgbClr val="00B050"/>
              </a:solidFill>
            </a:ln>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円弧 46"/>
            <p:cNvSpPr/>
            <p:nvPr/>
          </p:nvSpPr>
          <p:spPr>
            <a:xfrm rot="16200000">
              <a:off x="9419653" y="3621821"/>
              <a:ext cx="610920" cy="605626"/>
            </a:xfrm>
            <a:prstGeom prst="arc">
              <a:avLst>
                <a:gd name="adj1" fmla="val 10928905"/>
                <a:gd name="adj2" fmla="val 59338"/>
              </a:avLst>
            </a:prstGeom>
            <a:ln w="50800">
              <a:solidFill>
                <a:srgbClr val="00B050"/>
              </a:solidFill>
            </a:ln>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円弧 47"/>
            <p:cNvSpPr/>
            <p:nvPr/>
          </p:nvSpPr>
          <p:spPr>
            <a:xfrm rot="5400000">
              <a:off x="8624516" y="3742419"/>
              <a:ext cx="1810243" cy="2775004"/>
            </a:xfrm>
            <a:prstGeom prst="arc">
              <a:avLst>
                <a:gd name="adj1" fmla="val 11471234"/>
                <a:gd name="adj2" fmla="val 20986674"/>
              </a:avLst>
            </a:prstGeom>
            <a:ln w="50800">
              <a:solidFill>
                <a:srgbClr val="00B050"/>
              </a:solidFill>
            </a:ln>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円弧 48"/>
            <p:cNvSpPr/>
            <p:nvPr/>
          </p:nvSpPr>
          <p:spPr>
            <a:xfrm rot="16200000">
              <a:off x="9504466" y="5796501"/>
              <a:ext cx="673206" cy="1123788"/>
            </a:xfrm>
            <a:prstGeom prst="arc">
              <a:avLst>
                <a:gd name="adj1" fmla="val 15793997"/>
                <a:gd name="adj2" fmla="val 59338"/>
              </a:avLst>
            </a:prstGeom>
            <a:ln w="50800">
              <a:solidFill>
                <a:srgbClr val="00B050"/>
              </a:solidFill>
              <a:headEnd type="triangle"/>
            </a:ln>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2" name="正方形/長方形 71"/>
          <p:cNvSpPr/>
          <p:nvPr/>
        </p:nvSpPr>
        <p:spPr>
          <a:xfrm>
            <a:off x="6766560" y="6305385"/>
            <a:ext cx="1924215" cy="42141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rgbClr val="00B050"/>
                </a:solidFill>
              </a:rPr>
              <a:t>s = 1, x = 1</a:t>
            </a:r>
            <a:endParaRPr kumimoji="1" lang="ja-JP" altLang="en-US" sz="2800" dirty="0">
              <a:solidFill>
                <a:srgbClr val="00B050"/>
              </a:solidFill>
            </a:endParaRPr>
          </a:p>
        </p:txBody>
      </p:sp>
      <p:sp>
        <p:nvSpPr>
          <p:cNvPr id="51" name="正方形/長方形 50"/>
          <p:cNvSpPr/>
          <p:nvPr/>
        </p:nvSpPr>
        <p:spPr>
          <a:xfrm>
            <a:off x="9463378" y="6322613"/>
            <a:ext cx="2169380" cy="42141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rgbClr val="00B050"/>
                </a:solidFill>
              </a:rPr>
              <a:t>s != 1, x = “a”</a:t>
            </a:r>
            <a:endParaRPr kumimoji="1" lang="ja-JP" altLang="en-US" sz="2800" dirty="0">
              <a:solidFill>
                <a:srgbClr val="00B050"/>
              </a:solidFill>
            </a:endParaRPr>
          </a:p>
        </p:txBody>
      </p:sp>
      <p:sp>
        <p:nvSpPr>
          <p:cNvPr id="22" name="スライド番号プレースホルダー 21"/>
          <p:cNvSpPr>
            <a:spLocks noGrp="1"/>
          </p:cNvSpPr>
          <p:nvPr>
            <p:ph type="sldNum" sz="quarter" idx="12"/>
          </p:nvPr>
        </p:nvSpPr>
        <p:spPr>
          <a:xfrm>
            <a:off x="8939784" y="5844286"/>
            <a:ext cx="2743200" cy="365125"/>
          </a:xfrm>
        </p:spPr>
        <p:txBody>
          <a:bodyPr/>
          <a:lstStyle/>
          <a:p>
            <a:fld id="{1C3DFD32-0C33-45B0-9B6A-5CEE8D66C461}" type="slidenum">
              <a:rPr kumimoji="1" lang="ja-JP" altLang="en-US" smtClean="0"/>
              <a:t>14</a:t>
            </a:fld>
            <a:endParaRPr kumimoji="1" lang="ja-JP" altLang="en-US" dirty="0"/>
          </a:p>
        </p:txBody>
      </p:sp>
      <p:sp>
        <p:nvSpPr>
          <p:cNvPr id="39" name="正方形/長方形 38"/>
          <p:cNvSpPr/>
          <p:nvPr/>
        </p:nvSpPr>
        <p:spPr>
          <a:xfrm>
            <a:off x="11283696" y="5824728"/>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43" name="コンテンツ プレースホルダー 2"/>
          <p:cNvSpPr txBox="1">
            <a:spLocks/>
          </p:cNvSpPr>
          <p:nvPr/>
        </p:nvSpPr>
        <p:spPr>
          <a:xfrm>
            <a:off x="211323" y="1041357"/>
            <a:ext cx="5651440" cy="11257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Pyre</a:t>
            </a:r>
            <a:r>
              <a:rPr lang="ja-JP" altLang="en-US" dirty="0"/>
              <a:t>（型検査ツール）の問題点</a:t>
            </a:r>
            <a:endParaRPr lang="en-US" altLang="ja-JP" dirty="0"/>
          </a:p>
          <a:p>
            <a:pPr>
              <a:lnSpc>
                <a:spcPct val="100000"/>
              </a:lnSpc>
            </a:pPr>
            <a:r>
              <a:rPr lang="en-US" altLang="ja-JP" dirty="0"/>
              <a:t>path-insensitive</a:t>
            </a:r>
            <a:r>
              <a:rPr lang="ja-JP" altLang="en-US" dirty="0"/>
              <a:t>な解析</a:t>
            </a:r>
            <a:endParaRPr lang="en-US" altLang="ja-JP" dirty="0"/>
          </a:p>
        </p:txBody>
      </p:sp>
      <p:sp>
        <p:nvSpPr>
          <p:cNvPr id="50" name="角丸四角形 49"/>
          <p:cNvSpPr/>
          <p:nvPr/>
        </p:nvSpPr>
        <p:spPr>
          <a:xfrm>
            <a:off x="1092510" y="2301506"/>
            <a:ext cx="3113729" cy="1351721"/>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altLang="ja-JP" sz="2800" dirty="0"/>
              <a:t>s</a:t>
            </a:r>
            <a:r>
              <a:rPr kumimoji="1" lang="en-US" altLang="ja-JP" sz="2800" dirty="0"/>
              <a:t> : </a:t>
            </a:r>
            <a:r>
              <a:rPr kumimoji="1" lang="en-US" altLang="ja-JP" sz="2800" dirty="0" err="1"/>
              <a:t>int</a:t>
            </a:r>
            <a:endParaRPr lang="en-US" altLang="ja-JP" sz="2800" dirty="0"/>
          </a:p>
          <a:p>
            <a:r>
              <a:rPr kumimoji="1" lang="en-US" altLang="ja-JP" sz="2800" dirty="0"/>
              <a:t>x : Union[</a:t>
            </a:r>
            <a:r>
              <a:rPr kumimoji="1" lang="en-US" altLang="ja-JP" sz="2800" dirty="0" err="1"/>
              <a:t>int</a:t>
            </a:r>
            <a:r>
              <a:rPr kumimoji="1" lang="en-US" altLang="ja-JP" sz="2800" dirty="0"/>
              <a:t>, </a:t>
            </a:r>
            <a:r>
              <a:rPr kumimoji="1" lang="en-US" altLang="ja-JP" sz="2800" dirty="0" err="1"/>
              <a:t>str</a:t>
            </a:r>
            <a:r>
              <a:rPr kumimoji="1" lang="en-US" altLang="ja-JP" sz="2800" dirty="0"/>
              <a:t>]</a:t>
            </a:r>
          </a:p>
        </p:txBody>
      </p:sp>
      <p:sp>
        <p:nvSpPr>
          <p:cNvPr id="52" name="テキスト ボックス 51"/>
          <p:cNvSpPr txBox="1"/>
          <p:nvPr/>
        </p:nvSpPr>
        <p:spPr>
          <a:xfrm>
            <a:off x="274320" y="91440"/>
            <a:ext cx="3583259" cy="584775"/>
          </a:xfrm>
          <a:prstGeom prst="rect">
            <a:avLst/>
          </a:prstGeom>
          <a:noFill/>
        </p:spPr>
        <p:txBody>
          <a:bodyPr wrap="square" rtlCol="0">
            <a:spAutoFit/>
          </a:bodyPr>
          <a:lstStyle/>
          <a:p>
            <a:r>
              <a:rPr lang="en-US" altLang="ja-JP" sz="3200" dirty="0"/>
              <a:t>Motivating Example</a:t>
            </a:r>
            <a:endParaRPr kumimoji="1" lang="ja-JP" altLang="en-US" sz="3200" dirty="0"/>
          </a:p>
        </p:txBody>
      </p:sp>
    </p:spTree>
    <p:extLst>
      <p:ext uri="{BB962C8B-B14F-4D97-AF65-F5344CB8AC3E}">
        <p14:creationId xmlns:p14="http://schemas.microsoft.com/office/powerpoint/2010/main" val="270695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17" name="四角形吹き出し 16"/>
          <p:cNvSpPr/>
          <p:nvPr/>
        </p:nvSpPr>
        <p:spPr>
          <a:xfrm>
            <a:off x="882594" y="4333461"/>
            <a:ext cx="3307743" cy="1844702"/>
          </a:xfrm>
          <a:prstGeom prst="wedgeRectCallout">
            <a:avLst>
              <a:gd name="adj1" fmla="val 108607"/>
              <a:gd name="adj2" fmla="val 1887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Union[</a:t>
            </a:r>
            <a:r>
              <a:rPr kumimoji="1" lang="en-US" altLang="ja-JP" sz="2800" dirty="0" err="1">
                <a:solidFill>
                  <a:schemeClr val="tx1"/>
                </a:solidFill>
              </a:rPr>
              <a:t>int</a:t>
            </a:r>
            <a:r>
              <a:rPr kumimoji="1" lang="en-US" altLang="ja-JP" sz="2800" dirty="0">
                <a:solidFill>
                  <a:schemeClr val="tx1"/>
                </a:solidFill>
              </a:rPr>
              <a:t>, </a:t>
            </a:r>
            <a:r>
              <a:rPr kumimoji="1" lang="en-US" altLang="ja-JP" sz="2800" dirty="0" err="1">
                <a:solidFill>
                  <a:schemeClr val="tx1"/>
                </a:solidFill>
              </a:rPr>
              <a:t>str</a:t>
            </a:r>
            <a:r>
              <a:rPr kumimoji="1" lang="en-US" altLang="ja-JP" sz="2800" dirty="0">
                <a:solidFill>
                  <a:schemeClr val="tx1"/>
                </a:solidFill>
              </a:rPr>
              <a:t>] + </a:t>
            </a:r>
            <a:r>
              <a:rPr kumimoji="1" lang="en-US" altLang="ja-JP" sz="2800" dirty="0" err="1">
                <a:solidFill>
                  <a:schemeClr val="tx1"/>
                </a:solidFill>
              </a:rPr>
              <a:t>int</a:t>
            </a:r>
            <a:endParaRPr kumimoji="1" lang="en-US" altLang="ja-JP" sz="2800" dirty="0">
              <a:solidFill>
                <a:schemeClr val="tx1"/>
              </a:solidFill>
            </a:endParaRPr>
          </a:p>
          <a:p>
            <a:pPr algn="ctr"/>
            <a:endParaRPr lang="en-US" altLang="ja-JP" sz="2800" dirty="0">
              <a:solidFill>
                <a:schemeClr val="tx1"/>
              </a:solidFill>
            </a:endParaRPr>
          </a:p>
          <a:p>
            <a:pPr algn="ctr"/>
            <a:endParaRPr lang="en-US" altLang="ja-JP" sz="2800" dirty="0">
              <a:solidFill>
                <a:schemeClr val="tx1"/>
              </a:solidFill>
            </a:endParaRPr>
          </a:p>
          <a:p>
            <a:pPr algn="ctr"/>
            <a:r>
              <a:rPr kumimoji="1" lang="en-US" altLang="ja-JP" sz="2800" dirty="0">
                <a:solidFill>
                  <a:schemeClr val="tx1"/>
                </a:solidFill>
              </a:rPr>
              <a:t>Error</a:t>
            </a:r>
            <a:endParaRPr kumimoji="1" lang="ja-JP" altLang="en-US" sz="2800" dirty="0">
              <a:solidFill>
                <a:schemeClr val="tx1"/>
              </a:solidFill>
            </a:endParaRPr>
          </a:p>
        </p:txBody>
      </p:sp>
      <p:sp>
        <p:nvSpPr>
          <p:cNvPr id="21" name="下矢印 20"/>
          <p:cNvSpPr/>
          <p:nvPr/>
        </p:nvSpPr>
        <p:spPr>
          <a:xfrm>
            <a:off x="2122998" y="5104737"/>
            <a:ext cx="803082" cy="38166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70" name="グループ化 69"/>
          <p:cNvGrpSpPr/>
          <p:nvPr/>
        </p:nvGrpSpPr>
        <p:grpSpPr>
          <a:xfrm>
            <a:off x="7299297" y="1130408"/>
            <a:ext cx="3617843" cy="5485078"/>
            <a:chOff x="7299297" y="1130407"/>
            <a:chExt cx="3617843" cy="5564591"/>
          </a:xfrm>
        </p:grpSpPr>
        <p:cxnSp>
          <p:nvCxnSpPr>
            <p:cNvPr id="27" name="曲線コネクタ 26"/>
            <p:cNvCxnSpPr/>
            <p:nvPr/>
          </p:nvCxnSpPr>
          <p:spPr>
            <a:xfrm rot="16200000" flipH="1">
              <a:off x="9149300" y="1285459"/>
              <a:ext cx="1867237" cy="1557133"/>
            </a:xfrm>
            <a:prstGeom prst="curvedConnector3">
              <a:avLst/>
            </a:prstGeom>
            <a:ln w="508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69" name="円弧 68"/>
            <p:cNvSpPr/>
            <p:nvPr/>
          </p:nvSpPr>
          <p:spPr>
            <a:xfrm rot="5400000">
              <a:off x="8411485" y="1209597"/>
              <a:ext cx="1337810" cy="3562185"/>
            </a:xfrm>
            <a:prstGeom prst="arc">
              <a:avLst>
                <a:gd name="adj1" fmla="val 16200000"/>
                <a:gd name="adj2" fmla="val 18878624"/>
              </a:avLst>
            </a:prstGeom>
            <a:ln w="508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B050"/>
                </a:solidFill>
              </a:endParaRPr>
            </a:p>
          </p:txBody>
        </p:sp>
        <p:sp>
          <p:nvSpPr>
            <p:cNvPr id="40" name="円弧 39"/>
            <p:cNvSpPr/>
            <p:nvPr/>
          </p:nvSpPr>
          <p:spPr>
            <a:xfrm rot="16200000">
              <a:off x="9419653" y="3621821"/>
              <a:ext cx="610920" cy="605626"/>
            </a:xfrm>
            <a:prstGeom prst="arc">
              <a:avLst>
                <a:gd name="adj1" fmla="val 10928905"/>
                <a:gd name="adj2" fmla="val 59338"/>
              </a:avLst>
            </a:prstGeom>
            <a:ln w="508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B050"/>
                </a:solidFill>
              </a:endParaRPr>
            </a:p>
          </p:txBody>
        </p:sp>
        <p:sp>
          <p:nvSpPr>
            <p:cNvPr id="41" name="円弧 40"/>
            <p:cNvSpPr/>
            <p:nvPr/>
          </p:nvSpPr>
          <p:spPr>
            <a:xfrm rot="5400000">
              <a:off x="8624516" y="3742419"/>
              <a:ext cx="1810243" cy="2775004"/>
            </a:xfrm>
            <a:prstGeom prst="arc">
              <a:avLst>
                <a:gd name="adj1" fmla="val 11471234"/>
                <a:gd name="adj2" fmla="val 20986674"/>
              </a:avLst>
            </a:prstGeom>
            <a:ln w="508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B050"/>
                </a:solidFill>
              </a:endParaRPr>
            </a:p>
          </p:txBody>
        </p:sp>
        <p:sp>
          <p:nvSpPr>
            <p:cNvPr id="42" name="円弧 41"/>
            <p:cNvSpPr/>
            <p:nvPr/>
          </p:nvSpPr>
          <p:spPr>
            <a:xfrm rot="16200000">
              <a:off x="9504466" y="5796501"/>
              <a:ext cx="673206" cy="1123788"/>
            </a:xfrm>
            <a:prstGeom prst="arc">
              <a:avLst>
                <a:gd name="adj1" fmla="val 15793997"/>
                <a:gd name="adj2" fmla="val 59338"/>
              </a:avLst>
            </a:prstGeom>
            <a:ln w="50800">
              <a:solidFill>
                <a:srgbClr val="00B05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B050"/>
                </a:solidFill>
              </a:endParaRPr>
            </a:p>
          </p:txBody>
        </p:sp>
      </p:grpSp>
      <p:grpSp>
        <p:nvGrpSpPr>
          <p:cNvPr id="44" name="グループ化 43"/>
          <p:cNvGrpSpPr/>
          <p:nvPr/>
        </p:nvGrpSpPr>
        <p:grpSpPr>
          <a:xfrm>
            <a:off x="5368455" y="1123782"/>
            <a:ext cx="3617843" cy="5485078"/>
            <a:chOff x="7299297" y="1130407"/>
            <a:chExt cx="3617843" cy="5564591"/>
          </a:xfrm>
          <a:scene3d>
            <a:camera prst="orthographicFront">
              <a:rot lat="0" lon="10800000" rev="0"/>
            </a:camera>
            <a:lightRig rig="threePt" dir="t"/>
          </a:scene3d>
        </p:grpSpPr>
        <p:cxnSp>
          <p:nvCxnSpPr>
            <p:cNvPr id="45" name="曲線コネクタ 44"/>
            <p:cNvCxnSpPr/>
            <p:nvPr/>
          </p:nvCxnSpPr>
          <p:spPr>
            <a:xfrm rot="16200000" flipH="1">
              <a:off x="9149300" y="1285459"/>
              <a:ext cx="1867237" cy="1557133"/>
            </a:xfrm>
            <a:prstGeom prst="curvedConnector3">
              <a:avLst/>
            </a:prstGeom>
            <a:ln w="50800">
              <a:solidFill>
                <a:srgbClr val="00B050"/>
              </a:solidFill>
              <a:tailEnd type="none"/>
            </a:ln>
            <a:sp3d/>
          </p:spPr>
          <p:style>
            <a:lnRef idx="1">
              <a:schemeClr val="accent1"/>
            </a:lnRef>
            <a:fillRef idx="0">
              <a:schemeClr val="accent1"/>
            </a:fillRef>
            <a:effectRef idx="0">
              <a:schemeClr val="accent1"/>
            </a:effectRef>
            <a:fontRef idx="minor">
              <a:schemeClr val="tx1"/>
            </a:fontRef>
          </p:style>
        </p:cxnSp>
        <p:sp>
          <p:nvSpPr>
            <p:cNvPr id="46" name="円弧 45"/>
            <p:cNvSpPr/>
            <p:nvPr/>
          </p:nvSpPr>
          <p:spPr>
            <a:xfrm rot="5400000">
              <a:off x="8411485" y="1209597"/>
              <a:ext cx="1337810" cy="3562185"/>
            </a:xfrm>
            <a:prstGeom prst="arc">
              <a:avLst>
                <a:gd name="adj1" fmla="val 16200000"/>
                <a:gd name="adj2" fmla="val 18878624"/>
              </a:avLst>
            </a:prstGeom>
            <a:ln w="50800">
              <a:solidFill>
                <a:srgbClr val="00B050"/>
              </a:solidFill>
            </a:ln>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円弧 46"/>
            <p:cNvSpPr/>
            <p:nvPr/>
          </p:nvSpPr>
          <p:spPr>
            <a:xfrm rot="16200000">
              <a:off x="9419653" y="3621821"/>
              <a:ext cx="610920" cy="605626"/>
            </a:xfrm>
            <a:prstGeom prst="arc">
              <a:avLst>
                <a:gd name="adj1" fmla="val 10928905"/>
                <a:gd name="adj2" fmla="val 59338"/>
              </a:avLst>
            </a:prstGeom>
            <a:ln w="50800">
              <a:solidFill>
                <a:srgbClr val="00B050"/>
              </a:solidFill>
            </a:ln>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円弧 47"/>
            <p:cNvSpPr/>
            <p:nvPr/>
          </p:nvSpPr>
          <p:spPr>
            <a:xfrm rot="5400000">
              <a:off x="8624516" y="3742419"/>
              <a:ext cx="1810243" cy="2775004"/>
            </a:xfrm>
            <a:prstGeom prst="arc">
              <a:avLst>
                <a:gd name="adj1" fmla="val 11471234"/>
                <a:gd name="adj2" fmla="val 20986674"/>
              </a:avLst>
            </a:prstGeom>
            <a:ln w="50800">
              <a:solidFill>
                <a:srgbClr val="00B050"/>
              </a:solidFill>
            </a:ln>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円弧 48"/>
            <p:cNvSpPr/>
            <p:nvPr/>
          </p:nvSpPr>
          <p:spPr>
            <a:xfrm rot="16200000">
              <a:off x="9504466" y="5796501"/>
              <a:ext cx="673206" cy="1123788"/>
            </a:xfrm>
            <a:prstGeom prst="arc">
              <a:avLst>
                <a:gd name="adj1" fmla="val 15793997"/>
                <a:gd name="adj2" fmla="val 59338"/>
              </a:avLst>
            </a:prstGeom>
            <a:ln w="50800">
              <a:solidFill>
                <a:srgbClr val="00B050"/>
              </a:solidFill>
              <a:headEnd type="triangle"/>
            </a:ln>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2" name="正方形/長方形 71"/>
          <p:cNvSpPr/>
          <p:nvPr/>
        </p:nvSpPr>
        <p:spPr>
          <a:xfrm>
            <a:off x="6766560" y="6305385"/>
            <a:ext cx="1924215" cy="42141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rgbClr val="00B050"/>
                </a:solidFill>
              </a:rPr>
              <a:t>s = 1, x = 1</a:t>
            </a:r>
            <a:endParaRPr kumimoji="1" lang="ja-JP" altLang="en-US" sz="2800" dirty="0">
              <a:solidFill>
                <a:srgbClr val="00B050"/>
              </a:solidFill>
            </a:endParaRPr>
          </a:p>
        </p:txBody>
      </p:sp>
      <p:sp>
        <p:nvSpPr>
          <p:cNvPr id="51" name="正方形/長方形 50"/>
          <p:cNvSpPr/>
          <p:nvPr/>
        </p:nvSpPr>
        <p:spPr>
          <a:xfrm>
            <a:off x="9463378" y="6322613"/>
            <a:ext cx="2169380" cy="42141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rgbClr val="00B050"/>
                </a:solidFill>
              </a:rPr>
              <a:t>s != 1, x = “a”</a:t>
            </a:r>
            <a:endParaRPr kumimoji="1" lang="ja-JP" altLang="en-US" sz="2800" dirty="0">
              <a:solidFill>
                <a:srgbClr val="00B050"/>
              </a:solidFill>
            </a:endParaRPr>
          </a:p>
        </p:txBody>
      </p:sp>
      <p:sp>
        <p:nvSpPr>
          <p:cNvPr id="22" name="ドーナツ 21"/>
          <p:cNvSpPr/>
          <p:nvPr/>
        </p:nvSpPr>
        <p:spPr>
          <a:xfrm>
            <a:off x="7673008" y="6281530"/>
            <a:ext cx="978011" cy="500932"/>
          </a:xfrm>
          <a:prstGeom prst="donut">
            <a:avLst>
              <a:gd name="adj" fmla="val 547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減算記号 22"/>
          <p:cNvSpPr/>
          <p:nvPr/>
        </p:nvSpPr>
        <p:spPr>
          <a:xfrm>
            <a:off x="787178" y="4532243"/>
            <a:ext cx="2751151" cy="222636"/>
          </a:xfrm>
          <a:prstGeom prst="mathMinus">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967408" y="4752229"/>
            <a:ext cx="739471" cy="523220"/>
          </a:xfrm>
          <a:prstGeom prst="rect">
            <a:avLst/>
          </a:prstGeom>
          <a:noFill/>
        </p:spPr>
        <p:txBody>
          <a:bodyPr wrap="square" rtlCol="0">
            <a:spAutoFit/>
          </a:bodyPr>
          <a:lstStyle/>
          <a:p>
            <a:r>
              <a:rPr kumimoji="1" lang="en-US" altLang="ja-JP" sz="2800" dirty="0" err="1">
                <a:solidFill>
                  <a:srgbClr val="FF0000"/>
                </a:solidFill>
              </a:rPr>
              <a:t>int</a:t>
            </a:r>
            <a:endParaRPr kumimoji="1" lang="ja-JP" altLang="en-US" sz="2800" dirty="0">
              <a:solidFill>
                <a:srgbClr val="FF0000"/>
              </a:solidFill>
            </a:endParaRPr>
          </a:p>
        </p:txBody>
      </p:sp>
      <p:sp>
        <p:nvSpPr>
          <p:cNvPr id="43" name="テキスト ボックス 42"/>
          <p:cNvSpPr txBox="1"/>
          <p:nvPr/>
        </p:nvSpPr>
        <p:spPr>
          <a:xfrm>
            <a:off x="1771813" y="6097325"/>
            <a:ext cx="1846028" cy="523220"/>
          </a:xfrm>
          <a:prstGeom prst="rect">
            <a:avLst/>
          </a:prstGeom>
          <a:noFill/>
        </p:spPr>
        <p:txBody>
          <a:bodyPr wrap="square" rtlCol="0">
            <a:spAutoFit/>
          </a:bodyPr>
          <a:lstStyle/>
          <a:p>
            <a:r>
              <a:rPr kumimoji="1" lang="en-US" altLang="ja-JP" sz="2800" dirty="0">
                <a:solidFill>
                  <a:srgbClr val="FF0000"/>
                </a:solidFill>
              </a:rPr>
              <a:t>Not error</a:t>
            </a:r>
            <a:endParaRPr kumimoji="1" lang="ja-JP" altLang="en-US" sz="2800" dirty="0">
              <a:solidFill>
                <a:srgbClr val="FF0000"/>
              </a:solidFill>
            </a:endParaRPr>
          </a:p>
        </p:txBody>
      </p:sp>
      <p:sp>
        <p:nvSpPr>
          <p:cNvPr id="50" name="減算記号 49"/>
          <p:cNvSpPr/>
          <p:nvPr/>
        </p:nvSpPr>
        <p:spPr>
          <a:xfrm>
            <a:off x="1877832" y="5805775"/>
            <a:ext cx="1294738" cy="237215"/>
          </a:xfrm>
          <a:prstGeom prst="mathMinus">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スライド番号プレースホルダー 23"/>
          <p:cNvSpPr>
            <a:spLocks noGrp="1"/>
          </p:cNvSpPr>
          <p:nvPr>
            <p:ph type="sldNum" sz="quarter" idx="12"/>
          </p:nvPr>
        </p:nvSpPr>
        <p:spPr>
          <a:xfrm>
            <a:off x="8942832" y="5844286"/>
            <a:ext cx="2743200" cy="365125"/>
          </a:xfrm>
        </p:spPr>
        <p:txBody>
          <a:bodyPr/>
          <a:lstStyle/>
          <a:p>
            <a:fld id="{1C3DFD32-0C33-45B0-9B6A-5CEE8D66C461}" type="slidenum">
              <a:rPr kumimoji="1" lang="ja-JP" altLang="en-US" smtClean="0"/>
              <a:t>15</a:t>
            </a:fld>
            <a:endParaRPr kumimoji="1" lang="ja-JP" altLang="en-US"/>
          </a:p>
        </p:txBody>
      </p:sp>
      <p:sp>
        <p:nvSpPr>
          <p:cNvPr id="54" name="正方形/長方形 53"/>
          <p:cNvSpPr/>
          <p:nvPr/>
        </p:nvSpPr>
        <p:spPr>
          <a:xfrm>
            <a:off x="11286744" y="5824728"/>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55" name="コンテンツ プレースホルダー 2"/>
          <p:cNvSpPr txBox="1">
            <a:spLocks/>
          </p:cNvSpPr>
          <p:nvPr/>
        </p:nvSpPr>
        <p:spPr>
          <a:xfrm>
            <a:off x="211323" y="1041357"/>
            <a:ext cx="5651440" cy="11257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Pyre</a:t>
            </a:r>
            <a:r>
              <a:rPr lang="ja-JP" altLang="en-US" dirty="0"/>
              <a:t>（型検査ツール）の問題点</a:t>
            </a:r>
            <a:endParaRPr lang="en-US" altLang="ja-JP" dirty="0"/>
          </a:p>
          <a:p>
            <a:pPr>
              <a:lnSpc>
                <a:spcPct val="100000"/>
              </a:lnSpc>
            </a:pPr>
            <a:r>
              <a:rPr lang="en-US" altLang="ja-JP" dirty="0"/>
              <a:t>path-insensitive</a:t>
            </a:r>
            <a:r>
              <a:rPr lang="ja-JP" altLang="en-US" dirty="0"/>
              <a:t>な解析</a:t>
            </a:r>
            <a:endParaRPr lang="en-US" altLang="ja-JP" dirty="0"/>
          </a:p>
        </p:txBody>
      </p:sp>
      <p:sp>
        <p:nvSpPr>
          <p:cNvPr id="56" name="角丸四角形 55"/>
          <p:cNvSpPr/>
          <p:nvPr/>
        </p:nvSpPr>
        <p:spPr>
          <a:xfrm>
            <a:off x="1092510" y="2301506"/>
            <a:ext cx="3113729" cy="1351721"/>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altLang="ja-JP" sz="2800" dirty="0"/>
              <a:t>s</a:t>
            </a:r>
            <a:r>
              <a:rPr kumimoji="1" lang="en-US" altLang="ja-JP" sz="2800" dirty="0"/>
              <a:t> : </a:t>
            </a:r>
            <a:r>
              <a:rPr kumimoji="1" lang="en-US" altLang="ja-JP" sz="2800" dirty="0" err="1"/>
              <a:t>int</a:t>
            </a:r>
            <a:endParaRPr lang="en-US" altLang="ja-JP" sz="2800" dirty="0"/>
          </a:p>
          <a:p>
            <a:r>
              <a:rPr kumimoji="1" lang="en-US" altLang="ja-JP" sz="2800" dirty="0"/>
              <a:t>x : Union[</a:t>
            </a:r>
            <a:r>
              <a:rPr kumimoji="1" lang="en-US" altLang="ja-JP" sz="2800" dirty="0" err="1"/>
              <a:t>int</a:t>
            </a:r>
            <a:r>
              <a:rPr kumimoji="1" lang="en-US" altLang="ja-JP" sz="2800" dirty="0"/>
              <a:t>, </a:t>
            </a:r>
            <a:r>
              <a:rPr kumimoji="1" lang="en-US" altLang="ja-JP" sz="2800" dirty="0" err="1"/>
              <a:t>str</a:t>
            </a:r>
            <a:r>
              <a:rPr kumimoji="1" lang="en-US" altLang="ja-JP" sz="2800" dirty="0"/>
              <a:t>]</a:t>
            </a:r>
          </a:p>
        </p:txBody>
      </p:sp>
      <p:sp>
        <p:nvSpPr>
          <p:cNvPr id="53" name="テキスト ボックス 52"/>
          <p:cNvSpPr txBox="1"/>
          <p:nvPr/>
        </p:nvSpPr>
        <p:spPr>
          <a:xfrm>
            <a:off x="274320" y="91440"/>
            <a:ext cx="3583259" cy="584775"/>
          </a:xfrm>
          <a:prstGeom prst="rect">
            <a:avLst/>
          </a:prstGeom>
          <a:noFill/>
        </p:spPr>
        <p:txBody>
          <a:bodyPr wrap="square" rtlCol="0">
            <a:spAutoFit/>
          </a:bodyPr>
          <a:lstStyle/>
          <a:p>
            <a:r>
              <a:rPr lang="en-US" altLang="ja-JP" sz="3200" dirty="0"/>
              <a:t>Motivating Example</a:t>
            </a:r>
            <a:endParaRPr kumimoji="1" lang="ja-JP" altLang="en-US" sz="3200" dirty="0"/>
          </a:p>
        </p:txBody>
      </p:sp>
    </p:spTree>
    <p:extLst>
      <p:ext uri="{BB962C8B-B14F-4D97-AF65-F5344CB8AC3E}">
        <p14:creationId xmlns:p14="http://schemas.microsoft.com/office/powerpoint/2010/main" val="355340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grpSp>
        <p:nvGrpSpPr>
          <p:cNvPr id="70" name="グループ化 69"/>
          <p:cNvGrpSpPr/>
          <p:nvPr/>
        </p:nvGrpSpPr>
        <p:grpSpPr>
          <a:xfrm>
            <a:off x="7299297" y="1130408"/>
            <a:ext cx="3617843" cy="5485078"/>
            <a:chOff x="7299297" y="1130407"/>
            <a:chExt cx="3617843" cy="5564591"/>
          </a:xfrm>
        </p:grpSpPr>
        <p:cxnSp>
          <p:nvCxnSpPr>
            <p:cNvPr id="27" name="曲線コネクタ 26"/>
            <p:cNvCxnSpPr/>
            <p:nvPr/>
          </p:nvCxnSpPr>
          <p:spPr>
            <a:xfrm rot="16200000" flipH="1">
              <a:off x="9149300" y="1285459"/>
              <a:ext cx="1867237" cy="1557133"/>
            </a:xfrm>
            <a:prstGeom prst="curvedConnector3">
              <a:avLst/>
            </a:prstGeom>
            <a:ln w="508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69" name="円弧 68"/>
            <p:cNvSpPr/>
            <p:nvPr/>
          </p:nvSpPr>
          <p:spPr>
            <a:xfrm rot="5400000">
              <a:off x="8411485" y="1209597"/>
              <a:ext cx="1337810" cy="3562185"/>
            </a:xfrm>
            <a:prstGeom prst="arc">
              <a:avLst>
                <a:gd name="adj1" fmla="val 16200000"/>
                <a:gd name="adj2" fmla="val 18878624"/>
              </a:avLst>
            </a:prstGeom>
            <a:ln w="508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B050"/>
                </a:solidFill>
              </a:endParaRPr>
            </a:p>
          </p:txBody>
        </p:sp>
        <p:sp>
          <p:nvSpPr>
            <p:cNvPr id="40" name="円弧 39"/>
            <p:cNvSpPr/>
            <p:nvPr/>
          </p:nvSpPr>
          <p:spPr>
            <a:xfrm rot="16200000">
              <a:off x="9419653" y="3621821"/>
              <a:ext cx="610920" cy="605626"/>
            </a:xfrm>
            <a:prstGeom prst="arc">
              <a:avLst>
                <a:gd name="adj1" fmla="val 10928905"/>
                <a:gd name="adj2" fmla="val 59338"/>
              </a:avLst>
            </a:prstGeom>
            <a:ln w="508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B050"/>
                </a:solidFill>
              </a:endParaRPr>
            </a:p>
          </p:txBody>
        </p:sp>
        <p:sp>
          <p:nvSpPr>
            <p:cNvPr id="41" name="円弧 40"/>
            <p:cNvSpPr/>
            <p:nvPr/>
          </p:nvSpPr>
          <p:spPr>
            <a:xfrm rot="5400000">
              <a:off x="8624516" y="3742419"/>
              <a:ext cx="1810243" cy="2775004"/>
            </a:xfrm>
            <a:prstGeom prst="arc">
              <a:avLst>
                <a:gd name="adj1" fmla="val 11471234"/>
                <a:gd name="adj2" fmla="val 20986674"/>
              </a:avLst>
            </a:prstGeom>
            <a:ln w="508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B050"/>
                </a:solidFill>
              </a:endParaRPr>
            </a:p>
          </p:txBody>
        </p:sp>
        <p:sp>
          <p:nvSpPr>
            <p:cNvPr id="42" name="円弧 41"/>
            <p:cNvSpPr/>
            <p:nvPr/>
          </p:nvSpPr>
          <p:spPr>
            <a:xfrm rot="16200000">
              <a:off x="9504466" y="5796501"/>
              <a:ext cx="673206" cy="1123788"/>
            </a:xfrm>
            <a:prstGeom prst="arc">
              <a:avLst>
                <a:gd name="adj1" fmla="val 15793997"/>
                <a:gd name="adj2" fmla="val 59338"/>
              </a:avLst>
            </a:prstGeom>
            <a:ln w="50800">
              <a:solidFill>
                <a:srgbClr val="00B05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B050"/>
                </a:solidFill>
              </a:endParaRPr>
            </a:p>
          </p:txBody>
        </p:sp>
      </p:grpSp>
      <p:grpSp>
        <p:nvGrpSpPr>
          <p:cNvPr id="44" name="グループ化 43"/>
          <p:cNvGrpSpPr/>
          <p:nvPr/>
        </p:nvGrpSpPr>
        <p:grpSpPr>
          <a:xfrm>
            <a:off x="5368455" y="1123782"/>
            <a:ext cx="3617843" cy="5485078"/>
            <a:chOff x="7299297" y="1130407"/>
            <a:chExt cx="3617843" cy="5564591"/>
          </a:xfrm>
          <a:scene3d>
            <a:camera prst="orthographicFront">
              <a:rot lat="0" lon="10800000" rev="0"/>
            </a:camera>
            <a:lightRig rig="threePt" dir="t"/>
          </a:scene3d>
        </p:grpSpPr>
        <p:cxnSp>
          <p:nvCxnSpPr>
            <p:cNvPr id="45" name="曲線コネクタ 44"/>
            <p:cNvCxnSpPr/>
            <p:nvPr/>
          </p:nvCxnSpPr>
          <p:spPr>
            <a:xfrm rot="16200000" flipH="1">
              <a:off x="9149300" y="1285459"/>
              <a:ext cx="1867237" cy="1557133"/>
            </a:xfrm>
            <a:prstGeom prst="curvedConnector3">
              <a:avLst/>
            </a:prstGeom>
            <a:ln w="50800">
              <a:solidFill>
                <a:srgbClr val="00B050"/>
              </a:solidFill>
              <a:tailEnd type="none"/>
            </a:ln>
            <a:sp3d/>
          </p:spPr>
          <p:style>
            <a:lnRef idx="1">
              <a:schemeClr val="accent1"/>
            </a:lnRef>
            <a:fillRef idx="0">
              <a:schemeClr val="accent1"/>
            </a:fillRef>
            <a:effectRef idx="0">
              <a:schemeClr val="accent1"/>
            </a:effectRef>
            <a:fontRef idx="minor">
              <a:schemeClr val="tx1"/>
            </a:fontRef>
          </p:style>
        </p:cxnSp>
        <p:sp>
          <p:nvSpPr>
            <p:cNvPr id="46" name="円弧 45"/>
            <p:cNvSpPr/>
            <p:nvPr/>
          </p:nvSpPr>
          <p:spPr>
            <a:xfrm rot="5400000">
              <a:off x="8411485" y="1209597"/>
              <a:ext cx="1337810" cy="3562185"/>
            </a:xfrm>
            <a:prstGeom prst="arc">
              <a:avLst>
                <a:gd name="adj1" fmla="val 16200000"/>
                <a:gd name="adj2" fmla="val 18878624"/>
              </a:avLst>
            </a:prstGeom>
            <a:ln w="50800">
              <a:solidFill>
                <a:srgbClr val="00B050"/>
              </a:solidFill>
            </a:ln>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円弧 46"/>
            <p:cNvSpPr/>
            <p:nvPr/>
          </p:nvSpPr>
          <p:spPr>
            <a:xfrm rot="16200000">
              <a:off x="9419653" y="3621821"/>
              <a:ext cx="610920" cy="605626"/>
            </a:xfrm>
            <a:prstGeom prst="arc">
              <a:avLst>
                <a:gd name="adj1" fmla="val 10928905"/>
                <a:gd name="adj2" fmla="val 59338"/>
              </a:avLst>
            </a:prstGeom>
            <a:ln w="50800">
              <a:solidFill>
                <a:srgbClr val="00B050"/>
              </a:solidFill>
            </a:ln>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円弧 47"/>
            <p:cNvSpPr/>
            <p:nvPr/>
          </p:nvSpPr>
          <p:spPr>
            <a:xfrm rot="5400000">
              <a:off x="8624516" y="3742419"/>
              <a:ext cx="1810243" cy="2775004"/>
            </a:xfrm>
            <a:prstGeom prst="arc">
              <a:avLst>
                <a:gd name="adj1" fmla="val 11471234"/>
                <a:gd name="adj2" fmla="val 20986674"/>
              </a:avLst>
            </a:prstGeom>
            <a:ln w="50800">
              <a:solidFill>
                <a:srgbClr val="00B050"/>
              </a:solidFill>
            </a:ln>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円弧 48"/>
            <p:cNvSpPr/>
            <p:nvPr/>
          </p:nvSpPr>
          <p:spPr>
            <a:xfrm rot="16200000">
              <a:off x="9504466" y="5796501"/>
              <a:ext cx="673206" cy="1123788"/>
            </a:xfrm>
            <a:prstGeom prst="arc">
              <a:avLst>
                <a:gd name="adj1" fmla="val 15793997"/>
                <a:gd name="adj2" fmla="val 59338"/>
              </a:avLst>
            </a:prstGeom>
            <a:ln w="50800">
              <a:solidFill>
                <a:srgbClr val="00B050"/>
              </a:solidFill>
              <a:headEnd type="triangle"/>
            </a:ln>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4" name="スライド番号プレースホルダー 23"/>
          <p:cNvSpPr>
            <a:spLocks noGrp="1"/>
          </p:cNvSpPr>
          <p:nvPr>
            <p:ph type="sldNum" sz="quarter" idx="12"/>
          </p:nvPr>
        </p:nvSpPr>
        <p:spPr/>
        <p:txBody>
          <a:bodyPr/>
          <a:lstStyle/>
          <a:p>
            <a:fld id="{1C3DFD32-0C33-45B0-9B6A-5CEE8D66C461}" type="slidenum">
              <a:rPr kumimoji="1" lang="ja-JP" altLang="en-US" smtClean="0"/>
              <a:t>16</a:t>
            </a:fld>
            <a:endParaRPr kumimoji="1" lang="ja-JP" altLang="en-US"/>
          </a:p>
        </p:txBody>
      </p:sp>
      <p:sp>
        <p:nvSpPr>
          <p:cNvPr id="25" name="正方形/長方形 24"/>
          <p:cNvSpPr/>
          <p:nvPr/>
        </p:nvSpPr>
        <p:spPr>
          <a:xfrm>
            <a:off x="564543" y="4651513"/>
            <a:ext cx="4428876" cy="1113182"/>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ysClr val="windowText" lastClr="000000"/>
                </a:solidFill>
              </a:rPr>
              <a:t>p</a:t>
            </a:r>
            <a:r>
              <a:rPr kumimoji="1" lang="en-US" altLang="ja-JP" sz="2800" dirty="0">
                <a:solidFill>
                  <a:sysClr val="windowText" lastClr="000000"/>
                </a:solidFill>
              </a:rPr>
              <a:t>ath-sensitive</a:t>
            </a:r>
            <a:r>
              <a:rPr kumimoji="1" lang="ja-JP" altLang="en-US" sz="2800" dirty="0">
                <a:solidFill>
                  <a:sysClr val="windowText" lastClr="000000"/>
                </a:solidFill>
              </a:rPr>
              <a:t>な解析が必要</a:t>
            </a:r>
          </a:p>
        </p:txBody>
      </p:sp>
      <p:cxnSp>
        <p:nvCxnSpPr>
          <p:cNvPr id="28" name="直線矢印コネクタ 27"/>
          <p:cNvCxnSpPr>
            <a:stCxn id="25" idx="3"/>
          </p:cNvCxnSpPr>
          <p:nvPr/>
        </p:nvCxnSpPr>
        <p:spPr>
          <a:xfrm flipV="1">
            <a:off x="4993419" y="3429000"/>
            <a:ext cx="2894275" cy="17791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25" idx="3"/>
          </p:cNvCxnSpPr>
          <p:nvPr/>
        </p:nvCxnSpPr>
        <p:spPr>
          <a:xfrm flipV="1">
            <a:off x="4993419" y="3880238"/>
            <a:ext cx="4397071" cy="13278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正方形/長方形 53"/>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55" name="コンテンツ プレースホルダー 2"/>
          <p:cNvSpPr txBox="1">
            <a:spLocks/>
          </p:cNvSpPr>
          <p:nvPr/>
        </p:nvSpPr>
        <p:spPr>
          <a:xfrm>
            <a:off x="211323" y="1041357"/>
            <a:ext cx="5651440" cy="11257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Pyre</a:t>
            </a:r>
            <a:r>
              <a:rPr lang="ja-JP" altLang="en-US" dirty="0"/>
              <a:t>（型検査ツール）の問題点</a:t>
            </a:r>
            <a:endParaRPr lang="en-US" altLang="ja-JP" dirty="0"/>
          </a:p>
          <a:p>
            <a:pPr>
              <a:lnSpc>
                <a:spcPct val="100000"/>
              </a:lnSpc>
            </a:pPr>
            <a:r>
              <a:rPr lang="en-US" altLang="ja-JP" dirty="0"/>
              <a:t>path-insensitive</a:t>
            </a:r>
            <a:r>
              <a:rPr lang="ja-JP" altLang="en-US" dirty="0"/>
              <a:t>な解析</a:t>
            </a:r>
            <a:endParaRPr lang="en-US" altLang="ja-JP" dirty="0"/>
          </a:p>
        </p:txBody>
      </p:sp>
      <p:sp>
        <p:nvSpPr>
          <p:cNvPr id="56" name="角丸四角形 55"/>
          <p:cNvSpPr/>
          <p:nvPr/>
        </p:nvSpPr>
        <p:spPr>
          <a:xfrm>
            <a:off x="1092510" y="2301506"/>
            <a:ext cx="3113729" cy="1351721"/>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altLang="ja-JP" sz="2800" dirty="0"/>
              <a:t>s</a:t>
            </a:r>
            <a:r>
              <a:rPr kumimoji="1" lang="en-US" altLang="ja-JP" sz="2800" dirty="0"/>
              <a:t> : </a:t>
            </a:r>
            <a:r>
              <a:rPr kumimoji="1" lang="en-US" altLang="ja-JP" sz="2800" dirty="0" err="1"/>
              <a:t>int</a:t>
            </a:r>
            <a:endParaRPr lang="en-US" altLang="ja-JP" sz="2800" dirty="0"/>
          </a:p>
          <a:p>
            <a:r>
              <a:rPr kumimoji="1" lang="en-US" altLang="ja-JP" sz="2800" dirty="0"/>
              <a:t>x : Union[</a:t>
            </a:r>
            <a:r>
              <a:rPr kumimoji="1" lang="en-US" altLang="ja-JP" sz="2800" dirty="0" err="1"/>
              <a:t>int</a:t>
            </a:r>
            <a:r>
              <a:rPr kumimoji="1" lang="en-US" altLang="ja-JP" sz="2800" dirty="0"/>
              <a:t>, </a:t>
            </a:r>
            <a:r>
              <a:rPr kumimoji="1" lang="en-US" altLang="ja-JP" sz="2800" dirty="0" err="1"/>
              <a:t>str</a:t>
            </a:r>
            <a:r>
              <a:rPr kumimoji="1" lang="en-US" altLang="ja-JP" sz="2800" dirty="0"/>
              <a:t>]</a:t>
            </a:r>
          </a:p>
        </p:txBody>
      </p:sp>
      <p:sp>
        <p:nvSpPr>
          <p:cNvPr id="43" name="テキスト ボックス 42"/>
          <p:cNvSpPr txBox="1"/>
          <p:nvPr/>
        </p:nvSpPr>
        <p:spPr>
          <a:xfrm>
            <a:off x="274320" y="91440"/>
            <a:ext cx="3583259" cy="584775"/>
          </a:xfrm>
          <a:prstGeom prst="rect">
            <a:avLst/>
          </a:prstGeom>
          <a:noFill/>
        </p:spPr>
        <p:txBody>
          <a:bodyPr wrap="square" rtlCol="0">
            <a:spAutoFit/>
          </a:bodyPr>
          <a:lstStyle/>
          <a:p>
            <a:r>
              <a:rPr lang="en-US" altLang="ja-JP" sz="3200" dirty="0"/>
              <a:t>Motivating Example</a:t>
            </a:r>
            <a:endParaRPr kumimoji="1" lang="ja-JP" altLang="en-US" sz="3200" dirty="0"/>
          </a:p>
        </p:txBody>
      </p:sp>
    </p:spTree>
    <p:extLst>
      <p:ext uri="{BB962C8B-B14F-4D97-AF65-F5344CB8AC3E}">
        <p14:creationId xmlns:p14="http://schemas.microsoft.com/office/powerpoint/2010/main" val="3158011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p:cNvSpPr/>
          <p:nvPr/>
        </p:nvSpPr>
        <p:spPr>
          <a:xfrm>
            <a:off x="2307204" y="2076617"/>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1505448" y="2960537"/>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2341660" y="3009570"/>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3527729" y="2812113"/>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4244672" y="3560861"/>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3045351" y="3911380"/>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581772" y="4114139"/>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1769166" y="4440805"/>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a:off x="5157747" y="4680669"/>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p:nvSpPr>
        <p:spPr>
          <a:xfrm>
            <a:off x="4276478" y="4777410"/>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a:off x="3395208" y="5009323"/>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p:cNvSpPr/>
          <p:nvPr/>
        </p:nvSpPr>
        <p:spPr>
          <a:xfrm>
            <a:off x="893197" y="5043780"/>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曲線コネクタ 96"/>
          <p:cNvCxnSpPr>
            <a:stCxn id="63" idx="2"/>
            <a:endCxn id="88" idx="0"/>
          </p:cNvCxnSpPr>
          <p:nvPr/>
        </p:nvCxnSpPr>
        <p:spPr>
          <a:xfrm rot="16200000" flipH="1">
            <a:off x="2959211" y="2036860"/>
            <a:ext cx="329979" cy="1220525"/>
          </a:xfrm>
          <a:prstGeom prst="curvedConnector3">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曲線コネクタ 97"/>
          <p:cNvCxnSpPr>
            <a:stCxn id="63" idx="2"/>
            <a:endCxn id="87" idx="0"/>
          </p:cNvCxnSpPr>
          <p:nvPr/>
        </p:nvCxnSpPr>
        <p:spPr>
          <a:xfrm rot="16200000" flipH="1">
            <a:off x="2267448" y="2728624"/>
            <a:ext cx="527436" cy="34456"/>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9" name="曲線コネクタ 98"/>
          <p:cNvCxnSpPr>
            <a:stCxn id="63" idx="2"/>
            <a:endCxn id="86" idx="0"/>
          </p:cNvCxnSpPr>
          <p:nvPr/>
        </p:nvCxnSpPr>
        <p:spPr>
          <a:xfrm rot="5400000">
            <a:off x="1873859" y="2320457"/>
            <a:ext cx="478403" cy="801756"/>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曲線コネクタ 99"/>
          <p:cNvCxnSpPr>
            <a:stCxn id="86" idx="2"/>
            <a:endCxn id="91" idx="0"/>
          </p:cNvCxnSpPr>
          <p:nvPr/>
        </p:nvCxnSpPr>
        <p:spPr>
          <a:xfrm rot="5400000">
            <a:off x="876302" y="3278258"/>
            <a:ext cx="748085" cy="923676"/>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曲線コネクタ 100"/>
          <p:cNvCxnSpPr>
            <a:stCxn id="86" idx="2"/>
            <a:endCxn id="92" idx="0"/>
          </p:cNvCxnSpPr>
          <p:nvPr/>
        </p:nvCxnSpPr>
        <p:spPr>
          <a:xfrm rot="16200000" flipH="1">
            <a:off x="1306666" y="3771570"/>
            <a:ext cx="1074751" cy="263718"/>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曲線コネクタ 101"/>
          <p:cNvCxnSpPr>
            <a:stCxn id="87" idx="2"/>
            <a:endCxn id="92" idx="0"/>
          </p:cNvCxnSpPr>
          <p:nvPr/>
        </p:nvCxnSpPr>
        <p:spPr>
          <a:xfrm rot="5400000">
            <a:off x="1749288" y="3641699"/>
            <a:ext cx="1025718" cy="572494"/>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曲線コネクタ 102"/>
          <p:cNvCxnSpPr>
            <a:stCxn id="87" idx="2"/>
            <a:endCxn id="90" idx="0"/>
          </p:cNvCxnSpPr>
          <p:nvPr/>
        </p:nvCxnSpPr>
        <p:spPr>
          <a:xfrm rot="16200000" flipH="1">
            <a:off x="2652093" y="3311387"/>
            <a:ext cx="496293" cy="703691"/>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曲線コネクタ 103"/>
          <p:cNvCxnSpPr>
            <a:stCxn id="88" idx="2"/>
            <a:endCxn id="89" idx="0"/>
          </p:cNvCxnSpPr>
          <p:nvPr/>
        </p:nvCxnSpPr>
        <p:spPr>
          <a:xfrm rot="16200000" flipH="1">
            <a:off x="3921319" y="3030773"/>
            <a:ext cx="343231" cy="716943"/>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曲線コネクタ 104"/>
          <p:cNvCxnSpPr>
            <a:stCxn id="89" idx="2"/>
            <a:endCxn id="93" idx="0"/>
          </p:cNvCxnSpPr>
          <p:nvPr/>
        </p:nvCxnSpPr>
        <p:spPr>
          <a:xfrm rot="16200000" flipH="1">
            <a:off x="4550798" y="3866985"/>
            <a:ext cx="714291" cy="913075"/>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6" name="曲線コネクタ 105"/>
          <p:cNvCxnSpPr>
            <a:stCxn id="89" idx="2"/>
            <a:endCxn id="94" idx="0"/>
          </p:cNvCxnSpPr>
          <p:nvPr/>
        </p:nvCxnSpPr>
        <p:spPr>
          <a:xfrm rot="16200000" flipH="1">
            <a:off x="4061793" y="4355991"/>
            <a:ext cx="811032" cy="31806"/>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曲線コネクタ 106"/>
          <p:cNvCxnSpPr>
            <a:stCxn id="90" idx="2"/>
            <a:endCxn id="94" idx="0"/>
          </p:cNvCxnSpPr>
          <p:nvPr/>
        </p:nvCxnSpPr>
        <p:spPr>
          <a:xfrm rot="16200000" flipH="1">
            <a:off x="3637392" y="3931589"/>
            <a:ext cx="460513" cy="1231127"/>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8" name="曲線コネクタ 107"/>
          <p:cNvCxnSpPr>
            <a:stCxn id="90" idx="2"/>
            <a:endCxn id="95" idx="0"/>
          </p:cNvCxnSpPr>
          <p:nvPr/>
        </p:nvCxnSpPr>
        <p:spPr>
          <a:xfrm rot="16200000" flipH="1">
            <a:off x="3080800" y="4488181"/>
            <a:ext cx="692426" cy="349857"/>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9" name="曲線コネクタ 108"/>
          <p:cNvCxnSpPr>
            <a:stCxn id="92" idx="2"/>
            <a:endCxn id="96" idx="0"/>
          </p:cNvCxnSpPr>
          <p:nvPr/>
        </p:nvCxnSpPr>
        <p:spPr>
          <a:xfrm rot="5400000">
            <a:off x="1439187" y="4507067"/>
            <a:ext cx="197458" cy="875969"/>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0" name="曲線コネクタ 109"/>
          <p:cNvCxnSpPr>
            <a:stCxn id="91" idx="2"/>
            <a:endCxn id="96" idx="0"/>
          </p:cNvCxnSpPr>
          <p:nvPr/>
        </p:nvCxnSpPr>
        <p:spPr>
          <a:xfrm rot="16200000" flipH="1">
            <a:off x="682156" y="4626005"/>
            <a:ext cx="524124" cy="311425"/>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1" name="星 5 110"/>
          <p:cNvSpPr/>
          <p:nvPr/>
        </p:nvSpPr>
        <p:spPr>
          <a:xfrm>
            <a:off x="4350690" y="4851623"/>
            <a:ext cx="270344" cy="254441"/>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3690731" y="2227691"/>
            <a:ext cx="428044" cy="420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rgbClr val="00B050"/>
                </a:solidFill>
              </a:rPr>
              <a:t>？</a:t>
            </a:r>
          </a:p>
        </p:txBody>
      </p:sp>
      <p:sp>
        <p:nvSpPr>
          <p:cNvPr id="44" name="雲 43"/>
          <p:cNvSpPr/>
          <p:nvPr/>
        </p:nvSpPr>
        <p:spPr>
          <a:xfrm>
            <a:off x="556592" y="2822712"/>
            <a:ext cx="4206240" cy="2051437"/>
          </a:xfrm>
          <a:prstGeom prst="cloud">
            <a:avLst/>
          </a:prstGeom>
          <a:solidFill>
            <a:schemeClr val="bg1">
              <a:alpha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弧 34"/>
          <p:cNvSpPr/>
          <p:nvPr/>
        </p:nvSpPr>
        <p:spPr>
          <a:xfrm>
            <a:off x="1129085" y="2329732"/>
            <a:ext cx="3395207" cy="4675367"/>
          </a:xfrm>
          <a:prstGeom prst="arc">
            <a:avLst/>
          </a:prstGeom>
          <a:ln w="9842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5" name="正方形/長方形 114"/>
          <p:cNvSpPr/>
          <p:nvPr/>
        </p:nvSpPr>
        <p:spPr>
          <a:xfrm>
            <a:off x="799108" y="822961"/>
            <a:ext cx="4496462" cy="649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solidFill>
                  <a:schemeClr val="tx1"/>
                </a:solidFill>
              </a:rPr>
              <a:t>path-sensitive</a:t>
            </a:r>
            <a:r>
              <a:rPr lang="ja-JP" altLang="en-US" sz="2800" dirty="0">
                <a:solidFill>
                  <a:schemeClr val="tx1"/>
                </a:solidFill>
              </a:rPr>
              <a:t>な</a:t>
            </a:r>
            <a:r>
              <a:rPr lang="en-US" altLang="ja-JP" sz="2800" dirty="0">
                <a:solidFill>
                  <a:schemeClr val="tx1"/>
                </a:solidFill>
              </a:rPr>
              <a:t>forward</a:t>
            </a:r>
            <a:r>
              <a:rPr lang="ja-JP" altLang="en-US" sz="2800" dirty="0">
                <a:solidFill>
                  <a:schemeClr val="tx1"/>
                </a:solidFill>
              </a:rPr>
              <a:t>解析</a:t>
            </a:r>
            <a:endParaRPr kumimoji="1" lang="ja-JP" altLang="en-US" sz="2800" dirty="0">
              <a:solidFill>
                <a:schemeClr val="tx1"/>
              </a:solidFill>
            </a:endParaRPr>
          </a:p>
        </p:txBody>
      </p:sp>
      <p:sp>
        <p:nvSpPr>
          <p:cNvPr id="60" name="スライド番号プレースホルダー 59"/>
          <p:cNvSpPr>
            <a:spLocks noGrp="1"/>
          </p:cNvSpPr>
          <p:nvPr>
            <p:ph type="sldNum" sz="quarter" idx="12"/>
          </p:nvPr>
        </p:nvSpPr>
        <p:spPr/>
        <p:txBody>
          <a:bodyPr/>
          <a:lstStyle/>
          <a:p>
            <a:fld id="{1C3DFD32-0C33-45B0-9B6A-5CEE8D66C461}" type="slidenum">
              <a:rPr lang="ja-JP" altLang="en-US" smtClean="0"/>
              <a:pPr/>
              <a:t>17</a:t>
            </a:fld>
            <a:endParaRPr lang="ja-JP" altLang="en-US" dirty="0"/>
          </a:p>
        </p:txBody>
      </p:sp>
      <p:sp>
        <p:nvSpPr>
          <p:cNvPr id="119" name="正方形/長方形 118"/>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36" name="テキスト ボックス 35"/>
          <p:cNvSpPr txBox="1"/>
          <p:nvPr/>
        </p:nvSpPr>
        <p:spPr>
          <a:xfrm>
            <a:off x="274320" y="91440"/>
            <a:ext cx="3583259" cy="584775"/>
          </a:xfrm>
          <a:prstGeom prst="rect">
            <a:avLst/>
          </a:prstGeom>
          <a:noFill/>
        </p:spPr>
        <p:txBody>
          <a:bodyPr wrap="square" rtlCol="0">
            <a:spAutoFit/>
          </a:bodyPr>
          <a:lstStyle/>
          <a:p>
            <a:r>
              <a:rPr lang="en-US" altLang="ja-JP" sz="3200" dirty="0"/>
              <a:t>Motivating Example</a:t>
            </a:r>
            <a:endParaRPr kumimoji="1" lang="ja-JP" altLang="en-US" sz="3200" dirty="0"/>
          </a:p>
        </p:txBody>
      </p:sp>
    </p:spTree>
    <p:extLst>
      <p:ext uri="{BB962C8B-B14F-4D97-AF65-F5344CB8AC3E}">
        <p14:creationId xmlns:p14="http://schemas.microsoft.com/office/powerpoint/2010/main" val="52865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グループ化 41"/>
          <p:cNvGrpSpPr/>
          <p:nvPr/>
        </p:nvGrpSpPr>
        <p:grpSpPr>
          <a:xfrm>
            <a:off x="6074792" y="1645916"/>
            <a:ext cx="5589772" cy="2822717"/>
            <a:chOff x="5426774" y="1"/>
            <a:chExt cx="756456" cy="2982805"/>
          </a:xfrm>
        </p:grpSpPr>
        <p:sp>
          <p:nvSpPr>
            <p:cNvPr id="39" name="中かっこ 38"/>
            <p:cNvSpPr/>
            <p:nvPr/>
          </p:nvSpPr>
          <p:spPr>
            <a:xfrm rot="5400000">
              <a:off x="4460682" y="1009816"/>
              <a:ext cx="2719346" cy="699715"/>
            </a:xfrm>
            <a:prstGeom prst="bracePair">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角丸四角形 40"/>
            <p:cNvSpPr/>
            <p:nvPr/>
          </p:nvSpPr>
          <p:spPr>
            <a:xfrm>
              <a:off x="5426774" y="2120331"/>
              <a:ext cx="756456" cy="86247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2" name="スライド番号プレースホルダー 1"/>
          <p:cNvSpPr>
            <a:spLocks noGrp="1"/>
          </p:cNvSpPr>
          <p:nvPr>
            <p:ph type="sldNum" sz="quarter" idx="12"/>
          </p:nvPr>
        </p:nvSpPr>
        <p:spPr/>
        <p:txBody>
          <a:bodyPr/>
          <a:lstStyle/>
          <a:p>
            <a:fld id="{1C3DFD32-0C33-45B0-9B6A-5CEE8D66C461}" type="slidenum">
              <a:rPr kumimoji="1" lang="ja-JP" altLang="en-US" smtClean="0"/>
              <a:t>18</a:t>
            </a:fld>
            <a:endParaRPr kumimoji="1" lang="ja-JP" altLang="en-US"/>
          </a:p>
        </p:txBody>
      </p:sp>
      <p:sp>
        <p:nvSpPr>
          <p:cNvPr id="4" name="正方形/長方形 3"/>
          <p:cNvSpPr/>
          <p:nvPr/>
        </p:nvSpPr>
        <p:spPr>
          <a:xfrm>
            <a:off x="8293211" y="2075291"/>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7491455" y="2959211"/>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327667" y="3008244"/>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9513736" y="2810787"/>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0230679" y="3559535"/>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9031358" y="3910054"/>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567779" y="4112813"/>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7755173" y="4439479"/>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1143754" y="4679343"/>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0262485" y="4776084"/>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9381215" y="5007997"/>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879204" y="5042454"/>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曲線コネクタ 17"/>
          <p:cNvCxnSpPr>
            <a:stCxn id="4" idx="2"/>
            <a:endCxn id="8" idx="0"/>
          </p:cNvCxnSpPr>
          <p:nvPr/>
        </p:nvCxnSpPr>
        <p:spPr>
          <a:xfrm rot="16200000" flipH="1">
            <a:off x="8945218" y="2035534"/>
            <a:ext cx="329979" cy="1220525"/>
          </a:xfrm>
          <a:prstGeom prst="curved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曲線コネクタ 20"/>
          <p:cNvCxnSpPr>
            <a:stCxn id="4" idx="2"/>
            <a:endCxn id="7" idx="0"/>
          </p:cNvCxnSpPr>
          <p:nvPr/>
        </p:nvCxnSpPr>
        <p:spPr>
          <a:xfrm rot="16200000" flipH="1">
            <a:off x="8253455" y="2727298"/>
            <a:ext cx="527436" cy="3445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曲線コネクタ 23"/>
          <p:cNvCxnSpPr>
            <a:stCxn id="4" idx="2"/>
            <a:endCxn id="6" idx="0"/>
          </p:cNvCxnSpPr>
          <p:nvPr/>
        </p:nvCxnSpPr>
        <p:spPr>
          <a:xfrm rot="5400000">
            <a:off x="7859866" y="2319131"/>
            <a:ext cx="478403" cy="80175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曲線コネクタ 26"/>
          <p:cNvCxnSpPr>
            <a:stCxn id="6" idx="2"/>
            <a:endCxn id="11" idx="0"/>
          </p:cNvCxnSpPr>
          <p:nvPr/>
        </p:nvCxnSpPr>
        <p:spPr>
          <a:xfrm rot="5400000">
            <a:off x="6862309" y="3276932"/>
            <a:ext cx="748085" cy="92367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曲線コネクタ 30"/>
          <p:cNvCxnSpPr>
            <a:stCxn id="6" idx="2"/>
            <a:endCxn id="12" idx="0"/>
          </p:cNvCxnSpPr>
          <p:nvPr/>
        </p:nvCxnSpPr>
        <p:spPr>
          <a:xfrm rot="16200000" flipH="1">
            <a:off x="7292673" y="3770244"/>
            <a:ext cx="1074751" cy="263718"/>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曲線コネクタ 33"/>
          <p:cNvCxnSpPr>
            <a:stCxn id="7" idx="2"/>
            <a:endCxn id="12" idx="0"/>
          </p:cNvCxnSpPr>
          <p:nvPr/>
        </p:nvCxnSpPr>
        <p:spPr>
          <a:xfrm rot="5400000">
            <a:off x="7735295" y="3640373"/>
            <a:ext cx="1025718" cy="572494"/>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曲線コネクタ 36"/>
          <p:cNvCxnSpPr>
            <a:stCxn id="7" idx="2"/>
            <a:endCxn id="10" idx="0"/>
          </p:cNvCxnSpPr>
          <p:nvPr/>
        </p:nvCxnSpPr>
        <p:spPr>
          <a:xfrm rot="16200000" flipH="1">
            <a:off x="8638100" y="3310061"/>
            <a:ext cx="496293" cy="703691"/>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曲線コネクタ 39"/>
          <p:cNvCxnSpPr>
            <a:stCxn id="8" idx="2"/>
            <a:endCxn id="9" idx="0"/>
          </p:cNvCxnSpPr>
          <p:nvPr/>
        </p:nvCxnSpPr>
        <p:spPr>
          <a:xfrm rot="16200000" flipH="1">
            <a:off x="9907326" y="3029447"/>
            <a:ext cx="343231" cy="716943"/>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曲線コネクタ 42"/>
          <p:cNvCxnSpPr>
            <a:stCxn id="9" idx="2"/>
            <a:endCxn id="13" idx="0"/>
          </p:cNvCxnSpPr>
          <p:nvPr/>
        </p:nvCxnSpPr>
        <p:spPr>
          <a:xfrm rot="16200000" flipH="1">
            <a:off x="10536805" y="3865659"/>
            <a:ext cx="714291" cy="91307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曲線コネクタ 45"/>
          <p:cNvCxnSpPr>
            <a:stCxn id="9" idx="2"/>
            <a:endCxn id="14" idx="0"/>
          </p:cNvCxnSpPr>
          <p:nvPr/>
        </p:nvCxnSpPr>
        <p:spPr>
          <a:xfrm rot="16200000" flipH="1">
            <a:off x="10047800" y="4354665"/>
            <a:ext cx="811032" cy="3180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曲線コネクタ 48"/>
          <p:cNvCxnSpPr>
            <a:stCxn id="10" idx="2"/>
            <a:endCxn id="14" idx="0"/>
          </p:cNvCxnSpPr>
          <p:nvPr/>
        </p:nvCxnSpPr>
        <p:spPr>
          <a:xfrm rot="16200000" flipH="1">
            <a:off x="9623399" y="3930263"/>
            <a:ext cx="460513" cy="1231127"/>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曲線コネクタ 51"/>
          <p:cNvCxnSpPr>
            <a:stCxn id="10" idx="2"/>
            <a:endCxn id="15" idx="0"/>
          </p:cNvCxnSpPr>
          <p:nvPr/>
        </p:nvCxnSpPr>
        <p:spPr>
          <a:xfrm rot="16200000" flipH="1">
            <a:off x="9066807" y="4486855"/>
            <a:ext cx="692426" cy="349857"/>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曲線コネクタ 54"/>
          <p:cNvCxnSpPr>
            <a:stCxn id="12" idx="2"/>
            <a:endCxn id="17" idx="0"/>
          </p:cNvCxnSpPr>
          <p:nvPr/>
        </p:nvCxnSpPr>
        <p:spPr>
          <a:xfrm rot="5400000">
            <a:off x="7425194" y="4505741"/>
            <a:ext cx="197458" cy="875969"/>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曲線コネクタ 57"/>
          <p:cNvCxnSpPr>
            <a:stCxn id="11" idx="2"/>
            <a:endCxn id="17" idx="0"/>
          </p:cNvCxnSpPr>
          <p:nvPr/>
        </p:nvCxnSpPr>
        <p:spPr>
          <a:xfrm rot="16200000" flipH="1">
            <a:off x="6668163" y="4624679"/>
            <a:ext cx="524124" cy="31142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星 5 84"/>
          <p:cNvSpPr/>
          <p:nvPr/>
        </p:nvSpPr>
        <p:spPr>
          <a:xfrm>
            <a:off x="10336697" y="4850297"/>
            <a:ext cx="270344" cy="254441"/>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2307204" y="2076617"/>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1505448" y="2960537"/>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2341660" y="3009570"/>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3527729" y="2812113"/>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4244672" y="3560861"/>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3045351" y="3911380"/>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581772" y="4114139"/>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1769166" y="4440805"/>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a:off x="5157747" y="4680669"/>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p:nvSpPr>
        <p:spPr>
          <a:xfrm>
            <a:off x="4276478" y="4777410"/>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a:off x="3395208" y="5009323"/>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p:cNvSpPr/>
          <p:nvPr/>
        </p:nvSpPr>
        <p:spPr>
          <a:xfrm>
            <a:off x="893197" y="5043780"/>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曲線コネクタ 96"/>
          <p:cNvCxnSpPr>
            <a:stCxn id="63" idx="2"/>
            <a:endCxn id="88" idx="0"/>
          </p:cNvCxnSpPr>
          <p:nvPr/>
        </p:nvCxnSpPr>
        <p:spPr>
          <a:xfrm rot="16200000" flipH="1">
            <a:off x="2959211" y="2036860"/>
            <a:ext cx="329979" cy="1220525"/>
          </a:xfrm>
          <a:prstGeom prst="curvedConnector3">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曲線コネクタ 97"/>
          <p:cNvCxnSpPr>
            <a:stCxn id="63" idx="2"/>
            <a:endCxn id="87" idx="0"/>
          </p:cNvCxnSpPr>
          <p:nvPr/>
        </p:nvCxnSpPr>
        <p:spPr>
          <a:xfrm rot="16200000" flipH="1">
            <a:off x="2267448" y="2728624"/>
            <a:ext cx="527436" cy="34456"/>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9" name="曲線コネクタ 98"/>
          <p:cNvCxnSpPr>
            <a:stCxn id="63" idx="2"/>
            <a:endCxn id="86" idx="0"/>
          </p:cNvCxnSpPr>
          <p:nvPr/>
        </p:nvCxnSpPr>
        <p:spPr>
          <a:xfrm rot="5400000">
            <a:off x="1873859" y="2320457"/>
            <a:ext cx="478403" cy="801756"/>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曲線コネクタ 99"/>
          <p:cNvCxnSpPr>
            <a:stCxn id="86" idx="2"/>
            <a:endCxn id="91" idx="0"/>
          </p:cNvCxnSpPr>
          <p:nvPr/>
        </p:nvCxnSpPr>
        <p:spPr>
          <a:xfrm rot="5400000">
            <a:off x="876302" y="3278258"/>
            <a:ext cx="748085" cy="923676"/>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曲線コネクタ 100"/>
          <p:cNvCxnSpPr>
            <a:stCxn id="86" idx="2"/>
            <a:endCxn id="92" idx="0"/>
          </p:cNvCxnSpPr>
          <p:nvPr/>
        </p:nvCxnSpPr>
        <p:spPr>
          <a:xfrm rot="16200000" flipH="1">
            <a:off x="1306666" y="3771570"/>
            <a:ext cx="1074751" cy="263718"/>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曲線コネクタ 101"/>
          <p:cNvCxnSpPr>
            <a:stCxn id="87" idx="2"/>
            <a:endCxn id="92" idx="0"/>
          </p:cNvCxnSpPr>
          <p:nvPr/>
        </p:nvCxnSpPr>
        <p:spPr>
          <a:xfrm rot="5400000">
            <a:off x="1749288" y="3641699"/>
            <a:ext cx="1025718" cy="572494"/>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曲線コネクタ 102"/>
          <p:cNvCxnSpPr>
            <a:stCxn id="87" idx="2"/>
            <a:endCxn id="90" idx="0"/>
          </p:cNvCxnSpPr>
          <p:nvPr/>
        </p:nvCxnSpPr>
        <p:spPr>
          <a:xfrm rot="16200000" flipH="1">
            <a:off x="2652093" y="3311387"/>
            <a:ext cx="496293" cy="703691"/>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曲線コネクタ 103"/>
          <p:cNvCxnSpPr>
            <a:stCxn id="88" idx="2"/>
            <a:endCxn id="89" idx="0"/>
          </p:cNvCxnSpPr>
          <p:nvPr/>
        </p:nvCxnSpPr>
        <p:spPr>
          <a:xfrm rot="16200000" flipH="1">
            <a:off x="3921319" y="3030773"/>
            <a:ext cx="343231" cy="716943"/>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曲線コネクタ 104"/>
          <p:cNvCxnSpPr>
            <a:stCxn id="89" idx="2"/>
            <a:endCxn id="93" idx="0"/>
          </p:cNvCxnSpPr>
          <p:nvPr/>
        </p:nvCxnSpPr>
        <p:spPr>
          <a:xfrm rot="16200000" flipH="1">
            <a:off x="4550798" y="3866985"/>
            <a:ext cx="714291" cy="913075"/>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6" name="曲線コネクタ 105"/>
          <p:cNvCxnSpPr>
            <a:stCxn id="89" idx="2"/>
            <a:endCxn id="94" idx="0"/>
          </p:cNvCxnSpPr>
          <p:nvPr/>
        </p:nvCxnSpPr>
        <p:spPr>
          <a:xfrm rot="16200000" flipH="1">
            <a:off x="4061793" y="4355991"/>
            <a:ext cx="811032" cy="31806"/>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曲線コネクタ 106"/>
          <p:cNvCxnSpPr>
            <a:stCxn id="90" idx="2"/>
            <a:endCxn id="94" idx="0"/>
          </p:cNvCxnSpPr>
          <p:nvPr/>
        </p:nvCxnSpPr>
        <p:spPr>
          <a:xfrm rot="16200000" flipH="1">
            <a:off x="3637392" y="3931589"/>
            <a:ext cx="460513" cy="1231127"/>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8" name="曲線コネクタ 107"/>
          <p:cNvCxnSpPr>
            <a:stCxn id="90" idx="2"/>
            <a:endCxn id="95" idx="0"/>
          </p:cNvCxnSpPr>
          <p:nvPr/>
        </p:nvCxnSpPr>
        <p:spPr>
          <a:xfrm rot="16200000" flipH="1">
            <a:off x="3080800" y="4488181"/>
            <a:ext cx="692426" cy="349857"/>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9" name="曲線コネクタ 108"/>
          <p:cNvCxnSpPr>
            <a:stCxn id="92" idx="2"/>
            <a:endCxn id="96" idx="0"/>
          </p:cNvCxnSpPr>
          <p:nvPr/>
        </p:nvCxnSpPr>
        <p:spPr>
          <a:xfrm rot="5400000">
            <a:off x="1439187" y="4507067"/>
            <a:ext cx="197458" cy="875969"/>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0" name="曲線コネクタ 109"/>
          <p:cNvCxnSpPr>
            <a:stCxn id="91" idx="2"/>
            <a:endCxn id="96" idx="0"/>
          </p:cNvCxnSpPr>
          <p:nvPr/>
        </p:nvCxnSpPr>
        <p:spPr>
          <a:xfrm rot="16200000" flipH="1">
            <a:off x="682156" y="4626005"/>
            <a:ext cx="524124" cy="311425"/>
          </a:xfrm>
          <a:prstGeom prst="curvedConnector3">
            <a:avLst>
              <a:gd name="adj1" fmla="val 50000"/>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1" name="星 5 110"/>
          <p:cNvSpPr/>
          <p:nvPr/>
        </p:nvSpPr>
        <p:spPr>
          <a:xfrm>
            <a:off x="4350690" y="4851623"/>
            <a:ext cx="270344" cy="254441"/>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星 16 37"/>
          <p:cNvSpPr/>
          <p:nvPr/>
        </p:nvSpPr>
        <p:spPr>
          <a:xfrm>
            <a:off x="6096000" y="4985468"/>
            <a:ext cx="4977517" cy="1630017"/>
          </a:xfrm>
          <a:prstGeom prst="star16">
            <a:avLst/>
          </a:prstGeom>
          <a:solidFill>
            <a:srgbClr val="FF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ysClr val="windowText" lastClr="000000"/>
                </a:solidFill>
              </a:rPr>
              <a:t>状態爆発</a:t>
            </a:r>
          </a:p>
        </p:txBody>
      </p:sp>
      <p:sp>
        <p:nvSpPr>
          <p:cNvPr id="113" name="正方形/長方形 112"/>
          <p:cNvSpPr/>
          <p:nvPr/>
        </p:nvSpPr>
        <p:spPr>
          <a:xfrm>
            <a:off x="3690731" y="2227691"/>
            <a:ext cx="428044" cy="420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rgbClr val="00B050"/>
                </a:solidFill>
              </a:rPr>
              <a:t>？</a:t>
            </a:r>
          </a:p>
        </p:txBody>
      </p:sp>
      <p:sp>
        <p:nvSpPr>
          <p:cNvPr id="114" name="正方形/長方形 113"/>
          <p:cNvSpPr/>
          <p:nvPr/>
        </p:nvSpPr>
        <p:spPr>
          <a:xfrm>
            <a:off x="6888481" y="805732"/>
            <a:ext cx="4179734" cy="649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solidFill>
                  <a:schemeClr val="tx1"/>
                </a:solidFill>
              </a:rPr>
              <a:t>多く</a:t>
            </a:r>
            <a:r>
              <a:rPr kumimoji="1" lang="ja-JP" altLang="en-US" sz="2800" dirty="0">
                <a:solidFill>
                  <a:schemeClr val="tx1"/>
                </a:solidFill>
              </a:rPr>
              <a:t>のパスの解析が必要</a:t>
            </a:r>
          </a:p>
        </p:txBody>
      </p:sp>
      <p:sp>
        <p:nvSpPr>
          <p:cNvPr id="44" name="雲 43"/>
          <p:cNvSpPr/>
          <p:nvPr/>
        </p:nvSpPr>
        <p:spPr>
          <a:xfrm>
            <a:off x="556592" y="2822712"/>
            <a:ext cx="4206240" cy="2051437"/>
          </a:xfrm>
          <a:prstGeom prst="cloud">
            <a:avLst/>
          </a:prstGeom>
          <a:solidFill>
            <a:schemeClr val="bg1">
              <a:alpha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弧 34"/>
          <p:cNvSpPr/>
          <p:nvPr/>
        </p:nvSpPr>
        <p:spPr>
          <a:xfrm>
            <a:off x="1129085" y="2329732"/>
            <a:ext cx="3395207" cy="4675367"/>
          </a:xfrm>
          <a:prstGeom prst="arc">
            <a:avLst/>
          </a:prstGeom>
          <a:ln w="98425">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5" name="正方形/長方形 114"/>
          <p:cNvSpPr/>
          <p:nvPr/>
        </p:nvSpPr>
        <p:spPr>
          <a:xfrm>
            <a:off x="799108" y="822961"/>
            <a:ext cx="4496462" cy="649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solidFill>
                  <a:schemeClr val="tx1"/>
                </a:solidFill>
              </a:rPr>
              <a:t>path-sensitive</a:t>
            </a:r>
            <a:r>
              <a:rPr lang="ja-JP" altLang="en-US" sz="2800" dirty="0">
                <a:solidFill>
                  <a:schemeClr val="tx1"/>
                </a:solidFill>
              </a:rPr>
              <a:t>な</a:t>
            </a:r>
            <a:r>
              <a:rPr lang="en-US" altLang="ja-JP" sz="2800" dirty="0">
                <a:solidFill>
                  <a:schemeClr val="tx1"/>
                </a:solidFill>
              </a:rPr>
              <a:t>forward</a:t>
            </a:r>
            <a:r>
              <a:rPr lang="ja-JP" altLang="en-US" sz="2800" dirty="0">
                <a:solidFill>
                  <a:schemeClr val="tx1"/>
                </a:solidFill>
              </a:rPr>
              <a:t>解析</a:t>
            </a:r>
            <a:endParaRPr kumimoji="1" lang="ja-JP" altLang="en-US" sz="2800" dirty="0">
              <a:solidFill>
                <a:schemeClr val="tx1"/>
              </a:solidFill>
            </a:endParaRPr>
          </a:p>
        </p:txBody>
      </p:sp>
      <p:sp>
        <p:nvSpPr>
          <p:cNvPr id="57" name="等号 56"/>
          <p:cNvSpPr/>
          <p:nvPr/>
        </p:nvSpPr>
        <p:spPr>
          <a:xfrm>
            <a:off x="5049078" y="978012"/>
            <a:ext cx="2194560" cy="341906"/>
          </a:xfrm>
          <a:prstGeom prst="mathEqual">
            <a:avLst>
              <a:gd name="adj1" fmla="val 23520"/>
              <a:gd name="adj2" fmla="val 210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69" name="テキスト ボックス 68"/>
          <p:cNvSpPr txBox="1"/>
          <p:nvPr/>
        </p:nvSpPr>
        <p:spPr>
          <a:xfrm>
            <a:off x="274320" y="91440"/>
            <a:ext cx="3583259" cy="584775"/>
          </a:xfrm>
          <a:prstGeom prst="rect">
            <a:avLst/>
          </a:prstGeom>
          <a:noFill/>
        </p:spPr>
        <p:txBody>
          <a:bodyPr wrap="square" rtlCol="0">
            <a:spAutoFit/>
          </a:bodyPr>
          <a:lstStyle/>
          <a:p>
            <a:r>
              <a:rPr lang="en-US" altLang="ja-JP" sz="3200" dirty="0"/>
              <a:t>Motivating Example</a:t>
            </a:r>
            <a:endParaRPr kumimoji="1" lang="ja-JP" altLang="en-US" sz="3200" dirty="0"/>
          </a:p>
        </p:txBody>
      </p:sp>
    </p:spTree>
    <p:extLst>
      <p:ext uri="{BB962C8B-B14F-4D97-AF65-F5344CB8AC3E}">
        <p14:creationId xmlns:p14="http://schemas.microsoft.com/office/powerpoint/2010/main" val="804007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C3DFD32-0C33-45B0-9B6A-5CEE8D66C461}" type="slidenum">
              <a:rPr kumimoji="1" lang="ja-JP" altLang="en-US" smtClean="0"/>
              <a:t>19</a:t>
            </a:fld>
            <a:endParaRPr kumimoji="1" lang="ja-JP" altLang="en-US"/>
          </a:p>
        </p:txBody>
      </p:sp>
      <p:sp>
        <p:nvSpPr>
          <p:cNvPr id="69" name="正方形/長方形 68"/>
          <p:cNvSpPr/>
          <p:nvPr/>
        </p:nvSpPr>
        <p:spPr>
          <a:xfrm>
            <a:off x="2282025" y="1820851"/>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1480269" y="2704771"/>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2316481" y="2753804"/>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502550" y="2556347"/>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4219493" y="3305095"/>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020172" y="3655614"/>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556593" y="3858373"/>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743987" y="4185039"/>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5132568" y="4424903"/>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4251299" y="4521644"/>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3370029" y="4753557"/>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68018" y="4788014"/>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曲線コネクタ 80"/>
          <p:cNvCxnSpPr>
            <a:stCxn id="69" idx="2"/>
            <a:endCxn id="72" idx="0"/>
          </p:cNvCxnSpPr>
          <p:nvPr/>
        </p:nvCxnSpPr>
        <p:spPr>
          <a:xfrm rot="16200000" flipH="1">
            <a:off x="2934032" y="1781094"/>
            <a:ext cx="329979" cy="1220525"/>
          </a:xfrm>
          <a:prstGeom prst="curved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曲線コネクタ 81"/>
          <p:cNvCxnSpPr>
            <a:stCxn id="69" idx="2"/>
            <a:endCxn id="71" idx="0"/>
          </p:cNvCxnSpPr>
          <p:nvPr/>
        </p:nvCxnSpPr>
        <p:spPr>
          <a:xfrm rot="16200000" flipH="1">
            <a:off x="2242269" y="2472858"/>
            <a:ext cx="527436" cy="3445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曲線コネクタ 82"/>
          <p:cNvCxnSpPr>
            <a:stCxn id="69" idx="2"/>
            <a:endCxn id="70" idx="0"/>
          </p:cNvCxnSpPr>
          <p:nvPr/>
        </p:nvCxnSpPr>
        <p:spPr>
          <a:xfrm rot="5400000">
            <a:off x="1848680" y="2064691"/>
            <a:ext cx="478403" cy="80175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曲線コネクタ 83"/>
          <p:cNvCxnSpPr>
            <a:stCxn id="70" idx="2"/>
            <a:endCxn id="75" idx="0"/>
          </p:cNvCxnSpPr>
          <p:nvPr/>
        </p:nvCxnSpPr>
        <p:spPr>
          <a:xfrm rot="5400000">
            <a:off x="851123" y="3022492"/>
            <a:ext cx="748085" cy="92367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曲線コネクタ 111"/>
          <p:cNvCxnSpPr>
            <a:stCxn id="70" idx="2"/>
            <a:endCxn id="76" idx="0"/>
          </p:cNvCxnSpPr>
          <p:nvPr/>
        </p:nvCxnSpPr>
        <p:spPr>
          <a:xfrm rot="16200000" flipH="1">
            <a:off x="1281487" y="3515804"/>
            <a:ext cx="1074751" cy="263718"/>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曲線コネクタ 115"/>
          <p:cNvCxnSpPr>
            <a:stCxn id="71" idx="2"/>
            <a:endCxn id="76" idx="0"/>
          </p:cNvCxnSpPr>
          <p:nvPr/>
        </p:nvCxnSpPr>
        <p:spPr>
          <a:xfrm rot="5400000">
            <a:off x="1724109" y="3385933"/>
            <a:ext cx="1025718" cy="572494"/>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曲線コネクタ 116"/>
          <p:cNvCxnSpPr>
            <a:stCxn id="71" idx="2"/>
            <a:endCxn id="74" idx="0"/>
          </p:cNvCxnSpPr>
          <p:nvPr/>
        </p:nvCxnSpPr>
        <p:spPr>
          <a:xfrm rot="16200000" flipH="1">
            <a:off x="2626914" y="3055621"/>
            <a:ext cx="496293" cy="703691"/>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曲線コネクタ 118"/>
          <p:cNvCxnSpPr>
            <a:stCxn id="72" idx="2"/>
            <a:endCxn id="73" idx="0"/>
          </p:cNvCxnSpPr>
          <p:nvPr/>
        </p:nvCxnSpPr>
        <p:spPr>
          <a:xfrm rot="16200000" flipH="1">
            <a:off x="3896140" y="2775007"/>
            <a:ext cx="343231" cy="716943"/>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曲線コネクタ 119"/>
          <p:cNvCxnSpPr>
            <a:stCxn id="73" idx="2"/>
            <a:endCxn id="77" idx="0"/>
          </p:cNvCxnSpPr>
          <p:nvPr/>
        </p:nvCxnSpPr>
        <p:spPr>
          <a:xfrm rot="16200000" flipH="1">
            <a:off x="4525619" y="3611219"/>
            <a:ext cx="714291" cy="91307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曲線コネクタ 120"/>
          <p:cNvCxnSpPr>
            <a:stCxn id="73" idx="2"/>
            <a:endCxn id="78" idx="0"/>
          </p:cNvCxnSpPr>
          <p:nvPr/>
        </p:nvCxnSpPr>
        <p:spPr>
          <a:xfrm rot="16200000" flipH="1">
            <a:off x="4036614" y="4100225"/>
            <a:ext cx="811032" cy="3180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曲線コネクタ 121"/>
          <p:cNvCxnSpPr>
            <a:stCxn id="74" idx="2"/>
            <a:endCxn id="78" idx="0"/>
          </p:cNvCxnSpPr>
          <p:nvPr/>
        </p:nvCxnSpPr>
        <p:spPr>
          <a:xfrm rot="16200000" flipH="1">
            <a:off x="3612213" y="3675823"/>
            <a:ext cx="460513" cy="1231127"/>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曲線コネクタ 122"/>
          <p:cNvCxnSpPr>
            <a:stCxn id="74" idx="2"/>
            <a:endCxn id="79" idx="0"/>
          </p:cNvCxnSpPr>
          <p:nvPr/>
        </p:nvCxnSpPr>
        <p:spPr>
          <a:xfrm rot="16200000" flipH="1">
            <a:off x="3055621" y="4232415"/>
            <a:ext cx="692426" cy="349857"/>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曲線コネクタ 123"/>
          <p:cNvCxnSpPr>
            <a:stCxn id="76" idx="2"/>
            <a:endCxn id="80" idx="0"/>
          </p:cNvCxnSpPr>
          <p:nvPr/>
        </p:nvCxnSpPr>
        <p:spPr>
          <a:xfrm rot="5400000">
            <a:off x="1414008" y="4251301"/>
            <a:ext cx="197458" cy="875969"/>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曲線コネクタ 124"/>
          <p:cNvCxnSpPr>
            <a:stCxn id="75" idx="2"/>
            <a:endCxn id="80" idx="0"/>
          </p:cNvCxnSpPr>
          <p:nvPr/>
        </p:nvCxnSpPr>
        <p:spPr>
          <a:xfrm rot="16200000" flipH="1">
            <a:off x="656977" y="4370239"/>
            <a:ext cx="524124" cy="31142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星 5 125"/>
          <p:cNvSpPr/>
          <p:nvPr/>
        </p:nvSpPr>
        <p:spPr>
          <a:xfrm>
            <a:off x="4325511" y="4595857"/>
            <a:ext cx="270344" cy="254441"/>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星 16 126"/>
          <p:cNvSpPr/>
          <p:nvPr/>
        </p:nvSpPr>
        <p:spPr>
          <a:xfrm>
            <a:off x="84814" y="4683318"/>
            <a:ext cx="4977517" cy="1630017"/>
          </a:xfrm>
          <a:prstGeom prst="star16">
            <a:avLst/>
          </a:prstGeom>
          <a:solidFill>
            <a:srgbClr val="FF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ysClr val="windowText" lastClr="000000"/>
                </a:solidFill>
              </a:rPr>
              <a:t>状態爆発</a:t>
            </a:r>
          </a:p>
        </p:txBody>
      </p:sp>
      <p:sp>
        <p:nvSpPr>
          <p:cNvPr id="157" name="正方形/長方形 156"/>
          <p:cNvSpPr/>
          <p:nvPr/>
        </p:nvSpPr>
        <p:spPr>
          <a:xfrm>
            <a:off x="799108" y="822961"/>
            <a:ext cx="4496462" cy="649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solidFill>
                  <a:schemeClr val="tx1"/>
                </a:solidFill>
              </a:rPr>
              <a:t>path-sensitive</a:t>
            </a:r>
            <a:r>
              <a:rPr lang="ja-JP" altLang="en-US" sz="2800" dirty="0">
                <a:solidFill>
                  <a:schemeClr val="tx1"/>
                </a:solidFill>
              </a:rPr>
              <a:t>な</a:t>
            </a:r>
            <a:r>
              <a:rPr lang="en-US" altLang="ja-JP" sz="2800" dirty="0">
                <a:solidFill>
                  <a:schemeClr val="tx1"/>
                </a:solidFill>
              </a:rPr>
              <a:t>forward</a:t>
            </a:r>
            <a:r>
              <a:rPr lang="ja-JP" altLang="en-US" sz="2800" dirty="0">
                <a:solidFill>
                  <a:schemeClr val="tx1"/>
                </a:solidFill>
              </a:rPr>
              <a:t>解析</a:t>
            </a:r>
            <a:endParaRPr kumimoji="1" lang="ja-JP" altLang="en-US" sz="2800" dirty="0">
              <a:solidFill>
                <a:schemeClr val="tx1"/>
              </a:solidFill>
            </a:endParaRPr>
          </a:p>
        </p:txBody>
      </p:sp>
      <p:sp>
        <p:nvSpPr>
          <p:cNvPr id="158" name="正方形/長方形 157"/>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34" name="テキスト ボックス 33"/>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spTree>
    <p:extLst>
      <p:ext uri="{BB962C8B-B14F-4D97-AF65-F5344CB8AC3E}">
        <p14:creationId xmlns:p14="http://schemas.microsoft.com/office/powerpoint/2010/main" val="325224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1168" y="811756"/>
            <a:ext cx="11777472" cy="5991379"/>
          </a:xfrm>
        </p:spPr>
        <p:txBody>
          <a:bodyPr>
            <a:noAutofit/>
          </a:bodyPr>
          <a:lstStyle/>
          <a:p>
            <a:pPr>
              <a:lnSpc>
                <a:spcPct val="100000"/>
              </a:lnSpc>
            </a:pPr>
            <a:r>
              <a:rPr kumimoji="1" lang="en-US" altLang="ja-JP" dirty="0"/>
              <a:t>Python</a:t>
            </a:r>
            <a:r>
              <a:rPr kumimoji="1" lang="ja-JP" altLang="en-US"/>
              <a:t>に対する（静的）解析の研究が多くない</a:t>
            </a:r>
            <a:endParaRPr kumimoji="1" lang="en-US" altLang="ja-JP" dirty="0"/>
          </a:p>
          <a:p>
            <a:pPr lvl="1">
              <a:lnSpc>
                <a:spcPct val="100000"/>
              </a:lnSpc>
              <a:buFont typeface="Calibri" panose="020F0502020204030204" pitchFamily="34" charset="0"/>
              <a:buChar char="‐"/>
            </a:pPr>
            <a:r>
              <a:rPr lang="ja-JP" altLang="en-US" sz="2800" dirty="0"/>
              <a:t>動的型つけ言語の正確で高速な静的解析</a:t>
            </a:r>
            <a:r>
              <a:rPr lang="ja-JP" altLang="en-US" sz="2800"/>
              <a:t>は難しい</a:t>
            </a:r>
            <a:endParaRPr lang="en-US" altLang="ja-JP" sz="2800" dirty="0"/>
          </a:p>
          <a:p>
            <a:pPr lvl="2">
              <a:lnSpc>
                <a:spcPct val="100000"/>
              </a:lnSpc>
              <a:buFont typeface="Calibri" panose="020F0502020204030204" pitchFamily="34" charset="0"/>
              <a:buChar char="‐"/>
            </a:pPr>
            <a:r>
              <a:rPr lang="ja-JP" altLang="en-US" sz="2400"/>
              <a:t>型の情報がないために、近似を行いにくく、</a:t>
            </a:r>
            <a:r>
              <a:rPr lang="en-US" altLang="ja-JP" sz="2400" dirty="0"/>
              <a:t>scalability</a:t>
            </a:r>
            <a:r>
              <a:rPr lang="ja-JP" altLang="en-US" sz="2400"/>
              <a:t>と</a:t>
            </a:r>
            <a:r>
              <a:rPr lang="en-US" altLang="ja-JP" sz="2400" dirty="0"/>
              <a:t>precision</a:t>
            </a:r>
            <a:r>
              <a:rPr lang="ja-JP" altLang="en-US" sz="2400"/>
              <a:t>の両立が難しい</a:t>
            </a:r>
            <a:endParaRPr lang="en-US" altLang="ja-JP" sz="2400" dirty="0"/>
          </a:p>
          <a:p>
            <a:pPr lvl="1">
              <a:lnSpc>
                <a:spcPct val="100000"/>
              </a:lnSpc>
              <a:buFont typeface="Calibri" panose="020F0502020204030204" pitchFamily="34" charset="0"/>
              <a:buChar char="‐"/>
            </a:pPr>
            <a:r>
              <a:rPr lang="ja-JP" altLang="en-US" sz="2800"/>
              <a:t>ただし</a:t>
            </a:r>
            <a:r>
              <a:rPr lang="en-US" altLang="ja-JP" sz="2800" dirty="0"/>
              <a:t>JS</a:t>
            </a:r>
            <a:r>
              <a:rPr lang="ja-JP" altLang="en-US" sz="2800"/>
              <a:t>の研究は多くある</a:t>
            </a:r>
            <a:endParaRPr lang="en-US" altLang="ja-JP" sz="2800" dirty="0"/>
          </a:p>
          <a:p>
            <a:pPr>
              <a:lnSpc>
                <a:spcPct val="100000"/>
              </a:lnSpc>
            </a:pPr>
            <a:endParaRPr lang="en-US" altLang="ja-JP" sz="800" dirty="0"/>
          </a:p>
          <a:p>
            <a:pPr>
              <a:lnSpc>
                <a:spcPct val="100000"/>
              </a:lnSpc>
            </a:pPr>
            <a:r>
              <a:rPr lang="ja-JP" altLang="en-US"/>
              <a:t>静的解析には型解析等の事前準備が必要</a:t>
            </a:r>
            <a:endParaRPr lang="en-US" altLang="ja-JP" dirty="0"/>
          </a:p>
          <a:p>
            <a:pPr lvl="1">
              <a:lnSpc>
                <a:spcPct val="100000"/>
              </a:lnSpc>
              <a:buFont typeface="Calibri" panose="020F0502020204030204" pitchFamily="34" charset="0"/>
              <a:buChar char="‐"/>
            </a:pPr>
            <a:r>
              <a:rPr lang="en-US" altLang="ja-JP" sz="2800" dirty="0"/>
              <a:t>JS</a:t>
            </a:r>
            <a:r>
              <a:rPr lang="ja-JP" altLang="en-US" sz="2800"/>
              <a:t>では</a:t>
            </a:r>
            <a:r>
              <a:rPr lang="en-US" altLang="ja-JP" sz="2800" dirty="0"/>
              <a:t>TAJS [SAS ‘09] </a:t>
            </a:r>
            <a:r>
              <a:rPr lang="ja-JP" altLang="en-US" sz="2800"/>
              <a:t>等の型解析の枠組みがある程度整っている</a:t>
            </a:r>
            <a:endParaRPr lang="en-US" altLang="ja-JP" sz="2800" dirty="0"/>
          </a:p>
          <a:p>
            <a:pPr lvl="1">
              <a:lnSpc>
                <a:spcPct val="100000"/>
              </a:lnSpc>
              <a:buFont typeface="Calibri" panose="020F0502020204030204" pitchFamily="34" charset="0"/>
              <a:buChar char="‐"/>
            </a:pPr>
            <a:r>
              <a:rPr lang="ja-JP" altLang="en-US" sz="2800"/>
              <a:t>比べて</a:t>
            </a:r>
            <a:r>
              <a:rPr lang="en-US" altLang="ja-JP" sz="2800" dirty="0"/>
              <a:t>Python</a:t>
            </a:r>
            <a:r>
              <a:rPr lang="ja-JP" altLang="en-US" sz="2800"/>
              <a:t>では正確で高速な解析はできていない</a:t>
            </a:r>
            <a:endParaRPr lang="en-US" altLang="ja-JP" sz="2800" dirty="0"/>
          </a:p>
          <a:p>
            <a:pPr lvl="1">
              <a:lnSpc>
                <a:spcPct val="100000"/>
              </a:lnSpc>
            </a:pPr>
            <a:endParaRPr kumimoji="1" lang="en-US" altLang="ja-JP" sz="800" dirty="0"/>
          </a:p>
          <a:p>
            <a:pPr lvl="1">
              <a:lnSpc>
                <a:spcPct val="100000"/>
              </a:lnSpc>
            </a:pPr>
            <a:endParaRPr lang="en-US" altLang="ja-JP" sz="800" dirty="0"/>
          </a:p>
          <a:p>
            <a:pPr lvl="1">
              <a:lnSpc>
                <a:spcPct val="100000"/>
              </a:lnSpc>
            </a:pPr>
            <a:endParaRPr kumimoji="1" lang="en-US" altLang="ja-JP" sz="800" dirty="0"/>
          </a:p>
          <a:p>
            <a:pPr lvl="1">
              <a:lnSpc>
                <a:spcPct val="100000"/>
              </a:lnSpc>
            </a:pPr>
            <a:endParaRPr lang="en-US" altLang="ja-JP" sz="800" dirty="0"/>
          </a:p>
          <a:p>
            <a:pPr marL="457200" lvl="1" indent="0">
              <a:lnSpc>
                <a:spcPct val="100000"/>
              </a:lnSpc>
              <a:buNone/>
            </a:pPr>
            <a:endParaRPr lang="en-US" altLang="ja-JP" sz="800" dirty="0"/>
          </a:p>
          <a:p>
            <a:pPr marL="457200" lvl="1" indent="0">
              <a:lnSpc>
                <a:spcPct val="100000"/>
              </a:lnSpc>
              <a:buNone/>
            </a:pPr>
            <a:endParaRPr lang="en-US" altLang="ja-JP" sz="800" dirty="0"/>
          </a:p>
          <a:p>
            <a:pPr lvl="1">
              <a:lnSpc>
                <a:spcPct val="100000"/>
              </a:lnSpc>
            </a:pPr>
            <a:endParaRPr kumimoji="1" lang="en-US" altLang="ja-JP" sz="800" dirty="0"/>
          </a:p>
          <a:p>
            <a:pPr>
              <a:lnSpc>
                <a:spcPct val="100000"/>
              </a:lnSpc>
            </a:pPr>
            <a:r>
              <a:rPr kumimoji="1" lang="en-US" altLang="ja-JP" dirty="0"/>
              <a:t>Python</a:t>
            </a:r>
            <a:r>
              <a:rPr kumimoji="1" lang="ja-JP" altLang="en-US"/>
              <a:t>の型解析の精度を上げることで、静的解析の精度も上がり、</a:t>
            </a:r>
            <a:r>
              <a:rPr lang="en-US" altLang="ja-JP" dirty="0"/>
              <a:t>h</a:t>
            </a:r>
            <a:r>
              <a:rPr kumimoji="1" lang="en-US" altLang="ja-JP" dirty="0"/>
              <a:t>appy</a:t>
            </a:r>
            <a:r>
              <a:rPr kumimoji="1" lang="ja-JP" altLang="en-US"/>
              <a:t>なのでは？</a:t>
            </a:r>
            <a:endParaRPr kumimoji="1" lang="ja-JP" altLang="en-US" sz="2800" dirty="0"/>
          </a:p>
        </p:txBody>
      </p:sp>
      <p:sp>
        <p:nvSpPr>
          <p:cNvPr id="2" name="テキスト ボックス 1"/>
          <p:cNvSpPr txBox="1"/>
          <p:nvPr/>
        </p:nvSpPr>
        <p:spPr>
          <a:xfrm>
            <a:off x="274320" y="91440"/>
            <a:ext cx="4341925" cy="584775"/>
          </a:xfrm>
          <a:prstGeom prst="rect">
            <a:avLst/>
          </a:prstGeom>
          <a:noFill/>
        </p:spPr>
        <p:txBody>
          <a:bodyPr wrap="square" rtlCol="0">
            <a:spAutoFit/>
          </a:bodyPr>
          <a:lstStyle/>
          <a:p>
            <a:r>
              <a:rPr kumimoji="1" lang="ja-JP" altLang="en-US" sz="3200"/>
              <a:t>卒論研究の背景</a:t>
            </a:r>
            <a:endParaRPr kumimoji="1" lang="ja-JP" altLang="en-US" sz="3200" dirty="0"/>
          </a:p>
        </p:txBody>
      </p:sp>
      <p:sp>
        <p:nvSpPr>
          <p:cNvPr id="4" name="スライド番号プレースホルダー 3"/>
          <p:cNvSpPr>
            <a:spLocks noGrp="1"/>
          </p:cNvSpPr>
          <p:nvPr>
            <p:ph type="sldNum" sz="quarter" idx="12"/>
          </p:nvPr>
        </p:nvSpPr>
        <p:spPr/>
        <p:txBody>
          <a:bodyPr/>
          <a:lstStyle/>
          <a:p>
            <a:fld id="{1C3DFD32-0C33-45B0-9B6A-5CEE8D66C461}" type="slidenum">
              <a:rPr kumimoji="1" lang="ja-JP" altLang="en-US" smtClean="0"/>
              <a:t>2</a:t>
            </a:fld>
            <a:endParaRPr kumimoji="1" lang="ja-JP" altLang="en-US" dirty="0"/>
          </a:p>
        </p:txBody>
      </p:sp>
      <p:sp>
        <p:nvSpPr>
          <p:cNvPr id="5" name="正方形/長方形 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6" name="下矢印 5">
            <a:extLst>
              <a:ext uri="{FF2B5EF4-FFF2-40B4-BE49-F238E27FC236}">
                <a16:creationId xmlns:a16="http://schemas.microsoft.com/office/drawing/2014/main" id="{A64D9873-200D-6140-BF40-34698086E64F}"/>
              </a:ext>
            </a:extLst>
          </p:cNvPr>
          <p:cNvSpPr/>
          <p:nvPr/>
        </p:nvSpPr>
        <p:spPr>
          <a:xfrm>
            <a:off x="5042768" y="4881716"/>
            <a:ext cx="2094271" cy="6489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72914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C3DFD32-0C33-45B0-9B6A-5CEE8D66C461}" type="slidenum">
              <a:rPr kumimoji="1" lang="ja-JP" altLang="en-US" smtClean="0"/>
              <a:t>20</a:t>
            </a:fld>
            <a:endParaRPr kumimoji="1" lang="ja-JP" altLang="en-US"/>
          </a:p>
        </p:txBody>
      </p:sp>
      <p:sp>
        <p:nvSpPr>
          <p:cNvPr id="69" name="正方形/長方形 68"/>
          <p:cNvSpPr/>
          <p:nvPr/>
        </p:nvSpPr>
        <p:spPr>
          <a:xfrm>
            <a:off x="2282025" y="1820851"/>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1480269" y="2704771"/>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2316481" y="2753804"/>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502550" y="2556347"/>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4219493" y="3305095"/>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020172" y="3655614"/>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556593" y="3858373"/>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743987" y="4185039"/>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5132568" y="4424903"/>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4251299" y="4521644"/>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3370029" y="4753557"/>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68018" y="4788014"/>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曲線コネクタ 80"/>
          <p:cNvCxnSpPr>
            <a:stCxn id="69" idx="2"/>
            <a:endCxn id="72" idx="0"/>
          </p:cNvCxnSpPr>
          <p:nvPr/>
        </p:nvCxnSpPr>
        <p:spPr>
          <a:xfrm rot="16200000" flipH="1">
            <a:off x="2934032" y="1781094"/>
            <a:ext cx="329979" cy="1220525"/>
          </a:xfrm>
          <a:prstGeom prst="curved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曲線コネクタ 81"/>
          <p:cNvCxnSpPr>
            <a:stCxn id="69" idx="2"/>
            <a:endCxn id="71" idx="0"/>
          </p:cNvCxnSpPr>
          <p:nvPr/>
        </p:nvCxnSpPr>
        <p:spPr>
          <a:xfrm rot="16200000" flipH="1">
            <a:off x="2242269" y="2472858"/>
            <a:ext cx="527436" cy="3445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曲線コネクタ 82"/>
          <p:cNvCxnSpPr>
            <a:stCxn id="69" idx="2"/>
            <a:endCxn id="70" idx="0"/>
          </p:cNvCxnSpPr>
          <p:nvPr/>
        </p:nvCxnSpPr>
        <p:spPr>
          <a:xfrm rot="5400000">
            <a:off x="1848680" y="2064691"/>
            <a:ext cx="478403" cy="80175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曲線コネクタ 83"/>
          <p:cNvCxnSpPr>
            <a:stCxn id="70" idx="2"/>
            <a:endCxn id="75" idx="0"/>
          </p:cNvCxnSpPr>
          <p:nvPr/>
        </p:nvCxnSpPr>
        <p:spPr>
          <a:xfrm rot="5400000">
            <a:off x="851123" y="3022492"/>
            <a:ext cx="748085" cy="92367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曲線コネクタ 111"/>
          <p:cNvCxnSpPr>
            <a:stCxn id="70" idx="2"/>
            <a:endCxn id="76" idx="0"/>
          </p:cNvCxnSpPr>
          <p:nvPr/>
        </p:nvCxnSpPr>
        <p:spPr>
          <a:xfrm rot="16200000" flipH="1">
            <a:off x="1281487" y="3515804"/>
            <a:ext cx="1074751" cy="263718"/>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曲線コネクタ 115"/>
          <p:cNvCxnSpPr>
            <a:stCxn id="71" idx="2"/>
            <a:endCxn id="76" idx="0"/>
          </p:cNvCxnSpPr>
          <p:nvPr/>
        </p:nvCxnSpPr>
        <p:spPr>
          <a:xfrm rot="5400000">
            <a:off x="1724109" y="3385933"/>
            <a:ext cx="1025718" cy="572494"/>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曲線コネクタ 116"/>
          <p:cNvCxnSpPr>
            <a:stCxn id="71" idx="2"/>
            <a:endCxn id="74" idx="0"/>
          </p:cNvCxnSpPr>
          <p:nvPr/>
        </p:nvCxnSpPr>
        <p:spPr>
          <a:xfrm rot="16200000" flipH="1">
            <a:off x="2626914" y="3055621"/>
            <a:ext cx="496293" cy="703691"/>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曲線コネクタ 118"/>
          <p:cNvCxnSpPr>
            <a:stCxn id="72" idx="2"/>
            <a:endCxn id="73" idx="0"/>
          </p:cNvCxnSpPr>
          <p:nvPr/>
        </p:nvCxnSpPr>
        <p:spPr>
          <a:xfrm rot="16200000" flipH="1">
            <a:off x="3896140" y="2775007"/>
            <a:ext cx="343231" cy="716943"/>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曲線コネクタ 119"/>
          <p:cNvCxnSpPr>
            <a:stCxn id="73" idx="2"/>
            <a:endCxn id="77" idx="0"/>
          </p:cNvCxnSpPr>
          <p:nvPr/>
        </p:nvCxnSpPr>
        <p:spPr>
          <a:xfrm rot="16200000" flipH="1">
            <a:off x="4525619" y="3611219"/>
            <a:ext cx="714291" cy="91307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曲線コネクタ 120"/>
          <p:cNvCxnSpPr>
            <a:stCxn id="73" idx="2"/>
            <a:endCxn id="78" idx="0"/>
          </p:cNvCxnSpPr>
          <p:nvPr/>
        </p:nvCxnSpPr>
        <p:spPr>
          <a:xfrm rot="16200000" flipH="1">
            <a:off x="4036614" y="4100225"/>
            <a:ext cx="811032" cy="3180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曲線コネクタ 121"/>
          <p:cNvCxnSpPr>
            <a:stCxn id="74" idx="2"/>
            <a:endCxn id="78" idx="0"/>
          </p:cNvCxnSpPr>
          <p:nvPr/>
        </p:nvCxnSpPr>
        <p:spPr>
          <a:xfrm rot="16200000" flipH="1">
            <a:off x="3612213" y="3675823"/>
            <a:ext cx="460513" cy="1231127"/>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曲線コネクタ 122"/>
          <p:cNvCxnSpPr>
            <a:stCxn id="74" idx="2"/>
            <a:endCxn id="79" idx="0"/>
          </p:cNvCxnSpPr>
          <p:nvPr/>
        </p:nvCxnSpPr>
        <p:spPr>
          <a:xfrm rot="16200000" flipH="1">
            <a:off x="3055621" y="4232415"/>
            <a:ext cx="692426" cy="349857"/>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曲線コネクタ 123"/>
          <p:cNvCxnSpPr>
            <a:stCxn id="76" idx="2"/>
            <a:endCxn id="80" idx="0"/>
          </p:cNvCxnSpPr>
          <p:nvPr/>
        </p:nvCxnSpPr>
        <p:spPr>
          <a:xfrm rot="5400000">
            <a:off x="1414008" y="4251301"/>
            <a:ext cx="197458" cy="875969"/>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曲線コネクタ 124"/>
          <p:cNvCxnSpPr>
            <a:stCxn id="75" idx="2"/>
            <a:endCxn id="80" idx="0"/>
          </p:cNvCxnSpPr>
          <p:nvPr/>
        </p:nvCxnSpPr>
        <p:spPr>
          <a:xfrm rot="16200000" flipH="1">
            <a:off x="656977" y="4370239"/>
            <a:ext cx="524124" cy="31142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星 5 125"/>
          <p:cNvSpPr/>
          <p:nvPr/>
        </p:nvSpPr>
        <p:spPr>
          <a:xfrm>
            <a:off x="4325511" y="4595857"/>
            <a:ext cx="270344" cy="254441"/>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星 16 126"/>
          <p:cNvSpPr/>
          <p:nvPr/>
        </p:nvSpPr>
        <p:spPr>
          <a:xfrm>
            <a:off x="84814" y="4683318"/>
            <a:ext cx="4977517" cy="1630017"/>
          </a:xfrm>
          <a:prstGeom prst="star16">
            <a:avLst/>
          </a:prstGeom>
          <a:solidFill>
            <a:srgbClr val="FF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ysClr val="windowText" lastClr="000000"/>
                </a:solidFill>
              </a:rPr>
              <a:t>状態爆発</a:t>
            </a:r>
          </a:p>
        </p:txBody>
      </p:sp>
      <p:sp>
        <p:nvSpPr>
          <p:cNvPr id="129" name="正方形/長方形 128"/>
          <p:cNvSpPr/>
          <p:nvPr/>
        </p:nvSpPr>
        <p:spPr>
          <a:xfrm>
            <a:off x="8350195" y="1830127"/>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p:cNvSpPr/>
          <p:nvPr/>
        </p:nvSpPr>
        <p:spPr>
          <a:xfrm>
            <a:off x="7548439" y="2714047"/>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p:cNvSpPr/>
          <p:nvPr/>
        </p:nvSpPr>
        <p:spPr>
          <a:xfrm>
            <a:off x="8384651" y="2763080"/>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p:cNvSpPr/>
          <p:nvPr/>
        </p:nvSpPr>
        <p:spPr>
          <a:xfrm>
            <a:off x="9570720" y="2565623"/>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p:cNvSpPr/>
          <p:nvPr/>
        </p:nvSpPr>
        <p:spPr>
          <a:xfrm>
            <a:off x="10287663" y="3314371"/>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p:cNvSpPr/>
          <p:nvPr/>
        </p:nvSpPr>
        <p:spPr>
          <a:xfrm>
            <a:off x="9088342" y="3664890"/>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p:cNvSpPr/>
          <p:nvPr/>
        </p:nvSpPr>
        <p:spPr>
          <a:xfrm>
            <a:off x="6624763" y="3867649"/>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p:cNvSpPr/>
          <p:nvPr/>
        </p:nvSpPr>
        <p:spPr>
          <a:xfrm>
            <a:off x="7812157" y="4194315"/>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p:cNvSpPr/>
          <p:nvPr/>
        </p:nvSpPr>
        <p:spPr>
          <a:xfrm>
            <a:off x="11200738" y="4434179"/>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p:cNvSpPr/>
          <p:nvPr/>
        </p:nvSpPr>
        <p:spPr>
          <a:xfrm>
            <a:off x="10319469" y="4530920"/>
            <a:ext cx="413468" cy="40551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正方形/長方形 138"/>
          <p:cNvSpPr/>
          <p:nvPr/>
        </p:nvSpPr>
        <p:spPr>
          <a:xfrm>
            <a:off x="9438199" y="4762833"/>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正方形/長方形 139"/>
          <p:cNvSpPr/>
          <p:nvPr/>
        </p:nvSpPr>
        <p:spPr>
          <a:xfrm>
            <a:off x="6936188" y="4797290"/>
            <a:ext cx="413468" cy="405517"/>
          </a:xfrm>
          <a:prstGeom prst="rect">
            <a:avLst/>
          </a:prstGeom>
          <a:solidFill>
            <a:schemeClr val="bg1">
              <a:alpha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1" name="曲線コネクタ 140"/>
          <p:cNvCxnSpPr>
            <a:stCxn id="129" idx="2"/>
            <a:endCxn id="132" idx="0"/>
          </p:cNvCxnSpPr>
          <p:nvPr/>
        </p:nvCxnSpPr>
        <p:spPr>
          <a:xfrm rot="16200000" flipH="1">
            <a:off x="9002202" y="1790370"/>
            <a:ext cx="329979" cy="1220525"/>
          </a:xfrm>
          <a:prstGeom prst="curved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曲線コネクタ 141"/>
          <p:cNvCxnSpPr>
            <a:stCxn id="129" idx="2"/>
            <a:endCxn id="131" idx="0"/>
          </p:cNvCxnSpPr>
          <p:nvPr/>
        </p:nvCxnSpPr>
        <p:spPr>
          <a:xfrm rot="16200000" flipH="1">
            <a:off x="8310439" y="2482134"/>
            <a:ext cx="527436" cy="3445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曲線コネクタ 142"/>
          <p:cNvCxnSpPr>
            <a:stCxn id="129" idx="2"/>
            <a:endCxn id="130" idx="0"/>
          </p:cNvCxnSpPr>
          <p:nvPr/>
        </p:nvCxnSpPr>
        <p:spPr>
          <a:xfrm rot="5400000">
            <a:off x="7916850" y="2073967"/>
            <a:ext cx="478403" cy="80175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曲線コネクタ 143"/>
          <p:cNvCxnSpPr>
            <a:stCxn id="130" idx="2"/>
            <a:endCxn id="135" idx="0"/>
          </p:cNvCxnSpPr>
          <p:nvPr/>
        </p:nvCxnSpPr>
        <p:spPr>
          <a:xfrm rot="5400000">
            <a:off x="6919293" y="3031768"/>
            <a:ext cx="748085" cy="92367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曲線コネクタ 144"/>
          <p:cNvCxnSpPr>
            <a:stCxn id="130" idx="2"/>
            <a:endCxn id="136" idx="0"/>
          </p:cNvCxnSpPr>
          <p:nvPr/>
        </p:nvCxnSpPr>
        <p:spPr>
          <a:xfrm rot="16200000" flipH="1">
            <a:off x="7349657" y="3525080"/>
            <a:ext cx="1074751" cy="263718"/>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曲線コネクタ 145"/>
          <p:cNvCxnSpPr>
            <a:stCxn id="131" idx="2"/>
            <a:endCxn id="136" idx="0"/>
          </p:cNvCxnSpPr>
          <p:nvPr/>
        </p:nvCxnSpPr>
        <p:spPr>
          <a:xfrm rot="5400000">
            <a:off x="7792279" y="3395209"/>
            <a:ext cx="1025718" cy="572494"/>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曲線コネクタ 146"/>
          <p:cNvCxnSpPr>
            <a:stCxn id="131" idx="2"/>
            <a:endCxn id="134" idx="0"/>
          </p:cNvCxnSpPr>
          <p:nvPr/>
        </p:nvCxnSpPr>
        <p:spPr>
          <a:xfrm rot="16200000" flipH="1">
            <a:off x="8695084" y="3064897"/>
            <a:ext cx="496293" cy="703691"/>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曲線コネクタ 147"/>
          <p:cNvCxnSpPr>
            <a:stCxn id="132" idx="2"/>
            <a:endCxn id="133" idx="0"/>
          </p:cNvCxnSpPr>
          <p:nvPr/>
        </p:nvCxnSpPr>
        <p:spPr>
          <a:xfrm rot="16200000" flipH="1">
            <a:off x="9964310" y="2784283"/>
            <a:ext cx="343231" cy="716943"/>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曲線コネクタ 148"/>
          <p:cNvCxnSpPr>
            <a:stCxn id="133" idx="2"/>
            <a:endCxn id="137" idx="0"/>
          </p:cNvCxnSpPr>
          <p:nvPr/>
        </p:nvCxnSpPr>
        <p:spPr>
          <a:xfrm rot="16200000" flipH="1">
            <a:off x="10593789" y="3620495"/>
            <a:ext cx="714291" cy="91307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曲線コネクタ 149"/>
          <p:cNvCxnSpPr>
            <a:stCxn id="133" idx="2"/>
            <a:endCxn id="138" idx="0"/>
          </p:cNvCxnSpPr>
          <p:nvPr/>
        </p:nvCxnSpPr>
        <p:spPr>
          <a:xfrm rot="16200000" flipH="1">
            <a:off x="10104784" y="4109501"/>
            <a:ext cx="811032" cy="3180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曲線コネクタ 150"/>
          <p:cNvCxnSpPr>
            <a:stCxn id="134" idx="2"/>
            <a:endCxn id="138" idx="0"/>
          </p:cNvCxnSpPr>
          <p:nvPr/>
        </p:nvCxnSpPr>
        <p:spPr>
          <a:xfrm rot="16200000" flipH="1">
            <a:off x="9680383" y="3685099"/>
            <a:ext cx="460513" cy="1231127"/>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曲線コネクタ 151"/>
          <p:cNvCxnSpPr>
            <a:stCxn id="134" idx="2"/>
            <a:endCxn id="139" idx="0"/>
          </p:cNvCxnSpPr>
          <p:nvPr/>
        </p:nvCxnSpPr>
        <p:spPr>
          <a:xfrm rot="16200000" flipH="1">
            <a:off x="9123791" y="4241691"/>
            <a:ext cx="692426" cy="349857"/>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曲線コネクタ 152"/>
          <p:cNvCxnSpPr>
            <a:stCxn id="136" idx="2"/>
            <a:endCxn id="140" idx="0"/>
          </p:cNvCxnSpPr>
          <p:nvPr/>
        </p:nvCxnSpPr>
        <p:spPr>
          <a:xfrm rot="5400000">
            <a:off x="7482178" y="4260577"/>
            <a:ext cx="197458" cy="875969"/>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曲線コネクタ 153"/>
          <p:cNvCxnSpPr>
            <a:stCxn id="135" idx="2"/>
            <a:endCxn id="140" idx="0"/>
          </p:cNvCxnSpPr>
          <p:nvPr/>
        </p:nvCxnSpPr>
        <p:spPr>
          <a:xfrm rot="16200000" flipH="1">
            <a:off x="6725147" y="4379515"/>
            <a:ext cx="524124" cy="31142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星 5 154"/>
          <p:cNvSpPr/>
          <p:nvPr/>
        </p:nvSpPr>
        <p:spPr>
          <a:xfrm>
            <a:off x="10393681" y="4605133"/>
            <a:ext cx="270344" cy="254441"/>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弧 21"/>
          <p:cNvSpPr/>
          <p:nvPr/>
        </p:nvSpPr>
        <p:spPr>
          <a:xfrm rot="10800000">
            <a:off x="8611262" y="246489"/>
            <a:ext cx="3204376" cy="4540195"/>
          </a:xfrm>
          <a:prstGeom prst="arc">
            <a:avLst/>
          </a:prstGeom>
          <a:ln w="9525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6" name="円弧 155"/>
          <p:cNvSpPr/>
          <p:nvPr/>
        </p:nvSpPr>
        <p:spPr>
          <a:xfrm rot="21305152">
            <a:off x="7462084" y="2137862"/>
            <a:ext cx="3157099" cy="4864301"/>
          </a:xfrm>
          <a:prstGeom prst="arc">
            <a:avLst/>
          </a:prstGeom>
          <a:ln w="952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正方形/長方形 22"/>
          <p:cNvSpPr/>
          <p:nvPr/>
        </p:nvSpPr>
        <p:spPr>
          <a:xfrm>
            <a:off x="7021002" y="5494353"/>
            <a:ext cx="4436828" cy="7076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2800" dirty="0">
                <a:solidFill>
                  <a:sysClr val="windowText" lastClr="000000"/>
                </a:solidFill>
              </a:rPr>
              <a:t>状態</a:t>
            </a:r>
            <a:r>
              <a:rPr kumimoji="1" lang="ja-JP" altLang="en-US" sz="2800" dirty="0">
                <a:solidFill>
                  <a:sysClr val="windowText" lastClr="000000"/>
                </a:solidFill>
              </a:rPr>
              <a:t>の削減が可能</a:t>
            </a:r>
          </a:p>
        </p:txBody>
      </p:sp>
      <p:sp>
        <p:nvSpPr>
          <p:cNvPr id="3" name="乗算記号 2"/>
          <p:cNvSpPr/>
          <p:nvPr/>
        </p:nvSpPr>
        <p:spPr>
          <a:xfrm>
            <a:off x="-622852" y="811034"/>
            <a:ext cx="6718852" cy="6122504"/>
          </a:xfrm>
          <a:prstGeom prst="mathMultiply">
            <a:avLst>
              <a:gd name="adj1" fmla="val 803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799108" y="822961"/>
            <a:ext cx="4496462" cy="649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solidFill>
                  <a:schemeClr val="tx1"/>
                </a:solidFill>
              </a:rPr>
              <a:t>path-sensitive</a:t>
            </a:r>
            <a:r>
              <a:rPr lang="ja-JP" altLang="en-US" sz="2800" dirty="0">
                <a:solidFill>
                  <a:schemeClr val="tx1"/>
                </a:solidFill>
              </a:rPr>
              <a:t>な</a:t>
            </a:r>
            <a:r>
              <a:rPr lang="en-US" altLang="ja-JP" sz="2800" dirty="0">
                <a:solidFill>
                  <a:schemeClr val="tx1"/>
                </a:solidFill>
              </a:rPr>
              <a:t>forward</a:t>
            </a:r>
            <a:r>
              <a:rPr lang="ja-JP" altLang="en-US" sz="2800" dirty="0">
                <a:solidFill>
                  <a:schemeClr val="tx1"/>
                </a:solidFill>
              </a:rPr>
              <a:t>解析</a:t>
            </a:r>
            <a:endParaRPr kumimoji="1" lang="ja-JP" altLang="en-US" sz="2800" dirty="0">
              <a:solidFill>
                <a:schemeClr val="tx1"/>
              </a:solidFill>
            </a:endParaRPr>
          </a:p>
        </p:txBody>
      </p:sp>
      <p:sp>
        <p:nvSpPr>
          <p:cNvPr id="66" name="正方形/長方形 65"/>
          <p:cNvSpPr/>
          <p:nvPr/>
        </p:nvSpPr>
        <p:spPr>
          <a:xfrm>
            <a:off x="6782463" y="816330"/>
            <a:ext cx="4676691" cy="649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solidFill>
                  <a:schemeClr val="tx1"/>
                </a:solidFill>
              </a:rPr>
              <a:t>path-sensitive</a:t>
            </a:r>
            <a:r>
              <a:rPr lang="ja-JP" altLang="en-US" sz="2800" dirty="0">
                <a:solidFill>
                  <a:schemeClr val="tx1"/>
                </a:solidFill>
              </a:rPr>
              <a:t>な</a:t>
            </a:r>
            <a:r>
              <a:rPr lang="en-US" altLang="ja-JP" sz="2800" dirty="0">
                <a:solidFill>
                  <a:schemeClr val="tx1"/>
                </a:solidFill>
              </a:rPr>
              <a:t>backward</a:t>
            </a:r>
            <a:r>
              <a:rPr lang="ja-JP" altLang="en-US" sz="2800" dirty="0">
                <a:solidFill>
                  <a:schemeClr val="tx1"/>
                </a:solidFill>
              </a:rPr>
              <a:t>解析</a:t>
            </a:r>
            <a:endParaRPr kumimoji="1" lang="ja-JP" altLang="en-US" sz="2800" dirty="0">
              <a:solidFill>
                <a:schemeClr val="tx1"/>
              </a:solidFill>
            </a:endParaRPr>
          </a:p>
        </p:txBody>
      </p:sp>
      <p:sp>
        <p:nvSpPr>
          <p:cNvPr id="67" name="正方形/長方形 66"/>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68" name="テキスト ボックス 67"/>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spTree>
    <p:extLst>
      <p:ext uri="{BB962C8B-B14F-4D97-AF65-F5344CB8AC3E}">
        <p14:creationId xmlns:p14="http://schemas.microsoft.com/office/powerpoint/2010/main" val="3152842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8610600" y="6356352"/>
            <a:ext cx="2743200" cy="365125"/>
          </a:xfrm>
        </p:spPr>
        <p:txBody>
          <a:bodyPr/>
          <a:lstStyle/>
          <a:p>
            <a:fld id="{1C3DFD32-0C33-45B0-9B6A-5CEE8D66C461}" type="slidenum">
              <a:rPr kumimoji="1" lang="ja-JP" altLang="en-US" smtClean="0"/>
              <a:t>21</a:t>
            </a:fld>
            <a:endParaRPr kumimoji="1" lang="ja-JP" altLang="en-US" dirty="0"/>
          </a:p>
        </p:txBody>
      </p:sp>
      <p:sp>
        <p:nvSpPr>
          <p:cNvPr id="115" name="正方形/長方形 114"/>
          <p:cNvSpPr/>
          <p:nvPr/>
        </p:nvSpPr>
        <p:spPr>
          <a:xfrm>
            <a:off x="441300" y="846816"/>
            <a:ext cx="4496462" cy="649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solidFill>
                  <a:schemeClr val="tx1"/>
                </a:solidFill>
              </a:rPr>
              <a:t>(Ⅰ) forward</a:t>
            </a:r>
            <a:r>
              <a:rPr lang="ja-JP" altLang="en-US" sz="2800" dirty="0">
                <a:solidFill>
                  <a:schemeClr val="tx1"/>
                </a:solidFill>
              </a:rPr>
              <a:t>型解析</a:t>
            </a:r>
            <a:endParaRPr kumimoji="1" lang="ja-JP" altLang="en-US" sz="2800" dirty="0">
              <a:solidFill>
                <a:schemeClr val="tx1"/>
              </a:solidFill>
            </a:endParaRPr>
          </a:p>
        </p:txBody>
      </p:sp>
      <p:sp>
        <p:nvSpPr>
          <p:cNvPr id="88" name="正方形/長方形 87"/>
          <p:cNvSpPr/>
          <p:nvPr/>
        </p:nvSpPr>
        <p:spPr>
          <a:xfrm>
            <a:off x="6693675" y="832237"/>
            <a:ext cx="4496462" cy="649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solidFill>
                  <a:schemeClr val="tx1"/>
                </a:solidFill>
              </a:rPr>
              <a:t>(Ⅱ) backward</a:t>
            </a:r>
            <a:r>
              <a:rPr lang="ja-JP" altLang="en-US" sz="2800" dirty="0">
                <a:solidFill>
                  <a:schemeClr val="tx1"/>
                </a:solidFill>
              </a:rPr>
              <a:t>解析</a:t>
            </a:r>
            <a:endParaRPr kumimoji="1" lang="ja-JP" altLang="en-US" sz="2800" dirty="0">
              <a:solidFill>
                <a:schemeClr val="tx1"/>
              </a:solidFill>
            </a:endParaRPr>
          </a:p>
        </p:txBody>
      </p:sp>
      <p:sp>
        <p:nvSpPr>
          <p:cNvPr id="98" name="正方形/長方形 97"/>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7" name="テキスト ボックス 6"/>
          <p:cNvSpPr txBox="1"/>
          <p:nvPr/>
        </p:nvSpPr>
        <p:spPr>
          <a:xfrm>
            <a:off x="274320" y="91440"/>
            <a:ext cx="3583259" cy="584775"/>
          </a:xfrm>
          <a:prstGeom prst="rect">
            <a:avLst/>
          </a:prstGeom>
          <a:noFill/>
        </p:spPr>
        <p:txBody>
          <a:bodyPr wrap="square" rtlCol="0">
            <a:spAutoFit/>
          </a:bodyPr>
          <a:lstStyle/>
          <a:p>
            <a:r>
              <a:rPr lang="ja-JP" altLang="en-US" sz="3200" dirty="0"/>
              <a:t>提案手法：概要</a:t>
            </a:r>
            <a:endParaRPr kumimoji="1" lang="ja-JP" altLang="en-US" sz="3200" dirty="0"/>
          </a:p>
        </p:txBody>
      </p:sp>
    </p:spTree>
    <p:extLst>
      <p:ext uri="{BB962C8B-B14F-4D97-AF65-F5344CB8AC3E}">
        <p14:creationId xmlns:p14="http://schemas.microsoft.com/office/powerpoint/2010/main" val="4209944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8610600" y="6356352"/>
            <a:ext cx="2743200" cy="365125"/>
          </a:xfrm>
        </p:spPr>
        <p:txBody>
          <a:bodyPr/>
          <a:lstStyle/>
          <a:p>
            <a:fld id="{1C3DFD32-0C33-45B0-9B6A-5CEE8D66C461}" type="slidenum">
              <a:rPr kumimoji="1" lang="ja-JP" altLang="en-US" smtClean="0"/>
              <a:t>22</a:t>
            </a:fld>
            <a:endParaRPr kumimoji="1" lang="ja-JP" altLang="en-US" dirty="0"/>
          </a:p>
        </p:txBody>
      </p:sp>
      <p:sp>
        <p:nvSpPr>
          <p:cNvPr id="115" name="正方形/長方形 114"/>
          <p:cNvSpPr/>
          <p:nvPr/>
        </p:nvSpPr>
        <p:spPr>
          <a:xfrm>
            <a:off x="441300" y="846816"/>
            <a:ext cx="4496462" cy="649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solidFill>
                  <a:schemeClr val="tx1"/>
                </a:solidFill>
              </a:rPr>
              <a:t>(Ⅰ) forward</a:t>
            </a:r>
            <a:r>
              <a:rPr lang="ja-JP" altLang="en-US" sz="2800" dirty="0">
                <a:solidFill>
                  <a:schemeClr val="tx1"/>
                </a:solidFill>
              </a:rPr>
              <a:t>型解析</a:t>
            </a:r>
            <a:endParaRPr kumimoji="1" lang="ja-JP" altLang="en-US" sz="2800" dirty="0">
              <a:solidFill>
                <a:schemeClr val="tx1"/>
              </a:solidFill>
            </a:endParaRPr>
          </a:p>
        </p:txBody>
      </p:sp>
      <p:sp>
        <p:nvSpPr>
          <p:cNvPr id="88" name="正方形/長方形 87"/>
          <p:cNvSpPr/>
          <p:nvPr/>
        </p:nvSpPr>
        <p:spPr>
          <a:xfrm>
            <a:off x="6693675" y="832237"/>
            <a:ext cx="4496462" cy="649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solidFill>
                  <a:schemeClr val="tx1"/>
                </a:solidFill>
              </a:rPr>
              <a:t>(Ⅱ) backward</a:t>
            </a:r>
            <a:r>
              <a:rPr lang="ja-JP" altLang="en-US" sz="2800" dirty="0">
                <a:solidFill>
                  <a:schemeClr val="tx1"/>
                </a:solidFill>
              </a:rPr>
              <a:t>解析</a:t>
            </a:r>
            <a:endParaRPr kumimoji="1" lang="ja-JP" altLang="en-US" sz="2800" dirty="0">
              <a:solidFill>
                <a:schemeClr val="tx1"/>
              </a:solidFill>
            </a:endParaRPr>
          </a:p>
        </p:txBody>
      </p:sp>
      <p:sp>
        <p:nvSpPr>
          <p:cNvPr id="97" name="正方形/長方形 96"/>
          <p:cNvSpPr/>
          <p:nvPr/>
        </p:nvSpPr>
        <p:spPr>
          <a:xfrm>
            <a:off x="764651" y="5360507"/>
            <a:ext cx="4436828" cy="7076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2800" dirty="0">
                <a:solidFill>
                  <a:sysClr val="windowText" lastClr="000000"/>
                </a:solidFill>
              </a:rPr>
              <a:t>型の候補を得る</a:t>
            </a:r>
          </a:p>
        </p:txBody>
      </p:sp>
      <p:sp>
        <p:nvSpPr>
          <p:cNvPr id="15" name="正方形/長方形 1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12" name="テキスト ボックス 11"/>
          <p:cNvSpPr txBox="1"/>
          <p:nvPr/>
        </p:nvSpPr>
        <p:spPr>
          <a:xfrm>
            <a:off x="274320" y="91440"/>
            <a:ext cx="3583259" cy="584775"/>
          </a:xfrm>
          <a:prstGeom prst="rect">
            <a:avLst/>
          </a:prstGeom>
          <a:noFill/>
        </p:spPr>
        <p:txBody>
          <a:bodyPr wrap="square" rtlCol="0">
            <a:spAutoFit/>
          </a:bodyPr>
          <a:lstStyle/>
          <a:p>
            <a:r>
              <a:rPr lang="ja-JP" altLang="en-US" sz="3200" dirty="0"/>
              <a:t>提案手法：概要</a:t>
            </a:r>
            <a:endParaRPr kumimoji="1" lang="ja-JP" altLang="en-US" sz="3200" dirty="0"/>
          </a:p>
        </p:txBody>
      </p:sp>
      <p:cxnSp>
        <p:nvCxnSpPr>
          <p:cNvPr id="13" name="直線矢印コネクタ 12"/>
          <p:cNvCxnSpPr/>
          <p:nvPr/>
        </p:nvCxnSpPr>
        <p:spPr>
          <a:xfrm flipH="1">
            <a:off x="2523345" y="2266122"/>
            <a:ext cx="7951" cy="2480807"/>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2719479" y="2612667"/>
            <a:ext cx="2817410" cy="163266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solidFill>
                  <a:schemeClr val="tx1"/>
                </a:solidFill>
              </a:rPr>
              <a:t>p</a:t>
            </a:r>
            <a:r>
              <a:rPr kumimoji="1" lang="en-US" altLang="ja-JP" sz="2800" dirty="0">
                <a:solidFill>
                  <a:schemeClr val="tx1"/>
                </a:solidFill>
              </a:rPr>
              <a:t>ath-insensitive</a:t>
            </a:r>
          </a:p>
          <a:p>
            <a:pPr algn="ctr"/>
            <a:r>
              <a:rPr lang="en-US" altLang="ja-JP" sz="2800" dirty="0">
                <a:solidFill>
                  <a:schemeClr val="tx1"/>
                </a:solidFill>
              </a:rPr>
              <a:t>&amp;</a:t>
            </a:r>
          </a:p>
          <a:p>
            <a:pPr algn="ctr"/>
            <a:r>
              <a:rPr lang="en-US" altLang="ja-JP" sz="2800" dirty="0">
                <a:solidFill>
                  <a:schemeClr val="tx1"/>
                </a:solidFill>
              </a:rPr>
              <a:t>f</a:t>
            </a:r>
            <a:r>
              <a:rPr kumimoji="1" lang="en-US" altLang="ja-JP" sz="2800" dirty="0">
                <a:solidFill>
                  <a:schemeClr val="tx1"/>
                </a:solidFill>
              </a:rPr>
              <a:t>low-insensitive</a:t>
            </a:r>
            <a:endParaRPr kumimoji="1" lang="ja-JP" altLang="en-US" sz="2800" dirty="0">
              <a:solidFill>
                <a:schemeClr val="tx1"/>
              </a:solidFill>
            </a:endParaRPr>
          </a:p>
        </p:txBody>
      </p:sp>
      <p:pic>
        <p:nvPicPr>
          <p:cNvPr id="16" name="図 15"/>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279090" y="2260158"/>
            <a:ext cx="1820850" cy="2337683"/>
          </a:xfrm>
          <a:prstGeom prst="rect">
            <a:avLst/>
          </a:prstGeom>
        </p:spPr>
      </p:pic>
      <p:sp>
        <p:nvSpPr>
          <p:cNvPr id="17" name="下矢印 16"/>
          <p:cNvSpPr/>
          <p:nvPr/>
        </p:nvSpPr>
        <p:spPr>
          <a:xfrm rot="16200000">
            <a:off x="5808099" y="3040711"/>
            <a:ext cx="673873" cy="77657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824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8610600" y="6356352"/>
            <a:ext cx="2743200" cy="365125"/>
          </a:xfrm>
        </p:spPr>
        <p:txBody>
          <a:bodyPr/>
          <a:lstStyle/>
          <a:p>
            <a:fld id="{1C3DFD32-0C33-45B0-9B6A-5CEE8D66C461}" type="slidenum">
              <a:rPr kumimoji="1" lang="ja-JP" altLang="en-US" smtClean="0"/>
              <a:t>23</a:t>
            </a:fld>
            <a:endParaRPr kumimoji="1" lang="ja-JP" altLang="en-US" dirty="0"/>
          </a:p>
        </p:txBody>
      </p:sp>
      <p:sp>
        <p:nvSpPr>
          <p:cNvPr id="115" name="正方形/長方形 114"/>
          <p:cNvSpPr/>
          <p:nvPr/>
        </p:nvSpPr>
        <p:spPr>
          <a:xfrm>
            <a:off x="441300" y="846816"/>
            <a:ext cx="4496462" cy="649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solidFill>
                  <a:schemeClr val="tx1"/>
                </a:solidFill>
              </a:rPr>
              <a:t>(Ⅰ) forward</a:t>
            </a:r>
            <a:r>
              <a:rPr lang="ja-JP" altLang="en-US" sz="2800" dirty="0">
                <a:solidFill>
                  <a:schemeClr val="tx1"/>
                </a:solidFill>
              </a:rPr>
              <a:t>型解析</a:t>
            </a:r>
            <a:endParaRPr kumimoji="1" lang="ja-JP" altLang="en-US" sz="2800" dirty="0">
              <a:solidFill>
                <a:schemeClr val="tx1"/>
              </a:solidFill>
            </a:endParaRPr>
          </a:p>
        </p:txBody>
      </p:sp>
      <p:cxnSp>
        <p:nvCxnSpPr>
          <p:cNvPr id="6" name="直線矢印コネクタ 5"/>
          <p:cNvCxnSpPr/>
          <p:nvPr/>
        </p:nvCxnSpPr>
        <p:spPr>
          <a:xfrm flipH="1">
            <a:off x="2523345" y="2266122"/>
            <a:ext cx="7951" cy="2480807"/>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a:off x="2719479" y="2612667"/>
            <a:ext cx="2817410" cy="163266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solidFill>
                  <a:schemeClr val="tx1"/>
                </a:solidFill>
              </a:rPr>
              <a:t>p</a:t>
            </a:r>
            <a:r>
              <a:rPr kumimoji="1" lang="en-US" altLang="ja-JP" sz="2800" dirty="0">
                <a:solidFill>
                  <a:schemeClr val="tx1"/>
                </a:solidFill>
              </a:rPr>
              <a:t>ath-insensitive</a:t>
            </a:r>
          </a:p>
          <a:p>
            <a:pPr algn="ctr"/>
            <a:r>
              <a:rPr lang="en-US" altLang="ja-JP" sz="2800" dirty="0">
                <a:solidFill>
                  <a:schemeClr val="tx1"/>
                </a:solidFill>
              </a:rPr>
              <a:t>&amp;</a:t>
            </a:r>
          </a:p>
          <a:p>
            <a:pPr algn="ctr"/>
            <a:r>
              <a:rPr lang="en-US" altLang="ja-JP" sz="2800" dirty="0">
                <a:solidFill>
                  <a:schemeClr val="tx1"/>
                </a:solidFill>
              </a:rPr>
              <a:t>f</a:t>
            </a:r>
            <a:r>
              <a:rPr kumimoji="1" lang="en-US" altLang="ja-JP" sz="2800" dirty="0">
                <a:solidFill>
                  <a:schemeClr val="tx1"/>
                </a:solidFill>
              </a:rPr>
              <a:t>low-insensitive</a:t>
            </a:r>
            <a:endParaRPr kumimoji="1" lang="ja-JP" altLang="en-US" sz="2800" dirty="0">
              <a:solidFill>
                <a:schemeClr val="tx1"/>
              </a:solidFill>
            </a:endParaRPr>
          </a:p>
        </p:txBody>
      </p:sp>
      <p:sp>
        <p:nvSpPr>
          <p:cNvPr id="88" name="正方形/長方形 87"/>
          <p:cNvSpPr/>
          <p:nvPr/>
        </p:nvSpPr>
        <p:spPr>
          <a:xfrm>
            <a:off x="6693675" y="832237"/>
            <a:ext cx="4496462" cy="649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solidFill>
                  <a:schemeClr val="tx1"/>
                </a:solidFill>
              </a:rPr>
              <a:t>(Ⅱ) backward</a:t>
            </a:r>
            <a:r>
              <a:rPr lang="ja-JP" altLang="en-US" sz="2800" dirty="0">
                <a:solidFill>
                  <a:schemeClr val="tx1"/>
                </a:solidFill>
              </a:rPr>
              <a:t>解析</a:t>
            </a:r>
            <a:endParaRPr kumimoji="1" lang="ja-JP" altLang="en-US" sz="2800" dirty="0">
              <a:solidFill>
                <a:schemeClr val="tx1"/>
              </a:solidFill>
            </a:endParaRPr>
          </a:p>
        </p:txBody>
      </p:sp>
      <p:pic>
        <p:nvPicPr>
          <p:cNvPr id="89" name="図 88"/>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6895239" y="2245579"/>
            <a:ext cx="1820850" cy="2337683"/>
          </a:xfrm>
          <a:prstGeom prst="rect">
            <a:avLst/>
          </a:prstGeom>
        </p:spPr>
      </p:pic>
      <p:cxnSp>
        <p:nvCxnSpPr>
          <p:cNvPr id="90" name="直線矢印コネクタ 89"/>
          <p:cNvCxnSpPr/>
          <p:nvPr/>
        </p:nvCxnSpPr>
        <p:spPr>
          <a:xfrm flipH="1">
            <a:off x="8993190" y="2251543"/>
            <a:ext cx="7951" cy="2480807"/>
          </a:xfrm>
          <a:prstGeom prst="straightConnector1">
            <a:avLst/>
          </a:prstGeom>
          <a:ln w="1016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4" name="下矢印 93"/>
          <p:cNvSpPr/>
          <p:nvPr/>
        </p:nvSpPr>
        <p:spPr>
          <a:xfrm rot="16200000">
            <a:off x="5808099" y="3040711"/>
            <a:ext cx="673873" cy="77657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7" name="正方形/長方形 96"/>
          <p:cNvSpPr/>
          <p:nvPr/>
        </p:nvSpPr>
        <p:spPr>
          <a:xfrm>
            <a:off x="764651" y="5360507"/>
            <a:ext cx="4436828" cy="7076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2800" dirty="0">
                <a:solidFill>
                  <a:sysClr val="windowText" lastClr="000000"/>
                </a:solidFill>
              </a:rPr>
              <a:t>型の候補を得る</a:t>
            </a:r>
            <a:endParaRPr kumimoji="1" lang="ja-JP" altLang="en-US" sz="2800" dirty="0">
              <a:solidFill>
                <a:sysClr val="windowText" lastClr="000000"/>
              </a:solidFill>
            </a:endParaRPr>
          </a:p>
        </p:txBody>
      </p:sp>
      <p:sp>
        <p:nvSpPr>
          <p:cNvPr id="15" name="正方形/長方形 1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pic>
        <p:nvPicPr>
          <p:cNvPr id="16" name="図 15"/>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279090" y="2260158"/>
            <a:ext cx="1820850" cy="2337683"/>
          </a:xfrm>
          <a:prstGeom prst="rect">
            <a:avLst/>
          </a:prstGeom>
        </p:spPr>
      </p:pic>
      <p:sp>
        <p:nvSpPr>
          <p:cNvPr id="17" name="テキスト ボックス 16"/>
          <p:cNvSpPr txBox="1"/>
          <p:nvPr/>
        </p:nvSpPr>
        <p:spPr>
          <a:xfrm>
            <a:off x="274320" y="91440"/>
            <a:ext cx="3583259" cy="584775"/>
          </a:xfrm>
          <a:prstGeom prst="rect">
            <a:avLst/>
          </a:prstGeom>
          <a:noFill/>
        </p:spPr>
        <p:txBody>
          <a:bodyPr wrap="square" rtlCol="0">
            <a:spAutoFit/>
          </a:bodyPr>
          <a:lstStyle/>
          <a:p>
            <a:r>
              <a:rPr lang="ja-JP" altLang="en-US" sz="3200" dirty="0"/>
              <a:t>提案手法：概要</a:t>
            </a:r>
            <a:endParaRPr kumimoji="1" lang="ja-JP" altLang="en-US" sz="3200" dirty="0"/>
          </a:p>
        </p:txBody>
      </p:sp>
      <p:sp>
        <p:nvSpPr>
          <p:cNvPr id="18" name="正方形/長方形 17"/>
          <p:cNvSpPr/>
          <p:nvPr/>
        </p:nvSpPr>
        <p:spPr>
          <a:xfrm>
            <a:off x="9217152" y="3017520"/>
            <a:ext cx="2956560" cy="11337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solidFill>
                  <a:schemeClr val="tx1"/>
                </a:solidFill>
              </a:rPr>
              <a:t>効率的な</a:t>
            </a:r>
            <a:endParaRPr lang="en-US" altLang="ja-JP" sz="2800" dirty="0">
              <a:solidFill>
                <a:schemeClr val="tx1"/>
              </a:solidFill>
            </a:endParaRPr>
          </a:p>
          <a:p>
            <a:pPr algn="ctr"/>
            <a:r>
              <a:rPr lang="en-US" altLang="ja-JP" sz="2800" dirty="0">
                <a:solidFill>
                  <a:schemeClr val="tx1"/>
                </a:solidFill>
              </a:rPr>
              <a:t>p</a:t>
            </a:r>
            <a:r>
              <a:rPr kumimoji="1" lang="en-US" altLang="ja-JP" sz="2800" dirty="0">
                <a:solidFill>
                  <a:schemeClr val="tx1"/>
                </a:solidFill>
              </a:rPr>
              <a:t>ath-sensitive</a:t>
            </a:r>
            <a:r>
              <a:rPr kumimoji="1" lang="ja-JP" altLang="en-US" sz="2800" dirty="0">
                <a:solidFill>
                  <a:schemeClr val="tx1"/>
                </a:solidFill>
              </a:rPr>
              <a:t>解析</a:t>
            </a:r>
          </a:p>
        </p:txBody>
      </p:sp>
      <p:sp>
        <p:nvSpPr>
          <p:cNvPr id="19" name="正方形/長方形 18"/>
          <p:cNvSpPr/>
          <p:nvPr/>
        </p:nvSpPr>
        <p:spPr>
          <a:xfrm>
            <a:off x="6742705" y="5359181"/>
            <a:ext cx="4723075" cy="7076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2800" dirty="0">
                <a:solidFill>
                  <a:sysClr val="windowText" lastClr="000000"/>
                </a:solidFill>
              </a:rPr>
              <a:t>型の候補を絞る</a:t>
            </a:r>
            <a:endParaRPr kumimoji="1" lang="en-US" altLang="ja-JP" sz="2800" dirty="0">
              <a:solidFill>
                <a:sysClr val="windowText" lastClr="000000"/>
              </a:solidFill>
            </a:endParaRPr>
          </a:p>
        </p:txBody>
      </p:sp>
    </p:spTree>
    <p:extLst>
      <p:ext uri="{BB962C8B-B14F-4D97-AF65-F5344CB8AC3E}">
        <p14:creationId xmlns:p14="http://schemas.microsoft.com/office/powerpoint/2010/main" val="4237750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コンテンツ プレースホルダー 2"/>
          <p:cNvSpPr txBox="1">
            <a:spLocks/>
          </p:cNvSpPr>
          <p:nvPr/>
        </p:nvSpPr>
        <p:spPr>
          <a:xfrm>
            <a:off x="211323" y="1041356"/>
            <a:ext cx="3899501"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(Ⅰ) forward</a:t>
            </a:r>
            <a:r>
              <a:rPr lang="ja-JP" altLang="en-US" dirty="0"/>
              <a:t>型解析</a:t>
            </a:r>
            <a:endParaRPr lang="en-US" altLang="ja-JP" dirty="0"/>
          </a:p>
          <a:p>
            <a:pPr marL="0" indent="0">
              <a:lnSpc>
                <a:spcPct val="100000"/>
              </a:lnSpc>
              <a:buNone/>
            </a:pPr>
            <a:r>
              <a:rPr lang="ja-JP" altLang="en-US" dirty="0"/>
              <a:t>          </a:t>
            </a:r>
            <a:r>
              <a:rPr lang="ja-JP" altLang="en-US" sz="2800" dirty="0"/>
              <a:t>→ </a:t>
            </a:r>
            <a:r>
              <a:rPr lang="ja-JP" altLang="en-US" dirty="0">
                <a:solidFill>
                  <a:sysClr val="windowText" lastClr="000000"/>
                </a:solidFill>
              </a:rPr>
              <a:t>型の候補を得る</a:t>
            </a:r>
            <a:endParaRPr lang="en-US" altLang="ja-JP" sz="2800" dirty="0"/>
          </a:p>
        </p:txBody>
      </p:sp>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24</a:t>
            </a:fld>
            <a:endParaRPr kumimoji="1" lang="ja-JP" altLang="en-US"/>
          </a:p>
        </p:txBody>
      </p:sp>
      <p:sp>
        <p:nvSpPr>
          <p:cNvPr id="23" name="正方形/長方形 22"/>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24" name="テキスト ボックス 23"/>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spTree>
    <p:extLst>
      <p:ext uri="{BB962C8B-B14F-4D97-AF65-F5344CB8AC3E}">
        <p14:creationId xmlns:p14="http://schemas.microsoft.com/office/powerpoint/2010/main" val="3637216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1" name="フレーム 20"/>
          <p:cNvSpPr/>
          <p:nvPr/>
        </p:nvSpPr>
        <p:spPr>
          <a:xfrm>
            <a:off x="7149549" y="659958"/>
            <a:ext cx="3967701" cy="612251"/>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25</a:t>
            </a:fld>
            <a:endParaRPr kumimoji="1" lang="ja-JP" altLang="en-US"/>
          </a:p>
        </p:txBody>
      </p:sp>
      <p:sp>
        <p:nvSpPr>
          <p:cNvPr id="24" name="角丸四角形 23"/>
          <p:cNvSpPr/>
          <p:nvPr/>
        </p:nvSpPr>
        <p:spPr>
          <a:xfrm>
            <a:off x="1129087" y="2456954"/>
            <a:ext cx="2504660" cy="13517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2800" dirty="0"/>
              <a:t>s</a:t>
            </a:r>
            <a:r>
              <a:rPr kumimoji="1" lang="en-US" altLang="ja-JP" sz="2800" dirty="0"/>
              <a:t> : { INT }</a:t>
            </a:r>
          </a:p>
          <a:p>
            <a:endParaRPr kumimoji="1" lang="ja-JP" altLang="en-US" sz="2800" dirty="0"/>
          </a:p>
        </p:txBody>
      </p:sp>
      <p:sp>
        <p:nvSpPr>
          <p:cNvPr id="22" name="フレーム 21"/>
          <p:cNvSpPr/>
          <p:nvPr/>
        </p:nvSpPr>
        <p:spPr>
          <a:xfrm>
            <a:off x="1235104" y="2688863"/>
            <a:ext cx="1444486" cy="477741"/>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27" name="テキスト ボックス 26"/>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sp>
        <p:nvSpPr>
          <p:cNvPr id="29" name="コンテンツ プレースホルダー 2"/>
          <p:cNvSpPr txBox="1">
            <a:spLocks/>
          </p:cNvSpPr>
          <p:nvPr/>
        </p:nvSpPr>
        <p:spPr>
          <a:xfrm>
            <a:off x="211323" y="1041356"/>
            <a:ext cx="3899501"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(Ⅰ) forward</a:t>
            </a:r>
            <a:r>
              <a:rPr lang="ja-JP" altLang="en-US" dirty="0"/>
              <a:t>型解析</a:t>
            </a:r>
            <a:endParaRPr lang="en-US" altLang="ja-JP" dirty="0"/>
          </a:p>
          <a:p>
            <a:pPr marL="0" indent="0">
              <a:lnSpc>
                <a:spcPct val="100000"/>
              </a:lnSpc>
              <a:buNone/>
            </a:pPr>
            <a:r>
              <a:rPr lang="ja-JP" altLang="en-US" dirty="0"/>
              <a:t>          </a:t>
            </a:r>
            <a:r>
              <a:rPr lang="ja-JP" altLang="en-US" sz="2800" dirty="0"/>
              <a:t>→ </a:t>
            </a:r>
            <a:r>
              <a:rPr lang="ja-JP" altLang="en-US" dirty="0">
                <a:solidFill>
                  <a:sysClr val="windowText" lastClr="000000"/>
                </a:solidFill>
              </a:rPr>
              <a:t>型の候補を得る</a:t>
            </a:r>
            <a:endParaRPr lang="en-US" altLang="ja-JP" sz="2800" dirty="0"/>
          </a:p>
        </p:txBody>
      </p:sp>
    </p:spTree>
    <p:extLst>
      <p:ext uri="{BB962C8B-B14F-4D97-AF65-F5344CB8AC3E}">
        <p14:creationId xmlns:p14="http://schemas.microsoft.com/office/powerpoint/2010/main" val="464088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4" name="フレーム 23"/>
          <p:cNvSpPr/>
          <p:nvPr/>
        </p:nvSpPr>
        <p:spPr>
          <a:xfrm>
            <a:off x="6261653" y="2770366"/>
            <a:ext cx="2158778" cy="553279"/>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フレーム 24"/>
          <p:cNvSpPr/>
          <p:nvPr/>
        </p:nvSpPr>
        <p:spPr>
          <a:xfrm>
            <a:off x="9920578" y="2771692"/>
            <a:ext cx="2167790" cy="553279"/>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26</a:t>
            </a:fld>
            <a:endParaRPr kumimoji="1" lang="ja-JP" altLang="en-US"/>
          </a:p>
        </p:txBody>
      </p:sp>
      <p:sp>
        <p:nvSpPr>
          <p:cNvPr id="27" name="正方形/長方形 26"/>
          <p:cNvSpPr/>
          <p:nvPr/>
        </p:nvSpPr>
        <p:spPr>
          <a:xfrm>
            <a:off x="6132576" y="1502797"/>
            <a:ext cx="6019800" cy="2449001"/>
          </a:xfrm>
          <a:prstGeom prst="rect">
            <a:avLst/>
          </a:prstGeom>
          <a:noFill/>
          <a:ln w="57150">
            <a:solidFill>
              <a:schemeClr val="accent2">
                <a:lumMod val="7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1129087" y="2456954"/>
            <a:ext cx="2504660" cy="13517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2800" dirty="0"/>
              <a:t>s</a:t>
            </a:r>
            <a:r>
              <a:rPr kumimoji="1" lang="en-US" altLang="ja-JP" sz="2800" dirty="0"/>
              <a:t> : { INT }</a:t>
            </a:r>
          </a:p>
          <a:p>
            <a:r>
              <a:rPr lang="en-US" altLang="ja-JP" sz="2800" dirty="0"/>
              <a:t>x</a:t>
            </a:r>
            <a:r>
              <a:rPr kumimoji="1" lang="en-US" altLang="ja-JP" sz="2800" dirty="0"/>
              <a:t> : { INT, STR}</a:t>
            </a:r>
            <a:endParaRPr kumimoji="1" lang="ja-JP" altLang="en-US" sz="2800" dirty="0"/>
          </a:p>
        </p:txBody>
      </p:sp>
      <p:sp>
        <p:nvSpPr>
          <p:cNvPr id="30" name="フレーム 29"/>
          <p:cNvSpPr/>
          <p:nvPr/>
        </p:nvSpPr>
        <p:spPr>
          <a:xfrm>
            <a:off x="1187396" y="3126185"/>
            <a:ext cx="2056736" cy="477741"/>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正方形/長方形 30"/>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32" name="テキスト ボックス 31"/>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sp>
        <p:nvSpPr>
          <p:cNvPr id="33" name="コンテンツ プレースホルダー 2"/>
          <p:cNvSpPr txBox="1">
            <a:spLocks/>
          </p:cNvSpPr>
          <p:nvPr/>
        </p:nvSpPr>
        <p:spPr>
          <a:xfrm>
            <a:off x="211323" y="1041356"/>
            <a:ext cx="3899501"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(Ⅰ) forward</a:t>
            </a:r>
            <a:r>
              <a:rPr lang="ja-JP" altLang="en-US" dirty="0"/>
              <a:t>型解析</a:t>
            </a:r>
            <a:endParaRPr lang="en-US" altLang="ja-JP" dirty="0"/>
          </a:p>
          <a:p>
            <a:pPr marL="0" indent="0">
              <a:lnSpc>
                <a:spcPct val="100000"/>
              </a:lnSpc>
              <a:buNone/>
            </a:pPr>
            <a:r>
              <a:rPr lang="ja-JP" altLang="en-US" dirty="0"/>
              <a:t>          </a:t>
            </a:r>
            <a:r>
              <a:rPr lang="ja-JP" altLang="en-US" sz="2800" dirty="0"/>
              <a:t>→ </a:t>
            </a:r>
            <a:r>
              <a:rPr lang="ja-JP" altLang="en-US" dirty="0">
                <a:solidFill>
                  <a:sysClr val="windowText" lastClr="000000"/>
                </a:solidFill>
              </a:rPr>
              <a:t>型の候補を得る</a:t>
            </a:r>
            <a:endParaRPr lang="en-US" altLang="ja-JP" sz="2800" dirty="0"/>
          </a:p>
        </p:txBody>
      </p:sp>
    </p:spTree>
    <p:extLst>
      <p:ext uri="{BB962C8B-B14F-4D97-AF65-F5344CB8AC3E}">
        <p14:creationId xmlns:p14="http://schemas.microsoft.com/office/powerpoint/2010/main" val="322777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27</a:t>
            </a:fld>
            <a:endParaRPr kumimoji="1" lang="ja-JP" altLang="en-US"/>
          </a:p>
        </p:txBody>
      </p:sp>
      <p:sp>
        <p:nvSpPr>
          <p:cNvPr id="23" name="コンテンツ プレースホルダー 2"/>
          <p:cNvSpPr txBox="1">
            <a:spLocks/>
          </p:cNvSpPr>
          <p:nvPr/>
        </p:nvSpPr>
        <p:spPr>
          <a:xfrm>
            <a:off x="211323" y="1041356"/>
            <a:ext cx="5884677"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(Ⅱ) backward</a:t>
            </a:r>
            <a:r>
              <a:rPr lang="ja-JP" altLang="en-US" dirty="0"/>
              <a:t>型解析</a:t>
            </a:r>
            <a:endParaRPr lang="en-US" altLang="ja-JP" dirty="0"/>
          </a:p>
          <a:p>
            <a:pPr marL="0" indent="0">
              <a:lnSpc>
                <a:spcPct val="100000"/>
              </a:lnSpc>
              <a:buNone/>
            </a:pPr>
            <a:r>
              <a:rPr lang="ja-JP" altLang="en-US" dirty="0"/>
              <a:t>          </a:t>
            </a:r>
            <a:r>
              <a:rPr lang="ja-JP" altLang="en-US" sz="2800" dirty="0"/>
              <a:t>→</a:t>
            </a:r>
            <a:r>
              <a:rPr lang="ja-JP" altLang="en-US" dirty="0">
                <a:solidFill>
                  <a:sysClr val="windowText" lastClr="000000"/>
                </a:solidFill>
              </a:rPr>
              <a:t>効率的で</a:t>
            </a:r>
            <a:r>
              <a:rPr lang="en-US" altLang="ja-JP" dirty="0">
                <a:solidFill>
                  <a:sysClr val="windowText" lastClr="000000"/>
                </a:solidFill>
              </a:rPr>
              <a:t>path-sensitive</a:t>
            </a:r>
            <a:r>
              <a:rPr lang="ja-JP" altLang="en-US" dirty="0">
                <a:solidFill>
                  <a:sysClr val="windowText" lastClr="000000"/>
                </a:solidFill>
              </a:rPr>
              <a:t>な解析</a:t>
            </a:r>
            <a:endParaRPr lang="en-US" altLang="ja-JP" sz="2800" dirty="0"/>
          </a:p>
        </p:txBody>
      </p:sp>
      <p:sp>
        <p:nvSpPr>
          <p:cNvPr id="24" name="角丸四角形 23"/>
          <p:cNvSpPr/>
          <p:nvPr/>
        </p:nvSpPr>
        <p:spPr>
          <a:xfrm>
            <a:off x="1129087" y="2456954"/>
            <a:ext cx="2504660" cy="13517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2800" dirty="0"/>
              <a:t>s</a:t>
            </a:r>
            <a:r>
              <a:rPr kumimoji="1" lang="en-US" altLang="ja-JP" sz="2800" dirty="0"/>
              <a:t> : { INT }</a:t>
            </a:r>
          </a:p>
          <a:p>
            <a:r>
              <a:rPr lang="en-US" altLang="ja-JP" sz="2800" dirty="0"/>
              <a:t>x</a:t>
            </a:r>
            <a:r>
              <a:rPr kumimoji="1" lang="en-US" altLang="ja-JP" sz="2800" dirty="0"/>
              <a:t> : { INT, STR}</a:t>
            </a:r>
            <a:endParaRPr kumimoji="1" lang="ja-JP" altLang="en-US" sz="2800" dirty="0"/>
          </a:p>
        </p:txBody>
      </p:sp>
      <p:sp>
        <p:nvSpPr>
          <p:cNvPr id="27" name="正方形/長方形 26"/>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25" name="テキスト ボックス 24"/>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spTree>
    <p:extLst>
      <p:ext uri="{BB962C8B-B14F-4D97-AF65-F5344CB8AC3E}">
        <p14:creationId xmlns:p14="http://schemas.microsoft.com/office/powerpoint/2010/main" val="3114758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4" name="フレーム 23"/>
          <p:cNvSpPr/>
          <p:nvPr/>
        </p:nvSpPr>
        <p:spPr>
          <a:xfrm>
            <a:off x="6205993" y="5211416"/>
            <a:ext cx="2309853" cy="569182"/>
          </a:xfrm>
          <a:prstGeom prst="frame">
            <a:avLst>
              <a:gd name="adj1" fmla="val 730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28</a:t>
            </a:fld>
            <a:endParaRPr kumimoji="1" lang="ja-JP" altLang="en-US"/>
          </a:p>
        </p:txBody>
      </p:sp>
      <p:sp>
        <p:nvSpPr>
          <p:cNvPr id="26" name="コンテンツ プレースホルダー 2"/>
          <p:cNvSpPr txBox="1">
            <a:spLocks/>
          </p:cNvSpPr>
          <p:nvPr/>
        </p:nvSpPr>
        <p:spPr>
          <a:xfrm>
            <a:off x="211323" y="1041356"/>
            <a:ext cx="5884677"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(Ⅱ) backward</a:t>
            </a:r>
            <a:r>
              <a:rPr lang="ja-JP" altLang="en-US" dirty="0"/>
              <a:t>型解析</a:t>
            </a:r>
            <a:endParaRPr lang="en-US" altLang="ja-JP" dirty="0"/>
          </a:p>
          <a:p>
            <a:pPr marL="0" indent="0">
              <a:lnSpc>
                <a:spcPct val="100000"/>
              </a:lnSpc>
              <a:buNone/>
            </a:pPr>
            <a:r>
              <a:rPr lang="ja-JP" altLang="en-US" dirty="0"/>
              <a:t>          </a:t>
            </a:r>
            <a:r>
              <a:rPr lang="ja-JP" altLang="en-US" sz="2800" dirty="0"/>
              <a:t>→</a:t>
            </a:r>
            <a:r>
              <a:rPr lang="ja-JP" altLang="en-US" dirty="0">
                <a:solidFill>
                  <a:sysClr val="windowText" lastClr="000000"/>
                </a:solidFill>
              </a:rPr>
              <a:t>効率的で</a:t>
            </a:r>
            <a:r>
              <a:rPr lang="en-US" altLang="ja-JP" dirty="0">
                <a:solidFill>
                  <a:sysClr val="windowText" lastClr="000000"/>
                </a:solidFill>
              </a:rPr>
              <a:t>path-sensitive</a:t>
            </a:r>
            <a:r>
              <a:rPr lang="ja-JP" altLang="en-US" dirty="0">
                <a:solidFill>
                  <a:sysClr val="windowText" lastClr="000000"/>
                </a:solidFill>
              </a:rPr>
              <a:t>な解析</a:t>
            </a:r>
            <a:endParaRPr lang="en-US" altLang="ja-JP" sz="2800" dirty="0"/>
          </a:p>
        </p:txBody>
      </p:sp>
      <p:sp>
        <p:nvSpPr>
          <p:cNvPr id="27" name="角丸四角形 26"/>
          <p:cNvSpPr/>
          <p:nvPr/>
        </p:nvSpPr>
        <p:spPr>
          <a:xfrm>
            <a:off x="1129087" y="2456954"/>
            <a:ext cx="2504660" cy="13517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2800" dirty="0"/>
              <a:t>s</a:t>
            </a:r>
            <a:r>
              <a:rPr kumimoji="1" lang="en-US" altLang="ja-JP" sz="2800" dirty="0"/>
              <a:t> : { INT }</a:t>
            </a:r>
          </a:p>
          <a:p>
            <a:r>
              <a:rPr lang="en-US" altLang="ja-JP" sz="2800" dirty="0"/>
              <a:t>x</a:t>
            </a:r>
            <a:r>
              <a:rPr kumimoji="1" lang="en-US" altLang="ja-JP" sz="2800" dirty="0"/>
              <a:t> : { INT, STR}</a:t>
            </a:r>
            <a:endParaRPr kumimoji="1" lang="ja-JP" altLang="en-US" sz="2800" dirty="0"/>
          </a:p>
        </p:txBody>
      </p:sp>
      <p:sp>
        <p:nvSpPr>
          <p:cNvPr id="23" name="フレーム 22"/>
          <p:cNvSpPr/>
          <p:nvPr/>
        </p:nvSpPr>
        <p:spPr>
          <a:xfrm>
            <a:off x="1147638" y="3126846"/>
            <a:ext cx="2136249" cy="477741"/>
          </a:xfrm>
          <a:prstGeom prst="frame">
            <a:avLst>
              <a:gd name="adj1" fmla="val 730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p:cNvSpPr txBox="1"/>
          <p:nvPr/>
        </p:nvSpPr>
        <p:spPr>
          <a:xfrm>
            <a:off x="1192693" y="3811321"/>
            <a:ext cx="3673503" cy="523220"/>
          </a:xfrm>
          <a:prstGeom prst="rect">
            <a:avLst/>
          </a:prstGeom>
          <a:noFill/>
        </p:spPr>
        <p:txBody>
          <a:bodyPr wrap="square" rtlCol="0">
            <a:spAutoFit/>
          </a:bodyPr>
          <a:lstStyle/>
          <a:p>
            <a:r>
              <a:rPr lang="ja-JP" altLang="en-US" sz="2800" dirty="0">
                <a:solidFill>
                  <a:srgbClr val="FF0000"/>
                </a:solidFill>
              </a:rPr>
              <a:t>↑ </a:t>
            </a:r>
            <a:r>
              <a:rPr lang="en-US" altLang="ja-JP" sz="2800" dirty="0">
                <a:solidFill>
                  <a:srgbClr val="FF0000"/>
                </a:solidFill>
              </a:rPr>
              <a:t>L9</a:t>
            </a:r>
            <a:r>
              <a:rPr lang="ja-JP" altLang="en-US" sz="2800" dirty="0" err="1">
                <a:solidFill>
                  <a:srgbClr val="FF0000"/>
                </a:solidFill>
              </a:rPr>
              <a:t>での</a:t>
            </a:r>
            <a:r>
              <a:rPr lang="ja-JP" altLang="en-US" sz="2800" dirty="0">
                <a:solidFill>
                  <a:srgbClr val="FF0000"/>
                </a:solidFill>
              </a:rPr>
              <a:t>精度を上げる</a:t>
            </a:r>
            <a:endParaRPr kumimoji="1" lang="ja-JP" altLang="en-US" sz="2800" dirty="0">
              <a:solidFill>
                <a:srgbClr val="FF0000"/>
              </a:solidFill>
            </a:endParaRPr>
          </a:p>
        </p:txBody>
      </p:sp>
      <p:sp>
        <p:nvSpPr>
          <p:cNvPr id="28" name="正方形/長方形 27"/>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29" name="テキスト ボックス 28"/>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spTree>
    <p:extLst>
      <p:ext uri="{BB962C8B-B14F-4D97-AF65-F5344CB8AC3E}">
        <p14:creationId xmlns:p14="http://schemas.microsoft.com/office/powerpoint/2010/main" val="2953223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4" name="フレーム 23"/>
          <p:cNvSpPr/>
          <p:nvPr/>
        </p:nvSpPr>
        <p:spPr>
          <a:xfrm>
            <a:off x="6205993" y="5211416"/>
            <a:ext cx="2309853" cy="569182"/>
          </a:xfrm>
          <a:prstGeom prst="frame">
            <a:avLst>
              <a:gd name="adj1" fmla="val 730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下矢印 16"/>
          <p:cNvSpPr/>
          <p:nvPr/>
        </p:nvSpPr>
        <p:spPr>
          <a:xfrm>
            <a:off x="2274072" y="4452730"/>
            <a:ext cx="1057524" cy="4214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820707" y="5215259"/>
            <a:ext cx="1465294" cy="954107"/>
          </a:xfrm>
          <a:prstGeom prst="rect">
            <a:avLst/>
          </a:prstGeom>
          <a:noFill/>
        </p:spPr>
        <p:txBody>
          <a:bodyPr wrap="square" rtlCol="0">
            <a:spAutoFit/>
          </a:bodyPr>
          <a:lstStyle/>
          <a:p>
            <a:r>
              <a:rPr lang="en-US" altLang="ja-JP" sz="2800" dirty="0"/>
              <a:t>x == INT</a:t>
            </a:r>
          </a:p>
          <a:p>
            <a:r>
              <a:rPr lang="en-US" altLang="ja-JP" sz="2800" dirty="0"/>
              <a:t>x == STR</a:t>
            </a:r>
            <a:endParaRPr kumimoji="1" lang="ja-JP" altLang="en-US" sz="2800" dirty="0"/>
          </a:p>
        </p:txBody>
      </p:sp>
      <p:sp>
        <p:nvSpPr>
          <p:cNvPr id="21" name="スライド番号プレースホルダー 20"/>
          <p:cNvSpPr>
            <a:spLocks noGrp="1"/>
          </p:cNvSpPr>
          <p:nvPr>
            <p:ph type="sldNum" sz="quarter" idx="12"/>
          </p:nvPr>
        </p:nvSpPr>
        <p:spPr/>
        <p:txBody>
          <a:bodyPr/>
          <a:lstStyle/>
          <a:p>
            <a:fld id="{1C3DFD32-0C33-45B0-9B6A-5CEE8D66C461}" type="slidenum">
              <a:rPr kumimoji="1" lang="ja-JP" altLang="en-US" smtClean="0"/>
              <a:t>29</a:t>
            </a:fld>
            <a:endParaRPr kumimoji="1" lang="ja-JP" altLang="en-US"/>
          </a:p>
        </p:txBody>
      </p:sp>
      <p:sp>
        <p:nvSpPr>
          <p:cNvPr id="28" name="コンテンツ プレースホルダー 2"/>
          <p:cNvSpPr txBox="1">
            <a:spLocks/>
          </p:cNvSpPr>
          <p:nvPr/>
        </p:nvSpPr>
        <p:spPr>
          <a:xfrm>
            <a:off x="211323" y="1041356"/>
            <a:ext cx="5884677"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(Ⅱ) backward</a:t>
            </a:r>
            <a:r>
              <a:rPr lang="ja-JP" altLang="en-US" dirty="0"/>
              <a:t>型解析</a:t>
            </a:r>
            <a:endParaRPr lang="en-US" altLang="ja-JP" dirty="0"/>
          </a:p>
          <a:p>
            <a:pPr marL="0" indent="0">
              <a:lnSpc>
                <a:spcPct val="100000"/>
              </a:lnSpc>
              <a:buNone/>
            </a:pPr>
            <a:r>
              <a:rPr lang="ja-JP" altLang="en-US" dirty="0"/>
              <a:t>          </a:t>
            </a:r>
            <a:r>
              <a:rPr lang="ja-JP" altLang="en-US" sz="2800" dirty="0"/>
              <a:t>→</a:t>
            </a:r>
            <a:r>
              <a:rPr lang="ja-JP" altLang="en-US" dirty="0">
                <a:solidFill>
                  <a:sysClr val="windowText" lastClr="000000"/>
                </a:solidFill>
              </a:rPr>
              <a:t>効率的で</a:t>
            </a:r>
            <a:r>
              <a:rPr lang="en-US" altLang="ja-JP" dirty="0">
                <a:solidFill>
                  <a:sysClr val="windowText" lastClr="000000"/>
                </a:solidFill>
              </a:rPr>
              <a:t>path-sensitive</a:t>
            </a:r>
            <a:r>
              <a:rPr lang="ja-JP" altLang="en-US" dirty="0">
                <a:solidFill>
                  <a:sysClr val="windowText" lastClr="000000"/>
                </a:solidFill>
              </a:rPr>
              <a:t>な解析</a:t>
            </a:r>
            <a:endParaRPr lang="en-US" altLang="ja-JP" sz="2800" dirty="0"/>
          </a:p>
        </p:txBody>
      </p:sp>
      <p:sp>
        <p:nvSpPr>
          <p:cNvPr id="29" name="角丸四角形 28"/>
          <p:cNvSpPr/>
          <p:nvPr/>
        </p:nvSpPr>
        <p:spPr>
          <a:xfrm>
            <a:off x="1129087" y="2456954"/>
            <a:ext cx="2504660" cy="13517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2800" dirty="0"/>
              <a:t>s</a:t>
            </a:r>
            <a:r>
              <a:rPr kumimoji="1" lang="en-US" altLang="ja-JP" sz="2800" dirty="0"/>
              <a:t> : { INT }</a:t>
            </a:r>
          </a:p>
          <a:p>
            <a:r>
              <a:rPr lang="en-US" altLang="ja-JP" sz="2800" dirty="0"/>
              <a:t>x</a:t>
            </a:r>
            <a:r>
              <a:rPr kumimoji="1" lang="en-US" altLang="ja-JP" sz="2800" dirty="0"/>
              <a:t> : { INT, STR}</a:t>
            </a:r>
            <a:endParaRPr kumimoji="1" lang="ja-JP" altLang="en-US" sz="2800" dirty="0"/>
          </a:p>
        </p:txBody>
      </p:sp>
      <p:sp>
        <p:nvSpPr>
          <p:cNvPr id="30" name="フレーム 29"/>
          <p:cNvSpPr/>
          <p:nvPr/>
        </p:nvSpPr>
        <p:spPr>
          <a:xfrm>
            <a:off x="1147638" y="3126846"/>
            <a:ext cx="2136249" cy="477741"/>
          </a:xfrm>
          <a:prstGeom prst="frame">
            <a:avLst>
              <a:gd name="adj1" fmla="val 730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p:cNvSpPr txBox="1"/>
          <p:nvPr/>
        </p:nvSpPr>
        <p:spPr>
          <a:xfrm>
            <a:off x="1192693" y="3811321"/>
            <a:ext cx="3673503" cy="523220"/>
          </a:xfrm>
          <a:prstGeom prst="rect">
            <a:avLst/>
          </a:prstGeom>
          <a:noFill/>
        </p:spPr>
        <p:txBody>
          <a:bodyPr wrap="square" rtlCol="0">
            <a:spAutoFit/>
          </a:bodyPr>
          <a:lstStyle/>
          <a:p>
            <a:r>
              <a:rPr lang="ja-JP" altLang="en-US" sz="2800" dirty="0">
                <a:solidFill>
                  <a:srgbClr val="FF0000"/>
                </a:solidFill>
              </a:rPr>
              <a:t>↑ </a:t>
            </a:r>
            <a:r>
              <a:rPr lang="en-US" altLang="ja-JP" sz="2800" dirty="0">
                <a:solidFill>
                  <a:srgbClr val="FF0000"/>
                </a:solidFill>
              </a:rPr>
              <a:t>L9</a:t>
            </a:r>
            <a:r>
              <a:rPr lang="ja-JP" altLang="en-US" sz="2800" dirty="0" err="1">
                <a:solidFill>
                  <a:srgbClr val="FF0000"/>
                </a:solidFill>
              </a:rPr>
              <a:t>での</a:t>
            </a:r>
            <a:r>
              <a:rPr lang="ja-JP" altLang="en-US" sz="2800" dirty="0">
                <a:solidFill>
                  <a:srgbClr val="FF0000"/>
                </a:solidFill>
              </a:rPr>
              <a:t>精度を上げる</a:t>
            </a:r>
            <a:endParaRPr kumimoji="1" lang="ja-JP" altLang="en-US" sz="2800" dirty="0">
              <a:solidFill>
                <a:srgbClr val="FF0000"/>
              </a:solidFill>
            </a:endParaRPr>
          </a:p>
        </p:txBody>
      </p:sp>
      <p:sp>
        <p:nvSpPr>
          <p:cNvPr id="32" name="正方形/長方形 31"/>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33" name="テキスト ボックス 32"/>
          <p:cNvSpPr txBox="1"/>
          <p:nvPr/>
        </p:nvSpPr>
        <p:spPr>
          <a:xfrm>
            <a:off x="2198403" y="5422523"/>
            <a:ext cx="2775934" cy="523220"/>
          </a:xfrm>
          <a:prstGeom prst="rect">
            <a:avLst/>
          </a:prstGeom>
          <a:noFill/>
        </p:spPr>
        <p:txBody>
          <a:bodyPr wrap="square" rtlCol="0">
            <a:spAutoFit/>
          </a:bodyPr>
          <a:lstStyle/>
          <a:p>
            <a:r>
              <a:rPr lang="ja-JP" altLang="en-US" sz="2800" dirty="0"/>
              <a:t>の各場合を仮定</a:t>
            </a:r>
            <a:endParaRPr kumimoji="1" lang="ja-JP" altLang="en-US" sz="2800" dirty="0"/>
          </a:p>
        </p:txBody>
      </p:sp>
      <p:sp>
        <p:nvSpPr>
          <p:cNvPr id="34" name="テキスト ボックス 33"/>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spTree>
    <p:extLst>
      <p:ext uri="{BB962C8B-B14F-4D97-AF65-F5344CB8AC3E}">
        <p14:creationId xmlns:p14="http://schemas.microsoft.com/office/powerpoint/2010/main" val="2989109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動的型付け言語コードの</a:t>
            </a:r>
            <a:br>
              <a:rPr kumimoji="1" lang="en-US" altLang="ja-JP" dirty="0"/>
            </a:br>
            <a:r>
              <a:rPr lang="ja-JP" altLang="en-US" dirty="0"/>
              <a:t>品質保証のための</a:t>
            </a:r>
            <a:br>
              <a:rPr lang="en-US" altLang="ja-JP" dirty="0"/>
            </a:br>
            <a:r>
              <a:rPr lang="en-US" altLang="ja-JP" dirty="0"/>
              <a:t>path-sensitive</a:t>
            </a:r>
            <a:r>
              <a:rPr lang="ja-JP" altLang="en-US" dirty="0"/>
              <a:t>な型解析</a:t>
            </a:r>
            <a:endParaRPr kumimoji="1" lang="ja-JP" altLang="en-US" dirty="0"/>
          </a:p>
        </p:txBody>
      </p:sp>
      <p:sp>
        <p:nvSpPr>
          <p:cNvPr id="3" name="サブタイトル 2"/>
          <p:cNvSpPr>
            <a:spLocks noGrp="1"/>
          </p:cNvSpPr>
          <p:nvPr>
            <p:ph type="subTitle" idx="1"/>
          </p:nvPr>
        </p:nvSpPr>
        <p:spPr/>
        <p:txBody>
          <a:bodyPr/>
          <a:lstStyle/>
          <a:p>
            <a:r>
              <a:rPr kumimoji="1" lang="ja-JP" altLang="en-US" dirty="0"/>
              <a:t>権藤研究室</a:t>
            </a:r>
            <a:endParaRPr kumimoji="1" lang="en-US" altLang="ja-JP" dirty="0"/>
          </a:p>
          <a:p>
            <a:r>
              <a:rPr lang="en-US" altLang="ja-JP" dirty="0"/>
              <a:t>18B05786</a:t>
            </a:r>
          </a:p>
          <a:p>
            <a:r>
              <a:rPr lang="ja-JP" altLang="en-US" dirty="0"/>
              <a:t>児玉 龍太郎</a:t>
            </a:r>
            <a:endParaRPr kumimoji="1" lang="ja-JP" altLang="en-US" dirty="0"/>
          </a:p>
        </p:txBody>
      </p:sp>
      <p:sp>
        <p:nvSpPr>
          <p:cNvPr id="4" name="スライド番号プレースホルダー 3"/>
          <p:cNvSpPr>
            <a:spLocks noGrp="1"/>
          </p:cNvSpPr>
          <p:nvPr>
            <p:ph type="sldNum" sz="quarter" idx="12"/>
          </p:nvPr>
        </p:nvSpPr>
        <p:spPr/>
        <p:txBody>
          <a:bodyPr/>
          <a:lstStyle/>
          <a:p>
            <a:fld id="{1C3DFD32-0C33-45B0-9B6A-5CEE8D66C461}" type="slidenum">
              <a:rPr kumimoji="1" lang="ja-JP" altLang="en-US" smtClean="0"/>
              <a:t>3</a:t>
            </a:fld>
            <a:endParaRPr kumimoji="1" lang="ja-JP" altLang="en-US"/>
          </a:p>
        </p:txBody>
      </p:sp>
      <p:sp>
        <p:nvSpPr>
          <p:cNvPr id="5" name="正方形/長方形 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Tree>
    <p:extLst>
      <p:ext uri="{BB962C8B-B14F-4D97-AF65-F5344CB8AC3E}">
        <p14:creationId xmlns:p14="http://schemas.microsoft.com/office/powerpoint/2010/main" val="907087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5" name="テキスト ボックス 24"/>
          <p:cNvSpPr txBox="1"/>
          <p:nvPr/>
        </p:nvSpPr>
        <p:spPr>
          <a:xfrm>
            <a:off x="589720" y="2951946"/>
            <a:ext cx="4872825" cy="523220"/>
          </a:xfrm>
          <a:prstGeom prst="rect">
            <a:avLst/>
          </a:prstGeom>
          <a:noFill/>
        </p:spPr>
        <p:txBody>
          <a:bodyPr wrap="square" rtlCol="0">
            <a:spAutoFit/>
          </a:bodyPr>
          <a:lstStyle/>
          <a:p>
            <a:pPr marL="514350" indent="-514350">
              <a:buFont typeface="+mj-lt"/>
              <a:buAutoNum type="alphaLcPeriod"/>
            </a:pPr>
            <a:r>
              <a:rPr lang="en-US" altLang="ja-JP" sz="2800" dirty="0"/>
              <a:t>x == STR</a:t>
            </a:r>
            <a:r>
              <a:rPr lang="ja-JP" altLang="en-US" sz="2800" dirty="0"/>
              <a:t>の場合</a:t>
            </a:r>
            <a:endParaRPr kumimoji="1" lang="ja-JP" altLang="en-US" sz="2800" dirty="0"/>
          </a:p>
        </p:txBody>
      </p:sp>
      <p:grpSp>
        <p:nvGrpSpPr>
          <p:cNvPr id="30" name="グループ化 29"/>
          <p:cNvGrpSpPr/>
          <p:nvPr/>
        </p:nvGrpSpPr>
        <p:grpSpPr>
          <a:xfrm>
            <a:off x="1152939" y="3603264"/>
            <a:ext cx="3546281" cy="1080054"/>
            <a:chOff x="644056" y="4676690"/>
            <a:chExt cx="3546281" cy="1080054"/>
          </a:xfrm>
        </p:grpSpPr>
        <p:sp>
          <p:nvSpPr>
            <p:cNvPr id="31" name="正方形/長方形 30"/>
            <p:cNvSpPr/>
            <p:nvPr/>
          </p:nvSpPr>
          <p:spPr>
            <a:xfrm>
              <a:off x="644056" y="4913906"/>
              <a:ext cx="3546281" cy="842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100" dirty="0"/>
            </a:p>
          </p:txBody>
        </p:sp>
        <p:sp>
          <p:nvSpPr>
            <p:cNvPr id="32" name="正方形/長方形 31"/>
            <p:cNvSpPr/>
            <p:nvPr/>
          </p:nvSpPr>
          <p:spPr>
            <a:xfrm>
              <a:off x="1949392" y="4676690"/>
              <a:ext cx="936929" cy="3882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query</a:t>
              </a:r>
              <a:endParaRPr kumimoji="1" lang="ja-JP" altLang="en-US" sz="2400" dirty="0"/>
            </a:p>
          </p:txBody>
        </p:sp>
      </p:grp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30</a:t>
            </a:fld>
            <a:endParaRPr kumimoji="1" lang="ja-JP" altLang="en-US"/>
          </a:p>
        </p:txBody>
      </p:sp>
      <p:sp>
        <p:nvSpPr>
          <p:cNvPr id="27" name="正方形/長方形 26"/>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t>
            </a:r>
            <a:r>
              <a:rPr lang="en-US" altLang="ja-JP" dirty="0">
                <a:solidFill>
                  <a:schemeClr val="tx1"/>
                </a:solidFill>
              </a:rPr>
              <a:t>64</a:t>
            </a:r>
            <a:endParaRPr kumimoji="1" lang="ja-JP" altLang="en-US" dirty="0">
              <a:solidFill>
                <a:schemeClr val="tx1"/>
              </a:solidFill>
            </a:endParaRPr>
          </a:p>
        </p:txBody>
      </p:sp>
      <p:sp>
        <p:nvSpPr>
          <p:cNvPr id="28" name="コンテンツ プレースホルダー 2"/>
          <p:cNvSpPr txBox="1">
            <a:spLocks/>
          </p:cNvSpPr>
          <p:nvPr/>
        </p:nvSpPr>
        <p:spPr>
          <a:xfrm>
            <a:off x="211323" y="1041356"/>
            <a:ext cx="5884677"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(Ⅱ) backward</a:t>
            </a:r>
            <a:r>
              <a:rPr lang="ja-JP" altLang="en-US" dirty="0"/>
              <a:t>型解析</a:t>
            </a:r>
            <a:endParaRPr lang="en-US" altLang="ja-JP" dirty="0"/>
          </a:p>
          <a:p>
            <a:pPr marL="0" indent="0">
              <a:lnSpc>
                <a:spcPct val="100000"/>
              </a:lnSpc>
              <a:buNone/>
            </a:pPr>
            <a:r>
              <a:rPr lang="ja-JP" altLang="en-US" dirty="0"/>
              <a:t>          </a:t>
            </a:r>
            <a:r>
              <a:rPr lang="ja-JP" altLang="en-US" sz="2800" dirty="0"/>
              <a:t>→</a:t>
            </a:r>
            <a:r>
              <a:rPr lang="ja-JP" altLang="en-US" dirty="0">
                <a:solidFill>
                  <a:sysClr val="windowText" lastClr="000000"/>
                </a:solidFill>
              </a:rPr>
              <a:t>効率的で</a:t>
            </a:r>
            <a:r>
              <a:rPr lang="en-US" altLang="ja-JP" dirty="0">
                <a:solidFill>
                  <a:sysClr val="windowText" lastClr="000000"/>
                </a:solidFill>
              </a:rPr>
              <a:t>path-sensitive</a:t>
            </a:r>
            <a:r>
              <a:rPr lang="ja-JP" altLang="en-US" dirty="0">
                <a:solidFill>
                  <a:sysClr val="windowText" lastClr="000000"/>
                </a:solidFill>
              </a:rPr>
              <a:t>な解析</a:t>
            </a:r>
            <a:endParaRPr lang="en-US" altLang="ja-JP" sz="2800" dirty="0"/>
          </a:p>
        </p:txBody>
      </p:sp>
      <p:sp>
        <p:nvSpPr>
          <p:cNvPr id="29" name="テキスト ボックス 28"/>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spTree>
    <p:extLst>
      <p:ext uri="{BB962C8B-B14F-4D97-AF65-F5344CB8AC3E}">
        <p14:creationId xmlns:p14="http://schemas.microsoft.com/office/powerpoint/2010/main" val="3579906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4" name="フレーム 23"/>
          <p:cNvSpPr/>
          <p:nvPr/>
        </p:nvSpPr>
        <p:spPr>
          <a:xfrm>
            <a:off x="6205993" y="5211416"/>
            <a:ext cx="2309853" cy="569182"/>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p:cNvSpPr txBox="1"/>
          <p:nvPr/>
        </p:nvSpPr>
        <p:spPr>
          <a:xfrm>
            <a:off x="589720" y="2951946"/>
            <a:ext cx="4872825" cy="523220"/>
          </a:xfrm>
          <a:prstGeom prst="rect">
            <a:avLst/>
          </a:prstGeom>
          <a:noFill/>
        </p:spPr>
        <p:txBody>
          <a:bodyPr wrap="square" rtlCol="0">
            <a:spAutoFit/>
          </a:bodyPr>
          <a:lstStyle/>
          <a:p>
            <a:pPr marL="514350" indent="-514350">
              <a:buFont typeface="+mj-lt"/>
              <a:buAutoNum type="alphaLcPeriod"/>
            </a:pPr>
            <a:r>
              <a:rPr lang="en-US" altLang="ja-JP" sz="2800" dirty="0"/>
              <a:t>x == STR</a:t>
            </a:r>
            <a:r>
              <a:rPr lang="ja-JP" altLang="en-US" sz="2800" dirty="0"/>
              <a:t>の場合</a:t>
            </a:r>
            <a:endParaRPr kumimoji="1" lang="ja-JP" altLang="en-US" sz="2800" dirty="0"/>
          </a:p>
        </p:txBody>
      </p:sp>
      <p:grpSp>
        <p:nvGrpSpPr>
          <p:cNvPr id="26" name="グループ化 25"/>
          <p:cNvGrpSpPr/>
          <p:nvPr/>
        </p:nvGrpSpPr>
        <p:grpSpPr>
          <a:xfrm>
            <a:off x="1152939" y="3603264"/>
            <a:ext cx="3546281" cy="1080054"/>
            <a:chOff x="644056" y="4676690"/>
            <a:chExt cx="3546281" cy="1080054"/>
          </a:xfrm>
        </p:grpSpPr>
        <p:sp>
          <p:nvSpPr>
            <p:cNvPr id="21" name="正方形/長方形 20"/>
            <p:cNvSpPr/>
            <p:nvPr/>
          </p:nvSpPr>
          <p:spPr>
            <a:xfrm>
              <a:off x="644056" y="4913906"/>
              <a:ext cx="3546281" cy="842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100" dirty="0"/>
            </a:p>
            <a:p>
              <a:pPr algn="ctr"/>
              <a:r>
                <a:rPr lang="en-US" altLang="ja-JP" sz="2800" dirty="0"/>
                <a:t>x</a:t>
              </a:r>
              <a:r>
                <a:rPr kumimoji="1" lang="en-US" altLang="ja-JP" sz="2800" dirty="0"/>
                <a:t> == STR</a:t>
              </a:r>
              <a:endParaRPr kumimoji="1" lang="ja-JP" altLang="en-US" sz="2800" dirty="0"/>
            </a:p>
          </p:txBody>
        </p:sp>
        <p:sp>
          <p:nvSpPr>
            <p:cNvPr id="27" name="正方形/長方形 26"/>
            <p:cNvSpPr/>
            <p:nvPr/>
          </p:nvSpPr>
          <p:spPr>
            <a:xfrm>
              <a:off x="1949392" y="4676690"/>
              <a:ext cx="936929" cy="3882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query</a:t>
              </a:r>
              <a:endParaRPr kumimoji="1" lang="ja-JP" altLang="en-US" sz="2400" dirty="0"/>
            </a:p>
          </p:txBody>
        </p:sp>
      </p:grpSp>
      <p:sp>
        <p:nvSpPr>
          <p:cNvPr id="29" name="フレーム 28"/>
          <p:cNvSpPr/>
          <p:nvPr/>
        </p:nvSpPr>
        <p:spPr>
          <a:xfrm>
            <a:off x="2231666" y="4123412"/>
            <a:ext cx="1410031" cy="448588"/>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31</a:t>
            </a:fld>
            <a:endParaRPr kumimoji="1" lang="ja-JP" altLang="en-US"/>
          </a:p>
        </p:txBody>
      </p:sp>
      <p:sp>
        <p:nvSpPr>
          <p:cNvPr id="30" name="正方形/長方形 29"/>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31" name="コンテンツ プレースホルダー 2"/>
          <p:cNvSpPr txBox="1">
            <a:spLocks/>
          </p:cNvSpPr>
          <p:nvPr/>
        </p:nvSpPr>
        <p:spPr>
          <a:xfrm>
            <a:off x="211323" y="1041356"/>
            <a:ext cx="5884677"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(Ⅱ) backward</a:t>
            </a:r>
            <a:r>
              <a:rPr lang="ja-JP" altLang="en-US" dirty="0"/>
              <a:t>型解析</a:t>
            </a:r>
            <a:endParaRPr lang="en-US" altLang="ja-JP" dirty="0"/>
          </a:p>
          <a:p>
            <a:pPr marL="0" indent="0">
              <a:lnSpc>
                <a:spcPct val="100000"/>
              </a:lnSpc>
              <a:buNone/>
            </a:pPr>
            <a:r>
              <a:rPr lang="ja-JP" altLang="en-US" dirty="0"/>
              <a:t>          </a:t>
            </a:r>
            <a:r>
              <a:rPr lang="ja-JP" altLang="en-US" sz="2800" dirty="0"/>
              <a:t>→</a:t>
            </a:r>
            <a:r>
              <a:rPr lang="ja-JP" altLang="en-US" dirty="0">
                <a:solidFill>
                  <a:sysClr val="windowText" lastClr="000000"/>
                </a:solidFill>
              </a:rPr>
              <a:t>効率的で</a:t>
            </a:r>
            <a:r>
              <a:rPr lang="en-US" altLang="ja-JP" dirty="0">
                <a:solidFill>
                  <a:sysClr val="windowText" lastClr="000000"/>
                </a:solidFill>
              </a:rPr>
              <a:t>path-sensitive</a:t>
            </a:r>
            <a:r>
              <a:rPr lang="ja-JP" altLang="en-US" dirty="0">
                <a:solidFill>
                  <a:sysClr val="windowText" lastClr="000000"/>
                </a:solidFill>
              </a:rPr>
              <a:t>な解析</a:t>
            </a:r>
            <a:endParaRPr lang="en-US" altLang="ja-JP" sz="2800" dirty="0"/>
          </a:p>
        </p:txBody>
      </p:sp>
      <p:sp>
        <p:nvSpPr>
          <p:cNvPr id="32" name="テキスト ボックス 31"/>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spTree>
    <p:extLst>
      <p:ext uri="{BB962C8B-B14F-4D97-AF65-F5344CB8AC3E}">
        <p14:creationId xmlns:p14="http://schemas.microsoft.com/office/powerpoint/2010/main" val="558329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a:ln w="254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4" name="フレーム 23"/>
          <p:cNvSpPr/>
          <p:nvPr/>
        </p:nvSpPr>
        <p:spPr>
          <a:xfrm>
            <a:off x="8018891" y="4201601"/>
            <a:ext cx="2190583" cy="569182"/>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p:cNvSpPr txBox="1"/>
          <p:nvPr/>
        </p:nvSpPr>
        <p:spPr>
          <a:xfrm>
            <a:off x="589720" y="2951946"/>
            <a:ext cx="4872825" cy="523220"/>
          </a:xfrm>
          <a:prstGeom prst="rect">
            <a:avLst/>
          </a:prstGeom>
          <a:noFill/>
        </p:spPr>
        <p:txBody>
          <a:bodyPr wrap="square" rtlCol="0">
            <a:spAutoFit/>
          </a:bodyPr>
          <a:lstStyle/>
          <a:p>
            <a:pPr marL="514350" indent="-514350">
              <a:buFont typeface="+mj-lt"/>
              <a:buAutoNum type="alphaLcPeriod"/>
            </a:pPr>
            <a:r>
              <a:rPr lang="en-US" altLang="ja-JP" sz="2800" dirty="0"/>
              <a:t>x == STR</a:t>
            </a:r>
            <a:r>
              <a:rPr lang="ja-JP" altLang="en-US" sz="2800" dirty="0"/>
              <a:t>の場合</a:t>
            </a:r>
            <a:endParaRPr kumimoji="1" lang="ja-JP" altLang="en-US" sz="2800" dirty="0"/>
          </a:p>
        </p:txBody>
      </p:sp>
      <p:grpSp>
        <p:nvGrpSpPr>
          <p:cNvPr id="26" name="グループ化 25"/>
          <p:cNvGrpSpPr/>
          <p:nvPr/>
        </p:nvGrpSpPr>
        <p:grpSpPr>
          <a:xfrm>
            <a:off x="1152939" y="3603264"/>
            <a:ext cx="3546281" cy="1080054"/>
            <a:chOff x="644056" y="4676690"/>
            <a:chExt cx="3546281" cy="1080054"/>
          </a:xfrm>
        </p:grpSpPr>
        <p:sp>
          <p:nvSpPr>
            <p:cNvPr id="21" name="正方形/長方形 20"/>
            <p:cNvSpPr/>
            <p:nvPr/>
          </p:nvSpPr>
          <p:spPr>
            <a:xfrm>
              <a:off x="644056" y="4913906"/>
              <a:ext cx="3546281" cy="842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100" dirty="0"/>
            </a:p>
            <a:p>
              <a:pPr algn="ctr"/>
              <a:r>
                <a:rPr lang="en-US" altLang="ja-JP" sz="2800" dirty="0"/>
                <a:t>x</a:t>
              </a:r>
              <a:r>
                <a:rPr kumimoji="1" lang="en-US" altLang="ja-JP" sz="2800" dirty="0"/>
                <a:t> == STR </a:t>
              </a:r>
              <a:r>
                <a:rPr kumimoji="1" lang="ja-JP" altLang="en-US" sz="2800" dirty="0"/>
                <a:t>∧</a:t>
              </a:r>
              <a:r>
                <a:rPr kumimoji="1" lang="en-US" altLang="ja-JP" sz="2800" dirty="0"/>
                <a:t> x == 1</a:t>
              </a:r>
              <a:endParaRPr kumimoji="1" lang="ja-JP" altLang="en-US" sz="2800" dirty="0"/>
            </a:p>
          </p:txBody>
        </p:sp>
        <p:sp>
          <p:nvSpPr>
            <p:cNvPr id="27" name="正方形/長方形 26"/>
            <p:cNvSpPr/>
            <p:nvPr/>
          </p:nvSpPr>
          <p:spPr>
            <a:xfrm>
              <a:off x="1949392" y="4676690"/>
              <a:ext cx="936929" cy="3882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query</a:t>
              </a:r>
              <a:endParaRPr kumimoji="1" lang="ja-JP" altLang="en-US" sz="2400" dirty="0"/>
            </a:p>
          </p:txBody>
        </p:sp>
      </p:grpSp>
      <p:sp>
        <p:nvSpPr>
          <p:cNvPr id="28" name="フレーム 27"/>
          <p:cNvSpPr/>
          <p:nvPr/>
        </p:nvSpPr>
        <p:spPr>
          <a:xfrm>
            <a:off x="3273287" y="4139314"/>
            <a:ext cx="996564" cy="448588"/>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32</a:t>
            </a:fld>
            <a:endParaRPr kumimoji="1" lang="ja-JP" altLang="en-US"/>
          </a:p>
        </p:txBody>
      </p:sp>
      <p:sp>
        <p:nvSpPr>
          <p:cNvPr id="30" name="正方形/長方形 29"/>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31" name="コンテンツ プレースホルダー 2"/>
          <p:cNvSpPr txBox="1">
            <a:spLocks/>
          </p:cNvSpPr>
          <p:nvPr/>
        </p:nvSpPr>
        <p:spPr>
          <a:xfrm>
            <a:off x="211323" y="1041356"/>
            <a:ext cx="5884677"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(Ⅱ) backward</a:t>
            </a:r>
            <a:r>
              <a:rPr lang="ja-JP" altLang="en-US" dirty="0"/>
              <a:t>型解析</a:t>
            </a:r>
            <a:endParaRPr lang="en-US" altLang="ja-JP" dirty="0"/>
          </a:p>
          <a:p>
            <a:pPr marL="0" indent="0">
              <a:lnSpc>
                <a:spcPct val="100000"/>
              </a:lnSpc>
              <a:buNone/>
            </a:pPr>
            <a:r>
              <a:rPr lang="ja-JP" altLang="en-US" dirty="0"/>
              <a:t>          </a:t>
            </a:r>
            <a:r>
              <a:rPr lang="ja-JP" altLang="en-US" sz="2800" dirty="0"/>
              <a:t>→</a:t>
            </a:r>
            <a:r>
              <a:rPr lang="ja-JP" altLang="en-US" dirty="0">
                <a:solidFill>
                  <a:sysClr val="windowText" lastClr="000000"/>
                </a:solidFill>
              </a:rPr>
              <a:t>効率的で</a:t>
            </a:r>
            <a:r>
              <a:rPr lang="en-US" altLang="ja-JP" dirty="0">
                <a:solidFill>
                  <a:sysClr val="windowText" lastClr="000000"/>
                </a:solidFill>
              </a:rPr>
              <a:t>path-sensitive</a:t>
            </a:r>
            <a:r>
              <a:rPr lang="ja-JP" altLang="en-US" dirty="0">
                <a:solidFill>
                  <a:sysClr val="windowText" lastClr="000000"/>
                </a:solidFill>
              </a:rPr>
              <a:t>な解析</a:t>
            </a:r>
            <a:endParaRPr lang="en-US" altLang="ja-JP" sz="2800" dirty="0"/>
          </a:p>
        </p:txBody>
      </p:sp>
      <p:sp>
        <p:nvSpPr>
          <p:cNvPr id="32" name="テキスト ボックス 31"/>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sp>
        <p:nvSpPr>
          <p:cNvPr id="35" name="円弧 34"/>
          <p:cNvSpPr/>
          <p:nvPr/>
        </p:nvSpPr>
        <p:spPr>
          <a:xfrm rot="10800000">
            <a:off x="7214613" y="4526279"/>
            <a:ext cx="1572770" cy="1371598"/>
          </a:xfrm>
          <a:prstGeom prst="arc">
            <a:avLst>
              <a:gd name="adj1" fmla="val 21549033"/>
              <a:gd name="adj2" fmla="val 5437533"/>
            </a:avLst>
          </a:prstGeom>
          <a:ln w="635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44000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a:ln w="254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p:cNvCxnSpPr>
          <p:nvPr/>
        </p:nvCxnSpPr>
        <p:spPr>
          <a:xfrm rot="10800000" flipV="1">
            <a:off x="7362586" y="4473275"/>
            <a:ext cx="686654" cy="74796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p:nvPr/>
        </p:nvCxnSpPr>
        <p:spPr>
          <a:xfrm rot="16200000" flipH="1">
            <a:off x="7977454" y="514636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5" name="テキスト ボックス 24"/>
          <p:cNvSpPr txBox="1"/>
          <p:nvPr/>
        </p:nvSpPr>
        <p:spPr>
          <a:xfrm>
            <a:off x="589720" y="2951946"/>
            <a:ext cx="4872825" cy="523220"/>
          </a:xfrm>
          <a:prstGeom prst="rect">
            <a:avLst/>
          </a:prstGeom>
          <a:noFill/>
        </p:spPr>
        <p:txBody>
          <a:bodyPr wrap="square" rtlCol="0">
            <a:spAutoFit/>
          </a:bodyPr>
          <a:lstStyle/>
          <a:p>
            <a:pPr marL="514350" indent="-514350">
              <a:buFont typeface="+mj-lt"/>
              <a:buAutoNum type="alphaLcPeriod"/>
            </a:pPr>
            <a:r>
              <a:rPr lang="en-US" altLang="ja-JP" sz="2800" dirty="0"/>
              <a:t>x == STR</a:t>
            </a:r>
            <a:r>
              <a:rPr lang="ja-JP" altLang="en-US" sz="2800" dirty="0"/>
              <a:t>の場合</a:t>
            </a:r>
            <a:endParaRPr kumimoji="1" lang="ja-JP" altLang="en-US" sz="2800" dirty="0"/>
          </a:p>
        </p:txBody>
      </p:sp>
      <p:grpSp>
        <p:nvGrpSpPr>
          <p:cNvPr id="26" name="グループ化 25"/>
          <p:cNvGrpSpPr/>
          <p:nvPr/>
        </p:nvGrpSpPr>
        <p:grpSpPr>
          <a:xfrm>
            <a:off x="1152939" y="3603264"/>
            <a:ext cx="3546281" cy="1080054"/>
            <a:chOff x="644056" y="4676690"/>
            <a:chExt cx="3546281" cy="1080054"/>
          </a:xfrm>
        </p:grpSpPr>
        <p:sp>
          <p:nvSpPr>
            <p:cNvPr id="21" name="正方形/長方形 20"/>
            <p:cNvSpPr/>
            <p:nvPr/>
          </p:nvSpPr>
          <p:spPr>
            <a:xfrm>
              <a:off x="644056" y="4913906"/>
              <a:ext cx="3546281" cy="842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100" dirty="0"/>
            </a:p>
            <a:p>
              <a:pPr algn="ctr"/>
              <a:r>
                <a:rPr lang="en-US" altLang="ja-JP" sz="2800" dirty="0"/>
                <a:t>x</a:t>
              </a:r>
              <a:r>
                <a:rPr kumimoji="1" lang="en-US" altLang="ja-JP" sz="2800" dirty="0"/>
                <a:t> == STR </a:t>
              </a:r>
              <a:r>
                <a:rPr lang="ja-JP" altLang="en-US" sz="2800" dirty="0"/>
                <a:t>∧</a:t>
              </a:r>
              <a:r>
                <a:rPr kumimoji="1" lang="en-US" altLang="ja-JP" sz="2800" dirty="0"/>
                <a:t> x == 1</a:t>
              </a:r>
              <a:endParaRPr kumimoji="1" lang="ja-JP" altLang="en-US" sz="2800" dirty="0"/>
            </a:p>
          </p:txBody>
        </p:sp>
        <p:sp>
          <p:nvSpPr>
            <p:cNvPr id="27" name="正方形/長方形 26"/>
            <p:cNvSpPr/>
            <p:nvPr/>
          </p:nvSpPr>
          <p:spPr>
            <a:xfrm>
              <a:off x="1949392" y="4676690"/>
              <a:ext cx="936929" cy="3882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query</a:t>
              </a:r>
              <a:endParaRPr kumimoji="1" lang="ja-JP" altLang="en-US" sz="2400" dirty="0"/>
            </a:p>
          </p:txBody>
        </p:sp>
      </p:grpSp>
      <p:sp>
        <p:nvSpPr>
          <p:cNvPr id="24" name="フレーム 23"/>
          <p:cNvSpPr/>
          <p:nvPr/>
        </p:nvSpPr>
        <p:spPr>
          <a:xfrm>
            <a:off x="1566406" y="4118776"/>
            <a:ext cx="2727297" cy="485030"/>
          </a:xfrm>
          <a:prstGeom prst="frame">
            <a:avLst>
              <a:gd name="adj1" fmla="val 730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p:cNvSpPr txBox="1"/>
          <p:nvPr/>
        </p:nvSpPr>
        <p:spPr>
          <a:xfrm>
            <a:off x="1677724" y="4685968"/>
            <a:ext cx="3673503" cy="523220"/>
          </a:xfrm>
          <a:prstGeom prst="rect">
            <a:avLst/>
          </a:prstGeom>
          <a:noFill/>
        </p:spPr>
        <p:txBody>
          <a:bodyPr wrap="square" rtlCol="0">
            <a:spAutoFit/>
          </a:bodyPr>
          <a:lstStyle/>
          <a:p>
            <a:r>
              <a:rPr lang="ja-JP" altLang="en-US" sz="2800" dirty="0">
                <a:solidFill>
                  <a:srgbClr val="FF0000"/>
                </a:solidFill>
              </a:rPr>
              <a:t>↑ 矛盾</a:t>
            </a:r>
            <a:endParaRPr kumimoji="1" lang="ja-JP" altLang="en-US" sz="2800" dirty="0">
              <a:solidFill>
                <a:srgbClr val="FF0000"/>
              </a:solidFill>
            </a:endParaRPr>
          </a:p>
        </p:txBody>
      </p: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33</a:t>
            </a:fld>
            <a:endParaRPr kumimoji="1" lang="ja-JP" altLang="en-US"/>
          </a:p>
        </p:txBody>
      </p:sp>
      <p:sp>
        <p:nvSpPr>
          <p:cNvPr id="29" name="正方形/長方形 28"/>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31" name="コンテンツ プレースホルダー 2"/>
          <p:cNvSpPr txBox="1">
            <a:spLocks/>
          </p:cNvSpPr>
          <p:nvPr/>
        </p:nvSpPr>
        <p:spPr>
          <a:xfrm>
            <a:off x="211323" y="1041356"/>
            <a:ext cx="5884677"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(Ⅱ) backward</a:t>
            </a:r>
            <a:r>
              <a:rPr lang="ja-JP" altLang="en-US" dirty="0"/>
              <a:t>型解析</a:t>
            </a:r>
            <a:endParaRPr lang="en-US" altLang="ja-JP" dirty="0"/>
          </a:p>
          <a:p>
            <a:pPr marL="0" indent="0">
              <a:lnSpc>
                <a:spcPct val="100000"/>
              </a:lnSpc>
              <a:buNone/>
            </a:pPr>
            <a:r>
              <a:rPr lang="ja-JP" altLang="en-US" dirty="0"/>
              <a:t>          </a:t>
            </a:r>
            <a:r>
              <a:rPr lang="ja-JP" altLang="en-US" sz="2800" dirty="0"/>
              <a:t>→</a:t>
            </a:r>
            <a:r>
              <a:rPr lang="ja-JP" altLang="en-US" dirty="0">
                <a:solidFill>
                  <a:sysClr val="windowText" lastClr="000000"/>
                </a:solidFill>
              </a:rPr>
              <a:t>効率的で</a:t>
            </a:r>
            <a:r>
              <a:rPr lang="en-US" altLang="ja-JP" dirty="0">
                <a:solidFill>
                  <a:sysClr val="windowText" lastClr="000000"/>
                </a:solidFill>
              </a:rPr>
              <a:t>path-sensitive</a:t>
            </a:r>
            <a:r>
              <a:rPr lang="ja-JP" altLang="en-US" dirty="0">
                <a:solidFill>
                  <a:sysClr val="windowText" lastClr="000000"/>
                </a:solidFill>
              </a:rPr>
              <a:t>な解析</a:t>
            </a:r>
            <a:endParaRPr lang="en-US" altLang="ja-JP" sz="2800" dirty="0"/>
          </a:p>
        </p:txBody>
      </p:sp>
      <p:sp>
        <p:nvSpPr>
          <p:cNvPr id="32" name="テキスト ボックス 31"/>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sp>
        <p:nvSpPr>
          <p:cNvPr id="33" name="正方形/長方形 32"/>
          <p:cNvSpPr/>
          <p:nvPr/>
        </p:nvSpPr>
        <p:spPr>
          <a:xfrm>
            <a:off x="6233176" y="5224655"/>
            <a:ext cx="2258819" cy="540000"/>
          </a:xfrm>
          <a:prstGeom prst="rect">
            <a:avLst/>
          </a:prstGeom>
          <a:ln w="254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34" name="円弧 33"/>
          <p:cNvSpPr/>
          <p:nvPr/>
        </p:nvSpPr>
        <p:spPr>
          <a:xfrm rot="10800000">
            <a:off x="7214613" y="4526279"/>
            <a:ext cx="1572770" cy="1371598"/>
          </a:xfrm>
          <a:prstGeom prst="arc">
            <a:avLst>
              <a:gd name="adj1" fmla="val 21549033"/>
              <a:gd name="adj2" fmla="val 5437533"/>
            </a:avLst>
          </a:prstGeom>
          <a:ln w="635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乗算記号 21"/>
          <p:cNvSpPr/>
          <p:nvPr/>
        </p:nvSpPr>
        <p:spPr>
          <a:xfrm>
            <a:off x="6958584" y="4352544"/>
            <a:ext cx="1106424" cy="941832"/>
          </a:xfrm>
          <a:prstGeom prst="mathMultiply">
            <a:avLst>
              <a:gd name="adj1" fmla="val 10899"/>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5377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5" name="テキスト ボックス 24"/>
          <p:cNvSpPr txBox="1"/>
          <p:nvPr/>
        </p:nvSpPr>
        <p:spPr>
          <a:xfrm>
            <a:off x="589720" y="2951946"/>
            <a:ext cx="4872825" cy="523220"/>
          </a:xfrm>
          <a:prstGeom prst="rect">
            <a:avLst/>
          </a:prstGeom>
          <a:noFill/>
        </p:spPr>
        <p:txBody>
          <a:bodyPr wrap="square" rtlCol="0">
            <a:spAutoFit/>
          </a:bodyPr>
          <a:lstStyle/>
          <a:p>
            <a:pPr marL="514350" indent="-514350">
              <a:buFont typeface="+mj-lt"/>
              <a:buAutoNum type="alphaLcPeriod"/>
            </a:pPr>
            <a:r>
              <a:rPr lang="en-US" altLang="ja-JP" sz="2800" dirty="0"/>
              <a:t>x == STR</a:t>
            </a:r>
            <a:r>
              <a:rPr lang="ja-JP" altLang="en-US" sz="2800" dirty="0"/>
              <a:t>の場合</a:t>
            </a:r>
            <a:endParaRPr kumimoji="1" lang="ja-JP" altLang="en-US" sz="2800" dirty="0"/>
          </a:p>
        </p:txBody>
      </p:sp>
      <p:sp>
        <p:nvSpPr>
          <p:cNvPr id="30" name="テキスト ボックス 29"/>
          <p:cNvSpPr txBox="1"/>
          <p:nvPr/>
        </p:nvSpPr>
        <p:spPr>
          <a:xfrm>
            <a:off x="1677724" y="4685968"/>
            <a:ext cx="3673503" cy="523220"/>
          </a:xfrm>
          <a:prstGeom prst="rect">
            <a:avLst/>
          </a:prstGeom>
          <a:noFill/>
        </p:spPr>
        <p:txBody>
          <a:bodyPr wrap="square" rtlCol="0">
            <a:spAutoFit/>
          </a:bodyPr>
          <a:lstStyle/>
          <a:p>
            <a:r>
              <a:rPr lang="ja-JP" altLang="en-US" sz="2800" dirty="0">
                <a:solidFill>
                  <a:srgbClr val="FF0000"/>
                </a:solidFill>
              </a:rPr>
              <a:t>↑ 矛盾</a:t>
            </a:r>
            <a:endParaRPr kumimoji="1" lang="ja-JP" altLang="en-US" sz="2800" dirty="0">
              <a:solidFill>
                <a:srgbClr val="FF0000"/>
              </a:solidFill>
            </a:endParaRPr>
          </a:p>
        </p:txBody>
      </p:sp>
      <p:sp>
        <p:nvSpPr>
          <p:cNvPr id="31" name="下矢印 30"/>
          <p:cNvSpPr/>
          <p:nvPr/>
        </p:nvSpPr>
        <p:spPr>
          <a:xfrm>
            <a:off x="2449001" y="5287668"/>
            <a:ext cx="1057524" cy="4214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125895" y="5919796"/>
            <a:ext cx="5678557" cy="523220"/>
          </a:xfrm>
          <a:prstGeom prst="rect">
            <a:avLst/>
          </a:prstGeom>
          <a:noFill/>
        </p:spPr>
        <p:txBody>
          <a:bodyPr wrap="square" rtlCol="0">
            <a:spAutoFit/>
          </a:bodyPr>
          <a:lstStyle/>
          <a:p>
            <a:r>
              <a:rPr lang="en-US" altLang="ja-JP" sz="2800" dirty="0"/>
              <a:t>x == STR</a:t>
            </a:r>
            <a:r>
              <a:rPr lang="ja-JP" altLang="en-US" sz="2800" dirty="0"/>
              <a:t>となる実行パスは存在しない</a:t>
            </a:r>
            <a:endParaRPr kumimoji="1" lang="ja-JP" altLang="en-US" sz="2800" dirty="0"/>
          </a:p>
        </p:txBody>
      </p:sp>
      <p:grpSp>
        <p:nvGrpSpPr>
          <p:cNvPr id="29" name="グループ化 28"/>
          <p:cNvGrpSpPr/>
          <p:nvPr/>
        </p:nvGrpSpPr>
        <p:grpSpPr>
          <a:xfrm>
            <a:off x="1152939" y="3603264"/>
            <a:ext cx="3546281" cy="1080054"/>
            <a:chOff x="644056" y="4676690"/>
            <a:chExt cx="3546281" cy="1080054"/>
          </a:xfrm>
        </p:grpSpPr>
        <p:sp>
          <p:nvSpPr>
            <p:cNvPr id="33" name="正方形/長方形 32"/>
            <p:cNvSpPr/>
            <p:nvPr/>
          </p:nvSpPr>
          <p:spPr>
            <a:xfrm>
              <a:off x="644056" y="4913906"/>
              <a:ext cx="3546281" cy="842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100" dirty="0"/>
            </a:p>
            <a:p>
              <a:pPr algn="ctr"/>
              <a:r>
                <a:rPr lang="en-US" altLang="ja-JP" sz="2800" dirty="0"/>
                <a:t>x</a:t>
              </a:r>
              <a:r>
                <a:rPr kumimoji="1" lang="en-US" altLang="ja-JP" sz="2800" dirty="0"/>
                <a:t> == STR </a:t>
              </a:r>
              <a:r>
                <a:rPr lang="ja-JP" altLang="en-US" sz="2800" dirty="0"/>
                <a:t>∧</a:t>
              </a:r>
              <a:r>
                <a:rPr kumimoji="1" lang="en-US" altLang="ja-JP" sz="2800" dirty="0"/>
                <a:t> x == 1</a:t>
              </a:r>
              <a:endParaRPr kumimoji="1" lang="ja-JP" altLang="en-US" sz="2800" dirty="0"/>
            </a:p>
          </p:txBody>
        </p:sp>
        <p:sp>
          <p:nvSpPr>
            <p:cNvPr id="34" name="正方形/長方形 33"/>
            <p:cNvSpPr/>
            <p:nvPr/>
          </p:nvSpPr>
          <p:spPr>
            <a:xfrm>
              <a:off x="1949392" y="4676690"/>
              <a:ext cx="936929" cy="3882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query</a:t>
              </a:r>
              <a:endParaRPr kumimoji="1" lang="ja-JP" altLang="en-US" sz="2400" dirty="0"/>
            </a:p>
          </p:txBody>
        </p:sp>
      </p:grpSp>
      <p:sp>
        <p:nvSpPr>
          <p:cNvPr id="35" name="フレーム 34"/>
          <p:cNvSpPr/>
          <p:nvPr/>
        </p:nvSpPr>
        <p:spPr>
          <a:xfrm>
            <a:off x="1566406" y="4118776"/>
            <a:ext cx="2727297" cy="485030"/>
          </a:xfrm>
          <a:prstGeom prst="frame">
            <a:avLst>
              <a:gd name="adj1" fmla="val 730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34</a:t>
            </a:fld>
            <a:endParaRPr kumimoji="1" lang="ja-JP" altLang="en-US"/>
          </a:p>
        </p:txBody>
      </p:sp>
      <p:sp>
        <p:nvSpPr>
          <p:cNvPr id="37" name="正方形/長方形 36"/>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39" name="コンテンツ プレースホルダー 2"/>
          <p:cNvSpPr txBox="1">
            <a:spLocks/>
          </p:cNvSpPr>
          <p:nvPr/>
        </p:nvSpPr>
        <p:spPr>
          <a:xfrm>
            <a:off x="211323" y="1041356"/>
            <a:ext cx="5884677"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(Ⅱ) backward</a:t>
            </a:r>
            <a:r>
              <a:rPr lang="ja-JP" altLang="en-US" dirty="0"/>
              <a:t>型解析</a:t>
            </a:r>
            <a:endParaRPr lang="en-US" altLang="ja-JP" dirty="0"/>
          </a:p>
          <a:p>
            <a:pPr marL="0" indent="0">
              <a:lnSpc>
                <a:spcPct val="100000"/>
              </a:lnSpc>
              <a:buNone/>
            </a:pPr>
            <a:r>
              <a:rPr lang="ja-JP" altLang="en-US" dirty="0"/>
              <a:t>          </a:t>
            </a:r>
            <a:r>
              <a:rPr lang="ja-JP" altLang="en-US" sz="2800" dirty="0"/>
              <a:t>→</a:t>
            </a:r>
            <a:r>
              <a:rPr lang="ja-JP" altLang="en-US" dirty="0">
                <a:solidFill>
                  <a:sysClr val="windowText" lastClr="000000"/>
                </a:solidFill>
              </a:rPr>
              <a:t>効率的で</a:t>
            </a:r>
            <a:r>
              <a:rPr lang="en-US" altLang="ja-JP" dirty="0">
                <a:solidFill>
                  <a:sysClr val="windowText" lastClr="000000"/>
                </a:solidFill>
              </a:rPr>
              <a:t>path-sensitive</a:t>
            </a:r>
            <a:r>
              <a:rPr lang="ja-JP" altLang="en-US" dirty="0">
                <a:solidFill>
                  <a:sysClr val="windowText" lastClr="000000"/>
                </a:solidFill>
              </a:rPr>
              <a:t>な解析</a:t>
            </a:r>
            <a:endParaRPr lang="en-US" altLang="ja-JP" sz="2800" dirty="0"/>
          </a:p>
        </p:txBody>
      </p:sp>
      <p:sp>
        <p:nvSpPr>
          <p:cNvPr id="38" name="テキスト ボックス 37"/>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sp>
        <p:nvSpPr>
          <p:cNvPr id="42" name="正方形/長方形 41"/>
          <p:cNvSpPr/>
          <p:nvPr/>
        </p:nvSpPr>
        <p:spPr>
          <a:xfrm>
            <a:off x="8049240" y="4203275"/>
            <a:ext cx="2129885" cy="540000"/>
          </a:xfrm>
          <a:prstGeom prst="rect">
            <a:avLst/>
          </a:prstGeom>
          <a:ln w="254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sp>
        <p:nvSpPr>
          <p:cNvPr id="43" name="正方形/長方形 42"/>
          <p:cNvSpPr/>
          <p:nvPr/>
        </p:nvSpPr>
        <p:spPr>
          <a:xfrm>
            <a:off x="6233176" y="5224655"/>
            <a:ext cx="2258819" cy="540000"/>
          </a:xfrm>
          <a:prstGeom prst="rect">
            <a:avLst/>
          </a:prstGeom>
          <a:ln w="254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44" name="円弧 43"/>
          <p:cNvSpPr/>
          <p:nvPr/>
        </p:nvSpPr>
        <p:spPr>
          <a:xfrm rot="10800000">
            <a:off x="7214613" y="4526279"/>
            <a:ext cx="1572770" cy="1371598"/>
          </a:xfrm>
          <a:prstGeom prst="arc">
            <a:avLst>
              <a:gd name="adj1" fmla="val 21549033"/>
              <a:gd name="adj2" fmla="val 5437533"/>
            </a:avLst>
          </a:prstGeom>
          <a:ln w="635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乗算記号 44"/>
          <p:cNvSpPr/>
          <p:nvPr/>
        </p:nvSpPr>
        <p:spPr>
          <a:xfrm>
            <a:off x="6958584" y="4352544"/>
            <a:ext cx="1106424" cy="941832"/>
          </a:xfrm>
          <a:prstGeom prst="mathMultiply">
            <a:avLst>
              <a:gd name="adj1" fmla="val 10899"/>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72394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5" name="テキスト ボックス 24"/>
          <p:cNvSpPr txBox="1"/>
          <p:nvPr/>
        </p:nvSpPr>
        <p:spPr>
          <a:xfrm>
            <a:off x="589720" y="2951946"/>
            <a:ext cx="4872825" cy="523220"/>
          </a:xfrm>
          <a:prstGeom prst="rect">
            <a:avLst/>
          </a:prstGeom>
          <a:noFill/>
        </p:spPr>
        <p:txBody>
          <a:bodyPr wrap="square" rtlCol="0">
            <a:spAutoFit/>
          </a:bodyPr>
          <a:lstStyle/>
          <a:p>
            <a:pPr marL="514350" indent="-514350">
              <a:buFont typeface="+mj-lt"/>
              <a:buAutoNum type="alphaLcPeriod" startAt="2"/>
            </a:pPr>
            <a:r>
              <a:rPr lang="en-US" altLang="ja-JP" sz="2800" dirty="0"/>
              <a:t>x == INT</a:t>
            </a:r>
            <a:r>
              <a:rPr lang="ja-JP" altLang="en-US" sz="2800" dirty="0"/>
              <a:t>の場合</a:t>
            </a:r>
            <a:endParaRPr kumimoji="1" lang="ja-JP" altLang="en-US" sz="2800" dirty="0"/>
          </a:p>
        </p:txBody>
      </p:sp>
      <p:grpSp>
        <p:nvGrpSpPr>
          <p:cNvPr id="30" name="グループ化 29"/>
          <p:cNvGrpSpPr/>
          <p:nvPr/>
        </p:nvGrpSpPr>
        <p:grpSpPr>
          <a:xfrm>
            <a:off x="1152939" y="3603264"/>
            <a:ext cx="3546281" cy="1080054"/>
            <a:chOff x="644056" y="4676690"/>
            <a:chExt cx="3546281" cy="1080054"/>
          </a:xfrm>
        </p:grpSpPr>
        <p:sp>
          <p:nvSpPr>
            <p:cNvPr id="31" name="正方形/長方形 30"/>
            <p:cNvSpPr/>
            <p:nvPr/>
          </p:nvSpPr>
          <p:spPr>
            <a:xfrm>
              <a:off x="644056" y="4913906"/>
              <a:ext cx="3546281" cy="842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100" dirty="0"/>
            </a:p>
            <a:p>
              <a:pPr algn="ctr"/>
              <a:r>
                <a:rPr lang="en-US" altLang="ja-JP" sz="2800" dirty="0"/>
                <a:t>x == INT</a:t>
              </a:r>
            </a:p>
          </p:txBody>
        </p:sp>
        <p:sp>
          <p:nvSpPr>
            <p:cNvPr id="32" name="正方形/長方形 31"/>
            <p:cNvSpPr/>
            <p:nvPr/>
          </p:nvSpPr>
          <p:spPr>
            <a:xfrm>
              <a:off x="1949392" y="4676690"/>
              <a:ext cx="936929" cy="3882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query</a:t>
              </a:r>
              <a:endParaRPr kumimoji="1" lang="ja-JP" altLang="en-US" sz="2400" dirty="0"/>
            </a:p>
          </p:txBody>
        </p:sp>
      </p:grpSp>
      <p:sp>
        <p:nvSpPr>
          <p:cNvPr id="28" name="フレーム 27"/>
          <p:cNvSpPr/>
          <p:nvPr/>
        </p:nvSpPr>
        <p:spPr>
          <a:xfrm>
            <a:off x="6205993" y="5211416"/>
            <a:ext cx="2309853" cy="569182"/>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フレーム 28"/>
          <p:cNvSpPr/>
          <p:nvPr/>
        </p:nvSpPr>
        <p:spPr>
          <a:xfrm>
            <a:off x="2231666" y="4123412"/>
            <a:ext cx="1410031" cy="448588"/>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35</a:t>
            </a:fld>
            <a:endParaRPr kumimoji="1" lang="ja-JP" altLang="en-US"/>
          </a:p>
        </p:txBody>
      </p:sp>
      <p:sp>
        <p:nvSpPr>
          <p:cNvPr id="33" name="正方形/長方形 32"/>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34" name="コンテンツ プレースホルダー 2"/>
          <p:cNvSpPr txBox="1">
            <a:spLocks/>
          </p:cNvSpPr>
          <p:nvPr/>
        </p:nvSpPr>
        <p:spPr>
          <a:xfrm>
            <a:off x="211323" y="1041356"/>
            <a:ext cx="5884677"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(Ⅱ) backward</a:t>
            </a:r>
            <a:r>
              <a:rPr lang="ja-JP" altLang="en-US" dirty="0"/>
              <a:t>型解析</a:t>
            </a:r>
            <a:endParaRPr lang="en-US" altLang="ja-JP" dirty="0"/>
          </a:p>
          <a:p>
            <a:pPr marL="0" indent="0">
              <a:lnSpc>
                <a:spcPct val="100000"/>
              </a:lnSpc>
              <a:buNone/>
            </a:pPr>
            <a:r>
              <a:rPr lang="ja-JP" altLang="en-US" dirty="0"/>
              <a:t>          </a:t>
            </a:r>
            <a:r>
              <a:rPr lang="ja-JP" altLang="en-US" sz="2800" dirty="0"/>
              <a:t>→</a:t>
            </a:r>
            <a:r>
              <a:rPr lang="ja-JP" altLang="en-US" dirty="0">
                <a:solidFill>
                  <a:sysClr val="windowText" lastClr="000000"/>
                </a:solidFill>
              </a:rPr>
              <a:t>効率的で</a:t>
            </a:r>
            <a:r>
              <a:rPr lang="en-US" altLang="ja-JP" dirty="0">
                <a:solidFill>
                  <a:sysClr val="windowText" lastClr="000000"/>
                </a:solidFill>
              </a:rPr>
              <a:t>path-sensitive</a:t>
            </a:r>
            <a:r>
              <a:rPr lang="ja-JP" altLang="en-US" dirty="0">
                <a:solidFill>
                  <a:sysClr val="windowText" lastClr="000000"/>
                </a:solidFill>
              </a:rPr>
              <a:t>な解析</a:t>
            </a:r>
            <a:endParaRPr lang="en-US" altLang="ja-JP" sz="2800" dirty="0"/>
          </a:p>
        </p:txBody>
      </p:sp>
      <p:sp>
        <p:nvSpPr>
          <p:cNvPr id="35" name="テキスト ボックス 34"/>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spTree>
    <p:extLst>
      <p:ext uri="{BB962C8B-B14F-4D97-AF65-F5344CB8AC3E}">
        <p14:creationId xmlns:p14="http://schemas.microsoft.com/office/powerpoint/2010/main" val="3156449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a:ln w="254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5" name="テキスト ボックス 24"/>
          <p:cNvSpPr txBox="1"/>
          <p:nvPr/>
        </p:nvSpPr>
        <p:spPr>
          <a:xfrm>
            <a:off x="589720" y="2951946"/>
            <a:ext cx="4872825" cy="523220"/>
          </a:xfrm>
          <a:prstGeom prst="rect">
            <a:avLst/>
          </a:prstGeom>
          <a:noFill/>
        </p:spPr>
        <p:txBody>
          <a:bodyPr wrap="square" rtlCol="0">
            <a:spAutoFit/>
          </a:bodyPr>
          <a:lstStyle/>
          <a:p>
            <a:pPr marL="514350" indent="-514350">
              <a:buFont typeface="+mj-lt"/>
              <a:buAutoNum type="alphaLcPeriod" startAt="2"/>
            </a:pPr>
            <a:r>
              <a:rPr lang="en-US" altLang="ja-JP" sz="2800" dirty="0"/>
              <a:t>x == INT</a:t>
            </a:r>
            <a:r>
              <a:rPr lang="ja-JP" altLang="en-US" sz="2800" dirty="0"/>
              <a:t>の場合</a:t>
            </a:r>
            <a:endParaRPr kumimoji="1" lang="ja-JP" altLang="en-US" sz="2800" dirty="0"/>
          </a:p>
        </p:txBody>
      </p:sp>
      <p:grpSp>
        <p:nvGrpSpPr>
          <p:cNvPr id="30" name="グループ化 29"/>
          <p:cNvGrpSpPr/>
          <p:nvPr/>
        </p:nvGrpSpPr>
        <p:grpSpPr>
          <a:xfrm>
            <a:off x="1152939" y="3603264"/>
            <a:ext cx="3546281" cy="1080054"/>
            <a:chOff x="644056" y="4676690"/>
            <a:chExt cx="3546281" cy="1080054"/>
          </a:xfrm>
        </p:grpSpPr>
        <p:sp>
          <p:nvSpPr>
            <p:cNvPr id="31" name="正方形/長方形 30"/>
            <p:cNvSpPr/>
            <p:nvPr/>
          </p:nvSpPr>
          <p:spPr>
            <a:xfrm>
              <a:off x="644056" y="4913906"/>
              <a:ext cx="3546281" cy="842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100" dirty="0"/>
            </a:p>
            <a:p>
              <a:pPr algn="ctr"/>
              <a:r>
                <a:rPr lang="en-US" altLang="ja-JP" sz="2800" dirty="0"/>
                <a:t>x == INT </a:t>
              </a:r>
              <a:r>
                <a:rPr lang="ja-JP" altLang="en-US" sz="2800" dirty="0"/>
                <a:t>∧</a:t>
              </a:r>
              <a:r>
                <a:rPr lang="en-US" altLang="ja-JP" sz="2800" dirty="0"/>
                <a:t> x == 1</a:t>
              </a:r>
            </a:p>
          </p:txBody>
        </p:sp>
        <p:sp>
          <p:nvSpPr>
            <p:cNvPr id="32" name="正方形/長方形 31"/>
            <p:cNvSpPr/>
            <p:nvPr/>
          </p:nvSpPr>
          <p:spPr>
            <a:xfrm>
              <a:off x="1949392" y="4676690"/>
              <a:ext cx="936929" cy="3882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query</a:t>
              </a:r>
              <a:endParaRPr kumimoji="1" lang="ja-JP" altLang="en-US" sz="2400" dirty="0"/>
            </a:p>
          </p:txBody>
        </p:sp>
      </p:grpSp>
      <p:sp>
        <p:nvSpPr>
          <p:cNvPr id="28" name="フレーム 27"/>
          <p:cNvSpPr/>
          <p:nvPr/>
        </p:nvSpPr>
        <p:spPr>
          <a:xfrm>
            <a:off x="8026841" y="4185698"/>
            <a:ext cx="2166731" cy="569182"/>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フレーム 28"/>
          <p:cNvSpPr/>
          <p:nvPr/>
        </p:nvSpPr>
        <p:spPr>
          <a:xfrm>
            <a:off x="3281238" y="4139315"/>
            <a:ext cx="980661" cy="448588"/>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下矢印 35"/>
          <p:cNvSpPr/>
          <p:nvPr/>
        </p:nvSpPr>
        <p:spPr>
          <a:xfrm>
            <a:off x="2425147" y="4953713"/>
            <a:ext cx="1057524" cy="4214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37" name="グループ化 36"/>
          <p:cNvGrpSpPr/>
          <p:nvPr/>
        </p:nvGrpSpPr>
        <p:grpSpPr>
          <a:xfrm>
            <a:off x="1170167" y="5536756"/>
            <a:ext cx="3546281" cy="1080054"/>
            <a:chOff x="644056" y="4676690"/>
            <a:chExt cx="3546281" cy="1080054"/>
          </a:xfrm>
        </p:grpSpPr>
        <p:sp>
          <p:nvSpPr>
            <p:cNvPr id="38" name="正方形/長方形 37"/>
            <p:cNvSpPr/>
            <p:nvPr/>
          </p:nvSpPr>
          <p:spPr>
            <a:xfrm>
              <a:off x="644056" y="4913906"/>
              <a:ext cx="3546281" cy="842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100" dirty="0"/>
            </a:p>
            <a:p>
              <a:pPr algn="ctr"/>
              <a:r>
                <a:rPr lang="en-US" altLang="ja-JP" sz="2800" dirty="0"/>
                <a:t>x == 1</a:t>
              </a:r>
            </a:p>
          </p:txBody>
        </p:sp>
        <p:sp>
          <p:nvSpPr>
            <p:cNvPr id="39" name="正方形/長方形 38"/>
            <p:cNvSpPr/>
            <p:nvPr/>
          </p:nvSpPr>
          <p:spPr>
            <a:xfrm>
              <a:off x="1949392" y="4676690"/>
              <a:ext cx="936929" cy="3882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query</a:t>
              </a:r>
              <a:endParaRPr kumimoji="1" lang="ja-JP" altLang="en-US" sz="2400" dirty="0"/>
            </a:p>
          </p:txBody>
        </p:sp>
      </p:grpSp>
      <p:sp>
        <p:nvSpPr>
          <p:cNvPr id="34" name="テキスト ボックス 33"/>
          <p:cNvSpPr txBox="1"/>
          <p:nvPr/>
        </p:nvSpPr>
        <p:spPr>
          <a:xfrm>
            <a:off x="3582772" y="4960791"/>
            <a:ext cx="952057" cy="400110"/>
          </a:xfrm>
          <a:prstGeom prst="rect">
            <a:avLst/>
          </a:prstGeom>
          <a:noFill/>
        </p:spPr>
        <p:txBody>
          <a:bodyPr wrap="square" rtlCol="0">
            <a:spAutoFit/>
          </a:bodyPr>
          <a:lstStyle/>
          <a:p>
            <a:r>
              <a:rPr kumimoji="1" lang="ja-JP" altLang="en-US" sz="2000" dirty="0"/>
              <a:t>単純化</a:t>
            </a:r>
          </a:p>
        </p:txBody>
      </p: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36</a:t>
            </a:fld>
            <a:endParaRPr kumimoji="1" lang="ja-JP" altLang="en-US"/>
          </a:p>
        </p:txBody>
      </p:sp>
      <p:sp>
        <p:nvSpPr>
          <p:cNvPr id="35" name="正方形/長方形 3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40" name="コンテンツ プレースホルダー 2"/>
          <p:cNvSpPr txBox="1">
            <a:spLocks/>
          </p:cNvSpPr>
          <p:nvPr/>
        </p:nvSpPr>
        <p:spPr>
          <a:xfrm>
            <a:off x="211323" y="1041356"/>
            <a:ext cx="5884677"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(Ⅱ) backward</a:t>
            </a:r>
            <a:r>
              <a:rPr lang="ja-JP" altLang="en-US" dirty="0"/>
              <a:t>型解析</a:t>
            </a:r>
            <a:endParaRPr lang="en-US" altLang="ja-JP" dirty="0"/>
          </a:p>
          <a:p>
            <a:pPr marL="0" indent="0">
              <a:lnSpc>
                <a:spcPct val="100000"/>
              </a:lnSpc>
              <a:buNone/>
            </a:pPr>
            <a:r>
              <a:rPr lang="ja-JP" altLang="en-US" dirty="0"/>
              <a:t>          </a:t>
            </a:r>
            <a:r>
              <a:rPr lang="ja-JP" altLang="en-US" sz="2800" dirty="0"/>
              <a:t>→</a:t>
            </a:r>
            <a:r>
              <a:rPr lang="ja-JP" altLang="en-US" dirty="0">
                <a:solidFill>
                  <a:sysClr val="windowText" lastClr="000000"/>
                </a:solidFill>
              </a:rPr>
              <a:t>効率的で</a:t>
            </a:r>
            <a:r>
              <a:rPr lang="en-US" altLang="ja-JP" dirty="0">
                <a:solidFill>
                  <a:sysClr val="windowText" lastClr="000000"/>
                </a:solidFill>
              </a:rPr>
              <a:t>path-sensitive</a:t>
            </a:r>
            <a:r>
              <a:rPr lang="ja-JP" altLang="en-US" dirty="0">
                <a:solidFill>
                  <a:sysClr val="windowText" lastClr="000000"/>
                </a:solidFill>
              </a:rPr>
              <a:t>な解析</a:t>
            </a:r>
            <a:endParaRPr lang="en-US" altLang="ja-JP" sz="2800" dirty="0"/>
          </a:p>
        </p:txBody>
      </p:sp>
      <p:sp>
        <p:nvSpPr>
          <p:cNvPr id="41" name="テキスト ボックス 40"/>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sp>
        <p:nvSpPr>
          <p:cNvPr id="42" name="円弧 41"/>
          <p:cNvSpPr/>
          <p:nvPr/>
        </p:nvSpPr>
        <p:spPr>
          <a:xfrm rot="10800000">
            <a:off x="7214613" y="4526279"/>
            <a:ext cx="1572770" cy="1371598"/>
          </a:xfrm>
          <a:prstGeom prst="arc">
            <a:avLst>
              <a:gd name="adj1" fmla="val 21549033"/>
              <a:gd name="adj2" fmla="val 5437533"/>
            </a:avLst>
          </a:prstGeom>
          <a:ln w="635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16368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a:ln w="254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a:ln w="254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grpSp>
        <p:nvGrpSpPr>
          <p:cNvPr id="30" name="グループ化 29"/>
          <p:cNvGrpSpPr/>
          <p:nvPr/>
        </p:nvGrpSpPr>
        <p:grpSpPr>
          <a:xfrm>
            <a:off x="1152939" y="3603264"/>
            <a:ext cx="3546281" cy="1080054"/>
            <a:chOff x="644056" y="4676690"/>
            <a:chExt cx="3546281" cy="1080054"/>
          </a:xfrm>
        </p:grpSpPr>
        <p:sp>
          <p:nvSpPr>
            <p:cNvPr id="31" name="正方形/長方形 30"/>
            <p:cNvSpPr/>
            <p:nvPr/>
          </p:nvSpPr>
          <p:spPr>
            <a:xfrm>
              <a:off x="644056" y="4913906"/>
              <a:ext cx="3546281" cy="842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100" dirty="0"/>
            </a:p>
            <a:p>
              <a:pPr algn="ctr"/>
              <a:r>
                <a:rPr lang="en-US" altLang="ja-JP" sz="2800" dirty="0"/>
                <a:t>x == 1</a:t>
              </a:r>
            </a:p>
          </p:txBody>
        </p:sp>
        <p:sp>
          <p:nvSpPr>
            <p:cNvPr id="32" name="正方形/長方形 31"/>
            <p:cNvSpPr/>
            <p:nvPr/>
          </p:nvSpPr>
          <p:spPr>
            <a:xfrm>
              <a:off x="1949392" y="4676690"/>
              <a:ext cx="936929" cy="3882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query</a:t>
              </a:r>
              <a:endParaRPr kumimoji="1" lang="ja-JP" altLang="en-US" sz="2400" dirty="0"/>
            </a:p>
          </p:txBody>
        </p:sp>
      </p:grpSp>
      <p:sp>
        <p:nvSpPr>
          <p:cNvPr id="21" name="角丸四角形吹き出し 20"/>
          <p:cNvSpPr/>
          <p:nvPr/>
        </p:nvSpPr>
        <p:spPr>
          <a:xfrm>
            <a:off x="1232453" y="5231959"/>
            <a:ext cx="3935895" cy="1439186"/>
          </a:xfrm>
          <a:prstGeom prst="wedgeRoundRectCallout">
            <a:avLst>
              <a:gd name="adj1" fmla="val 146273"/>
              <a:gd name="adj2" fmla="val -15186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dirty="0"/>
              <a:t>分岐の合流地点では、各パス毎にさかのぼる</a:t>
            </a:r>
          </a:p>
        </p:txBody>
      </p:sp>
      <p:sp>
        <p:nvSpPr>
          <p:cNvPr id="33" name="テキスト ボックス 32"/>
          <p:cNvSpPr txBox="1"/>
          <p:nvPr/>
        </p:nvSpPr>
        <p:spPr>
          <a:xfrm>
            <a:off x="589720" y="2951946"/>
            <a:ext cx="4872825" cy="523220"/>
          </a:xfrm>
          <a:prstGeom prst="rect">
            <a:avLst/>
          </a:prstGeom>
          <a:noFill/>
        </p:spPr>
        <p:txBody>
          <a:bodyPr wrap="square" rtlCol="0">
            <a:spAutoFit/>
          </a:bodyPr>
          <a:lstStyle/>
          <a:p>
            <a:pPr marL="514350" indent="-514350">
              <a:buFont typeface="+mj-lt"/>
              <a:buAutoNum type="alphaLcPeriod" startAt="2"/>
            </a:pPr>
            <a:r>
              <a:rPr lang="en-US" altLang="ja-JP" sz="2800" dirty="0"/>
              <a:t>x == INT</a:t>
            </a:r>
            <a:r>
              <a:rPr lang="ja-JP" altLang="en-US" sz="2800" dirty="0"/>
              <a:t>の場合</a:t>
            </a:r>
            <a:endParaRPr kumimoji="1" lang="ja-JP" altLang="en-US" sz="2800" dirty="0"/>
          </a:p>
        </p:txBody>
      </p:sp>
      <p:sp>
        <p:nvSpPr>
          <p:cNvPr id="17" name="ドーナツ 16"/>
          <p:cNvSpPr/>
          <p:nvPr/>
        </p:nvSpPr>
        <p:spPr>
          <a:xfrm>
            <a:off x="8961121" y="3578087"/>
            <a:ext cx="326003" cy="286247"/>
          </a:xfrm>
          <a:prstGeom prst="donut">
            <a:avLst>
              <a:gd name="adj" fmla="val 1281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22" name="スライド番号プレースホルダー 21"/>
          <p:cNvSpPr>
            <a:spLocks noGrp="1"/>
          </p:cNvSpPr>
          <p:nvPr>
            <p:ph type="sldNum" sz="quarter" idx="12"/>
          </p:nvPr>
        </p:nvSpPr>
        <p:spPr/>
        <p:txBody>
          <a:bodyPr/>
          <a:lstStyle/>
          <a:p>
            <a:fld id="{1C3DFD32-0C33-45B0-9B6A-5CEE8D66C461}" type="slidenum">
              <a:rPr kumimoji="1" lang="ja-JP" altLang="en-US" smtClean="0"/>
              <a:t>37</a:t>
            </a:fld>
            <a:endParaRPr kumimoji="1" lang="ja-JP" altLang="en-US"/>
          </a:p>
        </p:txBody>
      </p:sp>
      <p:sp>
        <p:nvSpPr>
          <p:cNvPr id="34" name="正方形/長方形 33"/>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35" name="コンテンツ プレースホルダー 2"/>
          <p:cNvSpPr txBox="1">
            <a:spLocks/>
          </p:cNvSpPr>
          <p:nvPr/>
        </p:nvSpPr>
        <p:spPr>
          <a:xfrm>
            <a:off x="211323" y="1041356"/>
            <a:ext cx="5884677"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(Ⅱ) backward</a:t>
            </a:r>
            <a:r>
              <a:rPr lang="ja-JP" altLang="en-US" dirty="0"/>
              <a:t>型解析</a:t>
            </a:r>
            <a:endParaRPr lang="en-US" altLang="ja-JP" dirty="0"/>
          </a:p>
          <a:p>
            <a:pPr marL="0" indent="0">
              <a:lnSpc>
                <a:spcPct val="100000"/>
              </a:lnSpc>
              <a:buNone/>
            </a:pPr>
            <a:r>
              <a:rPr lang="ja-JP" altLang="en-US" dirty="0"/>
              <a:t>          </a:t>
            </a:r>
            <a:r>
              <a:rPr lang="ja-JP" altLang="en-US" sz="2800" dirty="0"/>
              <a:t>→</a:t>
            </a:r>
            <a:r>
              <a:rPr lang="ja-JP" altLang="en-US" dirty="0">
                <a:solidFill>
                  <a:sysClr val="windowText" lastClr="000000"/>
                </a:solidFill>
              </a:rPr>
              <a:t>効率的で</a:t>
            </a:r>
            <a:r>
              <a:rPr lang="en-US" altLang="ja-JP" dirty="0">
                <a:solidFill>
                  <a:sysClr val="windowText" lastClr="000000"/>
                </a:solidFill>
              </a:rPr>
              <a:t>path-sensitive</a:t>
            </a:r>
            <a:r>
              <a:rPr lang="ja-JP" altLang="en-US" dirty="0">
                <a:solidFill>
                  <a:sysClr val="windowText" lastClr="000000"/>
                </a:solidFill>
              </a:rPr>
              <a:t>な解析</a:t>
            </a:r>
            <a:endParaRPr lang="en-US" altLang="ja-JP" sz="2800" dirty="0"/>
          </a:p>
        </p:txBody>
      </p:sp>
      <p:sp>
        <p:nvSpPr>
          <p:cNvPr id="36" name="テキスト ボックス 35"/>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grpSp>
        <p:nvGrpSpPr>
          <p:cNvPr id="24" name="グループ化 23"/>
          <p:cNvGrpSpPr/>
          <p:nvPr/>
        </p:nvGrpSpPr>
        <p:grpSpPr>
          <a:xfrm>
            <a:off x="6821424" y="2971800"/>
            <a:ext cx="2313432" cy="2926077"/>
            <a:chOff x="6821424" y="2971800"/>
            <a:chExt cx="2313432" cy="2926077"/>
          </a:xfrm>
        </p:grpSpPr>
        <p:sp>
          <p:nvSpPr>
            <p:cNvPr id="37" name="円弧 36"/>
            <p:cNvSpPr/>
            <p:nvPr/>
          </p:nvSpPr>
          <p:spPr>
            <a:xfrm rot="10800000">
              <a:off x="7214613" y="4526279"/>
              <a:ext cx="1572770" cy="1371598"/>
            </a:xfrm>
            <a:prstGeom prst="arc">
              <a:avLst>
                <a:gd name="adj1" fmla="val 21549033"/>
                <a:gd name="adj2" fmla="val 5437533"/>
              </a:avLst>
            </a:prstGeom>
            <a:ln w="635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円弧 37"/>
            <p:cNvSpPr/>
            <p:nvPr/>
          </p:nvSpPr>
          <p:spPr>
            <a:xfrm>
              <a:off x="6821424" y="2971800"/>
              <a:ext cx="2313432" cy="1554479"/>
            </a:xfrm>
            <a:prstGeom prst="arc">
              <a:avLst>
                <a:gd name="adj1" fmla="val 21549033"/>
                <a:gd name="adj2" fmla="val 5437533"/>
              </a:avLst>
            </a:prstGeom>
            <a:ln w="635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468346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a:ln w="254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a:ln w="254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42" name="正方形/長方形 41"/>
          <p:cNvSpPr/>
          <p:nvPr/>
        </p:nvSpPr>
        <p:spPr>
          <a:xfrm>
            <a:off x="8071769" y="1760896"/>
            <a:ext cx="2129885" cy="540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43" name="正方形/長方形 42"/>
          <p:cNvSpPr/>
          <p:nvPr/>
        </p:nvSpPr>
        <p:spPr>
          <a:xfrm>
            <a:off x="8049240" y="4203275"/>
            <a:ext cx="2129885" cy="540000"/>
          </a:xfrm>
          <a:prstGeom prst="rect">
            <a:avLst/>
          </a:prstGeom>
          <a:ln w="254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44" name="カギ線コネクタ 43"/>
          <p:cNvCxnSpPr>
            <a:endCxn id="43"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カギ線コネクタ 44"/>
          <p:cNvCxnSpPr>
            <a:stCxn id="43" idx="1"/>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カギ線コネクタ 45"/>
          <p:cNvCxnSpPr>
            <a:stCxn id="43"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カギ線コネクタ 46"/>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589720" y="2951946"/>
            <a:ext cx="5978057" cy="954107"/>
          </a:xfrm>
          <a:prstGeom prst="rect">
            <a:avLst/>
          </a:prstGeom>
          <a:noFill/>
        </p:spPr>
        <p:txBody>
          <a:bodyPr wrap="square" rtlCol="0">
            <a:spAutoFit/>
          </a:bodyPr>
          <a:lstStyle/>
          <a:p>
            <a:pPr marL="514350" indent="-514350">
              <a:buFont typeface="+mj-lt"/>
              <a:buAutoNum type="alphaLcPeriod" startAt="2"/>
            </a:pPr>
            <a:r>
              <a:rPr lang="en-US" altLang="ja-JP" sz="2800" dirty="0"/>
              <a:t>x == INT</a:t>
            </a:r>
            <a:r>
              <a:rPr lang="ja-JP" altLang="en-US" sz="2800" dirty="0"/>
              <a:t>の場合</a:t>
            </a:r>
            <a:endParaRPr lang="en-US" altLang="ja-JP" sz="2800" dirty="0"/>
          </a:p>
          <a:p>
            <a:pPr lvl="1"/>
            <a:r>
              <a:rPr kumimoji="1" lang="en-US" altLang="ja-JP" sz="2800" dirty="0"/>
              <a:t>L3</a:t>
            </a:r>
            <a:r>
              <a:rPr kumimoji="1" lang="ja-JP" altLang="en-US" sz="2800" dirty="0" err="1"/>
              <a:t>での</a:t>
            </a:r>
            <a:r>
              <a:rPr kumimoji="1" lang="ja-JP" altLang="en-US" sz="2800" dirty="0"/>
              <a:t>分岐で</a:t>
            </a:r>
            <a:r>
              <a:rPr kumimoji="1" lang="en-US" altLang="ja-JP" sz="2800" dirty="0"/>
              <a:t>if</a:t>
            </a:r>
            <a:r>
              <a:rPr kumimoji="1" lang="ja-JP" altLang="en-US" sz="2800" dirty="0"/>
              <a:t>節を通る場合</a:t>
            </a:r>
          </a:p>
        </p:txBody>
      </p: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38</a:t>
            </a:fld>
            <a:endParaRPr kumimoji="1" lang="ja-JP" altLang="en-US"/>
          </a:p>
        </p:txBody>
      </p:sp>
      <p:sp>
        <p:nvSpPr>
          <p:cNvPr id="30" name="正方形/長方形 29"/>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31" name="コンテンツ プレースホルダー 2"/>
          <p:cNvSpPr txBox="1">
            <a:spLocks/>
          </p:cNvSpPr>
          <p:nvPr/>
        </p:nvSpPr>
        <p:spPr>
          <a:xfrm>
            <a:off x="211323" y="1041356"/>
            <a:ext cx="5884677"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(Ⅱ) backward</a:t>
            </a:r>
            <a:r>
              <a:rPr lang="ja-JP" altLang="en-US" dirty="0"/>
              <a:t>型解析</a:t>
            </a:r>
            <a:endParaRPr lang="en-US" altLang="ja-JP" dirty="0"/>
          </a:p>
          <a:p>
            <a:pPr marL="0" indent="0">
              <a:lnSpc>
                <a:spcPct val="100000"/>
              </a:lnSpc>
              <a:buNone/>
            </a:pPr>
            <a:r>
              <a:rPr lang="ja-JP" altLang="en-US" dirty="0"/>
              <a:t>          </a:t>
            </a:r>
            <a:r>
              <a:rPr lang="ja-JP" altLang="en-US" sz="2800" dirty="0"/>
              <a:t>→</a:t>
            </a:r>
            <a:r>
              <a:rPr lang="ja-JP" altLang="en-US" dirty="0">
                <a:solidFill>
                  <a:sysClr val="windowText" lastClr="000000"/>
                </a:solidFill>
              </a:rPr>
              <a:t>効率的で</a:t>
            </a:r>
            <a:r>
              <a:rPr lang="en-US" altLang="ja-JP" dirty="0">
                <a:solidFill>
                  <a:sysClr val="windowText" lastClr="000000"/>
                </a:solidFill>
              </a:rPr>
              <a:t>path-sensitive</a:t>
            </a:r>
            <a:r>
              <a:rPr lang="ja-JP" altLang="en-US" dirty="0">
                <a:solidFill>
                  <a:sysClr val="windowText" lastClr="000000"/>
                </a:solidFill>
              </a:rPr>
              <a:t>な解析</a:t>
            </a:r>
            <a:endParaRPr lang="en-US" altLang="ja-JP" sz="2800" dirty="0"/>
          </a:p>
        </p:txBody>
      </p:sp>
      <p:sp>
        <p:nvSpPr>
          <p:cNvPr id="32" name="テキスト ボックス 31"/>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grpSp>
        <p:nvGrpSpPr>
          <p:cNvPr id="21" name="グループ化 20"/>
          <p:cNvGrpSpPr/>
          <p:nvPr/>
        </p:nvGrpSpPr>
        <p:grpSpPr>
          <a:xfrm>
            <a:off x="6995160" y="3008376"/>
            <a:ext cx="1920240" cy="2889504"/>
            <a:chOff x="7059168" y="3090509"/>
            <a:chExt cx="1856232" cy="2807368"/>
          </a:xfrm>
        </p:grpSpPr>
        <p:sp>
          <p:nvSpPr>
            <p:cNvPr id="33" name="円弧 32"/>
            <p:cNvSpPr/>
            <p:nvPr/>
          </p:nvSpPr>
          <p:spPr>
            <a:xfrm rot="10800000">
              <a:off x="7214613" y="4526279"/>
              <a:ext cx="1572770" cy="1371598"/>
            </a:xfrm>
            <a:prstGeom prst="arc">
              <a:avLst>
                <a:gd name="adj1" fmla="val 21549033"/>
                <a:gd name="adj2" fmla="val 5437533"/>
              </a:avLst>
            </a:prstGeom>
            <a:ln w="635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円弧 33"/>
            <p:cNvSpPr/>
            <p:nvPr/>
          </p:nvSpPr>
          <p:spPr>
            <a:xfrm>
              <a:off x="7059168" y="3758184"/>
              <a:ext cx="1856232" cy="768095"/>
            </a:xfrm>
            <a:prstGeom prst="arc">
              <a:avLst>
                <a:gd name="adj1" fmla="val 16633029"/>
                <a:gd name="adj2" fmla="val 5437533"/>
              </a:avLst>
            </a:prstGeom>
            <a:ln w="635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円弧 34"/>
            <p:cNvSpPr/>
            <p:nvPr/>
          </p:nvSpPr>
          <p:spPr>
            <a:xfrm rot="5400000">
              <a:off x="7778715" y="2706850"/>
              <a:ext cx="667677" cy="1434995"/>
            </a:xfrm>
            <a:prstGeom prst="arc">
              <a:avLst>
                <a:gd name="adj1" fmla="val 21549033"/>
                <a:gd name="adj2" fmla="val 5437533"/>
              </a:avLst>
            </a:prstGeom>
            <a:ln w="635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668606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a:ln w="254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a:ln w="254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solidFill>
              <a:schemeClr val="tx1"/>
            </a:solidFill>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42" name="正方形/長方形 41"/>
          <p:cNvSpPr/>
          <p:nvPr/>
        </p:nvSpPr>
        <p:spPr>
          <a:xfrm>
            <a:off x="8071769" y="1760896"/>
            <a:ext cx="2129885" cy="540000"/>
          </a:xfrm>
          <a:prstGeom prst="rect">
            <a:avLst/>
          </a:prstGeom>
          <a:ln w="254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43" name="正方形/長方形 42"/>
          <p:cNvSpPr/>
          <p:nvPr/>
        </p:nvSpPr>
        <p:spPr>
          <a:xfrm>
            <a:off x="8049240" y="4203275"/>
            <a:ext cx="2129885" cy="540000"/>
          </a:xfrm>
          <a:prstGeom prst="rect">
            <a:avLst/>
          </a:prstGeom>
          <a:ln w="254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44" name="カギ線コネクタ 43"/>
          <p:cNvCxnSpPr>
            <a:endCxn id="43"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カギ線コネクタ 44"/>
          <p:cNvCxnSpPr>
            <a:stCxn id="43" idx="1"/>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カギ線コネクタ 45"/>
          <p:cNvCxnSpPr>
            <a:stCxn id="43"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カギ線コネクタ 46"/>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レーム 68"/>
          <p:cNvSpPr/>
          <p:nvPr/>
        </p:nvSpPr>
        <p:spPr>
          <a:xfrm>
            <a:off x="7121717" y="672546"/>
            <a:ext cx="4018060" cy="569182"/>
          </a:xfrm>
          <a:prstGeom prst="frame">
            <a:avLst>
              <a:gd name="adj1" fmla="val 7305"/>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p:cNvSpPr txBox="1"/>
          <p:nvPr/>
        </p:nvSpPr>
        <p:spPr>
          <a:xfrm>
            <a:off x="589720" y="2951946"/>
            <a:ext cx="5978057" cy="954107"/>
          </a:xfrm>
          <a:prstGeom prst="rect">
            <a:avLst/>
          </a:prstGeom>
          <a:noFill/>
        </p:spPr>
        <p:txBody>
          <a:bodyPr wrap="square" rtlCol="0">
            <a:spAutoFit/>
          </a:bodyPr>
          <a:lstStyle/>
          <a:p>
            <a:pPr marL="514350" indent="-514350">
              <a:buFont typeface="+mj-lt"/>
              <a:buAutoNum type="alphaLcPeriod" startAt="2"/>
            </a:pPr>
            <a:r>
              <a:rPr lang="en-US" altLang="ja-JP" sz="2800" dirty="0"/>
              <a:t>x == INT</a:t>
            </a:r>
            <a:r>
              <a:rPr lang="ja-JP" altLang="en-US" sz="2800" dirty="0"/>
              <a:t>の場合</a:t>
            </a:r>
            <a:endParaRPr lang="en-US" altLang="ja-JP" sz="2800" dirty="0"/>
          </a:p>
          <a:p>
            <a:pPr lvl="1"/>
            <a:r>
              <a:rPr kumimoji="1" lang="en-US" altLang="ja-JP" sz="2800" dirty="0"/>
              <a:t>L3</a:t>
            </a:r>
            <a:r>
              <a:rPr kumimoji="1" lang="ja-JP" altLang="en-US" sz="2800" dirty="0" err="1"/>
              <a:t>での</a:t>
            </a:r>
            <a:r>
              <a:rPr kumimoji="1" lang="ja-JP" altLang="en-US" sz="2800" dirty="0"/>
              <a:t>分岐で</a:t>
            </a:r>
            <a:r>
              <a:rPr kumimoji="1" lang="en-US" altLang="ja-JP" sz="2800" dirty="0"/>
              <a:t>if</a:t>
            </a:r>
            <a:r>
              <a:rPr kumimoji="1" lang="ja-JP" altLang="en-US" sz="2800" dirty="0"/>
              <a:t>節を通る場合</a:t>
            </a:r>
          </a:p>
        </p:txBody>
      </p:sp>
      <p:grpSp>
        <p:nvGrpSpPr>
          <p:cNvPr id="51" name="グループ化 50"/>
          <p:cNvGrpSpPr/>
          <p:nvPr/>
        </p:nvGrpSpPr>
        <p:grpSpPr>
          <a:xfrm>
            <a:off x="1041621" y="3849753"/>
            <a:ext cx="3657599" cy="1080054"/>
            <a:chOff x="532738" y="4676690"/>
            <a:chExt cx="3657599" cy="1080054"/>
          </a:xfrm>
        </p:grpSpPr>
        <p:sp>
          <p:nvSpPr>
            <p:cNvPr id="52" name="正方形/長方形 51"/>
            <p:cNvSpPr/>
            <p:nvPr/>
          </p:nvSpPr>
          <p:spPr>
            <a:xfrm>
              <a:off x="532738" y="4913906"/>
              <a:ext cx="3657599" cy="842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100" dirty="0"/>
            </a:p>
            <a:p>
              <a:pPr algn="ctr"/>
              <a:r>
                <a:rPr lang="en-US" altLang="ja-JP" sz="2800" dirty="0"/>
                <a:t>x == 1 </a:t>
              </a:r>
              <a:r>
                <a:rPr lang="ja-JP" altLang="en-US" sz="2800" dirty="0"/>
                <a:t>∧</a:t>
              </a:r>
              <a:r>
                <a:rPr lang="en-US" altLang="ja-JP" sz="2800" dirty="0"/>
                <a:t> s == 1</a:t>
              </a:r>
            </a:p>
          </p:txBody>
        </p:sp>
        <p:sp>
          <p:nvSpPr>
            <p:cNvPr id="53" name="正方形/長方形 52"/>
            <p:cNvSpPr/>
            <p:nvPr/>
          </p:nvSpPr>
          <p:spPr>
            <a:xfrm>
              <a:off x="1949392" y="4676690"/>
              <a:ext cx="936929" cy="3882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query</a:t>
              </a:r>
              <a:endParaRPr kumimoji="1" lang="ja-JP" altLang="en-US" sz="2400" dirty="0"/>
            </a:p>
          </p:txBody>
        </p:sp>
      </p:grp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39</a:t>
            </a:fld>
            <a:endParaRPr kumimoji="1" lang="ja-JP" altLang="en-US"/>
          </a:p>
        </p:txBody>
      </p:sp>
      <p:sp>
        <p:nvSpPr>
          <p:cNvPr id="35" name="正方形/長方形 3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36" name="コンテンツ プレースホルダー 2"/>
          <p:cNvSpPr txBox="1">
            <a:spLocks/>
          </p:cNvSpPr>
          <p:nvPr/>
        </p:nvSpPr>
        <p:spPr>
          <a:xfrm>
            <a:off x="211323" y="1041356"/>
            <a:ext cx="5884677"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(Ⅱ) backward</a:t>
            </a:r>
            <a:r>
              <a:rPr lang="ja-JP" altLang="en-US" dirty="0"/>
              <a:t>型解析</a:t>
            </a:r>
            <a:endParaRPr lang="en-US" altLang="ja-JP" dirty="0"/>
          </a:p>
          <a:p>
            <a:pPr marL="0" indent="0">
              <a:lnSpc>
                <a:spcPct val="100000"/>
              </a:lnSpc>
              <a:buNone/>
            </a:pPr>
            <a:r>
              <a:rPr lang="ja-JP" altLang="en-US" dirty="0"/>
              <a:t>          </a:t>
            </a:r>
            <a:r>
              <a:rPr lang="ja-JP" altLang="en-US" sz="2800" dirty="0"/>
              <a:t>→</a:t>
            </a:r>
            <a:r>
              <a:rPr lang="ja-JP" altLang="en-US" dirty="0">
                <a:solidFill>
                  <a:sysClr val="windowText" lastClr="000000"/>
                </a:solidFill>
              </a:rPr>
              <a:t>効率的で</a:t>
            </a:r>
            <a:r>
              <a:rPr lang="en-US" altLang="ja-JP" dirty="0">
                <a:solidFill>
                  <a:sysClr val="windowText" lastClr="000000"/>
                </a:solidFill>
              </a:rPr>
              <a:t>path-sensitive</a:t>
            </a:r>
            <a:r>
              <a:rPr lang="ja-JP" altLang="en-US" dirty="0">
                <a:solidFill>
                  <a:sysClr val="windowText" lastClr="000000"/>
                </a:solidFill>
              </a:rPr>
              <a:t>な解析</a:t>
            </a:r>
            <a:endParaRPr lang="en-US" altLang="ja-JP" sz="2800" dirty="0"/>
          </a:p>
        </p:txBody>
      </p:sp>
      <p:sp>
        <p:nvSpPr>
          <p:cNvPr id="37" name="テキスト ボックス 36"/>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grpSp>
        <p:nvGrpSpPr>
          <p:cNvPr id="38" name="グループ化 37"/>
          <p:cNvGrpSpPr/>
          <p:nvPr/>
        </p:nvGrpSpPr>
        <p:grpSpPr>
          <a:xfrm>
            <a:off x="6995160" y="2459737"/>
            <a:ext cx="1920240" cy="3438141"/>
            <a:chOff x="7059168" y="2459741"/>
            <a:chExt cx="1856232" cy="3438136"/>
          </a:xfrm>
        </p:grpSpPr>
        <p:sp>
          <p:nvSpPr>
            <p:cNvPr id="39" name="円弧 38"/>
            <p:cNvSpPr/>
            <p:nvPr/>
          </p:nvSpPr>
          <p:spPr>
            <a:xfrm rot="10800000">
              <a:off x="7214613" y="4526279"/>
              <a:ext cx="1572770" cy="1371598"/>
            </a:xfrm>
            <a:prstGeom prst="arc">
              <a:avLst>
                <a:gd name="adj1" fmla="val 21549033"/>
                <a:gd name="adj2" fmla="val 5437533"/>
              </a:avLst>
            </a:prstGeom>
            <a:ln w="635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円弧 39"/>
            <p:cNvSpPr/>
            <p:nvPr/>
          </p:nvSpPr>
          <p:spPr>
            <a:xfrm>
              <a:off x="7059168" y="3758184"/>
              <a:ext cx="1856232" cy="768095"/>
            </a:xfrm>
            <a:prstGeom prst="arc">
              <a:avLst>
                <a:gd name="adj1" fmla="val 16633029"/>
                <a:gd name="adj2" fmla="val 5437533"/>
              </a:avLst>
            </a:prstGeom>
            <a:ln w="635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円弧 40"/>
            <p:cNvSpPr/>
            <p:nvPr/>
          </p:nvSpPr>
          <p:spPr>
            <a:xfrm rot="5400000">
              <a:off x="7463331" y="2391466"/>
              <a:ext cx="1298445" cy="1434995"/>
            </a:xfrm>
            <a:prstGeom prst="arc">
              <a:avLst>
                <a:gd name="adj1" fmla="val 21549033"/>
                <a:gd name="adj2" fmla="val 5437533"/>
              </a:avLst>
            </a:prstGeom>
            <a:ln w="635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8" name="円弧 47"/>
          <p:cNvSpPr/>
          <p:nvPr/>
        </p:nvSpPr>
        <p:spPr>
          <a:xfrm rot="10800000">
            <a:off x="7342632" y="1956815"/>
            <a:ext cx="1591056" cy="2350008"/>
          </a:xfrm>
          <a:prstGeom prst="arc">
            <a:avLst>
              <a:gd name="adj1" fmla="val 21549033"/>
              <a:gd name="adj2" fmla="val 5437533"/>
            </a:avLst>
          </a:prstGeom>
          <a:ln w="635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円弧 48"/>
          <p:cNvSpPr/>
          <p:nvPr/>
        </p:nvSpPr>
        <p:spPr>
          <a:xfrm>
            <a:off x="7184136" y="539496"/>
            <a:ext cx="1886712" cy="1414270"/>
          </a:xfrm>
          <a:prstGeom prst="arc">
            <a:avLst>
              <a:gd name="adj1" fmla="val 21537074"/>
              <a:gd name="adj2" fmla="val 5437533"/>
            </a:avLst>
          </a:prstGeom>
          <a:ln w="635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904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1168" y="811756"/>
            <a:ext cx="11777472" cy="5991379"/>
          </a:xfrm>
        </p:spPr>
        <p:txBody>
          <a:bodyPr>
            <a:noAutofit/>
          </a:bodyPr>
          <a:lstStyle/>
          <a:p>
            <a:pPr>
              <a:lnSpc>
                <a:spcPct val="100000"/>
              </a:lnSpc>
            </a:pPr>
            <a:r>
              <a:rPr kumimoji="1" lang="ja-JP" altLang="en-US" dirty="0"/>
              <a:t>背景</a:t>
            </a:r>
            <a:endParaRPr kumimoji="1" lang="en-US" altLang="ja-JP" dirty="0"/>
          </a:p>
          <a:p>
            <a:pPr lvl="1">
              <a:lnSpc>
                <a:spcPct val="100000"/>
              </a:lnSpc>
              <a:buFont typeface="Calibri" panose="020F0502020204030204" pitchFamily="34" charset="0"/>
              <a:buChar char="‐"/>
            </a:pPr>
            <a:r>
              <a:rPr lang="ja-JP" altLang="en-US" sz="2800" dirty="0"/>
              <a:t>動的型つけ言語の正確で高速な静的解析は難しい</a:t>
            </a:r>
            <a:endParaRPr lang="en-US" altLang="ja-JP" sz="2800" dirty="0"/>
          </a:p>
          <a:p>
            <a:pPr>
              <a:lnSpc>
                <a:spcPct val="100000"/>
              </a:lnSpc>
            </a:pPr>
            <a:endParaRPr lang="en-US" altLang="ja-JP" sz="800" dirty="0"/>
          </a:p>
          <a:p>
            <a:pPr>
              <a:lnSpc>
                <a:spcPct val="100000"/>
              </a:lnSpc>
            </a:pPr>
            <a:r>
              <a:rPr lang="ja-JP" altLang="en-US" dirty="0"/>
              <a:t>問題設定</a:t>
            </a:r>
            <a:endParaRPr lang="en-US" altLang="ja-JP" dirty="0"/>
          </a:p>
          <a:p>
            <a:pPr lvl="1">
              <a:lnSpc>
                <a:spcPct val="100000"/>
              </a:lnSpc>
              <a:buFont typeface="Calibri" panose="020F0502020204030204" pitchFamily="34" charset="0"/>
              <a:buChar char="‐"/>
            </a:pPr>
            <a:r>
              <a:rPr kumimoji="1" lang="ja-JP" altLang="en-US" sz="2800" dirty="0"/>
              <a:t>既存の</a:t>
            </a:r>
            <a:r>
              <a:rPr kumimoji="1" lang="en-US" altLang="ja-JP" sz="2800" dirty="0"/>
              <a:t>Python</a:t>
            </a:r>
            <a:r>
              <a:rPr kumimoji="1" lang="ja-JP" altLang="en-US" sz="2800" dirty="0"/>
              <a:t>静的型解析器は、</a:t>
            </a:r>
            <a:r>
              <a:rPr lang="en-US" altLang="ja-JP" sz="2800" dirty="0"/>
              <a:t>path-sensitive</a:t>
            </a:r>
            <a:r>
              <a:rPr lang="ja-JP" altLang="en-US" sz="2800" dirty="0"/>
              <a:t>で正確な型解析ができない</a:t>
            </a:r>
            <a:endParaRPr lang="en-US" altLang="ja-JP" sz="2800" dirty="0"/>
          </a:p>
          <a:p>
            <a:pPr lvl="1">
              <a:lnSpc>
                <a:spcPct val="100000"/>
              </a:lnSpc>
            </a:pPr>
            <a:endParaRPr kumimoji="1" lang="en-US" altLang="ja-JP" sz="800" dirty="0"/>
          </a:p>
          <a:p>
            <a:pPr>
              <a:lnSpc>
                <a:spcPct val="100000"/>
              </a:lnSpc>
            </a:pPr>
            <a:r>
              <a:rPr kumimoji="1" lang="ja-JP" altLang="en-US" dirty="0"/>
              <a:t>提案手法</a:t>
            </a:r>
            <a:endParaRPr kumimoji="1" lang="en-US" altLang="ja-JP" dirty="0"/>
          </a:p>
          <a:p>
            <a:pPr lvl="1">
              <a:lnSpc>
                <a:spcPct val="100000"/>
              </a:lnSpc>
              <a:buFont typeface="Calibri" panose="020F0502020204030204" pitchFamily="34" charset="0"/>
              <a:buChar char="‐"/>
            </a:pPr>
            <a:r>
              <a:rPr lang="ja-JP" altLang="en-US" sz="2800" dirty="0"/>
              <a:t>以下の</a:t>
            </a:r>
            <a:r>
              <a:rPr lang="en-US" altLang="ja-JP" sz="2800" dirty="0"/>
              <a:t>2</a:t>
            </a:r>
            <a:r>
              <a:rPr lang="ja-JP" altLang="en-US" sz="2800" dirty="0" err="1"/>
              <a:t>つを</a:t>
            </a:r>
            <a:r>
              <a:rPr lang="ja-JP" altLang="en-US" sz="2800" dirty="0"/>
              <a:t>組み合わせ、</a:t>
            </a:r>
            <a:r>
              <a:rPr lang="en-US" altLang="ja-JP" sz="2800" dirty="0"/>
              <a:t>path-sensitive</a:t>
            </a:r>
            <a:r>
              <a:rPr lang="ja-JP" altLang="en-US" sz="2800" dirty="0"/>
              <a:t>で正確な型解析を行う</a:t>
            </a:r>
            <a:endParaRPr lang="en-US" altLang="ja-JP" sz="2800" dirty="0"/>
          </a:p>
          <a:p>
            <a:pPr marL="1428750" lvl="2" indent="-514350">
              <a:lnSpc>
                <a:spcPct val="100000"/>
              </a:lnSpc>
              <a:buFont typeface="+mj-lt"/>
              <a:buAutoNum type="arabicPeriod"/>
            </a:pPr>
            <a:r>
              <a:rPr lang="en-US" altLang="ja-JP" sz="2800" dirty="0"/>
              <a:t>forward</a:t>
            </a:r>
            <a:r>
              <a:rPr lang="ja-JP" altLang="en-US" sz="2800" dirty="0"/>
              <a:t>型解析</a:t>
            </a:r>
            <a:endParaRPr lang="en-US" altLang="ja-JP" sz="2800" dirty="0"/>
          </a:p>
          <a:p>
            <a:pPr marL="1428750" lvl="2" indent="-514350">
              <a:lnSpc>
                <a:spcPct val="100000"/>
              </a:lnSpc>
              <a:buFont typeface="+mj-lt"/>
              <a:buAutoNum type="arabicPeriod"/>
            </a:pPr>
            <a:r>
              <a:rPr lang="en-US" altLang="ja-JP" sz="2800" dirty="0"/>
              <a:t>backward</a:t>
            </a:r>
            <a:r>
              <a:rPr lang="ja-JP" altLang="en-US" sz="2800" dirty="0"/>
              <a:t>解析</a:t>
            </a:r>
            <a:endParaRPr lang="en-US" altLang="ja-JP" sz="2800" dirty="0"/>
          </a:p>
          <a:p>
            <a:pPr>
              <a:lnSpc>
                <a:spcPct val="100000"/>
              </a:lnSpc>
            </a:pPr>
            <a:endParaRPr kumimoji="1" lang="en-US" altLang="ja-JP" sz="800" dirty="0"/>
          </a:p>
          <a:p>
            <a:pPr>
              <a:lnSpc>
                <a:spcPct val="100000"/>
              </a:lnSpc>
            </a:pPr>
            <a:r>
              <a:rPr lang="ja-JP" altLang="en-US" dirty="0"/>
              <a:t>実験</a:t>
            </a:r>
            <a:endParaRPr lang="en-US" altLang="ja-JP" dirty="0"/>
          </a:p>
          <a:p>
            <a:pPr lvl="1">
              <a:lnSpc>
                <a:spcPct val="100000"/>
              </a:lnSpc>
              <a:buFont typeface="Calibri" panose="020F0502020204030204" pitchFamily="34" charset="0"/>
              <a:buChar char="‐"/>
            </a:pPr>
            <a:r>
              <a:rPr kumimoji="1" lang="ja-JP" altLang="en-US" sz="2800" dirty="0"/>
              <a:t>既存の解析器より、正確な型解析の結果を獲得</a:t>
            </a:r>
          </a:p>
        </p:txBody>
      </p:sp>
      <p:sp>
        <p:nvSpPr>
          <p:cNvPr id="2" name="テキスト ボックス 1"/>
          <p:cNvSpPr txBox="1"/>
          <p:nvPr/>
        </p:nvSpPr>
        <p:spPr>
          <a:xfrm>
            <a:off x="274320" y="91440"/>
            <a:ext cx="3583259" cy="584775"/>
          </a:xfrm>
          <a:prstGeom prst="rect">
            <a:avLst/>
          </a:prstGeom>
          <a:noFill/>
        </p:spPr>
        <p:txBody>
          <a:bodyPr wrap="square" rtlCol="0">
            <a:spAutoFit/>
          </a:bodyPr>
          <a:lstStyle/>
          <a:p>
            <a:r>
              <a:rPr kumimoji="1" lang="ja-JP" altLang="en-US" sz="3200" dirty="0"/>
              <a:t>概要</a:t>
            </a:r>
          </a:p>
        </p:txBody>
      </p:sp>
      <p:sp>
        <p:nvSpPr>
          <p:cNvPr id="4" name="スライド番号プレースホルダー 3"/>
          <p:cNvSpPr>
            <a:spLocks noGrp="1"/>
          </p:cNvSpPr>
          <p:nvPr>
            <p:ph type="sldNum" sz="quarter" idx="12"/>
          </p:nvPr>
        </p:nvSpPr>
        <p:spPr/>
        <p:txBody>
          <a:bodyPr/>
          <a:lstStyle/>
          <a:p>
            <a:fld id="{1C3DFD32-0C33-45B0-9B6A-5CEE8D66C461}" type="slidenum">
              <a:rPr kumimoji="1" lang="ja-JP" altLang="en-US" smtClean="0"/>
              <a:t>4</a:t>
            </a:fld>
            <a:endParaRPr kumimoji="1" lang="ja-JP" altLang="en-US" dirty="0"/>
          </a:p>
        </p:txBody>
      </p:sp>
      <p:sp>
        <p:nvSpPr>
          <p:cNvPr id="5" name="正方形/長方形 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Tree>
    <p:extLst>
      <p:ext uri="{BB962C8B-B14F-4D97-AF65-F5344CB8AC3E}">
        <p14:creationId xmlns:p14="http://schemas.microsoft.com/office/powerpoint/2010/main" val="1765583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テキスト ボックス 65"/>
          <p:cNvSpPr txBox="1"/>
          <p:nvPr/>
        </p:nvSpPr>
        <p:spPr>
          <a:xfrm>
            <a:off x="739474" y="6182187"/>
            <a:ext cx="4412974" cy="523220"/>
          </a:xfrm>
          <a:prstGeom prst="rect">
            <a:avLst/>
          </a:prstGeom>
          <a:noFill/>
        </p:spPr>
        <p:txBody>
          <a:bodyPr wrap="square" rtlCol="0">
            <a:spAutoFit/>
          </a:bodyPr>
          <a:lstStyle/>
          <a:p>
            <a:r>
              <a:rPr lang="ja-JP" altLang="en-US" sz="2800" dirty="0"/>
              <a:t>　　　の実行パスは存在する</a:t>
            </a:r>
            <a:endParaRPr kumimoji="1" lang="ja-JP" altLang="en-US" sz="2800" dirty="0"/>
          </a:p>
        </p:txBody>
      </p:sp>
      <p:sp>
        <p:nvSpPr>
          <p:cNvPr id="3" name="正方形/長方形 2"/>
          <p:cNvSpPr/>
          <p:nvPr/>
        </p:nvSpPr>
        <p:spPr>
          <a:xfrm>
            <a:off x="7156366" y="695449"/>
            <a:ext cx="3960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(L1)  s</a:t>
            </a:r>
            <a:r>
              <a:rPr kumimoji="1" lang="en-US" altLang="ja-JP" sz="2800" dirty="0"/>
              <a:t> = </a:t>
            </a:r>
            <a:r>
              <a:rPr kumimoji="1" lang="en-US" altLang="ja-JP" sz="2800" dirty="0" err="1"/>
              <a:t>int</a:t>
            </a:r>
            <a:r>
              <a:rPr lang="en-US" altLang="ja-JP" sz="2800" dirty="0" err="1"/>
              <a:t>_return_func</a:t>
            </a:r>
            <a:r>
              <a:rPr lang="en-US" altLang="ja-JP" sz="2800" dirty="0"/>
              <a:t>()</a:t>
            </a:r>
            <a:endParaRPr kumimoji="1" lang="ja-JP" altLang="en-US" sz="2800" dirty="0"/>
          </a:p>
        </p:txBody>
      </p:sp>
      <p:sp>
        <p:nvSpPr>
          <p:cNvPr id="4" name="正方形/長方形 3"/>
          <p:cNvSpPr/>
          <p:nvPr/>
        </p:nvSpPr>
        <p:spPr>
          <a:xfrm>
            <a:off x="6278199"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(L4)  x = 1</a:t>
            </a:r>
            <a:endParaRPr kumimoji="1" lang="ja-JP" altLang="en-US" sz="2800" dirty="0"/>
          </a:p>
        </p:txBody>
      </p:sp>
      <p:sp>
        <p:nvSpPr>
          <p:cNvPr id="5" name="正方形/長方形 4"/>
          <p:cNvSpPr/>
          <p:nvPr/>
        </p:nvSpPr>
        <p:spPr>
          <a:xfrm>
            <a:off x="9946951" y="2777338"/>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(L6)  x = “a”</a:t>
            </a:r>
            <a:endParaRPr kumimoji="1" lang="ja-JP" altLang="en-US" sz="2800" dirty="0"/>
          </a:p>
        </p:txBody>
      </p:sp>
      <p:sp>
        <p:nvSpPr>
          <p:cNvPr id="6" name="正方形/長方形 5"/>
          <p:cNvSpPr/>
          <p:nvPr/>
        </p:nvSpPr>
        <p:spPr>
          <a:xfrm>
            <a:off x="6233176" y="5224655"/>
            <a:ext cx="2258819"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(L9)  z = x + 10</a:t>
            </a:r>
            <a:endParaRPr kumimoji="1" lang="ja-JP" altLang="en-US" sz="2800" dirty="0"/>
          </a:p>
        </p:txBody>
      </p:sp>
      <p:sp>
        <p:nvSpPr>
          <p:cNvPr id="7" name="正方形/長方形 6"/>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8" name="正方形/長方形 7"/>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9" name="直線矢印コネクタ 8"/>
          <p:cNvCxnSpPr>
            <a:stCxn id="3" idx="2"/>
            <a:endCxn id="7" idx="0"/>
          </p:cNvCxnSpPr>
          <p:nvPr/>
        </p:nvCxnSpPr>
        <p:spPr>
          <a:xfrm>
            <a:off x="9136366" y="1235449"/>
            <a:ext cx="346" cy="52544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0" name="カギ線コネクタ 9"/>
          <p:cNvCxnSpPr>
            <a:stCxn id="7" idx="3"/>
            <a:endCxn id="5" idx="0"/>
          </p:cNvCxnSpPr>
          <p:nvPr/>
        </p:nvCxnSpPr>
        <p:spPr>
          <a:xfrm>
            <a:off x="10201654" y="2030896"/>
            <a:ext cx="810240"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 idx="1"/>
            <a:endCxn id="4" idx="0"/>
          </p:cNvCxnSpPr>
          <p:nvPr/>
        </p:nvCxnSpPr>
        <p:spPr>
          <a:xfrm rot="10800000" flipV="1">
            <a:off x="7343143" y="2030896"/>
            <a:ext cx="728627" cy="746442"/>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4" idx="2"/>
            <a:endCxn id="8" idx="0"/>
          </p:cNvCxnSpPr>
          <p:nvPr/>
        </p:nvCxnSpPr>
        <p:spPr>
          <a:xfrm rot="16200000" flipH="1">
            <a:off x="7785694" y="2874785"/>
            <a:ext cx="885937" cy="1771041"/>
          </a:xfrm>
          <a:prstGeom prst="bentConnector3">
            <a:avLst>
              <a:gd name="adj1" fmla="val 4551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8" idx="0"/>
          </p:cNvCxnSpPr>
          <p:nvPr/>
        </p:nvCxnSpPr>
        <p:spPr>
          <a:xfrm rot="5400000">
            <a:off x="9620071" y="2811451"/>
            <a:ext cx="885937" cy="1897711"/>
          </a:xfrm>
          <a:prstGeom prst="bentConnector3">
            <a:avLst>
              <a:gd name="adj1" fmla="val 4551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8" idx="1"/>
            <a:endCxn id="6" idx="0"/>
          </p:cNvCxnSpPr>
          <p:nvPr/>
        </p:nvCxnSpPr>
        <p:spPr>
          <a:xfrm rot="10800000" flipV="1">
            <a:off x="7362586" y="4473275"/>
            <a:ext cx="686654" cy="75138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8"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6" idx="2"/>
          </p:cNvCxnSpPr>
          <p:nvPr/>
        </p:nvCxnSpPr>
        <p:spPr>
          <a:xfrm rot="16200000" flipH="1">
            <a:off x="7977454" y="5149786"/>
            <a:ext cx="512582" cy="1742319"/>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275443" y="1645920"/>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8" name="テキスト ボックス 17"/>
          <p:cNvSpPr txBox="1"/>
          <p:nvPr/>
        </p:nvSpPr>
        <p:spPr>
          <a:xfrm>
            <a:off x="7348330" y="4143955"/>
            <a:ext cx="739471" cy="369332"/>
          </a:xfrm>
          <a:prstGeom prst="rect">
            <a:avLst/>
          </a:prstGeom>
          <a:noFill/>
        </p:spPr>
        <p:txBody>
          <a:bodyPr wrap="square" rtlCol="0">
            <a:spAutoFit/>
          </a:bodyPr>
          <a:lstStyle/>
          <a:p>
            <a:r>
              <a:rPr kumimoji="1" lang="en-US" altLang="ja-JP" dirty="0"/>
              <a:t>True</a:t>
            </a:r>
            <a:endParaRPr kumimoji="1" lang="ja-JP" altLang="en-US" dirty="0"/>
          </a:p>
        </p:txBody>
      </p:sp>
      <p:sp>
        <p:nvSpPr>
          <p:cNvPr id="19" name="テキスト ボックス 18"/>
          <p:cNvSpPr txBox="1"/>
          <p:nvPr/>
        </p:nvSpPr>
        <p:spPr>
          <a:xfrm>
            <a:off x="10355248" y="1656522"/>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20" name="テキスト ボックス 19"/>
          <p:cNvSpPr txBox="1"/>
          <p:nvPr/>
        </p:nvSpPr>
        <p:spPr>
          <a:xfrm>
            <a:off x="10364525" y="4138654"/>
            <a:ext cx="739471" cy="369332"/>
          </a:xfrm>
          <a:prstGeom prst="rect">
            <a:avLst/>
          </a:prstGeom>
          <a:noFill/>
        </p:spPr>
        <p:txBody>
          <a:bodyPr wrap="square" rtlCol="0">
            <a:spAutoFit/>
          </a:bodyPr>
          <a:lstStyle/>
          <a:p>
            <a:r>
              <a:rPr kumimoji="1" lang="en-US" altLang="ja-JP" dirty="0"/>
              <a:t>False</a:t>
            </a:r>
            <a:endParaRPr kumimoji="1" lang="ja-JP" altLang="en-US" dirty="0"/>
          </a:p>
        </p:txBody>
      </p:sp>
      <p:sp>
        <p:nvSpPr>
          <p:cNvPr id="42" name="正方形/長方形 41"/>
          <p:cNvSpPr/>
          <p:nvPr/>
        </p:nvSpPr>
        <p:spPr>
          <a:xfrm>
            <a:off x="8071769" y="1760896"/>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(L3)  if s == 1:</a:t>
            </a:r>
            <a:endParaRPr kumimoji="1" lang="ja-JP" altLang="en-US" sz="2800" dirty="0"/>
          </a:p>
        </p:txBody>
      </p:sp>
      <p:sp>
        <p:nvSpPr>
          <p:cNvPr id="43" name="正方形/長方形 42"/>
          <p:cNvSpPr/>
          <p:nvPr/>
        </p:nvSpPr>
        <p:spPr>
          <a:xfrm>
            <a:off x="8049240" y="4203275"/>
            <a:ext cx="2129885"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(L8)  if x == 1:</a:t>
            </a:r>
            <a:endParaRPr kumimoji="1" lang="ja-JP" altLang="en-US" sz="2800" dirty="0"/>
          </a:p>
        </p:txBody>
      </p:sp>
      <p:cxnSp>
        <p:nvCxnSpPr>
          <p:cNvPr id="44" name="カギ線コネクタ 43"/>
          <p:cNvCxnSpPr>
            <a:endCxn id="43" idx="0"/>
          </p:cNvCxnSpPr>
          <p:nvPr/>
        </p:nvCxnSpPr>
        <p:spPr>
          <a:xfrm rot="5400000">
            <a:off x="9620071" y="2811451"/>
            <a:ext cx="885937" cy="1897711"/>
          </a:xfrm>
          <a:prstGeom prst="bentConnector3">
            <a:avLst>
              <a:gd name="adj1" fmla="val 4551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カギ線コネクタ 44"/>
          <p:cNvCxnSpPr>
            <a:stCxn id="43" idx="1"/>
          </p:cNvCxnSpPr>
          <p:nvPr/>
        </p:nvCxnSpPr>
        <p:spPr>
          <a:xfrm rot="10800000" flipV="1">
            <a:off x="7362586" y="4473275"/>
            <a:ext cx="686654" cy="751380"/>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カギ線コネクタ 45"/>
          <p:cNvCxnSpPr>
            <a:stCxn id="43" idx="3"/>
          </p:cNvCxnSpPr>
          <p:nvPr/>
        </p:nvCxnSpPr>
        <p:spPr>
          <a:xfrm flipH="1">
            <a:off x="9104905" y="4473275"/>
            <a:ext cx="1074220" cy="1803962"/>
          </a:xfrm>
          <a:prstGeom prst="bentConnector4">
            <a:avLst>
              <a:gd name="adj1" fmla="val -76055"/>
              <a:gd name="adj2" fmla="val 856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カギ線コネクタ 46"/>
          <p:cNvCxnSpPr/>
          <p:nvPr/>
        </p:nvCxnSpPr>
        <p:spPr>
          <a:xfrm rot="16200000" flipH="1">
            <a:off x="7977454" y="5149786"/>
            <a:ext cx="512582" cy="1742319"/>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2" name="下矢印 61"/>
          <p:cNvSpPr/>
          <p:nvPr/>
        </p:nvSpPr>
        <p:spPr>
          <a:xfrm>
            <a:off x="2369487" y="5685232"/>
            <a:ext cx="1057524" cy="4214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63" name="グループ化 62"/>
          <p:cNvGrpSpPr/>
          <p:nvPr/>
        </p:nvGrpSpPr>
        <p:grpSpPr>
          <a:xfrm>
            <a:off x="868019" y="6130453"/>
            <a:ext cx="589737" cy="572494"/>
            <a:chOff x="8445610" y="2808136"/>
            <a:chExt cx="2751151" cy="1860605"/>
          </a:xfrm>
        </p:grpSpPr>
        <p:sp>
          <p:nvSpPr>
            <p:cNvPr id="64" name="円弧 63"/>
            <p:cNvSpPr/>
            <p:nvPr/>
          </p:nvSpPr>
          <p:spPr>
            <a:xfrm>
              <a:off x="8445610" y="2808136"/>
              <a:ext cx="2751151" cy="1152939"/>
            </a:xfrm>
            <a:prstGeom prst="arc">
              <a:avLst>
                <a:gd name="adj1" fmla="val 21549033"/>
                <a:gd name="adj2" fmla="val 4984990"/>
              </a:avLst>
            </a:prstGeom>
            <a:ln w="444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円弧 64"/>
            <p:cNvSpPr/>
            <p:nvPr/>
          </p:nvSpPr>
          <p:spPr>
            <a:xfrm rot="10800000">
              <a:off x="9264590" y="3962399"/>
              <a:ext cx="1384851" cy="706342"/>
            </a:xfrm>
            <a:prstGeom prst="arc">
              <a:avLst>
                <a:gd name="adj1" fmla="val 21549033"/>
                <a:gd name="adj2" fmla="val 4984990"/>
              </a:avLst>
            </a:prstGeom>
            <a:ln w="44450">
              <a:solidFill>
                <a:srgbClr val="00B05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70" name="グループ化 69"/>
          <p:cNvGrpSpPr/>
          <p:nvPr/>
        </p:nvGrpSpPr>
        <p:grpSpPr>
          <a:xfrm>
            <a:off x="5265088" y="1123782"/>
            <a:ext cx="4045886" cy="5404239"/>
            <a:chOff x="5265088" y="1123782"/>
            <a:chExt cx="4045886" cy="5404239"/>
          </a:xfrm>
        </p:grpSpPr>
        <p:grpSp>
          <p:nvGrpSpPr>
            <p:cNvPr id="72" name="グループ化 71"/>
            <p:cNvGrpSpPr/>
            <p:nvPr/>
          </p:nvGrpSpPr>
          <p:grpSpPr>
            <a:xfrm>
              <a:off x="5265088" y="1123782"/>
              <a:ext cx="3562189" cy="3055396"/>
              <a:chOff x="7299297" y="1130408"/>
              <a:chExt cx="3562189" cy="3099690"/>
            </a:xfrm>
            <a:scene3d>
              <a:camera prst="orthographicFront">
                <a:rot lat="0" lon="10800000" rev="0"/>
              </a:camera>
              <a:lightRig rig="threePt" dir="t"/>
            </a:scene3d>
          </p:grpSpPr>
          <p:cxnSp>
            <p:nvCxnSpPr>
              <p:cNvPr id="74" name="曲線コネクタ 73"/>
              <p:cNvCxnSpPr/>
              <p:nvPr/>
            </p:nvCxnSpPr>
            <p:spPr>
              <a:xfrm rot="16200000" flipH="1">
                <a:off x="9149300" y="1285461"/>
                <a:ext cx="1867239" cy="1557133"/>
              </a:xfrm>
              <a:prstGeom prst="curvedConnector3">
                <a:avLst/>
              </a:prstGeom>
              <a:ln w="63500">
                <a:solidFill>
                  <a:srgbClr val="00B050"/>
                </a:solidFill>
                <a:tailEnd type="none"/>
              </a:ln>
              <a:sp3d/>
            </p:spPr>
            <p:style>
              <a:lnRef idx="1">
                <a:schemeClr val="accent1"/>
              </a:lnRef>
              <a:fillRef idx="0">
                <a:schemeClr val="accent1"/>
              </a:fillRef>
              <a:effectRef idx="0">
                <a:schemeClr val="accent1"/>
              </a:effectRef>
              <a:fontRef idx="minor">
                <a:schemeClr val="tx1"/>
              </a:fontRef>
            </p:style>
          </p:cxnSp>
          <p:sp>
            <p:nvSpPr>
              <p:cNvPr id="75" name="円弧 74"/>
              <p:cNvSpPr/>
              <p:nvPr/>
            </p:nvSpPr>
            <p:spPr>
              <a:xfrm rot="5400000">
                <a:off x="8411484" y="1209599"/>
                <a:ext cx="1337811" cy="3562185"/>
              </a:xfrm>
              <a:prstGeom prst="arc">
                <a:avLst>
                  <a:gd name="adj1" fmla="val 16200000"/>
                  <a:gd name="adj2" fmla="val 18878624"/>
                </a:avLst>
              </a:prstGeom>
              <a:ln w="63500">
                <a:solidFill>
                  <a:srgbClr val="00B050"/>
                </a:solidFill>
              </a:ln>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円弧 75"/>
              <p:cNvSpPr/>
              <p:nvPr/>
            </p:nvSpPr>
            <p:spPr>
              <a:xfrm rot="16200000">
                <a:off x="9419653" y="3621825"/>
                <a:ext cx="610921" cy="605626"/>
              </a:xfrm>
              <a:prstGeom prst="arc">
                <a:avLst>
                  <a:gd name="adj1" fmla="val 10928905"/>
                  <a:gd name="adj2" fmla="val 59338"/>
                </a:avLst>
              </a:prstGeom>
              <a:ln w="63500">
                <a:solidFill>
                  <a:srgbClr val="00B050"/>
                </a:solidFill>
              </a:ln>
              <a:sp3d/>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3" name="円弧 72"/>
            <p:cNvSpPr/>
            <p:nvPr/>
          </p:nvSpPr>
          <p:spPr>
            <a:xfrm rot="10800000">
              <a:off x="7498075" y="4174433"/>
              <a:ext cx="1812899" cy="2353588"/>
            </a:xfrm>
            <a:prstGeom prst="arc">
              <a:avLst>
                <a:gd name="adj1" fmla="val 21549033"/>
                <a:gd name="adj2" fmla="val 5437533"/>
              </a:avLst>
            </a:prstGeom>
            <a:ln w="63500">
              <a:solidFill>
                <a:srgbClr val="14975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7" name="テキスト ボックス 76"/>
          <p:cNvSpPr txBox="1"/>
          <p:nvPr/>
        </p:nvSpPr>
        <p:spPr>
          <a:xfrm>
            <a:off x="589720" y="2951946"/>
            <a:ext cx="5978057" cy="954107"/>
          </a:xfrm>
          <a:prstGeom prst="rect">
            <a:avLst/>
          </a:prstGeom>
          <a:noFill/>
        </p:spPr>
        <p:txBody>
          <a:bodyPr wrap="square" rtlCol="0">
            <a:spAutoFit/>
          </a:bodyPr>
          <a:lstStyle/>
          <a:p>
            <a:pPr marL="514350" indent="-514350">
              <a:buFont typeface="+mj-lt"/>
              <a:buAutoNum type="alphaLcPeriod" startAt="2"/>
            </a:pPr>
            <a:r>
              <a:rPr lang="en-US" altLang="ja-JP" sz="2800" dirty="0"/>
              <a:t>x == INT</a:t>
            </a:r>
            <a:r>
              <a:rPr lang="ja-JP" altLang="en-US" sz="2800" dirty="0"/>
              <a:t>の場合</a:t>
            </a:r>
            <a:endParaRPr lang="en-US" altLang="ja-JP" sz="2800" dirty="0"/>
          </a:p>
          <a:p>
            <a:pPr lvl="1"/>
            <a:r>
              <a:rPr kumimoji="1" lang="en-US" altLang="ja-JP" sz="2800" dirty="0"/>
              <a:t>L3</a:t>
            </a:r>
            <a:r>
              <a:rPr kumimoji="1" lang="ja-JP" altLang="en-US" sz="2800" dirty="0" err="1"/>
              <a:t>での</a:t>
            </a:r>
            <a:r>
              <a:rPr kumimoji="1" lang="ja-JP" altLang="en-US" sz="2800" dirty="0"/>
              <a:t>分岐で</a:t>
            </a:r>
            <a:r>
              <a:rPr kumimoji="1" lang="en-US" altLang="ja-JP" sz="2800" dirty="0"/>
              <a:t>if</a:t>
            </a:r>
            <a:r>
              <a:rPr kumimoji="1" lang="ja-JP" altLang="en-US" sz="2800" dirty="0"/>
              <a:t>節を通る場合</a:t>
            </a:r>
          </a:p>
        </p:txBody>
      </p:sp>
      <p:grpSp>
        <p:nvGrpSpPr>
          <p:cNvPr id="78" name="グループ化 77"/>
          <p:cNvGrpSpPr/>
          <p:nvPr/>
        </p:nvGrpSpPr>
        <p:grpSpPr>
          <a:xfrm>
            <a:off x="1041621" y="3849753"/>
            <a:ext cx="3657599" cy="1080054"/>
            <a:chOff x="532738" y="4676690"/>
            <a:chExt cx="3657599" cy="1080054"/>
          </a:xfrm>
        </p:grpSpPr>
        <p:sp>
          <p:nvSpPr>
            <p:cNvPr id="79" name="正方形/長方形 78"/>
            <p:cNvSpPr/>
            <p:nvPr/>
          </p:nvSpPr>
          <p:spPr>
            <a:xfrm>
              <a:off x="532738" y="4913906"/>
              <a:ext cx="3657599" cy="842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100" dirty="0"/>
            </a:p>
            <a:p>
              <a:pPr algn="ctr"/>
              <a:r>
                <a:rPr lang="en-US" altLang="ja-JP" sz="2800" dirty="0"/>
                <a:t>x == 1 </a:t>
              </a:r>
              <a:r>
                <a:rPr lang="ja-JP" altLang="en-US" sz="2800" dirty="0"/>
                <a:t>∧</a:t>
              </a:r>
              <a:r>
                <a:rPr lang="en-US" altLang="ja-JP" sz="2800" dirty="0"/>
                <a:t> s == 1</a:t>
              </a:r>
            </a:p>
          </p:txBody>
        </p:sp>
        <p:sp>
          <p:nvSpPr>
            <p:cNvPr id="80" name="正方形/長方形 79"/>
            <p:cNvSpPr/>
            <p:nvPr/>
          </p:nvSpPr>
          <p:spPr>
            <a:xfrm>
              <a:off x="1949392" y="4676690"/>
              <a:ext cx="936929" cy="3882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query</a:t>
              </a:r>
              <a:endParaRPr kumimoji="1" lang="ja-JP" altLang="en-US" sz="2400" dirty="0"/>
            </a:p>
          </p:txBody>
        </p:sp>
      </p:grpSp>
      <p:sp>
        <p:nvSpPr>
          <p:cNvPr id="81" name="テキスト ボックス 80"/>
          <p:cNvSpPr txBox="1"/>
          <p:nvPr/>
        </p:nvSpPr>
        <p:spPr>
          <a:xfrm>
            <a:off x="1733384" y="4932459"/>
            <a:ext cx="3427176" cy="523220"/>
          </a:xfrm>
          <a:prstGeom prst="rect">
            <a:avLst/>
          </a:prstGeom>
          <a:noFill/>
        </p:spPr>
        <p:txBody>
          <a:bodyPr wrap="square" rtlCol="0">
            <a:spAutoFit/>
          </a:bodyPr>
          <a:lstStyle/>
          <a:p>
            <a:r>
              <a:rPr lang="ja-JP" altLang="en-US" sz="2800" dirty="0"/>
              <a:t>↑ 矛盾しない</a:t>
            </a:r>
            <a:endParaRPr kumimoji="1" lang="ja-JP" altLang="en-US" sz="2800" dirty="0"/>
          </a:p>
        </p:txBody>
      </p:sp>
      <p:sp>
        <p:nvSpPr>
          <p:cNvPr id="17" name="スライド番号プレースホルダー 16"/>
          <p:cNvSpPr>
            <a:spLocks noGrp="1"/>
          </p:cNvSpPr>
          <p:nvPr>
            <p:ph type="sldNum" sz="quarter" idx="12"/>
          </p:nvPr>
        </p:nvSpPr>
        <p:spPr/>
        <p:txBody>
          <a:bodyPr/>
          <a:lstStyle/>
          <a:p>
            <a:fld id="{1C3DFD32-0C33-45B0-9B6A-5CEE8D66C461}" type="slidenum">
              <a:rPr kumimoji="1" lang="ja-JP" altLang="en-US" smtClean="0"/>
              <a:t>40</a:t>
            </a:fld>
            <a:endParaRPr kumimoji="1" lang="ja-JP" altLang="en-US"/>
          </a:p>
        </p:txBody>
      </p:sp>
      <p:sp>
        <p:nvSpPr>
          <p:cNvPr id="49" name="正方形/長方形 48"/>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50" name="コンテンツ プレースホルダー 2"/>
          <p:cNvSpPr txBox="1">
            <a:spLocks/>
          </p:cNvSpPr>
          <p:nvPr/>
        </p:nvSpPr>
        <p:spPr>
          <a:xfrm>
            <a:off x="211323" y="1041356"/>
            <a:ext cx="5884677" cy="1113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(Ⅱ) backward</a:t>
            </a:r>
            <a:r>
              <a:rPr lang="ja-JP" altLang="en-US" dirty="0"/>
              <a:t>型解析</a:t>
            </a:r>
            <a:endParaRPr lang="en-US" altLang="ja-JP" dirty="0"/>
          </a:p>
          <a:p>
            <a:pPr marL="0" indent="0">
              <a:lnSpc>
                <a:spcPct val="100000"/>
              </a:lnSpc>
              <a:buNone/>
            </a:pPr>
            <a:r>
              <a:rPr lang="ja-JP" altLang="en-US" dirty="0"/>
              <a:t>          </a:t>
            </a:r>
            <a:r>
              <a:rPr lang="ja-JP" altLang="en-US" sz="2800" dirty="0"/>
              <a:t>→</a:t>
            </a:r>
            <a:r>
              <a:rPr lang="ja-JP" altLang="en-US" dirty="0">
                <a:solidFill>
                  <a:sysClr val="windowText" lastClr="000000"/>
                </a:solidFill>
              </a:rPr>
              <a:t>効率的で</a:t>
            </a:r>
            <a:r>
              <a:rPr lang="en-US" altLang="ja-JP" dirty="0">
                <a:solidFill>
                  <a:sysClr val="windowText" lastClr="000000"/>
                </a:solidFill>
              </a:rPr>
              <a:t>path-sensitive</a:t>
            </a:r>
            <a:r>
              <a:rPr lang="ja-JP" altLang="en-US" dirty="0">
                <a:solidFill>
                  <a:sysClr val="windowText" lastClr="000000"/>
                </a:solidFill>
              </a:rPr>
              <a:t>な解析</a:t>
            </a:r>
            <a:endParaRPr lang="en-US" altLang="ja-JP" sz="2800" dirty="0"/>
          </a:p>
        </p:txBody>
      </p:sp>
      <p:sp>
        <p:nvSpPr>
          <p:cNvPr id="51" name="テキスト ボックス 50"/>
          <p:cNvSpPr txBox="1"/>
          <p:nvPr/>
        </p:nvSpPr>
        <p:spPr>
          <a:xfrm>
            <a:off x="274320" y="91440"/>
            <a:ext cx="3583259" cy="584775"/>
          </a:xfrm>
          <a:prstGeom prst="rect">
            <a:avLst/>
          </a:prstGeom>
          <a:noFill/>
        </p:spPr>
        <p:txBody>
          <a:bodyPr wrap="square" rtlCol="0">
            <a:spAutoFit/>
          </a:bodyPr>
          <a:lstStyle/>
          <a:p>
            <a:r>
              <a:rPr lang="ja-JP" altLang="en-US" sz="3200" dirty="0"/>
              <a:t>提案手法</a:t>
            </a:r>
            <a:endParaRPr kumimoji="1" lang="ja-JP" altLang="en-US" sz="3200" dirty="0"/>
          </a:p>
        </p:txBody>
      </p:sp>
    </p:spTree>
    <p:extLst>
      <p:ext uri="{BB962C8B-B14F-4D97-AF65-F5344CB8AC3E}">
        <p14:creationId xmlns:p14="http://schemas.microsoft.com/office/powerpoint/2010/main" val="3811828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8610600" y="6356352"/>
            <a:ext cx="2743200" cy="365125"/>
          </a:xfrm>
        </p:spPr>
        <p:txBody>
          <a:bodyPr/>
          <a:lstStyle/>
          <a:p>
            <a:fld id="{1C3DFD32-0C33-45B0-9B6A-5CEE8D66C461}" type="slidenum">
              <a:rPr kumimoji="1" lang="ja-JP" altLang="en-US" smtClean="0"/>
              <a:t>41</a:t>
            </a:fld>
            <a:endParaRPr kumimoji="1" lang="ja-JP" altLang="en-US" dirty="0"/>
          </a:p>
        </p:txBody>
      </p:sp>
      <p:sp>
        <p:nvSpPr>
          <p:cNvPr id="115" name="正方形/長方形 114"/>
          <p:cNvSpPr/>
          <p:nvPr/>
        </p:nvSpPr>
        <p:spPr>
          <a:xfrm>
            <a:off x="441300" y="846816"/>
            <a:ext cx="4496462" cy="649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solidFill>
                  <a:schemeClr val="tx1"/>
                </a:solidFill>
              </a:rPr>
              <a:t>(Ⅰ) forward</a:t>
            </a:r>
            <a:r>
              <a:rPr lang="ja-JP" altLang="en-US" sz="2800" dirty="0">
                <a:solidFill>
                  <a:schemeClr val="tx1"/>
                </a:solidFill>
              </a:rPr>
              <a:t>型解析</a:t>
            </a:r>
            <a:endParaRPr kumimoji="1" lang="ja-JP" altLang="en-US" sz="2800" dirty="0">
              <a:solidFill>
                <a:schemeClr val="tx1"/>
              </a:solidFill>
            </a:endParaRPr>
          </a:p>
        </p:txBody>
      </p:sp>
      <p:cxnSp>
        <p:nvCxnSpPr>
          <p:cNvPr id="6" name="直線矢印コネクタ 5"/>
          <p:cNvCxnSpPr/>
          <p:nvPr/>
        </p:nvCxnSpPr>
        <p:spPr>
          <a:xfrm flipH="1">
            <a:off x="2523345" y="2266122"/>
            <a:ext cx="7951" cy="2480807"/>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a:off x="2719479" y="2612667"/>
            <a:ext cx="2817410" cy="163266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solidFill>
                  <a:schemeClr val="tx1"/>
                </a:solidFill>
              </a:rPr>
              <a:t>p</a:t>
            </a:r>
            <a:r>
              <a:rPr kumimoji="1" lang="en-US" altLang="ja-JP" sz="2800" dirty="0">
                <a:solidFill>
                  <a:schemeClr val="tx1"/>
                </a:solidFill>
              </a:rPr>
              <a:t>ath-insensitive</a:t>
            </a:r>
          </a:p>
          <a:p>
            <a:pPr algn="ctr"/>
            <a:r>
              <a:rPr lang="en-US" altLang="ja-JP" sz="2800" dirty="0">
                <a:solidFill>
                  <a:schemeClr val="tx1"/>
                </a:solidFill>
              </a:rPr>
              <a:t>&amp;</a:t>
            </a:r>
          </a:p>
          <a:p>
            <a:pPr algn="ctr"/>
            <a:r>
              <a:rPr lang="en-US" altLang="ja-JP" sz="2800" dirty="0">
                <a:solidFill>
                  <a:schemeClr val="tx1"/>
                </a:solidFill>
              </a:rPr>
              <a:t>f</a:t>
            </a:r>
            <a:r>
              <a:rPr kumimoji="1" lang="en-US" altLang="ja-JP" sz="2800" dirty="0">
                <a:solidFill>
                  <a:schemeClr val="tx1"/>
                </a:solidFill>
              </a:rPr>
              <a:t>low-insensitive</a:t>
            </a:r>
            <a:endParaRPr kumimoji="1" lang="ja-JP" altLang="en-US" sz="2800" dirty="0">
              <a:solidFill>
                <a:schemeClr val="tx1"/>
              </a:solidFill>
            </a:endParaRPr>
          </a:p>
        </p:txBody>
      </p:sp>
      <p:sp>
        <p:nvSpPr>
          <p:cNvPr id="88" name="正方形/長方形 87"/>
          <p:cNvSpPr/>
          <p:nvPr/>
        </p:nvSpPr>
        <p:spPr>
          <a:xfrm>
            <a:off x="6693675" y="832237"/>
            <a:ext cx="4496462" cy="6493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solidFill>
                  <a:schemeClr val="tx1"/>
                </a:solidFill>
              </a:rPr>
              <a:t>(Ⅱ) backward</a:t>
            </a:r>
            <a:r>
              <a:rPr lang="ja-JP" altLang="en-US" sz="2800" dirty="0">
                <a:solidFill>
                  <a:schemeClr val="tx1"/>
                </a:solidFill>
              </a:rPr>
              <a:t>解析</a:t>
            </a:r>
            <a:endParaRPr kumimoji="1" lang="ja-JP" altLang="en-US" sz="2800" dirty="0">
              <a:solidFill>
                <a:schemeClr val="tx1"/>
              </a:solidFill>
            </a:endParaRPr>
          </a:p>
        </p:txBody>
      </p:sp>
      <p:sp>
        <p:nvSpPr>
          <p:cNvPr id="94" name="下矢印 93"/>
          <p:cNvSpPr/>
          <p:nvPr/>
        </p:nvSpPr>
        <p:spPr>
          <a:xfrm rot="16200000">
            <a:off x="5808099" y="3040711"/>
            <a:ext cx="673873" cy="77657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正方形/長方形 1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pic>
        <p:nvPicPr>
          <p:cNvPr id="16" name="図 15"/>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279090" y="2260158"/>
            <a:ext cx="1820850" cy="2337683"/>
          </a:xfrm>
          <a:prstGeom prst="rect">
            <a:avLst/>
          </a:prstGeom>
        </p:spPr>
      </p:pic>
      <p:sp>
        <p:nvSpPr>
          <p:cNvPr id="17" name="テキスト ボックス 16"/>
          <p:cNvSpPr txBox="1"/>
          <p:nvPr/>
        </p:nvSpPr>
        <p:spPr>
          <a:xfrm>
            <a:off x="274320" y="91440"/>
            <a:ext cx="3583259" cy="584775"/>
          </a:xfrm>
          <a:prstGeom prst="rect">
            <a:avLst/>
          </a:prstGeom>
          <a:noFill/>
        </p:spPr>
        <p:txBody>
          <a:bodyPr wrap="square" rtlCol="0">
            <a:spAutoFit/>
          </a:bodyPr>
          <a:lstStyle/>
          <a:p>
            <a:r>
              <a:rPr lang="ja-JP" altLang="en-US" sz="3200" dirty="0"/>
              <a:t>提案手法：概要</a:t>
            </a:r>
            <a:endParaRPr kumimoji="1" lang="ja-JP" altLang="en-US" sz="3200" dirty="0"/>
          </a:p>
        </p:txBody>
      </p:sp>
      <p:pic>
        <p:nvPicPr>
          <p:cNvPr id="18" name="図 17"/>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6895239" y="2245579"/>
            <a:ext cx="1820850" cy="2337683"/>
          </a:xfrm>
          <a:prstGeom prst="rect">
            <a:avLst/>
          </a:prstGeom>
        </p:spPr>
      </p:pic>
      <p:cxnSp>
        <p:nvCxnSpPr>
          <p:cNvPr id="19" name="直線矢印コネクタ 18"/>
          <p:cNvCxnSpPr/>
          <p:nvPr/>
        </p:nvCxnSpPr>
        <p:spPr>
          <a:xfrm flipH="1">
            <a:off x="8993190" y="2251543"/>
            <a:ext cx="7951" cy="2480807"/>
          </a:xfrm>
          <a:prstGeom prst="straightConnector1">
            <a:avLst/>
          </a:prstGeom>
          <a:ln w="1016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9217152" y="3017520"/>
            <a:ext cx="2956560" cy="11337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solidFill>
                  <a:schemeClr val="tx1"/>
                </a:solidFill>
              </a:rPr>
              <a:t>効率的な</a:t>
            </a:r>
            <a:endParaRPr lang="en-US" altLang="ja-JP" sz="2800" dirty="0">
              <a:solidFill>
                <a:schemeClr val="tx1"/>
              </a:solidFill>
            </a:endParaRPr>
          </a:p>
          <a:p>
            <a:pPr algn="ctr"/>
            <a:r>
              <a:rPr lang="en-US" altLang="ja-JP" sz="2800" dirty="0">
                <a:solidFill>
                  <a:schemeClr val="tx1"/>
                </a:solidFill>
              </a:rPr>
              <a:t>p</a:t>
            </a:r>
            <a:r>
              <a:rPr kumimoji="1" lang="en-US" altLang="ja-JP" sz="2800" dirty="0">
                <a:solidFill>
                  <a:schemeClr val="tx1"/>
                </a:solidFill>
              </a:rPr>
              <a:t>ath-sensitive</a:t>
            </a:r>
            <a:r>
              <a:rPr kumimoji="1" lang="ja-JP" altLang="en-US" sz="2800" dirty="0">
                <a:solidFill>
                  <a:schemeClr val="tx1"/>
                </a:solidFill>
              </a:rPr>
              <a:t>解析</a:t>
            </a:r>
          </a:p>
        </p:txBody>
      </p:sp>
      <p:sp>
        <p:nvSpPr>
          <p:cNvPr id="3" name="角丸四角形 2"/>
          <p:cNvSpPr/>
          <p:nvPr/>
        </p:nvSpPr>
        <p:spPr>
          <a:xfrm>
            <a:off x="3678174" y="5349240"/>
            <a:ext cx="4835652" cy="1133856"/>
          </a:xfrm>
          <a:prstGeom prst="roundRect">
            <a:avLst/>
          </a:prstGeom>
          <a:solidFill>
            <a:srgbClr val="FF000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p</a:t>
            </a:r>
            <a:r>
              <a:rPr kumimoji="1" lang="en-US" altLang="ja-JP" sz="2800" dirty="0">
                <a:solidFill>
                  <a:schemeClr val="tx1"/>
                </a:solidFill>
              </a:rPr>
              <a:t>ath-sensitive</a:t>
            </a:r>
            <a:r>
              <a:rPr kumimoji="1" lang="ja-JP" altLang="en-US" sz="2800" dirty="0">
                <a:solidFill>
                  <a:schemeClr val="tx1"/>
                </a:solidFill>
              </a:rPr>
              <a:t>な型解析を実現</a:t>
            </a:r>
          </a:p>
        </p:txBody>
      </p:sp>
    </p:spTree>
    <p:extLst>
      <p:ext uri="{BB962C8B-B14F-4D97-AF65-F5344CB8AC3E}">
        <p14:creationId xmlns:p14="http://schemas.microsoft.com/office/powerpoint/2010/main" val="703468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コンテンツ プレースホルダー 2"/>
          <p:cNvSpPr txBox="1">
            <a:spLocks/>
          </p:cNvSpPr>
          <p:nvPr/>
        </p:nvSpPr>
        <p:spPr>
          <a:xfrm>
            <a:off x="202401" y="703028"/>
            <a:ext cx="11787197" cy="58075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pPr>
            <a:r>
              <a:rPr lang="en-US" altLang="ja-JP" dirty="0"/>
              <a:t>Research question</a:t>
            </a:r>
            <a:r>
              <a:rPr lang="ja-JP" altLang="en-US" dirty="0"/>
              <a:t>を</a:t>
            </a:r>
            <a:r>
              <a:rPr lang="en-US" altLang="ja-JP" dirty="0"/>
              <a:t>2</a:t>
            </a:r>
            <a:r>
              <a:rPr lang="ja-JP" altLang="en-US" dirty="0"/>
              <a:t>つ設定</a:t>
            </a:r>
            <a:endParaRPr lang="en-US" altLang="ja-JP" dirty="0"/>
          </a:p>
          <a:p>
            <a:pPr lvl="1">
              <a:lnSpc>
                <a:spcPct val="100000"/>
              </a:lnSpc>
              <a:buFont typeface="Calibri" panose="020F0502020204030204" pitchFamily="34" charset="0"/>
              <a:buChar char="‐"/>
            </a:pPr>
            <a:r>
              <a:rPr lang="en-US" altLang="ja-JP" sz="2800" dirty="0"/>
              <a:t>RQ1: </a:t>
            </a:r>
            <a:r>
              <a:rPr lang="ja-JP" altLang="en-US" sz="2800" dirty="0"/>
              <a:t>本手法でより正確な型解析結果を得ることができるか</a:t>
            </a:r>
            <a:endParaRPr lang="en-US" altLang="ja-JP" sz="2800" dirty="0"/>
          </a:p>
          <a:p>
            <a:pPr lvl="1">
              <a:lnSpc>
                <a:spcPct val="100000"/>
              </a:lnSpc>
              <a:buFont typeface="Calibri" panose="020F0502020204030204" pitchFamily="34" charset="0"/>
              <a:buChar char="‐"/>
            </a:pPr>
            <a:r>
              <a:rPr lang="en-US" altLang="ja-JP" sz="2800" dirty="0"/>
              <a:t>RQ2: </a:t>
            </a:r>
            <a:r>
              <a:rPr lang="ja-JP" altLang="en-US" sz="2800" dirty="0"/>
              <a:t>本手法で解析時間に影響を与える要因は何か</a:t>
            </a:r>
            <a:endParaRPr lang="en-US" altLang="ja-JP" sz="2800" dirty="0"/>
          </a:p>
          <a:p>
            <a:pPr marL="457200" lvl="1" indent="0">
              <a:lnSpc>
                <a:spcPct val="100000"/>
              </a:lnSpc>
              <a:buNone/>
            </a:pPr>
            <a:endParaRPr lang="en-US" altLang="ja-JP" sz="2800" dirty="0"/>
          </a:p>
          <a:p>
            <a:pPr>
              <a:lnSpc>
                <a:spcPct val="100000"/>
              </a:lnSpc>
            </a:pPr>
            <a:r>
              <a:rPr lang="ja-JP" altLang="en-US" dirty="0"/>
              <a:t>検体</a:t>
            </a:r>
            <a:endParaRPr lang="en-US" altLang="ja-JP" dirty="0"/>
          </a:p>
          <a:p>
            <a:pPr lvl="1">
              <a:lnSpc>
                <a:spcPct val="100000"/>
              </a:lnSpc>
              <a:buFont typeface="Calibri" panose="020F0502020204030204" pitchFamily="34" charset="0"/>
              <a:buChar char="‐"/>
            </a:pPr>
            <a:r>
              <a:rPr lang="ja-JP" altLang="en-US" sz="2800" dirty="0"/>
              <a:t>以下の基準を満たす合成検体を作成</a:t>
            </a:r>
            <a:endParaRPr lang="en-US" altLang="ja-JP" sz="2800" dirty="0"/>
          </a:p>
          <a:p>
            <a:pPr lvl="2">
              <a:lnSpc>
                <a:spcPct val="100000"/>
              </a:lnSpc>
              <a:buSzPct val="50000"/>
              <a:buFont typeface="Wingdings" panose="05000000000000000000" pitchFamily="2" charset="2"/>
              <a:buChar char="p"/>
            </a:pPr>
            <a:r>
              <a:rPr lang="en-US" altLang="ja-JP" sz="2800" dirty="0"/>
              <a:t>path-sensitive</a:t>
            </a:r>
            <a:r>
              <a:rPr lang="ja-JP" altLang="en-US" sz="2800" dirty="0"/>
              <a:t>な解析を行わないと</a:t>
            </a:r>
            <a:r>
              <a:rPr lang="en-US" altLang="ja-JP" sz="2800" dirty="0"/>
              <a:t>false positive</a:t>
            </a:r>
            <a:r>
              <a:rPr lang="ja-JP" altLang="en-US" sz="2800" dirty="0"/>
              <a:t>になるもの</a:t>
            </a:r>
            <a:endParaRPr lang="en-US" altLang="ja-JP" sz="2800" dirty="0"/>
          </a:p>
          <a:p>
            <a:pPr lvl="2">
              <a:lnSpc>
                <a:spcPct val="100000"/>
              </a:lnSpc>
              <a:buSzPct val="50000"/>
              <a:buFont typeface="Wingdings" panose="05000000000000000000" pitchFamily="2" charset="2"/>
              <a:buChar char="p"/>
            </a:pPr>
            <a:r>
              <a:rPr lang="ja-JP" altLang="en-US" sz="2800" dirty="0"/>
              <a:t>様々なコードパターンを網羅するもの</a:t>
            </a:r>
            <a:endParaRPr lang="en-US" altLang="ja-JP" sz="2800" dirty="0"/>
          </a:p>
          <a:p>
            <a:pPr>
              <a:lnSpc>
                <a:spcPct val="100000"/>
              </a:lnSpc>
              <a:buSzPct val="50000"/>
              <a:buFont typeface="Wingdings" panose="05000000000000000000" pitchFamily="2" charset="2"/>
              <a:buChar char="p"/>
            </a:pPr>
            <a:endParaRPr lang="en-US" altLang="ja-JP" dirty="0"/>
          </a:p>
          <a:p>
            <a:pPr>
              <a:lnSpc>
                <a:spcPct val="100000"/>
              </a:lnSpc>
              <a:buSzPct val="100000"/>
            </a:pPr>
            <a:r>
              <a:rPr lang="en-US" altLang="ja-JP" dirty="0"/>
              <a:t>Backward</a:t>
            </a:r>
            <a:r>
              <a:rPr lang="ja-JP" altLang="en-US" dirty="0"/>
              <a:t>解析の起点</a:t>
            </a:r>
            <a:endParaRPr lang="en-US" altLang="ja-JP" dirty="0"/>
          </a:p>
          <a:p>
            <a:pPr lvl="1">
              <a:lnSpc>
                <a:spcPct val="100000"/>
              </a:lnSpc>
              <a:buSzPct val="100000"/>
              <a:buFont typeface="Calibri" panose="020F0502020204030204" pitchFamily="34" charset="0"/>
              <a:buChar char="‐"/>
            </a:pPr>
            <a:r>
              <a:rPr lang="ja-JP" altLang="en-US" sz="2800" dirty="0"/>
              <a:t>関数呼び出しの際の、関数の引数に設定</a:t>
            </a:r>
            <a:endParaRPr lang="en-US" altLang="ja-JP" sz="2800" dirty="0"/>
          </a:p>
        </p:txBody>
      </p:sp>
      <p:sp>
        <p:nvSpPr>
          <p:cNvPr id="2" name="スライド番号プレースホルダー 1"/>
          <p:cNvSpPr>
            <a:spLocks noGrp="1"/>
          </p:cNvSpPr>
          <p:nvPr>
            <p:ph type="sldNum" sz="quarter" idx="12"/>
          </p:nvPr>
        </p:nvSpPr>
        <p:spPr/>
        <p:txBody>
          <a:bodyPr/>
          <a:lstStyle/>
          <a:p>
            <a:fld id="{1C3DFD32-0C33-45B0-9B6A-5CEE8D66C461}" type="slidenum">
              <a:rPr kumimoji="1" lang="ja-JP" altLang="en-US" smtClean="0"/>
              <a:t>42</a:t>
            </a:fld>
            <a:endParaRPr kumimoji="1" lang="ja-JP" altLang="en-US"/>
          </a:p>
        </p:txBody>
      </p:sp>
      <p:sp>
        <p:nvSpPr>
          <p:cNvPr id="5" name="正方形/長方形 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6" name="テキスト ボックス 5"/>
          <p:cNvSpPr txBox="1"/>
          <p:nvPr/>
        </p:nvSpPr>
        <p:spPr>
          <a:xfrm>
            <a:off x="274320" y="91440"/>
            <a:ext cx="3583259" cy="584775"/>
          </a:xfrm>
          <a:prstGeom prst="rect">
            <a:avLst/>
          </a:prstGeom>
          <a:noFill/>
        </p:spPr>
        <p:txBody>
          <a:bodyPr wrap="square" rtlCol="0">
            <a:spAutoFit/>
          </a:bodyPr>
          <a:lstStyle/>
          <a:p>
            <a:r>
              <a:rPr lang="ja-JP" altLang="en-US" sz="3200" dirty="0"/>
              <a:t>実験</a:t>
            </a:r>
            <a:endParaRPr kumimoji="1" lang="ja-JP" altLang="en-US" sz="3200" dirty="0"/>
          </a:p>
        </p:txBody>
      </p:sp>
    </p:spTree>
    <p:extLst>
      <p:ext uri="{BB962C8B-B14F-4D97-AF65-F5344CB8AC3E}">
        <p14:creationId xmlns:p14="http://schemas.microsoft.com/office/powerpoint/2010/main" val="1568469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コンテンツ プレースホルダー 2"/>
          <p:cNvSpPr txBox="1">
            <a:spLocks/>
          </p:cNvSpPr>
          <p:nvPr/>
        </p:nvSpPr>
        <p:spPr>
          <a:xfrm>
            <a:off x="211321" y="1041356"/>
            <a:ext cx="11787197" cy="42383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RQ1: </a:t>
            </a:r>
            <a:r>
              <a:rPr lang="ja-JP" altLang="en-US" dirty="0"/>
              <a:t>本手法を用いることで、より正確な型解析結果を得ることができるか</a:t>
            </a:r>
            <a:endParaRPr lang="en-US" altLang="ja-JP" dirty="0"/>
          </a:p>
        </p:txBody>
      </p:sp>
      <p:graphicFrame>
        <p:nvGraphicFramePr>
          <p:cNvPr id="2" name="表 1"/>
          <p:cNvGraphicFramePr>
            <a:graphicFrameLocks noGrp="1"/>
          </p:cNvGraphicFramePr>
          <p:nvPr>
            <p:extLst>
              <p:ext uri="{D42A27DB-BD31-4B8C-83A1-F6EECF244321}">
                <p14:modId xmlns:p14="http://schemas.microsoft.com/office/powerpoint/2010/main" val="3738462980"/>
              </p:ext>
            </p:extLst>
          </p:nvPr>
        </p:nvGraphicFramePr>
        <p:xfrm>
          <a:off x="1731727" y="2051509"/>
          <a:ext cx="8728545" cy="2286000"/>
        </p:xfrm>
        <a:graphic>
          <a:graphicData uri="http://schemas.openxmlformats.org/drawingml/2006/table">
            <a:tbl>
              <a:tblPr bandRow="1">
                <a:tableStyleId>{5202B0CA-FC54-4496-8BCA-5EF66A818D29}</a:tableStyleId>
              </a:tblPr>
              <a:tblGrid>
                <a:gridCol w="2582849">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170432">
                  <a:extLst>
                    <a:ext uri="{9D8B030D-6E8A-4147-A177-3AD203B41FA5}">
                      <a16:colId xmlns:a16="http://schemas.microsoft.com/office/drawing/2014/main" val="20002"/>
                    </a:ext>
                  </a:extLst>
                </a:gridCol>
                <a:gridCol w="1125640">
                  <a:extLst>
                    <a:ext uri="{9D8B030D-6E8A-4147-A177-3AD203B41FA5}">
                      <a16:colId xmlns:a16="http://schemas.microsoft.com/office/drawing/2014/main" val="20003"/>
                    </a:ext>
                  </a:extLst>
                </a:gridCol>
                <a:gridCol w="1124712">
                  <a:extLst>
                    <a:ext uri="{9D8B030D-6E8A-4147-A177-3AD203B41FA5}">
                      <a16:colId xmlns:a16="http://schemas.microsoft.com/office/drawing/2014/main" val="20004"/>
                    </a:ext>
                  </a:extLst>
                </a:gridCol>
                <a:gridCol w="1124712">
                  <a:extLst>
                    <a:ext uri="{9D8B030D-6E8A-4147-A177-3AD203B41FA5}">
                      <a16:colId xmlns:a16="http://schemas.microsoft.com/office/drawing/2014/main" val="20005"/>
                    </a:ext>
                  </a:extLst>
                </a:gridCol>
              </a:tblGrid>
              <a:tr h="370840">
                <a:tc rowSpan="2">
                  <a:txBody>
                    <a:bodyPr/>
                    <a:lstStyle/>
                    <a:p>
                      <a:pPr algn="ctr"/>
                      <a:r>
                        <a:rPr kumimoji="1" lang="ja-JP" altLang="en-US" sz="2400" dirty="0"/>
                        <a:t>ファイル名</a:t>
                      </a:r>
                      <a:endParaRPr kumimoji="1" lang="ja-JP" altLang="en-US" sz="2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kumimoji="1" lang="ja-JP" altLang="en-US" sz="2400" dirty="0"/>
                        <a:t>コード行数</a:t>
                      </a:r>
                      <a:endParaRPr kumimoji="1" lang="en-US" altLang="ja-JP" sz="2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kumimoji="1" lang="en-US" altLang="ja-JP" sz="2400" dirty="0"/>
                        <a:t>false positive(</a:t>
                      </a:r>
                      <a:r>
                        <a:rPr kumimoji="1" lang="ja-JP" altLang="en-US" sz="2400" dirty="0"/>
                        <a:t>個</a:t>
                      </a:r>
                      <a:r>
                        <a:rPr kumimoji="1" lang="en-US" altLang="ja-JP" sz="2400" dirty="0"/>
                        <a:t>)</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dirty="0"/>
                    </a:p>
                  </a:txBody>
                  <a:tcPr/>
                </a:tc>
                <a:tc gridSpan="2">
                  <a:txBody>
                    <a:bodyPr/>
                    <a:lstStyle/>
                    <a:p>
                      <a:pPr algn="ctr"/>
                      <a:r>
                        <a:rPr kumimoji="1" lang="ja-JP" altLang="en-US" sz="2400" dirty="0"/>
                        <a:t>解析時間</a:t>
                      </a:r>
                      <a:r>
                        <a:rPr kumimoji="1" lang="en-US" altLang="ja-JP" sz="2400" dirty="0"/>
                        <a:t>(s)</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dirty="0"/>
                    </a:p>
                  </a:txBody>
                  <a:tcPr/>
                </a:tc>
                <a:extLst>
                  <a:ext uri="{0D108BD9-81ED-4DB2-BD59-A6C34878D82A}">
                    <a16:rowId xmlns:a16="http://schemas.microsoft.com/office/drawing/2014/main" val="10000"/>
                  </a:ext>
                </a:extLst>
              </a:tr>
              <a:tr h="370840">
                <a:tc vMerge="1">
                  <a:txBody>
                    <a:bodyPr/>
                    <a:lstStyle/>
                    <a:p>
                      <a:pPr algn="ct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en-US" altLang="ja-JP"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400" dirty="0"/>
                        <a:t>本手法</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a:t>Pyre</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400" dirty="0"/>
                        <a:t>本手法</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a:t>Pyre</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path_sensitivity.py</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a:t>25</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b="0" dirty="0">
                          <a:solidFill>
                            <a:srgbClr val="00B050"/>
                          </a:solidFill>
                        </a:rPr>
                        <a:t>0</a:t>
                      </a:r>
                      <a:endParaRPr kumimoji="1" lang="ja-JP" altLang="en-US" sz="2400" b="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a:t>1</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a:t>2.7</a:t>
                      </a:r>
                      <a:endParaRPr kumimoji="1" lang="en-US" altLang="ja-JP"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a:solidFill>
                            <a:srgbClr val="00B050"/>
                          </a:solidFill>
                        </a:rPr>
                        <a:t>2.0</a:t>
                      </a:r>
                      <a:endParaRPr kumimoji="1" lang="ja-JP" altLang="en-US" sz="2400" b="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kumimoji="1" lang="en-US" altLang="ja-JP" sz="2400" dirty="0"/>
                        <a:t>attr_read_write.py</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a:t>44</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b="0" dirty="0">
                          <a:solidFill>
                            <a:srgbClr val="00B050"/>
                          </a:solidFill>
                        </a:rPr>
                        <a:t>0</a:t>
                      </a:r>
                      <a:endParaRPr kumimoji="1" lang="ja-JP" altLang="en-US" sz="2400" b="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a:t>2</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a:solidFill>
                            <a:srgbClr val="00B050"/>
                          </a:solidFill>
                        </a:rPr>
                        <a:t>0.7</a:t>
                      </a:r>
                      <a:endParaRPr kumimoji="1" lang="ja-JP" altLang="en-US" sz="2400" b="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a:t>2.1</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kumimoji="1" lang="en-US" altLang="ja-JP" sz="2400" dirty="0"/>
                        <a:t>fizzbuzz.py</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a:t>32</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b="0" dirty="0">
                          <a:solidFill>
                            <a:srgbClr val="00B050"/>
                          </a:solidFill>
                        </a:rPr>
                        <a:t>0</a:t>
                      </a:r>
                      <a:endParaRPr kumimoji="1" lang="ja-JP" altLang="en-US" sz="2400" b="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a:t>1</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a:solidFill>
                            <a:srgbClr val="00B050"/>
                          </a:solidFill>
                        </a:rPr>
                        <a:t>1.1</a:t>
                      </a:r>
                      <a:endParaRPr kumimoji="1" lang="ja-JP" altLang="en-US" sz="2400" b="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dirty="0"/>
                        <a:t>2.4</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4" name="テキスト ボックス 3"/>
          <p:cNvSpPr txBox="1"/>
          <p:nvPr/>
        </p:nvSpPr>
        <p:spPr>
          <a:xfrm>
            <a:off x="3333586" y="5752816"/>
            <a:ext cx="5524827" cy="523220"/>
          </a:xfrm>
          <a:prstGeom prst="rect">
            <a:avLst/>
          </a:prstGeom>
          <a:noFill/>
        </p:spPr>
        <p:txBody>
          <a:bodyPr wrap="square" rtlCol="0">
            <a:spAutoFit/>
          </a:bodyPr>
          <a:lstStyle/>
          <a:p>
            <a:r>
              <a:rPr kumimoji="1" lang="ja-JP" altLang="en-US" sz="2800" dirty="0"/>
              <a:t>正確な解析結果を得ることができる</a:t>
            </a:r>
          </a:p>
        </p:txBody>
      </p:sp>
      <p:sp>
        <p:nvSpPr>
          <p:cNvPr id="5" name="下矢印 4"/>
          <p:cNvSpPr/>
          <p:nvPr/>
        </p:nvSpPr>
        <p:spPr>
          <a:xfrm>
            <a:off x="5567238" y="5041176"/>
            <a:ext cx="1057524" cy="4214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1C3DFD32-0C33-45B0-9B6A-5CEE8D66C461}" type="slidenum">
              <a:rPr kumimoji="1" lang="ja-JP" altLang="en-US" smtClean="0"/>
              <a:t>43</a:t>
            </a:fld>
            <a:endParaRPr kumimoji="1" lang="ja-JP" altLang="en-US"/>
          </a:p>
        </p:txBody>
      </p:sp>
      <p:sp>
        <p:nvSpPr>
          <p:cNvPr id="13" name="正方形/長方形 12"/>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11" name="フレーム 10"/>
          <p:cNvSpPr/>
          <p:nvPr/>
        </p:nvSpPr>
        <p:spPr>
          <a:xfrm>
            <a:off x="1728216" y="2039112"/>
            <a:ext cx="8723376" cy="2295144"/>
          </a:xfrm>
          <a:prstGeom prst="frame">
            <a:avLst>
              <a:gd name="adj1" fmla="val 0"/>
            </a:avLst>
          </a:prstGeom>
          <a:ln w="317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p:cNvCxnSpPr/>
          <p:nvPr/>
        </p:nvCxnSpPr>
        <p:spPr>
          <a:xfrm flipH="1">
            <a:off x="5897880" y="2057400"/>
            <a:ext cx="9144" cy="22768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H="1">
            <a:off x="4297680" y="2054352"/>
            <a:ext cx="24384" cy="22890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8211312" y="2069592"/>
            <a:ext cx="3048" cy="225552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1719072" y="2953512"/>
            <a:ext cx="874166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274320" y="91440"/>
            <a:ext cx="3583259" cy="584775"/>
          </a:xfrm>
          <a:prstGeom prst="rect">
            <a:avLst/>
          </a:prstGeom>
          <a:noFill/>
        </p:spPr>
        <p:txBody>
          <a:bodyPr wrap="square" rtlCol="0">
            <a:spAutoFit/>
          </a:bodyPr>
          <a:lstStyle/>
          <a:p>
            <a:r>
              <a:rPr lang="ja-JP" altLang="en-US" sz="3200" dirty="0"/>
              <a:t>実験</a:t>
            </a:r>
            <a:endParaRPr kumimoji="1" lang="ja-JP" altLang="en-US" sz="3200" dirty="0"/>
          </a:p>
        </p:txBody>
      </p:sp>
    </p:spTree>
    <p:extLst>
      <p:ext uri="{BB962C8B-B14F-4D97-AF65-F5344CB8AC3E}">
        <p14:creationId xmlns:p14="http://schemas.microsoft.com/office/powerpoint/2010/main" val="882557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コンテンツ プレースホルダー 2"/>
          <p:cNvSpPr txBox="1">
            <a:spLocks/>
          </p:cNvSpPr>
          <p:nvPr/>
        </p:nvSpPr>
        <p:spPr>
          <a:xfrm>
            <a:off x="105660" y="1041356"/>
            <a:ext cx="11980679" cy="5727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RQ2: </a:t>
            </a:r>
            <a:r>
              <a:rPr lang="ja-JP" altLang="en-US" dirty="0"/>
              <a:t>本手法を用いるにあたって、解析時間に影響を与える要因は何か</a:t>
            </a:r>
            <a:endParaRPr lang="en-US" altLang="ja-JP" dirty="0"/>
          </a:p>
        </p:txBody>
      </p:sp>
      <p:sp>
        <p:nvSpPr>
          <p:cNvPr id="2" name="スライド番号プレースホルダー 1"/>
          <p:cNvSpPr>
            <a:spLocks noGrp="1"/>
          </p:cNvSpPr>
          <p:nvPr>
            <p:ph type="sldNum" sz="quarter" idx="12"/>
          </p:nvPr>
        </p:nvSpPr>
        <p:spPr/>
        <p:txBody>
          <a:bodyPr/>
          <a:lstStyle/>
          <a:p>
            <a:fld id="{1C3DFD32-0C33-45B0-9B6A-5CEE8D66C461}" type="slidenum">
              <a:rPr kumimoji="1" lang="ja-JP" altLang="en-US" smtClean="0"/>
              <a:t>44</a:t>
            </a:fld>
            <a:endParaRPr kumimoji="1" lang="ja-JP" altLang="en-US" dirty="0"/>
          </a:p>
        </p:txBody>
      </p:sp>
      <p:sp>
        <p:nvSpPr>
          <p:cNvPr id="4" name="テキスト ボックス 3"/>
          <p:cNvSpPr txBox="1"/>
          <p:nvPr/>
        </p:nvSpPr>
        <p:spPr>
          <a:xfrm>
            <a:off x="962103" y="1924212"/>
            <a:ext cx="3977692" cy="461665"/>
          </a:xfrm>
          <a:prstGeom prst="rect">
            <a:avLst/>
          </a:prstGeom>
          <a:noFill/>
        </p:spPr>
        <p:txBody>
          <a:bodyPr wrap="none" rtlCol="0">
            <a:spAutoFit/>
          </a:bodyPr>
          <a:lstStyle/>
          <a:p>
            <a:pPr marL="457200" indent="-457200">
              <a:buFont typeface="+mj-lt"/>
              <a:buAutoNum type="alphaLcPeriod"/>
            </a:pPr>
            <a:r>
              <a:rPr lang="en-US" altLang="ja-JP" sz="2400" dirty="0"/>
              <a:t>backward</a:t>
            </a:r>
            <a:r>
              <a:rPr lang="ja-JP" altLang="en-US" sz="2400" dirty="0"/>
              <a:t>解析中のパス数</a:t>
            </a:r>
            <a:endParaRPr lang="en-US" altLang="ja-JP" sz="2400" dirty="0"/>
          </a:p>
        </p:txBody>
      </p:sp>
      <p:sp>
        <p:nvSpPr>
          <p:cNvPr id="7" name="テキスト ボックス 6"/>
          <p:cNvSpPr txBox="1"/>
          <p:nvPr/>
        </p:nvSpPr>
        <p:spPr>
          <a:xfrm>
            <a:off x="981747" y="4128052"/>
            <a:ext cx="3698448" cy="830997"/>
          </a:xfrm>
          <a:prstGeom prst="rect">
            <a:avLst/>
          </a:prstGeom>
          <a:noFill/>
        </p:spPr>
        <p:txBody>
          <a:bodyPr wrap="none" rtlCol="0">
            <a:spAutoFit/>
          </a:bodyPr>
          <a:lstStyle/>
          <a:p>
            <a:pPr marL="457200" indent="-457200">
              <a:buFont typeface="+mj-lt"/>
              <a:buAutoNum type="alphaLcPeriod" startAt="2"/>
            </a:pPr>
            <a:r>
              <a:rPr lang="en-US" altLang="ja-JP" sz="2400" dirty="0"/>
              <a:t>backward</a:t>
            </a:r>
            <a:r>
              <a:rPr lang="ja-JP" altLang="en-US" sz="2400" dirty="0"/>
              <a:t>解析中の</a:t>
            </a:r>
            <a:endParaRPr lang="en-US" altLang="ja-JP" sz="2400" dirty="0"/>
          </a:p>
          <a:p>
            <a:r>
              <a:rPr lang="en-US" altLang="ja-JP" sz="2400" dirty="0"/>
              <a:t>      1</a:t>
            </a:r>
            <a:r>
              <a:rPr lang="ja-JP" altLang="en-US" sz="2400" dirty="0"/>
              <a:t>パス当たりの解析行数</a:t>
            </a:r>
            <a:endParaRPr lang="en-US" altLang="ja-JP" sz="2400" dirty="0"/>
          </a:p>
        </p:txBody>
      </p:sp>
      <p:grpSp>
        <p:nvGrpSpPr>
          <p:cNvPr id="36" name="グループ化 35"/>
          <p:cNvGrpSpPr/>
          <p:nvPr/>
        </p:nvGrpSpPr>
        <p:grpSpPr>
          <a:xfrm>
            <a:off x="2107094" y="2570257"/>
            <a:ext cx="1669773" cy="1206612"/>
            <a:chOff x="1224502" y="2705430"/>
            <a:chExt cx="2385390" cy="1622066"/>
          </a:xfrm>
        </p:grpSpPr>
        <p:sp>
          <p:nvSpPr>
            <p:cNvPr id="8" name="正方形/長方形 7"/>
            <p:cNvSpPr/>
            <p:nvPr/>
          </p:nvSpPr>
          <p:spPr>
            <a:xfrm>
              <a:off x="2337682" y="4128712"/>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909637" y="3700666"/>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721995" y="3694040"/>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357560" y="3186484"/>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780305" y="3195761"/>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234855" y="3205037"/>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779765" y="3197086"/>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272207" y="3198411"/>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曲線コネクタ 15"/>
            <p:cNvCxnSpPr>
              <a:stCxn id="8" idx="0"/>
              <a:endCxn id="10" idx="2"/>
            </p:cNvCxnSpPr>
            <p:nvPr/>
          </p:nvCxnSpPr>
          <p:spPr>
            <a:xfrm rot="5400000" flipH="1" flipV="1">
              <a:off x="2511285" y="3818612"/>
              <a:ext cx="235888" cy="384313"/>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曲線コネクタ 18"/>
            <p:cNvCxnSpPr>
              <a:stCxn id="10" idx="0"/>
              <a:endCxn id="13" idx="2"/>
            </p:cNvCxnSpPr>
            <p:nvPr/>
          </p:nvCxnSpPr>
          <p:spPr>
            <a:xfrm rot="5400000" flipH="1" flipV="1">
              <a:off x="2932707" y="3292501"/>
              <a:ext cx="290219" cy="512860"/>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曲線コネクタ 21"/>
            <p:cNvCxnSpPr>
              <a:stCxn id="10" idx="0"/>
              <a:endCxn id="12" idx="2"/>
            </p:cNvCxnSpPr>
            <p:nvPr/>
          </p:nvCxnSpPr>
          <p:spPr>
            <a:xfrm rot="5400000" flipH="1" flipV="1">
              <a:off x="2700794" y="3515138"/>
              <a:ext cx="299495" cy="58310"/>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曲線コネクタ 24"/>
            <p:cNvCxnSpPr>
              <a:stCxn id="10" idx="0"/>
              <a:endCxn id="11" idx="2"/>
            </p:cNvCxnSpPr>
            <p:nvPr/>
          </p:nvCxnSpPr>
          <p:spPr>
            <a:xfrm rot="16200000" flipV="1">
              <a:off x="2484783" y="3357436"/>
              <a:ext cx="308772" cy="36443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曲線コネクタ 27"/>
            <p:cNvCxnSpPr>
              <a:stCxn id="8" idx="0"/>
              <a:endCxn id="9" idx="2"/>
            </p:cNvCxnSpPr>
            <p:nvPr/>
          </p:nvCxnSpPr>
          <p:spPr>
            <a:xfrm rot="16200000" flipV="1">
              <a:off x="2108420" y="3800058"/>
              <a:ext cx="229262" cy="42804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曲線コネクタ 30"/>
            <p:cNvCxnSpPr>
              <a:stCxn id="9" idx="0"/>
              <a:endCxn id="14" idx="2"/>
            </p:cNvCxnSpPr>
            <p:nvPr/>
          </p:nvCxnSpPr>
          <p:spPr>
            <a:xfrm rot="16200000" flipV="1">
              <a:off x="1791694" y="3483332"/>
              <a:ext cx="304796" cy="129872"/>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曲線コネクタ 33"/>
            <p:cNvCxnSpPr>
              <a:stCxn id="9" idx="0"/>
              <a:endCxn id="15" idx="2"/>
            </p:cNvCxnSpPr>
            <p:nvPr/>
          </p:nvCxnSpPr>
          <p:spPr>
            <a:xfrm rot="16200000" flipV="1">
              <a:off x="1538578" y="3230216"/>
              <a:ext cx="303471" cy="637430"/>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曲線コネクタ 39"/>
            <p:cNvCxnSpPr>
              <a:stCxn id="13" idx="0"/>
            </p:cNvCxnSpPr>
            <p:nvPr/>
          </p:nvCxnSpPr>
          <p:spPr>
            <a:xfrm rot="5400000" flipH="1" flipV="1">
              <a:off x="3222265" y="2817410"/>
              <a:ext cx="499608" cy="275647"/>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曲線コネクタ 42"/>
            <p:cNvCxnSpPr>
              <a:stCxn id="13" idx="0"/>
            </p:cNvCxnSpPr>
            <p:nvPr/>
          </p:nvCxnSpPr>
          <p:spPr>
            <a:xfrm rot="16200000" flipV="1">
              <a:off x="3055289" y="2926079"/>
              <a:ext cx="451900" cy="10601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曲線コネクタ 45"/>
            <p:cNvCxnSpPr>
              <a:stCxn id="12" idx="0"/>
            </p:cNvCxnSpPr>
            <p:nvPr/>
          </p:nvCxnSpPr>
          <p:spPr>
            <a:xfrm rot="5400000" flipH="1" flipV="1">
              <a:off x="2709404" y="2947283"/>
              <a:ext cx="418770" cy="78187"/>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曲線コネクタ 48"/>
            <p:cNvCxnSpPr>
              <a:stCxn id="11" idx="0"/>
            </p:cNvCxnSpPr>
            <p:nvPr/>
          </p:nvCxnSpPr>
          <p:spPr>
            <a:xfrm rot="5400000" flipH="1" flipV="1">
              <a:off x="2343646" y="2866443"/>
              <a:ext cx="433347" cy="206737"/>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曲線コネクタ 51"/>
            <p:cNvCxnSpPr>
              <a:stCxn id="11" idx="0"/>
            </p:cNvCxnSpPr>
            <p:nvPr/>
          </p:nvCxnSpPr>
          <p:spPr>
            <a:xfrm rot="16200000" flipV="1">
              <a:off x="2164741" y="2894273"/>
              <a:ext cx="433347" cy="15107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曲線コネクタ 54"/>
            <p:cNvCxnSpPr>
              <a:stCxn id="14" idx="0"/>
            </p:cNvCxnSpPr>
            <p:nvPr/>
          </p:nvCxnSpPr>
          <p:spPr>
            <a:xfrm rot="5400000" flipH="1" flipV="1">
              <a:off x="1783077" y="2912827"/>
              <a:ext cx="380339" cy="188181"/>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曲線コネクタ 57"/>
            <p:cNvCxnSpPr>
              <a:stCxn id="15" idx="0"/>
            </p:cNvCxnSpPr>
            <p:nvPr/>
          </p:nvCxnSpPr>
          <p:spPr>
            <a:xfrm rot="5400000" flipH="1" flipV="1">
              <a:off x="1321903" y="2802832"/>
              <a:ext cx="445274" cy="34588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曲線コネクタ 60"/>
            <p:cNvCxnSpPr>
              <a:stCxn id="15" idx="0"/>
            </p:cNvCxnSpPr>
            <p:nvPr/>
          </p:nvCxnSpPr>
          <p:spPr>
            <a:xfrm rot="16200000" flipV="1">
              <a:off x="1083364" y="2910177"/>
              <a:ext cx="429372" cy="14709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グループ化 37"/>
          <p:cNvGrpSpPr/>
          <p:nvPr/>
        </p:nvGrpSpPr>
        <p:grpSpPr>
          <a:xfrm>
            <a:off x="2434419" y="5241897"/>
            <a:ext cx="984639" cy="1297387"/>
            <a:chOff x="8620537" y="2584174"/>
            <a:chExt cx="1440513" cy="2142213"/>
          </a:xfrm>
        </p:grpSpPr>
        <p:sp>
          <p:nvSpPr>
            <p:cNvPr id="86" name="正方形/長方形 85"/>
            <p:cNvSpPr/>
            <p:nvPr/>
          </p:nvSpPr>
          <p:spPr>
            <a:xfrm>
              <a:off x="9272546" y="4527603"/>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8844501" y="4099557"/>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9656859" y="4092931"/>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曲線コネクタ 88"/>
            <p:cNvCxnSpPr>
              <a:stCxn id="86" idx="0"/>
              <a:endCxn id="88" idx="2"/>
            </p:cNvCxnSpPr>
            <p:nvPr/>
          </p:nvCxnSpPr>
          <p:spPr>
            <a:xfrm rot="5400000" flipH="1" flipV="1">
              <a:off x="9446149" y="4217503"/>
              <a:ext cx="235888" cy="384313"/>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曲線コネクタ 89"/>
            <p:cNvCxnSpPr>
              <a:stCxn id="86" idx="0"/>
              <a:endCxn id="87" idx="2"/>
            </p:cNvCxnSpPr>
            <p:nvPr/>
          </p:nvCxnSpPr>
          <p:spPr>
            <a:xfrm rot="16200000" flipV="1">
              <a:off x="9043284" y="4198949"/>
              <a:ext cx="229262" cy="42804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87" idx="0"/>
            </p:cNvCxnSpPr>
            <p:nvPr/>
          </p:nvCxnSpPr>
          <p:spPr>
            <a:xfrm flipV="1">
              <a:off x="8943892" y="2584174"/>
              <a:ext cx="1325" cy="151538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88" idx="0"/>
            </p:cNvCxnSpPr>
            <p:nvPr/>
          </p:nvCxnSpPr>
          <p:spPr>
            <a:xfrm flipV="1">
              <a:off x="9756250" y="2584174"/>
              <a:ext cx="0" cy="150875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7" name="グループ化 96"/>
            <p:cNvGrpSpPr/>
            <p:nvPr/>
          </p:nvGrpSpPr>
          <p:grpSpPr>
            <a:xfrm>
              <a:off x="8620537" y="2957885"/>
              <a:ext cx="634781" cy="103367"/>
              <a:chOff x="8191167" y="1820850"/>
              <a:chExt cx="634781" cy="103367"/>
            </a:xfrm>
          </p:grpSpPr>
          <p:sp>
            <p:nvSpPr>
              <p:cNvPr id="98" name="大波 97"/>
              <p:cNvSpPr/>
              <p:nvPr/>
            </p:nvSpPr>
            <p:spPr>
              <a:xfrm>
                <a:off x="8340918" y="1820850"/>
                <a:ext cx="326004" cy="103367"/>
              </a:xfrm>
              <a:prstGeom prst="wav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p:cNvSpPr/>
              <p:nvPr/>
            </p:nvSpPr>
            <p:spPr>
              <a:xfrm>
                <a:off x="8658970" y="1828801"/>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0" name="正方形/長方形 99"/>
              <p:cNvSpPr/>
              <p:nvPr/>
            </p:nvSpPr>
            <p:spPr>
              <a:xfrm>
                <a:off x="8191167" y="1822177"/>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01" name="グループ化 100"/>
            <p:cNvGrpSpPr/>
            <p:nvPr/>
          </p:nvGrpSpPr>
          <p:grpSpPr>
            <a:xfrm>
              <a:off x="9416992" y="2959210"/>
              <a:ext cx="634781" cy="103367"/>
              <a:chOff x="8191167" y="1820850"/>
              <a:chExt cx="634781" cy="103367"/>
            </a:xfrm>
          </p:grpSpPr>
          <p:sp>
            <p:nvSpPr>
              <p:cNvPr id="102" name="大波 101"/>
              <p:cNvSpPr/>
              <p:nvPr/>
            </p:nvSpPr>
            <p:spPr>
              <a:xfrm>
                <a:off x="8340918" y="1820850"/>
                <a:ext cx="326004" cy="103367"/>
              </a:xfrm>
              <a:prstGeom prst="wav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p:cNvSpPr/>
              <p:nvPr/>
            </p:nvSpPr>
            <p:spPr>
              <a:xfrm>
                <a:off x="8658970" y="1828801"/>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4" name="正方形/長方形 103"/>
              <p:cNvSpPr/>
              <p:nvPr/>
            </p:nvSpPr>
            <p:spPr>
              <a:xfrm>
                <a:off x="8191167" y="1822177"/>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05" name="グループ化 104"/>
            <p:cNvGrpSpPr/>
            <p:nvPr/>
          </p:nvGrpSpPr>
          <p:grpSpPr>
            <a:xfrm>
              <a:off x="8629814" y="3317018"/>
              <a:ext cx="634781" cy="103367"/>
              <a:chOff x="8191167" y="1820850"/>
              <a:chExt cx="634781" cy="103367"/>
            </a:xfrm>
          </p:grpSpPr>
          <p:sp>
            <p:nvSpPr>
              <p:cNvPr id="106" name="大波 105"/>
              <p:cNvSpPr/>
              <p:nvPr/>
            </p:nvSpPr>
            <p:spPr>
              <a:xfrm>
                <a:off x="8340918" y="1820850"/>
                <a:ext cx="326004" cy="103367"/>
              </a:xfrm>
              <a:prstGeom prst="wav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p:cNvSpPr/>
              <p:nvPr/>
            </p:nvSpPr>
            <p:spPr>
              <a:xfrm>
                <a:off x="8658970" y="1828801"/>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8" name="正方形/長方形 107"/>
              <p:cNvSpPr/>
              <p:nvPr/>
            </p:nvSpPr>
            <p:spPr>
              <a:xfrm>
                <a:off x="8191167" y="1822177"/>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09" name="グループ化 108"/>
            <p:cNvGrpSpPr/>
            <p:nvPr/>
          </p:nvGrpSpPr>
          <p:grpSpPr>
            <a:xfrm>
              <a:off x="9426269" y="3318343"/>
              <a:ext cx="634781" cy="103367"/>
              <a:chOff x="8191167" y="1820850"/>
              <a:chExt cx="634781" cy="103367"/>
            </a:xfrm>
          </p:grpSpPr>
          <p:sp>
            <p:nvSpPr>
              <p:cNvPr id="110" name="大波 109"/>
              <p:cNvSpPr/>
              <p:nvPr/>
            </p:nvSpPr>
            <p:spPr>
              <a:xfrm>
                <a:off x="8340918" y="1820850"/>
                <a:ext cx="326004" cy="103367"/>
              </a:xfrm>
              <a:prstGeom prst="wav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658970" y="1828801"/>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2" name="正方形/長方形 111"/>
              <p:cNvSpPr/>
              <p:nvPr/>
            </p:nvSpPr>
            <p:spPr>
              <a:xfrm>
                <a:off x="8191167" y="1822177"/>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13" name="グループ化 112"/>
            <p:cNvGrpSpPr/>
            <p:nvPr/>
          </p:nvGrpSpPr>
          <p:grpSpPr>
            <a:xfrm>
              <a:off x="8623190" y="3700005"/>
              <a:ext cx="634781" cy="103367"/>
              <a:chOff x="8191167" y="1820850"/>
              <a:chExt cx="634781" cy="103367"/>
            </a:xfrm>
          </p:grpSpPr>
          <p:sp>
            <p:nvSpPr>
              <p:cNvPr id="114" name="大波 113"/>
              <p:cNvSpPr/>
              <p:nvPr/>
            </p:nvSpPr>
            <p:spPr>
              <a:xfrm>
                <a:off x="8340918" y="1820850"/>
                <a:ext cx="326004" cy="103367"/>
              </a:xfrm>
              <a:prstGeom prst="wav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8658970" y="1828801"/>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6" name="正方形/長方形 115"/>
              <p:cNvSpPr/>
              <p:nvPr/>
            </p:nvSpPr>
            <p:spPr>
              <a:xfrm>
                <a:off x="8191167" y="1822177"/>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17" name="グループ化 116"/>
            <p:cNvGrpSpPr/>
            <p:nvPr/>
          </p:nvGrpSpPr>
          <p:grpSpPr>
            <a:xfrm>
              <a:off x="9419645" y="3701330"/>
              <a:ext cx="634781" cy="103367"/>
              <a:chOff x="8191167" y="1820850"/>
              <a:chExt cx="634781" cy="103367"/>
            </a:xfrm>
          </p:grpSpPr>
          <p:sp>
            <p:nvSpPr>
              <p:cNvPr id="118" name="大波 117"/>
              <p:cNvSpPr/>
              <p:nvPr/>
            </p:nvSpPr>
            <p:spPr>
              <a:xfrm>
                <a:off x="8340918" y="1820850"/>
                <a:ext cx="326004" cy="103367"/>
              </a:xfrm>
              <a:prstGeom prst="wav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p:cNvSpPr/>
              <p:nvPr/>
            </p:nvSpPr>
            <p:spPr>
              <a:xfrm>
                <a:off x="8658970" y="1828801"/>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0" name="正方形/長方形 119"/>
              <p:cNvSpPr/>
              <p:nvPr/>
            </p:nvSpPr>
            <p:spPr>
              <a:xfrm>
                <a:off x="8191167" y="1822177"/>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sp>
        <p:nvSpPr>
          <p:cNvPr id="67" name="正方形/長方形 66"/>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64" name="テキスト ボックス 63"/>
          <p:cNvSpPr txBox="1"/>
          <p:nvPr/>
        </p:nvSpPr>
        <p:spPr>
          <a:xfrm>
            <a:off x="274320" y="91440"/>
            <a:ext cx="3583259" cy="584775"/>
          </a:xfrm>
          <a:prstGeom prst="rect">
            <a:avLst/>
          </a:prstGeom>
          <a:noFill/>
        </p:spPr>
        <p:txBody>
          <a:bodyPr wrap="square" rtlCol="0">
            <a:spAutoFit/>
          </a:bodyPr>
          <a:lstStyle/>
          <a:p>
            <a:r>
              <a:rPr lang="ja-JP" altLang="en-US" sz="3200" dirty="0"/>
              <a:t>実験</a:t>
            </a:r>
            <a:endParaRPr kumimoji="1" lang="ja-JP" altLang="en-US" sz="3200" dirty="0"/>
          </a:p>
        </p:txBody>
      </p:sp>
    </p:spTree>
    <p:extLst>
      <p:ext uri="{BB962C8B-B14F-4D97-AF65-F5344CB8AC3E}">
        <p14:creationId xmlns:p14="http://schemas.microsoft.com/office/powerpoint/2010/main" val="1635051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コンテンツ プレースホルダー 2"/>
          <p:cNvSpPr txBox="1">
            <a:spLocks/>
          </p:cNvSpPr>
          <p:nvPr/>
        </p:nvSpPr>
        <p:spPr>
          <a:xfrm>
            <a:off x="105660" y="1041356"/>
            <a:ext cx="11980679" cy="5727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RQ2: </a:t>
            </a:r>
            <a:r>
              <a:rPr lang="ja-JP" altLang="en-US" dirty="0"/>
              <a:t>本手法を用いるにあたって、解析時間に影響を与える要因は何か</a:t>
            </a:r>
            <a:endParaRPr lang="en-US" altLang="ja-JP" dirty="0"/>
          </a:p>
        </p:txBody>
      </p:sp>
      <p:sp>
        <p:nvSpPr>
          <p:cNvPr id="2" name="スライド番号プレースホルダー 1"/>
          <p:cNvSpPr>
            <a:spLocks noGrp="1"/>
          </p:cNvSpPr>
          <p:nvPr>
            <p:ph type="sldNum" sz="quarter" idx="12"/>
          </p:nvPr>
        </p:nvSpPr>
        <p:spPr/>
        <p:txBody>
          <a:bodyPr/>
          <a:lstStyle/>
          <a:p>
            <a:fld id="{1C3DFD32-0C33-45B0-9B6A-5CEE8D66C461}" type="slidenum">
              <a:rPr kumimoji="1" lang="ja-JP" altLang="en-US" smtClean="0"/>
              <a:t>45</a:t>
            </a:fld>
            <a:endParaRPr kumimoji="1" lang="ja-JP" altLang="en-US" dirty="0"/>
          </a:p>
        </p:txBody>
      </p:sp>
      <p:sp>
        <p:nvSpPr>
          <p:cNvPr id="4" name="テキスト ボックス 3"/>
          <p:cNvSpPr txBox="1"/>
          <p:nvPr/>
        </p:nvSpPr>
        <p:spPr>
          <a:xfrm>
            <a:off x="962103" y="1924212"/>
            <a:ext cx="3977692" cy="461665"/>
          </a:xfrm>
          <a:prstGeom prst="rect">
            <a:avLst/>
          </a:prstGeom>
          <a:noFill/>
        </p:spPr>
        <p:txBody>
          <a:bodyPr wrap="none" rtlCol="0">
            <a:spAutoFit/>
          </a:bodyPr>
          <a:lstStyle/>
          <a:p>
            <a:pPr marL="457200" indent="-457200">
              <a:buFont typeface="+mj-lt"/>
              <a:buAutoNum type="alphaLcPeriod"/>
            </a:pPr>
            <a:r>
              <a:rPr lang="en-US" altLang="ja-JP" sz="2400" dirty="0"/>
              <a:t>backward</a:t>
            </a:r>
            <a:r>
              <a:rPr lang="ja-JP" altLang="en-US" sz="2400" dirty="0"/>
              <a:t>解析中のパス数</a:t>
            </a:r>
            <a:endParaRPr lang="en-US" altLang="ja-JP" sz="2400" dirty="0"/>
          </a:p>
        </p:txBody>
      </p:sp>
      <p:grpSp>
        <p:nvGrpSpPr>
          <p:cNvPr id="36" name="グループ化 35"/>
          <p:cNvGrpSpPr/>
          <p:nvPr/>
        </p:nvGrpSpPr>
        <p:grpSpPr>
          <a:xfrm>
            <a:off x="2107094" y="2570257"/>
            <a:ext cx="1669773" cy="1206612"/>
            <a:chOff x="1224502" y="2705430"/>
            <a:chExt cx="2385390" cy="1622066"/>
          </a:xfrm>
        </p:grpSpPr>
        <p:sp>
          <p:nvSpPr>
            <p:cNvPr id="8" name="正方形/長方形 7"/>
            <p:cNvSpPr/>
            <p:nvPr/>
          </p:nvSpPr>
          <p:spPr>
            <a:xfrm>
              <a:off x="2337682" y="4128712"/>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909637" y="3700666"/>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721995" y="3694040"/>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357560" y="3186484"/>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780305" y="3195761"/>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234855" y="3205037"/>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779765" y="3197086"/>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272207" y="3198411"/>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曲線コネクタ 15"/>
            <p:cNvCxnSpPr>
              <a:stCxn id="8" idx="0"/>
              <a:endCxn id="10" idx="2"/>
            </p:cNvCxnSpPr>
            <p:nvPr/>
          </p:nvCxnSpPr>
          <p:spPr>
            <a:xfrm rot="5400000" flipH="1" flipV="1">
              <a:off x="2511285" y="3818612"/>
              <a:ext cx="235888" cy="384313"/>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曲線コネクタ 18"/>
            <p:cNvCxnSpPr>
              <a:stCxn id="10" idx="0"/>
              <a:endCxn id="13" idx="2"/>
            </p:cNvCxnSpPr>
            <p:nvPr/>
          </p:nvCxnSpPr>
          <p:spPr>
            <a:xfrm rot="5400000" flipH="1" flipV="1">
              <a:off x="2932707" y="3292501"/>
              <a:ext cx="290219" cy="512860"/>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曲線コネクタ 21"/>
            <p:cNvCxnSpPr>
              <a:stCxn id="10" idx="0"/>
              <a:endCxn id="12" idx="2"/>
            </p:cNvCxnSpPr>
            <p:nvPr/>
          </p:nvCxnSpPr>
          <p:spPr>
            <a:xfrm rot="5400000" flipH="1" flipV="1">
              <a:off x="2700794" y="3515138"/>
              <a:ext cx="299495" cy="58310"/>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曲線コネクタ 24"/>
            <p:cNvCxnSpPr>
              <a:stCxn id="10" idx="0"/>
              <a:endCxn id="11" idx="2"/>
            </p:cNvCxnSpPr>
            <p:nvPr/>
          </p:nvCxnSpPr>
          <p:spPr>
            <a:xfrm rot="16200000" flipV="1">
              <a:off x="2484783" y="3357436"/>
              <a:ext cx="308772" cy="36443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曲線コネクタ 27"/>
            <p:cNvCxnSpPr>
              <a:stCxn id="8" idx="0"/>
              <a:endCxn id="9" idx="2"/>
            </p:cNvCxnSpPr>
            <p:nvPr/>
          </p:nvCxnSpPr>
          <p:spPr>
            <a:xfrm rot="16200000" flipV="1">
              <a:off x="2108420" y="3800058"/>
              <a:ext cx="229262" cy="42804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曲線コネクタ 30"/>
            <p:cNvCxnSpPr>
              <a:stCxn id="9" idx="0"/>
              <a:endCxn id="14" idx="2"/>
            </p:cNvCxnSpPr>
            <p:nvPr/>
          </p:nvCxnSpPr>
          <p:spPr>
            <a:xfrm rot="16200000" flipV="1">
              <a:off x="1791694" y="3483332"/>
              <a:ext cx="304796" cy="129872"/>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曲線コネクタ 33"/>
            <p:cNvCxnSpPr>
              <a:stCxn id="9" idx="0"/>
              <a:endCxn id="15" idx="2"/>
            </p:cNvCxnSpPr>
            <p:nvPr/>
          </p:nvCxnSpPr>
          <p:spPr>
            <a:xfrm rot="16200000" flipV="1">
              <a:off x="1538578" y="3230216"/>
              <a:ext cx="303471" cy="637430"/>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曲線コネクタ 39"/>
            <p:cNvCxnSpPr>
              <a:stCxn id="13" idx="0"/>
            </p:cNvCxnSpPr>
            <p:nvPr/>
          </p:nvCxnSpPr>
          <p:spPr>
            <a:xfrm rot="5400000" flipH="1" flipV="1">
              <a:off x="3222265" y="2817410"/>
              <a:ext cx="499608" cy="275647"/>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曲線コネクタ 42"/>
            <p:cNvCxnSpPr>
              <a:stCxn id="13" idx="0"/>
            </p:cNvCxnSpPr>
            <p:nvPr/>
          </p:nvCxnSpPr>
          <p:spPr>
            <a:xfrm rot="16200000" flipV="1">
              <a:off x="3055289" y="2926079"/>
              <a:ext cx="451900" cy="10601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曲線コネクタ 45"/>
            <p:cNvCxnSpPr>
              <a:stCxn id="12" idx="0"/>
            </p:cNvCxnSpPr>
            <p:nvPr/>
          </p:nvCxnSpPr>
          <p:spPr>
            <a:xfrm rot="5400000" flipH="1" flipV="1">
              <a:off x="2709404" y="2947283"/>
              <a:ext cx="418770" cy="78187"/>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曲線コネクタ 48"/>
            <p:cNvCxnSpPr>
              <a:stCxn id="11" idx="0"/>
            </p:cNvCxnSpPr>
            <p:nvPr/>
          </p:nvCxnSpPr>
          <p:spPr>
            <a:xfrm rot="5400000" flipH="1" flipV="1">
              <a:off x="2343646" y="2866443"/>
              <a:ext cx="433347" cy="206737"/>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曲線コネクタ 51"/>
            <p:cNvCxnSpPr>
              <a:stCxn id="11" idx="0"/>
            </p:cNvCxnSpPr>
            <p:nvPr/>
          </p:nvCxnSpPr>
          <p:spPr>
            <a:xfrm rot="16200000" flipV="1">
              <a:off x="2164741" y="2894273"/>
              <a:ext cx="433347" cy="15107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曲線コネクタ 54"/>
            <p:cNvCxnSpPr>
              <a:stCxn id="14" idx="0"/>
            </p:cNvCxnSpPr>
            <p:nvPr/>
          </p:nvCxnSpPr>
          <p:spPr>
            <a:xfrm rot="5400000" flipH="1" flipV="1">
              <a:off x="1783077" y="2912827"/>
              <a:ext cx="380339" cy="188181"/>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曲線コネクタ 57"/>
            <p:cNvCxnSpPr>
              <a:stCxn id="15" idx="0"/>
            </p:cNvCxnSpPr>
            <p:nvPr/>
          </p:nvCxnSpPr>
          <p:spPr>
            <a:xfrm rot="5400000" flipH="1" flipV="1">
              <a:off x="1321903" y="2802832"/>
              <a:ext cx="445274" cy="34588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曲線コネクタ 60"/>
            <p:cNvCxnSpPr>
              <a:stCxn id="15" idx="0"/>
            </p:cNvCxnSpPr>
            <p:nvPr/>
          </p:nvCxnSpPr>
          <p:spPr>
            <a:xfrm rot="16200000" flipV="1">
              <a:off x="1083364" y="2910177"/>
              <a:ext cx="429372" cy="147096"/>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グループ化 37"/>
          <p:cNvGrpSpPr/>
          <p:nvPr/>
        </p:nvGrpSpPr>
        <p:grpSpPr>
          <a:xfrm>
            <a:off x="2434419" y="5241897"/>
            <a:ext cx="984639" cy="1297387"/>
            <a:chOff x="8620537" y="2584174"/>
            <a:chExt cx="1440513" cy="2142213"/>
          </a:xfrm>
        </p:grpSpPr>
        <p:sp>
          <p:nvSpPr>
            <p:cNvPr id="86" name="正方形/長方形 85"/>
            <p:cNvSpPr/>
            <p:nvPr/>
          </p:nvSpPr>
          <p:spPr>
            <a:xfrm>
              <a:off x="9272546" y="4527603"/>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8844501" y="4099557"/>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9656859" y="4092931"/>
              <a:ext cx="198782" cy="198784"/>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曲線コネクタ 88"/>
            <p:cNvCxnSpPr>
              <a:stCxn id="86" idx="0"/>
              <a:endCxn id="88" idx="2"/>
            </p:cNvCxnSpPr>
            <p:nvPr/>
          </p:nvCxnSpPr>
          <p:spPr>
            <a:xfrm rot="5400000" flipH="1" flipV="1">
              <a:off x="9446149" y="4217503"/>
              <a:ext cx="235888" cy="384313"/>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曲線コネクタ 89"/>
            <p:cNvCxnSpPr>
              <a:stCxn id="86" idx="0"/>
              <a:endCxn id="87" idx="2"/>
            </p:cNvCxnSpPr>
            <p:nvPr/>
          </p:nvCxnSpPr>
          <p:spPr>
            <a:xfrm rot="16200000" flipV="1">
              <a:off x="9043284" y="4198949"/>
              <a:ext cx="229262" cy="428045"/>
            </a:xfrm>
            <a:prstGeom prst="curved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87" idx="0"/>
            </p:cNvCxnSpPr>
            <p:nvPr/>
          </p:nvCxnSpPr>
          <p:spPr>
            <a:xfrm flipV="1">
              <a:off x="8943892" y="2584174"/>
              <a:ext cx="1325" cy="151538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88" idx="0"/>
            </p:cNvCxnSpPr>
            <p:nvPr/>
          </p:nvCxnSpPr>
          <p:spPr>
            <a:xfrm flipV="1">
              <a:off x="9756250" y="2584174"/>
              <a:ext cx="0" cy="150875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7" name="グループ化 96"/>
            <p:cNvGrpSpPr/>
            <p:nvPr/>
          </p:nvGrpSpPr>
          <p:grpSpPr>
            <a:xfrm>
              <a:off x="8620537" y="2957885"/>
              <a:ext cx="634781" cy="103367"/>
              <a:chOff x="8191167" y="1820850"/>
              <a:chExt cx="634781" cy="103367"/>
            </a:xfrm>
          </p:grpSpPr>
          <p:sp>
            <p:nvSpPr>
              <p:cNvPr id="98" name="大波 97"/>
              <p:cNvSpPr/>
              <p:nvPr/>
            </p:nvSpPr>
            <p:spPr>
              <a:xfrm>
                <a:off x="8340918" y="1820850"/>
                <a:ext cx="326004" cy="103367"/>
              </a:xfrm>
              <a:prstGeom prst="wav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p:cNvSpPr/>
              <p:nvPr/>
            </p:nvSpPr>
            <p:spPr>
              <a:xfrm>
                <a:off x="8658970" y="1828801"/>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0" name="正方形/長方形 99"/>
              <p:cNvSpPr/>
              <p:nvPr/>
            </p:nvSpPr>
            <p:spPr>
              <a:xfrm>
                <a:off x="8191167" y="1822177"/>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01" name="グループ化 100"/>
            <p:cNvGrpSpPr/>
            <p:nvPr/>
          </p:nvGrpSpPr>
          <p:grpSpPr>
            <a:xfrm>
              <a:off x="9416992" y="2959210"/>
              <a:ext cx="634781" cy="103367"/>
              <a:chOff x="8191167" y="1820850"/>
              <a:chExt cx="634781" cy="103367"/>
            </a:xfrm>
          </p:grpSpPr>
          <p:sp>
            <p:nvSpPr>
              <p:cNvPr id="102" name="大波 101"/>
              <p:cNvSpPr/>
              <p:nvPr/>
            </p:nvSpPr>
            <p:spPr>
              <a:xfrm>
                <a:off x="8340918" y="1820850"/>
                <a:ext cx="326004" cy="103367"/>
              </a:xfrm>
              <a:prstGeom prst="wav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p:cNvSpPr/>
              <p:nvPr/>
            </p:nvSpPr>
            <p:spPr>
              <a:xfrm>
                <a:off x="8658970" y="1828801"/>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4" name="正方形/長方形 103"/>
              <p:cNvSpPr/>
              <p:nvPr/>
            </p:nvSpPr>
            <p:spPr>
              <a:xfrm>
                <a:off x="8191167" y="1822177"/>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05" name="グループ化 104"/>
            <p:cNvGrpSpPr/>
            <p:nvPr/>
          </p:nvGrpSpPr>
          <p:grpSpPr>
            <a:xfrm>
              <a:off x="8629814" y="3317018"/>
              <a:ext cx="634781" cy="103367"/>
              <a:chOff x="8191167" y="1820850"/>
              <a:chExt cx="634781" cy="103367"/>
            </a:xfrm>
          </p:grpSpPr>
          <p:sp>
            <p:nvSpPr>
              <p:cNvPr id="106" name="大波 105"/>
              <p:cNvSpPr/>
              <p:nvPr/>
            </p:nvSpPr>
            <p:spPr>
              <a:xfrm>
                <a:off x="8340918" y="1820850"/>
                <a:ext cx="326004" cy="103367"/>
              </a:xfrm>
              <a:prstGeom prst="wav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p:cNvSpPr/>
              <p:nvPr/>
            </p:nvSpPr>
            <p:spPr>
              <a:xfrm>
                <a:off x="8658970" y="1828801"/>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8" name="正方形/長方形 107"/>
              <p:cNvSpPr/>
              <p:nvPr/>
            </p:nvSpPr>
            <p:spPr>
              <a:xfrm>
                <a:off x="8191167" y="1822177"/>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09" name="グループ化 108"/>
            <p:cNvGrpSpPr/>
            <p:nvPr/>
          </p:nvGrpSpPr>
          <p:grpSpPr>
            <a:xfrm>
              <a:off x="9426269" y="3318343"/>
              <a:ext cx="634781" cy="103367"/>
              <a:chOff x="8191167" y="1820850"/>
              <a:chExt cx="634781" cy="103367"/>
            </a:xfrm>
          </p:grpSpPr>
          <p:sp>
            <p:nvSpPr>
              <p:cNvPr id="110" name="大波 109"/>
              <p:cNvSpPr/>
              <p:nvPr/>
            </p:nvSpPr>
            <p:spPr>
              <a:xfrm>
                <a:off x="8340918" y="1820850"/>
                <a:ext cx="326004" cy="103367"/>
              </a:xfrm>
              <a:prstGeom prst="wav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658970" y="1828801"/>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2" name="正方形/長方形 111"/>
              <p:cNvSpPr/>
              <p:nvPr/>
            </p:nvSpPr>
            <p:spPr>
              <a:xfrm>
                <a:off x="8191167" y="1822177"/>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13" name="グループ化 112"/>
            <p:cNvGrpSpPr/>
            <p:nvPr/>
          </p:nvGrpSpPr>
          <p:grpSpPr>
            <a:xfrm>
              <a:off x="8623190" y="3700005"/>
              <a:ext cx="634781" cy="103367"/>
              <a:chOff x="8191167" y="1820850"/>
              <a:chExt cx="634781" cy="103367"/>
            </a:xfrm>
          </p:grpSpPr>
          <p:sp>
            <p:nvSpPr>
              <p:cNvPr id="114" name="大波 113"/>
              <p:cNvSpPr/>
              <p:nvPr/>
            </p:nvSpPr>
            <p:spPr>
              <a:xfrm>
                <a:off x="8340918" y="1820850"/>
                <a:ext cx="326004" cy="103367"/>
              </a:xfrm>
              <a:prstGeom prst="wav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8658970" y="1828801"/>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6" name="正方形/長方形 115"/>
              <p:cNvSpPr/>
              <p:nvPr/>
            </p:nvSpPr>
            <p:spPr>
              <a:xfrm>
                <a:off x="8191167" y="1822177"/>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17" name="グループ化 116"/>
            <p:cNvGrpSpPr/>
            <p:nvPr/>
          </p:nvGrpSpPr>
          <p:grpSpPr>
            <a:xfrm>
              <a:off x="9419645" y="3701330"/>
              <a:ext cx="634781" cy="103367"/>
              <a:chOff x="8191167" y="1820850"/>
              <a:chExt cx="634781" cy="103367"/>
            </a:xfrm>
          </p:grpSpPr>
          <p:sp>
            <p:nvSpPr>
              <p:cNvPr id="118" name="大波 117"/>
              <p:cNvSpPr/>
              <p:nvPr/>
            </p:nvSpPr>
            <p:spPr>
              <a:xfrm>
                <a:off x="8340918" y="1820850"/>
                <a:ext cx="326004" cy="103367"/>
              </a:xfrm>
              <a:prstGeom prst="wav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p:cNvSpPr/>
              <p:nvPr/>
            </p:nvSpPr>
            <p:spPr>
              <a:xfrm>
                <a:off x="8658970" y="1828801"/>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0" name="正方形/長方形 119"/>
              <p:cNvSpPr/>
              <p:nvPr/>
            </p:nvSpPr>
            <p:spPr>
              <a:xfrm>
                <a:off x="8191167" y="1822177"/>
                <a:ext cx="166978" cy="9541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graphicFrame>
        <p:nvGraphicFramePr>
          <p:cNvPr id="63" name="表 62"/>
          <p:cNvGraphicFramePr>
            <a:graphicFrameLocks noGrp="1"/>
          </p:cNvGraphicFramePr>
          <p:nvPr>
            <p:extLst>
              <p:ext uri="{D42A27DB-BD31-4B8C-83A1-F6EECF244321}">
                <p14:modId xmlns:p14="http://schemas.microsoft.com/office/powerpoint/2010/main" val="1030144814"/>
              </p:ext>
            </p:extLst>
          </p:nvPr>
        </p:nvGraphicFramePr>
        <p:xfrm>
          <a:off x="6885827" y="1798658"/>
          <a:ext cx="4297285" cy="2286000"/>
        </p:xfrm>
        <a:graphic>
          <a:graphicData uri="http://schemas.openxmlformats.org/drawingml/2006/table">
            <a:tbl>
              <a:tblPr bandRow="1">
                <a:tableStyleId>{D7AC3CCA-C797-4891-BE02-D94E43425B78}</a:tableStyleId>
              </a:tblPr>
              <a:tblGrid>
                <a:gridCol w="1736965">
                  <a:extLst>
                    <a:ext uri="{9D8B030D-6E8A-4147-A177-3AD203B41FA5}">
                      <a16:colId xmlns:a16="http://schemas.microsoft.com/office/drawing/2014/main" val="20000"/>
                    </a:ext>
                  </a:extLst>
                </a:gridCol>
                <a:gridCol w="841248">
                  <a:extLst>
                    <a:ext uri="{9D8B030D-6E8A-4147-A177-3AD203B41FA5}">
                      <a16:colId xmlns:a16="http://schemas.microsoft.com/office/drawing/2014/main" val="20001"/>
                    </a:ext>
                  </a:extLst>
                </a:gridCol>
                <a:gridCol w="1719072">
                  <a:extLst>
                    <a:ext uri="{9D8B030D-6E8A-4147-A177-3AD203B41FA5}">
                      <a16:colId xmlns:a16="http://schemas.microsoft.com/office/drawing/2014/main" val="20002"/>
                    </a:ext>
                  </a:extLst>
                </a:gridCol>
              </a:tblGrid>
              <a:tr h="369663">
                <a:tc>
                  <a:txBody>
                    <a:bodyPr/>
                    <a:lstStyle/>
                    <a:p>
                      <a:pPr algn="ctr"/>
                      <a:r>
                        <a:rPr kumimoji="1" lang="ja-JP" altLang="en-US" sz="2400" dirty="0"/>
                        <a:t>検体の種類</a:t>
                      </a:r>
                    </a:p>
                  </a:txBody>
                  <a:tcPr>
                    <a:solidFill>
                      <a:schemeClr val="bg1"/>
                    </a:solidFill>
                  </a:tcPr>
                </a:tc>
                <a:tc>
                  <a:txBody>
                    <a:bodyPr/>
                    <a:lstStyle/>
                    <a:p>
                      <a:pPr algn="ctr"/>
                      <a:r>
                        <a:rPr kumimoji="1" lang="ja-JP" altLang="en-US" sz="2400" dirty="0"/>
                        <a:t>行数</a:t>
                      </a:r>
                    </a:p>
                  </a:txBody>
                  <a:tcPr>
                    <a:solidFill>
                      <a:schemeClr val="bg1"/>
                    </a:solidFill>
                  </a:tcPr>
                </a:tc>
                <a:tc>
                  <a:txBody>
                    <a:bodyPr/>
                    <a:lstStyle/>
                    <a:p>
                      <a:pPr algn="ctr"/>
                      <a:r>
                        <a:rPr kumimoji="1" lang="ja-JP" altLang="en-US" sz="2400" dirty="0"/>
                        <a:t>解析時間</a:t>
                      </a:r>
                      <a:r>
                        <a:rPr kumimoji="1" lang="en-US" altLang="ja-JP" sz="2400" dirty="0"/>
                        <a:t>(s)</a:t>
                      </a:r>
                      <a:endParaRPr kumimoji="1" lang="ja-JP" altLang="en-US" sz="2400" dirty="0"/>
                    </a:p>
                  </a:txBody>
                  <a:tcPr>
                    <a:solidFill>
                      <a:schemeClr val="bg1"/>
                    </a:solidFill>
                  </a:tcPr>
                </a:tc>
                <a:extLst>
                  <a:ext uri="{0D108BD9-81ED-4DB2-BD59-A6C34878D82A}">
                    <a16:rowId xmlns:a16="http://schemas.microsoft.com/office/drawing/2014/main" val="10000"/>
                  </a:ext>
                </a:extLst>
              </a:tr>
              <a:tr h="370840">
                <a:tc>
                  <a:txBody>
                    <a:bodyPr/>
                    <a:lstStyle/>
                    <a:p>
                      <a:pPr algn="ctr"/>
                      <a:r>
                        <a:rPr kumimoji="1" lang="en-US" altLang="ja-JP" sz="2400" dirty="0"/>
                        <a:t>a</a:t>
                      </a:r>
                      <a:endParaRPr kumimoji="1" lang="ja-JP" altLang="en-US" sz="2400" dirty="0"/>
                    </a:p>
                  </a:txBody>
                  <a:tcPr>
                    <a:solidFill>
                      <a:schemeClr val="bg1"/>
                    </a:solidFill>
                  </a:tcPr>
                </a:tc>
                <a:tc rowSpan="2">
                  <a:txBody>
                    <a:bodyPr/>
                    <a:lstStyle/>
                    <a:p>
                      <a:pPr algn="ctr"/>
                      <a:r>
                        <a:rPr kumimoji="1" lang="en-US" altLang="ja-JP" sz="2400" dirty="0"/>
                        <a:t>100</a:t>
                      </a:r>
                      <a:endParaRPr kumimoji="1" lang="ja-JP" altLang="en-US" sz="2400" dirty="0"/>
                    </a:p>
                  </a:txBody>
                  <a:tcPr anchor="ctr">
                    <a:solidFill>
                      <a:schemeClr val="bg1"/>
                    </a:solidFill>
                  </a:tcPr>
                </a:tc>
                <a:tc>
                  <a:txBody>
                    <a:bodyPr/>
                    <a:lstStyle/>
                    <a:p>
                      <a:pPr algn="ctr"/>
                      <a:r>
                        <a:rPr kumimoji="1" lang="en-US" altLang="ja-JP" sz="2400" dirty="0"/>
                        <a:t>26.9</a:t>
                      </a:r>
                      <a:endParaRPr kumimoji="1" lang="ja-JP" altLang="en-US" sz="2400" dirty="0"/>
                    </a:p>
                  </a:txBody>
                  <a:tcPr>
                    <a:solidFill>
                      <a:schemeClr val="bg1"/>
                    </a:solidFill>
                  </a:tcPr>
                </a:tc>
                <a:extLst>
                  <a:ext uri="{0D108BD9-81ED-4DB2-BD59-A6C34878D82A}">
                    <a16:rowId xmlns:a16="http://schemas.microsoft.com/office/drawing/2014/main" val="10001"/>
                  </a:ext>
                </a:extLst>
              </a:tr>
              <a:tr h="370840">
                <a:tc>
                  <a:txBody>
                    <a:bodyPr/>
                    <a:lstStyle/>
                    <a:p>
                      <a:pPr algn="ctr"/>
                      <a:r>
                        <a:rPr kumimoji="1" lang="en-US" altLang="ja-JP" sz="2400" dirty="0"/>
                        <a:t>b</a:t>
                      </a:r>
                      <a:endParaRPr kumimoji="1" lang="ja-JP" altLang="en-US" sz="2400" dirty="0"/>
                    </a:p>
                  </a:txBody>
                  <a:tcPr>
                    <a:solidFill>
                      <a:schemeClr val="bg1"/>
                    </a:solidFill>
                  </a:tcPr>
                </a:tc>
                <a:tc vMerge="1">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rgbClr val="00B050"/>
                          </a:solidFill>
                        </a:rPr>
                        <a:t>71.6</a:t>
                      </a:r>
                      <a:endParaRPr kumimoji="1" lang="ja-JP" altLang="en-US" sz="2400" dirty="0">
                        <a:solidFill>
                          <a:srgbClr val="00B050"/>
                        </a:solidFill>
                      </a:endParaRPr>
                    </a:p>
                  </a:txBody>
                  <a:tcPr>
                    <a:solidFill>
                      <a:schemeClr val="bg1"/>
                    </a:solidFill>
                  </a:tcPr>
                </a:tc>
                <a:extLst>
                  <a:ext uri="{0D108BD9-81ED-4DB2-BD59-A6C34878D82A}">
                    <a16:rowId xmlns:a16="http://schemas.microsoft.com/office/drawing/2014/main" val="10002"/>
                  </a:ext>
                </a:extLst>
              </a:tr>
              <a:tr h="370840">
                <a:tc>
                  <a:txBody>
                    <a:bodyPr/>
                    <a:lstStyle/>
                    <a:p>
                      <a:pPr algn="ctr"/>
                      <a:r>
                        <a:rPr kumimoji="1" lang="en-US" altLang="ja-JP" sz="2400" dirty="0"/>
                        <a:t>a</a:t>
                      </a:r>
                      <a:endParaRPr kumimoji="1" lang="ja-JP" altLang="en-US" sz="2400" dirty="0"/>
                    </a:p>
                  </a:txBody>
                  <a:tcPr>
                    <a:solidFill>
                      <a:schemeClr val="bg1"/>
                    </a:solidFill>
                  </a:tcPr>
                </a:tc>
                <a:tc rowSpan="2">
                  <a:txBody>
                    <a:bodyPr/>
                    <a:lstStyle/>
                    <a:p>
                      <a:pPr algn="ctr"/>
                      <a:r>
                        <a:rPr kumimoji="1" lang="en-US" altLang="ja-JP" sz="2400" dirty="0"/>
                        <a:t>200</a:t>
                      </a:r>
                      <a:endParaRPr kumimoji="1" lang="ja-JP" altLang="en-US" sz="2400" dirty="0"/>
                    </a:p>
                  </a:txBody>
                  <a:tcPr anchor="ctr">
                    <a:solidFill>
                      <a:schemeClr val="bg1"/>
                    </a:solidFill>
                  </a:tcPr>
                </a:tc>
                <a:tc>
                  <a:txBody>
                    <a:bodyPr/>
                    <a:lstStyle/>
                    <a:p>
                      <a:pPr algn="ctr"/>
                      <a:r>
                        <a:rPr kumimoji="1" lang="en-US" altLang="ja-JP" sz="2400" dirty="0"/>
                        <a:t>204.3</a:t>
                      </a:r>
                      <a:endParaRPr kumimoji="1" lang="ja-JP" altLang="en-US" sz="2400" dirty="0">
                        <a:solidFill>
                          <a:schemeClr val="tx1"/>
                        </a:solidFill>
                      </a:endParaRPr>
                    </a:p>
                  </a:txBody>
                  <a:tcPr>
                    <a:solidFill>
                      <a:schemeClr val="bg1"/>
                    </a:solidFill>
                  </a:tcPr>
                </a:tc>
                <a:extLst>
                  <a:ext uri="{0D108BD9-81ED-4DB2-BD59-A6C34878D82A}">
                    <a16:rowId xmlns:a16="http://schemas.microsoft.com/office/drawing/2014/main" val="10003"/>
                  </a:ext>
                </a:extLst>
              </a:tr>
              <a:tr h="370840">
                <a:tc>
                  <a:txBody>
                    <a:bodyPr/>
                    <a:lstStyle/>
                    <a:p>
                      <a:pPr algn="ctr"/>
                      <a:r>
                        <a:rPr kumimoji="1" lang="en-US" altLang="ja-JP" sz="2400" dirty="0"/>
                        <a:t>b</a:t>
                      </a:r>
                      <a:endParaRPr kumimoji="1" lang="ja-JP" altLang="en-US" sz="2400" dirty="0"/>
                    </a:p>
                  </a:txBody>
                  <a:tcPr>
                    <a:solidFill>
                      <a:schemeClr val="bg1"/>
                    </a:solidFill>
                  </a:tcPr>
                </a:tc>
                <a:tc vMerge="1">
                  <a:txBody>
                    <a:bodyPr/>
                    <a:lstStyle/>
                    <a:p>
                      <a:pPr algn="ctr"/>
                      <a:endParaRPr kumimoji="1" lang="ja-JP" altLang="en-US" dirty="0"/>
                    </a:p>
                  </a:txBody>
                  <a:tcPr/>
                </a:tc>
                <a:tc>
                  <a:txBody>
                    <a:bodyPr/>
                    <a:lstStyle/>
                    <a:p>
                      <a:pPr algn="ctr"/>
                      <a:r>
                        <a:rPr kumimoji="1" lang="en-US" altLang="ja-JP" sz="2400" dirty="0">
                          <a:solidFill>
                            <a:srgbClr val="00B050"/>
                          </a:solidFill>
                        </a:rPr>
                        <a:t>398.0</a:t>
                      </a:r>
                      <a:endParaRPr kumimoji="1" lang="ja-JP" altLang="en-US" sz="2400" dirty="0">
                        <a:solidFill>
                          <a:srgbClr val="00B050"/>
                        </a:solidFill>
                      </a:endParaRPr>
                    </a:p>
                  </a:txBody>
                  <a:tcPr>
                    <a:solidFill>
                      <a:schemeClr val="bg1"/>
                    </a:solidFill>
                  </a:tcPr>
                </a:tc>
                <a:extLst>
                  <a:ext uri="{0D108BD9-81ED-4DB2-BD59-A6C34878D82A}">
                    <a16:rowId xmlns:a16="http://schemas.microsoft.com/office/drawing/2014/main" val="10004"/>
                  </a:ext>
                </a:extLst>
              </a:tr>
            </a:tbl>
          </a:graphicData>
        </a:graphic>
      </p:graphicFrame>
      <p:sp>
        <p:nvSpPr>
          <p:cNvPr id="3" name="フレーム 2"/>
          <p:cNvSpPr/>
          <p:nvPr/>
        </p:nvSpPr>
        <p:spPr>
          <a:xfrm>
            <a:off x="747420" y="4015409"/>
            <a:ext cx="4269850" cy="2699468"/>
          </a:xfrm>
          <a:prstGeom prst="frame">
            <a:avLst>
              <a:gd name="adj1" fmla="val 243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下矢印 64"/>
          <p:cNvSpPr/>
          <p:nvPr/>
        </p:nvSpPr>
        <p:spPr>
          <a:xfrm rot="16200000">
            <a:off x="5664641" y="5222067"/>
            <a:ext cx="1057524" cy="67983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正方形/長方形 4"/>
          <p:cNvSpPr/>
          <p:nvPr/>
        </p:nvSpPr>
        <p:spPr>
          <a:xfrm>
            <a:off x="7176048" y="4958433"/>
            <a:ext cx="3617844" cy="1669774"/>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矛盾を速く起こせば、</a:t>
            </a:r>
            <a:endParaRPr kumimoji="1" lang="en-US" altLang="ja-JP" sz="2800" dirty="0"/>
          </a:p>
          <a:p>
            <a:pPr algn="ctr"/>
            <a:r>
              <a:rPr lang="ja-JP" altLang="en-US" sz="2800" dirty="0"/>
              <a:t>解析時間を効果的に削減できると推測</a:t>
            </a:r>
            <a:endParaRPr kumimoji="1" lang="ja-JP" altLang="en-US" sz="2800" dirty="0"/>
          </a:p>
        </p:txBody>
      </p:sp>
      <p:sp>
        <p:nvSpPr>
          <p:cNvPr id="67" name="下矢印 66"/>
          <p:cNvSpPr/>
          <p:nvPr/>
        </p:nvSpPr>
        <p:spPr>
          <a:xfrm>
            <a:off x="8447331" y="4317739"/>
            <a:ext cx="1057524" cy="4214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8" name="正方形/長方形 67"/>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69" name="フレーム 68"/>
          <p:cNvSpPr/>
          <p:nvPr/>
        </p:nvSpPr>
        <p:spPr>
          <a:xfrm>
            <a:off x="6885432" y="1801368"/>
            <a:ext cx="4297680" cy="2276856"/>
          </a:xfrm>
          <a:prstGeom prst="frame">
            <a:avLst>
              <a:gd name="adj1" fmla="val 0"/>
            </a:avLst>
          </a:prstGeom>
          <a:ln w="317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p:cNvCxnSpPr/>
          <p:nvPr/>
        </p:nvCxnSpPr>
        <p:spPr>
          <a:xfrm flipV="1">
            <a:off x="6885432" y="2249424"/>
            <a:ext cx="4279392" cy="914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テキスト ボックス 71"/>
          <p:cNvSpPr txBox="1"/>
          <p:nvPr/>
        </p:nvSpPr>
        <p:spPr>
          <a:xfrm>
            <a:off x="981747" y="4128052"/>
            <a:ext cx="3698448" cy="830997"/>
          </a:xfrm>
          <a:prstGeom prst="rect">
            <a:avLst/>
          </a:prstGeom>
          <a:noFill/>
        </p:spPr>
        <p:txBody>
          <a:bodyPr wrap="none" rtlCol="0">
            <a:spAutoFit/>
          </a:bodyPr>
          <a:lstStyle/>
          <a:p>
            <a:pPr marL="457200" indent="-457200">
              <a:buFont typeface="+mj-lt"/>
              <a:buAutoNum type="alphaLcPeriod" startAt="2"/>
            </a:pPr>
            <a:r>
              <a:rPr lang="en-US" altLang="ja-JP" sz="2400" dirty="0"/>
              <a:t>backward</a:t>
            </a:r>
            <a:r>
              <a:rPr lang="ja-JP" altLang="en-US" sz="2400" dirty="0"/>
              <a:t>解析中の</a:t>
            </a:r>
            <a:endParaRPr lang="en-US" altLang="ja-JP" sz="2400" dirty="0"/>
          </a:p>
          <a:p>
            <a:r>
              <a:rPr lang="en-US" altLang="ja-JP" sz="2400" dirty="0"/>
              <a:t>      1</a:t>
            </a:r>
            <a:r>
              <a:rPr lang="ja-JP" altLang="en-US" sz="2400" dirty="0"/>
              <a:t>パス当たりの解析行数</a:t>
            </a:r>
            <a:endParaRPr lang="en-US" altLang="ja-JP" sz="2400" dirty="0"/>
          </a:p>
        </p:txBody>
      </p:sp>
      <p:sp>
        <p:nvSpPr>
          <p:cNvPr id="73" name="テキスト ボックス 72"/>
          <p:cNvSpPr txBox="1"/>
          <p:nvPr/>
        </p:nvSpPr>
        <p:spPr>
          <a:xfrm>
            <a:off x="274320" y="91440"/>
            <a:ext cx="3583259" cy="584775"/>
          </a:xfrm>
          <a:prstGeom prst="rect">
            <a:avLst/>
          </a:prstGeom>
          <a:noFill/>
        </p:spPr>
        <p:txBody>
          <a:bodyPr wrap="square" rtlCol="0">
            <a:spAutoFit/>
          </a:bodyPr>
          <a:lstStyle/>
          <a:p>
            <a:r>
              <a:rPr lang="ja-JP" altLang="en-US" sz="3200" dirty="0"/>
              <a:t>実験</a:t>
            </a:r>
            <a:endParaRPr kumimoji="1" lang="ja-JP" altLang="en-US" sz="3200" dirty="0"/>
          </a:p>
        </p:txBody>
      </p:sp>
    </p:spTree>
    <p:extLst>
      <p:ext uri="{BB962C8B-B14F-4D97-AF65-F5344CB8AC3E}">
        <p14:creationId xmlns:p14="http://schemas.microsoft.com/office/powerpoint/2010/main" val="39984642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表 71"/>
          <p:cNvGraphicFramePr>
            <a:graphicFrameLocks noGrp="1"/>
          </p:cNvGraphicFramePr>
          <p:nvPr>
            <p:extLst>
              <p:ext uri="{D42A27DB-BD31-4B8C-83A1-F6EECF244321}">
                <p14:modId xmlns:p14="http://schemas.microsoft.com/office/powerpoint/2010/main" val="1138914194"/>
              </p:ext>
            </p:extLst>
          </p:nvPr>
        </p:nvGraphicFramePr>
        <p:xfrm>
          <a:off x="6885827" y="1798658"/>
          <a:ext cx="4297285" cy="2286000"/>
        </p:xfrm>
        <a:graphic>
          <a:graphicData uri="http://schemas.openxmlformats.org/drawingml/2006/table">
            <a:tbl>
              <a:tblPr bandRow="1">
                <a:tableStyleId>{D7AC3CCA-C797-4891-BE02-D94E43425B78}</a:tableStyleId>
              </a:tblPr>
              <a:tblGrid>
                <a:gridCol w="1736965">
                  <a:extLst>
                    <a:ext uri="{9D8B030D-6E8A-4147-A177-3AD203B41FA5}">
                      <a16:colId xmlns:a16="http://schemas.microsoft.com/office/drawing/2014/main" val="20000"/>
                    </a:ext>
                  </a:extLst>
                </a:gridCol>
                <a:gridCol w="841248">
                  <a:extLst>
                    <a:ext uri="{9D8B030D-6E8A-4147-A177-3AD203B41FA5}">
                      <a16:colId xmlns:a16="http://schemas.microsoft.com/office/drawing/2014/main" val="20001"/>
                    </a:ext>
                  </a:extLst>
                </a:gridCol>
                <a:gridCol w="1719072">
                  <a:extLst>
                    <a:ext uri="{9D8B030D-6E8A-4147-A177-3AD203B41FA5}">
                      <a16:colId xmlns:a16="http://schemas.microsoft.com/office/drawing/2014/main" val="20002"/>
                    </a:ext>
                  </a:extLst>
                </a:gridCol>
              </a:tblGrid>
              <a:tr h="369663">
                <a:tc>
                  <a:txBody>
                    <a:bodyPr/>
                    <a:lstStyle/>
                    <a:p>
                      <a:pPr algn="ctr"/>
                      <a:r>
                        <a:rPr kumimoji="1" lang="ja-JP" altLang="en-US" sz="2400" dirty="0"/>
                        <a:t>検体の種類</a:t>
                      </a:r>
                    </a:p>
                  </a:txBody>
                  <a:tcPr>
                    <a:solidFill>
                      <a:schemeClr val="bg1"/>
                    </a:solidFill>
                  </a:tcPr>
                </a:tc>
                <a:tc>
                  <a:txBody>
                    <a:bodyPr/>
                    <a:lstStyle/>
                    <a:p>
                      <a:pPr algn="ctr"/>
                      <a:r>
                        <a:rPr kumimoji="1" lang="ja-JP" altLang="en-US" sz="2400" dirty="0"/>
                        <a:t>行数</a:t>
                      </a:r>
                    </a:p>
                  </a:txBody>
                  <a:tcPr>
                    <a:solidFill>
                      <a:schemeClr val="bg1"/>
                    </a:solidFill>
                  </a:tcPr>
                </a:tc>
                <a:tc>
                  <a:txBody>
                    <a:bodyPr/>
                    <a:lstStyle/>
                    <a:p>
                      <a:pPr algn="ctr"/>
                      <a:r>
                        <a:rPr kumimoji="1" lang="ja-JP" altLang="en-US" sz="2400" dirty="0"/>
                        <a:t>解析時間</a:t>
                      </a:r>
                      <a:r>
                        <a:rPr kumimoji="1" lang="en-US" altLang="ja-JP" sz="2400" dirty="0"/>
                        <a:t>(s)</a:t>
                      </a:r>
                      <a:endParaRPr kumimoji="1" lang="ja-JP" altLang="en-US" sz="2400" dirty="0"/>
                    </a:p>
                  </a:txBody>
                  <a:tcPr>
                    <a:solidFill>
                      <a:schemeClr val="bg1"/>
                    </a:solidFill>
                  </a:tcPr>
                </a:tc>
                <a:extLst>
                  <a:ext uri="{0D108BD9-81ED-4DB2-BD59-A6C34878D82A}">
                    <a16:rowId xmlns:a16="http://schemas.microsoft.com/office/drawing/2014/main" val="10000"/>
                  </a:ext>
                </a:extLst>
              </a:tr>
              <a:tr h="370840">
                <a:tc>
                  <a:txBody>
                    <a:bodyPr/>
                    <a:lstStyle/>
                    <a:p>
                      <a:pPr algn="ctr"/>
                      <a:r>
                        <a:rPr kumimoji="1" lang="en-US" altLang="ja-JP" sz="2400" dirty="0"/>
                        <a:t>a</a:t>
                      </a:r>
                      <a:endParaRPr kumimoji="1" lang="ja-JP" altLang="en-US" sz="2400" dirty="0"/>
                    </a:p>
                  </a:txBody>
                  <a:tcPr>
                    <a:solidFill>
                      <a:schemeClr val="bg1"/>
                    </a:solidFill>
                  </a:tcPr>
                </a:tc>
                <a:tc rowSpan="2">
                  <a:txBody>
                    <a:bodyPr/>
                    <a:lstStyle/>
                    <a:p>
                      <a:pPr algn="ctr"/>
                      <a:r>
                        <a:rPr kumimoji="1" lang="en-US" altLang="ja-JP" sz="2400" dirty="0"/>
                        <a:t>100</a:t>
                      </a:r>
                      <a:endParaRPr kumimoji="1" lang="ja-JP" altLang="en-US" sz="2400" dirty="0"/>
                    </a:p>
                  </a:txBody>
                  <a:tcPr anchor="ctr">
                    <a:solidFill>
                      <a:schemeClr val="bg1"/>
                    </a:solidFill>
                  </a:tcPr>
                </a:tc>
                <a:tc>
                  <a:txBody>
                    <a:bodyPr/>
                    <a:lstStyle/>
                    <a:p>
                      <a:pPr algn="ctr"/>
                      <a:r>
                        <a:rPr kumimoji="1" lang="en-US" altLang="ja-JP" sz="2400" dirty="0"/>
                        <a:t>26.9</a:t>
                      </a:r>
                      <a:endParaRPr kumimoji="1" lang="ja-JP" altLang="en-US" sz="2400" dirty="0"/>
                    </a:p>
                  </a:txBody>
                  <a:tcPr>
                    <a:solidFill>
                      <a:schemeClr val="bg1"/>
                    </a:solidFill>
                  </a:tcPr>
                </a:tc>
                <a:extLst>
                  <a:ext uri="{0D108BD9-81ED-4DB2-BD59-A6C34878D82A}">
                    <a16:rowId xmlns:a16="http://schemas.microsoft.com/office/drawing/2014/main" val="10001"/>
                  </a:ext>
                </a:extLst>
              </a:tr>
              <a:tr h="370840">
                <a:tc>
                  <a:txBody>
                    <a:bodyPr/>
                    <a:lstStyle/>
                    <a:p>
                      <a:pPr algn="ctr"/>
                      <a:r>
                        <a:rPr kumimoji="1" lang="en-US" altLang="ja-JP" sz="2400" dirty="0"/>
                        <a:t>b</a:t>
                      </a:r>
                      <a:endParaRPr kumimoji="1" lang="ja-JP" altLang="en-US" sz="2400" dirty="0"/>
                    </a:p>
                  </a:txBody>
                  <a:tcPr>
                    <a:solidFill>
                      <a:schemeClr val="bg1"/>
                    </a:solidFill>
                  </a:tcPr>
                </a:tc>
                <a:tc vMerge="1">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chemeClr val="tx1"/>
                          </a:solidFill>
                        </a:rPr>
                        <a:t>71.6</a:t>
                      </a:r>
                      <a:endParaRPr kumimoji="1" lang="ja-JP" altLang="en-US" sz="2400" dirty="0">
                        <a:solidFill>
                          <a:schemeClr val="tx1"/>
                        </a:solidFill>
                      </a:endParaRPr>
                    </a:p>
                  </a:txBody>
                  <a:tcPr>
                    <a:solidFill>
                      <a:schemeClr val="bg1"/>
                    </a:solidFill>
                  </a:tcPr>
                </a:tc>
                <a:extLst>
                  <a:ext uri="{0D108BD9-81ED-4DB2-BD59-A6C34878D82A}">
                    <a16:rowId xmlns:a16="http://schemas.microsoft.com/office/drawing/2014/main" val="10002"/>
                  </a:ext>
                </a:extLst>
              </a:tr>
              <a:tr h="370840">
                <a:tc>
                  <a:txBody>
                    <a:bodyPr/>
                    <a:lstStyle/>
                    <a:p>
                      <a:pPr algn="ctr"/>
                      <a:r>
                        <a:rPr kumimoji="1" lang="en-US" altLang="ja-JP" sz="2400" dirty="0"/>
                        <a:t>a</a:t>
                      </a:r>
                      <a:endParaRPr kumimoji="1" lang="ja-JP" altLang="en-US" sz="2400" dirty="0"/>
                    </a:p>
                  </a:txBody>
                  <a:tcPr>
                    <a:solidFill>
                      <a:schemeClr val="bg1"/>
                    </a:solidFill>
                  </a:tcPr>
                </a:tc>
                <a:tc rowSpan="2">
                  <a:txBody>
                    <a:bodyPr/>
                    <a:lstStyle/>
                    <a:p>
                      <a:pPr algn="ctr"/>
                      <a:r>
                        <a:rPr kumimoji="1" lang="en-US" altLang="ja-JP" sz="2400" dirty="0"/>
                        <a:t>200</a:t>
                      </a:r>
                      <a:endParaRPr kumimoji="1" lang="ja-JP" altLang="en-US" sz="2400" dirty="0"/>
                    </a:p>
                  </a:txBody>
                  <a:tcPr anchor="ctr">
                    <a:solidFill>
                      <a:schemeClr val="bg1"/>
                    </a:solidFill>
                  </a:tcPr>
                </a:tc>
                <a:tc>
                  <a:txBody>
                    <a:bodyPr/>
                    <a:lstStyle/>
                    <a:p>
                      <a:pPr algn="ctr"/>
                      <a:r>
                        <a:rPr kumimoji="1" lang="en-US" altLang="ja-JP" sz="2400" dirty="0"/>
                        <a:t>204.3</a:t>
                      </a:r>
                      <a:endParaRPr kumimoji="1" lang="ja-JP" altLang="en-US" sz="2400" dirty="0">
                        <a:solidFill>
                          <a:schemeClr val="tx1"/>
                        </a:solidFill>
                      </a:endParaRPr>
                    </a:p>
                  </a:txBody>
                  <a:tcPr>
                    <a:solidFill>
                      <a:schemeClr val="bg1"/>
                    </a:solidFill>
                  </a:tcPr>
                </a:tc>
                <a:extLst>
                  <a:ext uri="{0D108BD9-81ED-4DB2-BD59-A6C34878D82A}">
                    <a16:rowId xmlns:a16="http://schemas.microsoft.com/office/drawing/2014/main" val="10003"/>
                  </a:ext>
                </a:extLst>
              </a:tr>
              <a:tr h="370840">
                <a:tc>
                  <a:txBody>
                    <a:bodyPr/>
                    <a:lstStyle/>
                    <a:p>
                      <a:pPr algn="ctr"/>
                      <a:r>
                        <a:rPr kumimoji="1" lang="en-US" altLang="ja-JP" sz="2400" dirty="0"/>
                        <a:t>b</a:t>
                      </a:r>
                      <a:endParaRPr kumimoji="1" lang="ja-JP" altLang="en-US" sz="2400" dirty="0"/>
                    </a:p>
                  </a:txBody>
                  <a:tcPr>
                    <a:solidFill>
                      <a:schemeClr val="bg1"/>
                    </a:solidFill>
                  </a:tcPr>
                </a:tc>
                <a:tc vMerge="1">
                  <a:txBody>
                    <a:bodyPr/>
                    <a:lstStyle/>
                    <a:p>
                      <a:pPr algn="ctr"/>
                      <a:endParaRPr kumimoji="1" lang="ja-JP" altLang="en-US" dirty="0"/>
                    </a:p>
                  </a:txBody>
                  <a:tcPr/>
                </a:tc>
                <a:tc>
                  <a:txBody>
                    <a:bodyPr/>
                    <a:lstStyle/>
                    <a:p>
                      <a:pPr algn="ctr"/>
                      <a:r>
                        <a:rPr kumimoji="1" lang="en-US" altLang="ja-JP" sz="2400" dirty="0">
                          <a:solidFill>
                            <a:schemeClr val="tx1"/>
                          </a:solidFill>
                        </a:rPr>
                        <a:t>398.0</a:t>
                      </a:r>
                      <a:endParaRPr kumimoji="1" lang="ja-JP" altLang="en-US" sz="2400" dirty="0">
                        <a:solidFill>
                          <a:schemeClr val="tx1"/>
                        </a:solidFill>
                      </a:endParaRPr>
                    </a:p>
                  </a:txBody>
                  <a:tcPr>
                    <a:solidFill>
                      <a:schemeClr val="bg1"/>
                    </a:solidFill>
                  </a:tcPr>
                </a:tc>
                <a:extLst>
                  <a:ext uri="{0D108BD9-81ED-4DB2-BD59-A6C34878D82A}">
                    <a16:rowId xmlns:a16="http://schemas.microsoft.com/office/drawing/2014/main" val="10004"/>
                  </a:ext>
                </a:extLst>
              </a:tr>
            </a:tbl>
          </a:graphicData>
        </a:graphic>
      </p:graphicFrame>
      <p:sp>
        <p:nvSpPr>
          <p:cNvPr id="71" name="コンテンツ プレースホルダー 2"/>
          <p:cNvSpPr txBox="1">
            <a:spLocks/>
          </p:cNvSpPr>
          <p:nvPr/>
        </p:nvSpPr>
        <p:spPr>
          <a:xfrm>
            <a:off x="105660" y="1041356"/>
            <a:ext cx="11980679" cy="5727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RQ2: </a:t>
            </a:r>
            <a:r>
              <a:rPr lang="ja-JP" altLang="en-US" dirty="0"/>
              <a:t>本手法を用いるにあたって、解析時間に影響を与える要因は何か</a:t>
            </a:r>
            <a:endParaRPr lang="en-US" altLang="ja-JP" dirty="0"/>
          </a:p>
        </p:txBody>
      </p:sp>
      <p:sp>
        <p:nvSpPr>
          <p:cNvPr id="2" name="スライド番号プレースホルダー 1"/>
          <p:cNvSpPr>
            <a:spLocks noGrp="1"/>
          </p:cNvSpPr>
          <p:nvPr>
            <p:ph type="sldNum" sz="quarter" idx="12"/>
          </p:nvPr>
        </p:nvSpPr>
        <p:spPr/>
        <p:txBody>
          <a:bodyPr/>
          <a:lstStyle/>
          <a:p>
            <a:fld id="{1C3DFD32-0C33-45B0-9B6A-5CEE8D66C461}" type="slidenum">
              <a:rPr kumimoji="1" lang="ja-JP" altLang="en-US" smtClean="0"/>
              <a:t>46</a:t>
            </a:fld>
            <a:endParaRPr kumimoji="1" lang="ja-JP" altLang="en-US" dirty="0"/>
          </a:p>
        </p:txBody>
      </p:sp>
      <p:sp>
        <p:nvSpPr>
          <p:cNvPr id="5" name="正方形/長方形 4"/>
          <p:cNvSpPr/>
          <p:nvPr/>
        </p:nvSpPr>
        <p:spPr>
          <a:xfrm>
            <a:off x="6803136" y="5029200"/>
            <a:ext cx="4365664" cy="115612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solidFill>
                  <a:schemeClr val="tx1"/>
                </a:solidFill>
              </a:rPr>
              <a:t>実検体でも有限時間以内に</a:t>
            </a:r>
            <a:endParaRPr lang="en-US" altLang="ja-JP" sz="2800" dirty="0">
              <a:solidFill>
                <a:schemeClr val="tx1"/>
              </a:solidFill>
            </a:endParaRPr>
          </a:p>
          <a:p>
            <a:pPr algn="ctr"/>
            <a:r>
              <a:rPr lang="ja-JP" altLang="en-US" sz="2800" dirty="0">
                <a:solidFill>
                  <a:schemeClr val="tx1"/>
                </a:solidFill>
              </a:rPr>
              <a:t>解析が終わる</a:t>
            </a:r>
            <a:r>
              <a:rPr lang="ja-JP" altLang="en-US" sz="2800" dirty="0"/>
              <a:t>と推測</a:t>
            </a:r>
            <a:endParaRPr kumimoji="1" lang="ja-JP" altLang="en-US" sz="2800" dirty="0"/>
          </a:p>
        </p:txBody>
      </p:sp>
      <p:sp>
        <p:nvSpPr>
          <p:cNvPr id="67" name="下矢印 66"/>
          <p:cNvSpPr/>
          <p:nvPr/>
        </p:nvSpPr>
        <p:spPr>
          <a:xfrm>
            <a:off x="8438982" y="4306607"/>
            <a:ext cx="1057524" cy="4214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0" name="四角形吹き出し 69"/>
          <p:cNvSpPr/>
          <p:nvPr/>
        </p:nvSpPr>
        <p:spPr>
          <a:xfrm>
            <a:off x="2870420" y="2864457"/>
            <a:ext cx="3109755" cy="902871"/>
          </a:xfrm>
          <a:prstGeom prst="wedgeRectCallout">
            <a:avLst>
              <a:gd name="adj1" fmla="val 82135"/>
              <a:gd name="adj2" fmla="val -150958"/>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solidFill>
                  <a:schemeClr val="tx1"/>
                </a:solidFill>
              </a:rPr>
              <a:t>解析時間が最大となるような検体</a:t>
            </a:r>
            <a:endParaRPr kumimoji="1" lang="ja-JP" altLang="en-US" sz="2400" dirty="0">
              <a:solidFill>
                <a:schemeClr val="tx1"/>
              </a:solidFill>
            </a:endParaRPr>
          </a:p>
        </p:txBody>
      </p:sp>
      <p:sp>
        <p:nvSpPr>
          <p:cNvPr id="73" name="正方形/長方形 72"/>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74" name="フレーム 73"/>
          <p:cNvSpPr/>
          <p:nvPr/>
        </p:nvSpPr>
        <p:spPr>
          <a:xfrm>
            <a:off x="6885432" y="1801368"/>
            <a:ext cx="4297680" cy="2276856"/>
          </a:xfrm>
          <a:prstGeom prst="frame">
            <a:avLst>
              <a:gd name="adj1" fmla="val 0"/>
            </a:avLst>
          </a:prstGeom>
          <a:ln w="317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cxnSp>
        <p:nvCxnSpPr>
          <p:cNvPr id="75" name="直線コネクタ 74"/>
          <p:cNvCxnSpPr/>
          <p:nvPr/>
        </p:nvCxnSpPr>
        <p:spPr>
          <a:xfrm flipV="1">
            <a:off x="6885432" y="2249424"/>
            <a:ext cx="4279392" cy="914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フレーム 67"/>
          <p:cNvSpPr/>
          <p:nvPr/>
        </p:nvSpPr>
        <p:spPr>
          <a:xfrm>
            <a:off x="9423885" y="2207280"/>
            <a:ext cx="1789044" cy="1907519"/>
          </a:xfrm>
          <a:prstGeom prst="frame">
            <a:avLst>
              <a:gd name="adj1" fmla="val 528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フレーム 68"/>
          <p:cNvSpPr/>
          <p:nvPr/>
        </p:nvSpPr>
        <p:spPr>
          <a:xfrm>
            <a:off x="6949439" y="1819657"/>
            <a:ext cx="685801" cy="402336"/>
          </a:xfrm>
          <a:prstGeom prst="frame">
            <a:avLst>
              <a:gd name="adj1" fmla="val 7987"/>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p:cNvSpPr txBox="1"/>
          <p:nvPr/>
        </p:nvSpPr>
        <p:spPr>
          <a:xfrm>
            <a:off x="274320" y="91440"/>
            <a:ext cx="3583259" cy="584775"/>
          </a:xfrm>
          <a:prstGeom prst="rect">
            <a:avLst/>
          </a:prstGeom>
          <a:noFill/>
        </p:spPr>
        <p:txBody>
          <a:bodyPr wrap="square" rtlCol="0">
            <a:spAutoFit/>
          </a:bodyPr>
          <a:lstStyle/>
          <a:p>
            <a:r>
              <a:rPr lang="ja-JP" altLang="en-US" sz="3200" dirty="0"/>
              <a:t>実験</a:t>
            </a:r>
            <a:endParaRPr kumimoji="1" lang="ja-JP" altLang="en-US" sz="3200" dirty="0"/>
          </a:p>
        </p:txBody>
      </p:sp>
    </p:spTree>
    <p:extLst>
      <p:ext uri="{BB962C8B-B14F-4D97-AF65-F5344CB8AC3E}">
        <p14:creationId xmlns:p14="http://schemas.microsoft.com/office/powerpoint/2010/main" val="20254329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270822167"/>
              </p:ext>
            </p:extLst>
          </p:nvPr>
        </p:nvGraphicFramePr>
        <p:xfrm>
          <a:off x="260625" y="1463040"/>
          <a:ext cx="11670749" cy="3566160"/>
        </p:xfrm>
        <a:graphic>
          <a:graphicData uri="http://schemas.openxmlformats.org/drawingml/2006/table">
            <a:tbl>
              <a:tblPr firstRow="1" bandRow="1">
                <a:tableStyleId>{D7AC3CCA-C797-4891-BE02-D94E43425B78}</a:tableStyleId>
              </a:tblPr>
              <a:tblGrid>
                <a:gridCol w="2964070">
                  <a:extLst>
                    <a:ext uri="{9D8B030D-6E8A-4147-A177-3AD203B41FA5}">
                      <a16:colId xmlns:a16="http://schemas.microsoft.com/office/drawing/2014/main" val="20000"/>
                    </a:ext>
                  </a:extLst>
                </a:gridCol>
                <a:gridCol w="2647784">
                  <a:extLst>
                    <a:ext uri="{9D8B030D-6E8A-4147-A177-3AD203B41FA5}">
                      <a16:colId xmlns:a16="http://schemas.microsoft.com/office/drawing/2014/main" val="20001"/>
                    </a:ext>
                  </a:extLst>
                </a:gridCol>
                <a:gridCol w="2321781">
                  <a:extLst>
                    <a:ext uri="{9D8B030D-6E8A-4147-A177-3AD203B41FA5}">
                      <a16:colId xmlns:a16="http://schemas.microsoft.com/office/drawing/2014/main" val="20002"/>
                    </a:ext>
                  </a:extLst>
                </a:gridCol>
                <a:gridCol w="2099144">
                  <a:extLst>
                    <a:ext uri="{9D8B030D-6E8A-4147-A177-3AD203B41FA5}">
                      <a16:colId xmlns:a16="http://schemas.microsoft.com/office/drawing/2014/main" val="20003"/>
                    </a:ext>
                  </a:extLst>
                </a:gridCol>
                <a:gridCol w="1637970">
                  <a:extLst>
                    <a:ext uri="{9D8B030D-6E8A-4147-A177-3AD203B41FA5}">
                      <a16:colId xmlns:a16="http://schemas.microsoft.com/office/drawing/2014/main" val="20004"/>
                    </a:ext>
                  </a:extLst>
                </a:gridCol>
              </a:tblGrid>
              <a:tr h="370840">
                <a:tc>
                  <a:txBody>
                    <a:bodyPr/>
                    <a:lstStyle/>
                    <a:p>
                      <a:pPr algn="ctr"/>
                      <a:endParaRPr kumimoji="1" lang="ja-JP" altLang="en-US" sz="2400" dirty="0"/>
                    </a:p>
                  </a:txBody>
                  <a:tcPr/>
                </a:tc>
                <a:tc>
                  <a:txBody>
                    <a:bodyPr/>
                    <a:lstStyle/>
                    <a:p>
                      <a:pPr algn="ctr"/>
                      <a:r>
                        <a:rPr kumimoji="1" lang="ja-JP" altLang="en-US" sz="2400" dirty="0"/>
                        <a:t>解析内容</a:t>
                      </a:r>
                    </a:p>
                  </a:txBody>
                  <a:tcPr/>
                </a:tc>
                <a:tc>
                  <a:txBody>
                    <a:bodyPr/>
                    <a:lstStyle/>
                    <a:p>
                      <a:pPr algn="ctr"/>
                      <a:r>
                        <a:rPr kumimoji="1" lang="ja-JP" altLang="en-US" sz="2400" dirty="0"/>
                        <a:t>動的型つけ言語</a:t>
                      </a:r>
                    </a:p>
                  </a:txBody>
                  <a:tcPr/>
                </a:tc>
                <a:tc>
                  <a:txBody>
                    <a:bodyPr/>
                    <a:lstStyle/>
                    <a:p>
                      <a:pPr algn="ctr"/>
                      <a:r>
                        <a:rPr kumimoji="1" lang="en-US" altLang="ja-JP" sz="2400" dirty="0"/>
                        <a:t>backward</a:t>
                      </a:r>
                      <a:r>
                        <a:rPr kumimoji="1" lang="ja-JP" altLang="en-US" sz="2400" dirty="0"/>
                        <a:t>解析</a:t>
                      </a:r>
                    </a:p>
                  </a:txBody>
                  <a:tcPr/>
                </a:tc>
                <a:tc>
                  <a:txBody>
                    <a:bodyPr/>
                    <a:lstStyle/>
                    <a:p>
                      <a:pPr algn="ctr"/>
                      <a:r>
                        <a:rPr kumimoji="1" lang="en-US" altLang="ja-JP" sz="2400" dirty="0"/>
                        <a:t>path-sensitivity</a:t>
                      </a:r>
                      <a:endParaRPr kumimoji="1" lang="ja-JP" altLang="en-US" sz="2400" dirty="0"/>
                    </a:p>
                  </a:txBody>
                  <a:tcPr/>
                </a:tc>
                <a:extLst>
                  <a:ext uri="{0D108BD9-81ED-4DB2-BD59-A6C34878D82A}">
                    <a16:rowId xmlns:a16="http://schemas.microsoft.com/office/drawing/2014/main" val="10000"/>
                  </a:ext>
                </a:extLst>
              </a:tr>
              <a:tr h="370840">
                <a:tc>
                  <a:txBody>
                    <a:bodyPr/>
                    <a:lstStyle/>
                    <a:p>
                      <a:pPr algn="ctr"/>
                      <a:r>
                        <a:rPr kumimoji="1" lang="ja-JP" altLang="en-US" sz="2400" b="1" dirty="0"/>
                        <a:t>本手法</a:t>
                      </a:r>
                    </a:p>
                  </a:txBody>
                  <a:tcPr>
                    <a:noFill/>
                  </a:tcPr>
                </a:tc>
                <a:tc>
                  <a:txBody>
                    <a:bodyPr/>
                    <a:lstStyle/>
                    <a:p>
                      <a:pPr algn="ctr"/>
                      <a:r>
                        <a:rPr kumimoji="1" lang="ja-JP" altLang="en-US" sz="2400" dirty="0"/>
                        <a:t>型解析</a:t>
                      </a:r>
                    </a:p>
                  </a:txBody>
                  <a:tcPr>
                    <a:noFill/>
                  </a:tcPr>
                </a:tc>
                <a:tc>
                  <a:txBody>
                    <a:bodyPr/>
                    <a:lstStyle/>
                    <a:p>
                      <a:pPr algn="ctr"/>
                      <a:r>
                        <a:rPr kumimoji="1" lang="ja-JP" altLang="en-US" sz="2400" dirty="0"/>
                        <a:t>〇</a:t>
                      </a:r>
                    </a:p>
                  </a:txBody>
                  <a:tcPr>
                    <a:solidFill>
                      <a:srgbClr val="00B050">
                        <a:alpha val="50000"/>
                      </a:srgbClr>
                    </a:solidFill>
                  </a:tcPr>
                </a:tc>
                <a:tc>
                  <a:txBody>
                    <a:bodyPr/>
                    <a:lstStyle/>
                    <a:p>
                      <a:pPr algn="ctr"/>
                      <a:r>
                        <a:rPr kumimoji="1" lang="ja-JP" altLang="en-US" sz="2400" dirty="0"/>
                        <a:t>〇</a:t>
                      </a:r>
                    </a:p>
                  </a:txBody>
                  <a:tcPr>
                    <a:solidFill>
                      <a:srgbClr val="00B050">
                        <a:alpha val="50000"/>
                      </a:srgbClr>
                    </a:solidFill>
                  </a:tcPr>
                </a:tc>
                <a:tc>
                  <a:txBody>
                    <a:bodyPr/>
                    <a:lstStyle/>
                    <a:p>
                      <a:pPr algn="ctr"/>
                      <a:r>
                        <a:rPr kumimoji="1" lang="ja-JP" altLang="en-US" sz="2400" dirty="0"/>
                        <a:t>〇</a:t>
                      </a:r>
                    </a:p>
                  </a:txBody>
                  <a:tcPr>
                    <a:solidFill>
                      <a:srgbClr val="00B050">
                        <a:alpha val="50000"/>
                      </a:srgbClr>
                    </a:solidFill>
                  </a:tcPr>
                </a:tc>
                <a:extLst>
                  <a:ext uri="{0D108BD9-81ED-4DB2-BD59-A6C34878D82A}">
                    <a16:rowId xmlns:a16="http://schemas.microsoft.com/office/drawing/2014/main" val="10001"/>
                  </a:ext>
                </a:extLst>
              </a:tr>
              <a:tr h="370840">
                <a:tc>
                  <a:txBody>
                    <a:bodyPr/>
                    <a:lstStyle/>
                    <a:p>
                      <a:pPr algn="ctr"/>
                      <a:r>
                        <a:rPr kumimoji="1" lang="en-US" altLang="ja-JP" sz="2400" dirty="0"/>
                        <a:t>Pyre</a:t>
                      </a:r>
                      <a:endParaRPr kumimoji="1" lang="ja-JP" altLang="en-US" sz="2400" dirty="0"/>
                    </a:p>
                  </a:txBody>
                  <a:tcPr>
                    <a:noFill/>
                  </a:tcPr>
                </a:tc>
                <a:tc>
                  <a:txBody>
                    <a:bodyPr/>
                    <a:lstStyle/>
                    <a:p>
                      <a:pPr algn="ctr"/>
                      <a:r>
                        <a:rPr kumimoji="1" lang="ja-JP" altLang="en-US" sz="2400" dirty="0"/>
                        <a:t>型解析</a:t>
                      </a:r>
                    </a:p>
                  </a:txBody>
                  <a:tcPr>
                    <a:noFill/>
                  </a:tcPr>
                </a:tc>
                <a:tc>
                  <a:txBody>
                    <a:bodyPr/>
                    <a:lstStyle/>
                    <a:p>
                      <a:pPr algn="ctr"/>
                      <a:r>
                        <a:rPr kumimoji="1" lang="ja-JP" altLang="en-US" sz="2400" dirty="0"/>
                        <a:t>〇</a:t>
                      </a:r>
                    </a:p>
                  </a:txBody>
                  <a:tcPr>
                    <a:solidFill>
                      <a:srgbClr val="00B050">
                        <a:alpha val="50000"/>
                      </a:srgbClr>
                    </a:solidFill>
                  </a:tcPr>
                </a:tc>
                <a:tc>
                  <a:txBody>
                    <a:bodyPr/>
                    <a:lstStyle/>
                    <a:p>
                      <a:pPr algn="ctr"/>
                      <a:r>
                        <a:rPr kumimoji="1" lang="en-US" altLang="ja-JP" sz="2400" dirty="0"/>
                        <a:t>×</a:t>
                      </a:r>
                      <a:endParaRPr kumimoji="1" lang="ja-JP" altLang="en-US" sz="2400" dirty="0"/>
                    </a:p>
                  </a:txBody>
                  <a:tcPr>
                    <a:solidFill>
                      <a:srgbClr val="FF0000">
                        <a:alpha val="50000"/>
                      </a:srgbClr>
                    </a:solidFill>
                  </a:tcPr>
                </a:tc>
                <a:tc>
                  <a:txBody>
                    <a:bodyPr/>
                    <a:lstStyle/>
                    <a:p>
                      <a:pPr algn="ctr"/>
                      <a:r>
                        <a:rPr kumimoji="1" lang="ja-JP" altLang="en-US" sz="2400" dirty="0"/>
                        <a:t>△</a:t>
                      </a:r>
                    </a:p>
                  </a:txBody>
                  <a:tcPr>
                    <a:solidFill>
                      <a:srgbClr val="FFFF00">
                        <a:alpha val="50000"/>
                      </a:srgbClr>
                    </a:solidFill>
                  </a:tcPr>
                </a:tc>
                <a:extLst>
                  <a:ext uri="{0D108BD9-81ED-4DB2-BD59-A6C34878D82A}">
                    <a16:rowId xmlns:a16="http://schemas.microsoft.com/office/drawing/2014/main" val="10002"/>
                  </a:ext>
                </a:extLst>
              </a:tr>
              <a:tr h="370840">
                <a:tc>
                  <a:txBody>
                    <a:bodyPr/>
                    <a:lstStyle/>
                    <a:p>
                      <a:pPr algn="ctr"/>
                      <a:r>
                        <a:rPr kumimoji="1" lang="en-US" altLang="ja-JP" sz="2400" dirty="0"/>
                        <a:t>Flow[OOPSLA ‘17]</a:t>
                      </a:r>
                      <a:endParaRPr kumimoji="1" lang="ja-JP" altLang="en-US" sz="2400" dirty="0"/>
                    </a:p>
                  </a:txBody>
                  <a:tcPr>
                    <a:noFill/>
                  </a:tcPr>
                </a:tc>
                <a:tc>
                  <a:txBody>
                    <a:bodyPr/>
                    <a:lstStyle/>
                    <a:p>
                      <a:pPr algn="ctr"/>
                      <a:r>
                        <a:rPr kumimoji="1" lang="ja-JP" altLang="en-US" sz="2400" dirty="0"/>
                        <a:t>型解析</a:t>
                      </a:r>
                    </a:p>
                  </a:txBody>
                  <a:tcPr>
                    <a:noFill/>
                  </a:tcPr>
                </a:tc>
                <a:tc>
                  <a:txBody>
                    <a:bodyPr/>
                    <a:lstStyle/>
                    <a:p>
                      <a:pPr algn="ctr"/>
                      <a:r>
                        <a:rPr kumimoji="1" lang="ja-JP" altLang="en-US" sz="2400" dirty="0"/>
                        <a:t>〇</a:t>
                      </a:r>
                    </a:p>
                  </a:txBody>
                  <a:tcPr>
                    <a:solidFill>
                      <a:srgbClr val="00B050">
                        <a:alpha val="50000"/>
                      </a:srgbClr>
                    </a:solidFill>
                  </a:tcPr>
                </a:tc>
                <a:tc>
                  <a:txBody>
                    <a:bodyPr/>
                    <a:lstStyle/>
                    <a:p>
                      <a:pPr algn="ctr"/>
                      <a:r>
                        <a:rPr kumimoji="1" lang="en-US" altLang="ja-JP" sz="2400" dirty="0"/>
                        <a:t>×</a:t>
                      </a:r>
                      <a:endParaRPr kumimoji="1" lang="ja-JP" altLang="en-US" sz="2400" dirty="0"/>
                    </a:p>
                  </a:txBody>
                  <a:tcPr>
                    <a:solidFill>
                      <a:srgbClr val="FF0000">
                        <a:alpha val="50000"/>
                      </a:srgbClr>
                    </a:solidFill>
                  </a:tcPr>
                </a:tc>
                <a:tc>
                  <a:txBody>
                    <a:bodyPr/>
                    <a:lstStyle/>
                    <a:p>
                      <a:pPr algn="ctr"/>
                      <a:r>
                        <a:rPr kumimoji="1" lang="ja-JP" altLang="en-US" sz="2400" dirty="0"/>
                        <a:t>△</a:t>
                      </a:r>
                    </a:p>
                  </a:txBody>
                  <a:tcPr>
                    <a:solidFill>
                      <a:srgbClr val="FFFF00">
                        <a:alpha val="50000"/>
                      </a:srgbClr>
                    </a:solidFill>
                  </a:tcPr>
                </a:tc>
                <a:extLst>
                  <a:ext uri="{0D108BD9-81ED-4DB2-BD59-A6C34878D82A}">
                    <a16:rowId xmlns:a16="http://schemas.microsoft.com/office/drawing/2014/main" val="10003"/>
                  </a:ext>
                </a:extLst>
              </a:tr>
              <a:tr h="370840">
                <a:tc>
                  <a:txBody>
                    <a:bodyPr/>
                    <a:lstStyle/>
                    <a:p>
                      <a:pPr algn="ctr"/>
                      <a:r>
                        <a:rPr kumimoji="1" lang="en-US" altLang="ja-JP" sz="2400" dirty="0"/>
                        <a:t>Thresher[PLDI ‘13]</a:t>
                      </a:r>
                      <a:endParaRPr kumimoji="1" lang="ja-JP" altLang="en-US" sz="2400" dirty="0"/>
                    </a:p>
                  </a:txBody>
                  <a:tcPr>
                    <a:noFill/>
                  </a:tcPr>
                </a:tc>
                <a:tc>
                  <a:txBody>
                    <a:bodyPr/>
                    <a:lstStyle/>
                    <a:p>
                      <a:pPr algn="ctr"/>
                      <a:r>
                        <a:rPr kumimoji="1" lang="ja-JP" altLang="en-US" sz="2400" dirty="0"/>
                        <a:t>ポインタ解析</a:t>
                      </a:r>
                    </a:p>
                  </a:txBody>
                  <a:tcPr>
                    <a:noFill/>
                  </a:tcPr>
                </a:tc>
                <a:tc>
                  <a:txBody>
                    <a:bodyPr/>
                    <a:lstStyle/>
                    <a:p>
                      <a:pPr algn="ctr"/>
                      <a:r>
                        <a:rPr kumimoji="1" lang="en-US" altLang="ja-JP" sz="2400" dirty="0"/>
                        <a:t>×</a:t>
                      </a:r>
                      <a:endParaRPr kumimoji="1" lang="ja-JP" altLang="en-US" sz="2400" dirty="0"/>
                    </a:p>
                  </a:txBody>
                  <a:tcPr>
                    <a:solidFill>
                      <a:srgbClr val="FF0000">
                        <a:alpha val="50000"/>
                      </a:srgbClr>
                    </a:solidFill>
                  </a:tcPr>
                </a:tc>
                <a:tc>
                  <a:txBody>
                    <a:bodyPr/>
                    <a:lstStyle/>
                    <a:p>
                      <a:pPr algn="ctr"/>
                      <a:r>
                        <a:rPr kumimoji="1" lang="ja-JP" altLang="en-US" sz="2400" dirty="0"/>
                        <a:t>〇</a:t>
                      </a:r>
                    </a:p>
                  </a:txBody>
                  <a:tcPr>
                    <a:solidFill>
                      <a:srgbClr val="00B050">
                        <a:alpha val="50000"/>
                      </a:srgbClr>
                    </a:solidFill>
                  </a:tcPr>
                </a:tc>
                <a:tc>
                  <a:txBody>
                    <a:bodyPr/>
                    <a:lstStyle/>
                    <a:p>
                      <a:pPr algn="ctr"/>
                      <a:r>
                        <a:rPr kumimoji="1" lang="ja-JP" altLang="en-US" sz="2400" dirty="0"/>
                        <a:t>〇</a:t>
                      </a:r>
                    </a:p>
                  </a:txBody>
                  <a:tcPr>
                    <a:solidFill>
                      <a:srgbClr val="00B050">
                        <a:alpha val="50000"/>
                      </a:srgbClr>
                    </a:solidFill>
                  </a:tcPr>
                </a:tc>
                <a:extLst>
                  <a:ext uri="{0D108BD9-81ED-4DB2-BD59-A6C34878D82A}">
                    <a16:rowId xmlns:a16="http://schemas.microsoft.com/office/drawing/2014/main" val="10004"/>
                  </a:ext>
                </a:extLst>
              </a:tr>
              <a:tr h="370840">
                <a:tc>
                  <a:txBody>
                    <a:bodyPr/>
                    <a:lstStyle/>
                    <a:p>
                      <a:pPr algn="ctr"/>
                      <a:r>
                        <a:rPr kumimoji="1" lang="en-US" altLang="ja-JP" sz="2400" dirty="0"/>
                        <a:t>TAJS[SIGPLAN ‘14]</a:t>
                      </a:r>
                      <a:endParaRPr kumimoji="1" lang="ja-JP" altLang="en-US" sz="2400" dirty="0"/>
                    </a:p>
                  </a:txBody>
                  <a:tcPr>
                    <a:noFill/>
                  </a:tcPr>
                </a:tc>
                <a:tc>
                  <a:txBody>
                    <a:bodyPr/>
                    <a:lstStyle/>
                    <a:p>
                      <a:pPr algn="ctr"/>
                      <a:r>
                        <a:rPr kumimoji="1" lang="ja-JP" altLang="en-US" sz="2400" dirty="0"/>
                        <a:t>型解析</a:t>
                      </a:r>
                    </a:p>
                  </a:txBody>
                  <a:tcPr>
                    <a:noFill/>
                  </a:tcPr>
                </a:tc>
                <a:tc>
                  <a:txBody>
                    <a:bodyPr/>
                    <a:lstStyle/>
                    <a:p>
                      <a:pPr algn="ctr"/>
                      <a:r>
                        <a:rPr kumimoji="1" lang="ja-JP" altLang="en-US" sz="2400" dirty="0"/>
                        <a:t>〇</a:t>
                      </a:r>
                    </a:p>
                  </a:txBody>
                  <a:tcPr>
                    <a:solidFill>
                      <a:srgbClr val="00B050">
                        <a:alpha val="50000"/>
                      </a:srgbClr>
                    </a:solidFill>
                  </a:tcPr>
                </a:tc>
                <a:tc>
                  <a:txBody>
                    <a:bodyPr/>
                    <a:lstStyle/>
                    <a:p>
                      <a:pPr algn="ctr"/>
                      <a:r>
                        <a:rPr kumimoji="1" lang="en-US" altLang="ja-JP" sz="2400" dirty="0"/>
                        <a:t>×</a:t>
                      </a:r>
                      <a:endParaRPr kumimoji="1" lang="ja-JP" altLang="en-US" sz="2400" dirty="0"/>
                    </a:p>
                  </a:txBody>
                  <a:tcPr>
                    <a:solidFill>
                      <a:srgbClr val="FF0000">
                        <a:alpha val="50000"/>
                      </a:srgbClr>
                    </a:solidFill>
                  </a:tcPr>
                </a:tc>
                <a:tc>
                  <a:txBody>
                    <a:bodyPr/>
                    <a:lstStyle/>
                    <a:p>
                      <a:pPr algn="ctr"/>
                      <a:r>
                        <a:rPr kumimoji="1" lang="en-US" altLang="ja-JP" sz="2400" dirty="0"/>
                        <a:t>×</a:t>
                      </a:r>
                      <a:endParaRPr kumimoji="1" lang="ja-JP" altLang="en-US" sz="2400" dirty="0"/>
                    </a:p>
                  </a:txBody>
                  <a:tcPr>
                    <a:solidFill>
                      <a:srgbClr val="FF0000">
                        <a:alpha val="50000"/>
                      </a:srgbClr>
                    </a:solidFill>
                  </a:tcPr>
                </a:tc>
                <a:extLst>
                  <a:ext uri="{0D108BD9-81ED-4DB2-BD59-A6C34878D82A}">
                    <a16:rowId xmlns:a16="http://schemas.microsoft.com/office/drawing/2014/main" val="10005"/>
                  </a:ext>
                </a:extLst>
              </a:tr>
              <a:tr h="370840">
                <a:tc>
                  <a:txBody>
                    <a:bodyPr/>
                    <a:lstStyle/>
                    <a:p>
                      <a:pPr algn="ctr"/>
                      <a:r>
                        <a:rPr kumimoji="1" lang="en-US" altLang="ja-JP" sz="2400" dirty="0"/>
                        <a:t>TAJS_VR[OOPSLA</a:t>
                      </a:r>
                      <a:r>
                        <a:rPr kumimoji="1" lang="en-US" altLang="ja-JP" sz="2400" baseline="0" dirty="0"/>
                        <a:t> ‘19</a:t>
                      </a:r>
                      <a:r>
                        <a:rPr kumimoji="1" lang="en-US" altLang="ja-JP" sz="2400" dirty="0"/>
                        <a:t>]</a:t>
                      </a:r>
                      <a:endParaRPr kumimoji="1" lang="ja-JP" altLang="en-US" sz="2400" dirty="0"/>
                    </a:p>
                  </a:txBody>
                  <a:tcPr>
                    <a:noFill/>
                  </a:tcPr>
                </a:tc>
                <a:tc>
                  <a:txBody>
                    <a:bodyPr/>
                    <a:lstStyle/>
                    <a:p>
                      <a:pPr algn="ctr"/>
                      <a:r>
                        <a:rPr kumimoji="1" lang="ja-JP" altLang="en-US" sz="2400" dirty="0"/>
                        <a:t>データフロー解析</a:t>
                      </a:r>
                    </a:p>
                  </a:txBody>
                  <a:tcPr>
                    <a:noFill/>
                  </a:tcPr>
                </a:tc>
                <a:tc>
                  <a:txBody>
                    <a:bodyPr/>
                    <a:lstStyle/>
                    <a:p>
                      <a:pPr algn="ctr"/>
                      <a:r>
                        <a:rPr kumimoji="1" lang="ja-JP" altLang="en-US" sz="2400" dirty="0"/>
                        <a:t>〇</a:t>
                      </a:r>
                    </a:p>
                  </a:txBody>
                  <a:tcPr>
                    <a:solidFill>
                      <a:srgbClr val="00B050">
                        <a:alpha val="50000"/>
                      </a:srgbClr>
                    </a:solidFill>
                  </a:tcPr>
                </a:tc>
                <a:tc>
                  <a:txBody>
                    <a:bodyPr/>
                    <a:lstStyle/>
                    <a:p>
                      <a:pPr algn="ctr"/>
                      <a:r>
                        <a:rPr kumimoji="1" lang="ja-JP" altLang="en-US" sz="2400" dirty="0"/>
                        <a:t>〇</a:t>
                      </a:r>
                    </a:p>
                  </a:txBody>
                  <a:tcPr>
                    <a:solidFill>
                      <a:srgbClr val="00B050">
                        <a:alpha val="50000"/>
                      </a:srgbClr>
                    </a:solidFill>
                  </a:tcPr>
                </a:tc>
                <a:tc>
                  <a:txBody>
                    <a:bodyPr/>
                    <a:lstStyle/>
                    <a:p>
                      <a:pPr algn="ctr"/>
                      <a:r>
                        <a:rPr kumimoji="1" lang="en-US" altLang="ja-JP" sz="2400" dirty="0"/>
                        <a:t>×</a:t>
                      </a:r>
                      <a:endParaRPr kumimoji="1" lang="ja-JP" altLang="en-US" sz="2400" dirty="0"/>
                    </a:p>
                  </a:txBody>
                  <a:tcPr>
                    <a:solidFill>
                      <a:srgbClr val="FF0000">
                        <a:alpha val="50000"/>
                      </a:srgbClr>
                    </a:solidFill>
                  </a:tcPr>
                </a:tc>
                <a:extLst>
                  <a:ext uri="{0D108BD9-81ED-4DB2-BD59-A6C34878D82A}">
                    <a16:rowId xmlns:a16="http://schemas.microsoft.com/office/drawing/2014/main" val="10006"/>
                  </a:ext>
                </a:extLst>
              </a:tr>
            </a:tbl>
          </a:graphicData>
        </a:graphic>
      </p:graphicFrame>
      <p:sp>
        <p:nvSpPr>
          <p:cNvPr id="10" name="フレーム 9"/>
          <p:cNvSpPr/>
          <p:nvPr/>
        </p:nvSpPr>
        <p:spPr>
          <a:xfrm>
            <a:off x="222636" y="2274073"/>
            <a:ext cx="11728174" cy="492982"/>
          </a:xfrm>
          <a:prstGeom prst="frame">
            <a:avLst>
              <a:gd name="adj1" fmla="val 10124"/>
            </a:avLst>
          </a:prstGeom>
          <a:solidFill>
            <a:srgbClr val="0070C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p:cNvSpPr>
            <a:spLocks noGrp="1"/>
          </p:cNvSpPr>
          <p:nvPr>
            <p:ph type="sldNum" sz="quarter" idx="12"/>
          </p:nvPr>
        </p:nvSpPr>
        <p:spPr/>
        <p:txBody>
          <a:bodyPr/>
          <a:lstStyle/>
          <a:p>
            <a:fld id="{1C3DFD32-0C33-45B0-9B6A-5CEE8D66C461}" type="slidenum">
              <a:rPr kumimoji="1" lang="ja-JP" altLang="en-US" smtClean="0"/>
              <a:t>47</a:t>
            </a:fld>
            <a:endParaRPr kumimoji="1" lang="ja-JP" altLang="en-US"/>
          </a:p>
        </p:txBody>
      </p:sp>
      <p:sp>
        <p:nvSpPr>
          <p:cNvPr id="6" name="正方形/長方形 5"/>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7" name="テキスト ボックス 6"/>
          <p:cNvSpPr txBox="1"/>
          <p:nvPr/>
        </p:nvSpPr>
        <p:spPr>
          <a:xfrm>
            <a:off x="274320" y="91440"/>
            <a:ext cx="3583259" cy="584775"/>
          </a:xfrm>
          <a:prstGeom prst="rect">
            <a:avLst/>
          </a:prstGeom>
          <a:noFill/>
        </p:spPr>
        <p:txBody>
          <a:bodyPr wrap="square" rtlCol="0">
            <a:spAutoFit/>
          </a:bodyPr>
          <a:lstStyle/>
          <a:p>
            <a:r>
              <a:rPr lang="ja-JP" altLang="en-US" sz="3200" dirty="0"/>
              <a:t>関連研究</a:t>
            </a:r>
            <a:endParaRPr kumimoji="1" lang="ja-JP" altLang="en-US" sz="3200" dirty="0"/>
          </a:p>
        </p:txBody>
      </p:sp>
    </p:spTree>
    <p:extLst>
      <p:ext uri="{BB962C8B-B14F-4D97-AF65-F5344CB8AC3E}">
        <p14:creationId xmlns:p14="http://schemas.microsoft.com/office/powerpoint/2010/main" val="26316195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04798" y="866620"/>
            <a:ext cx="11597269" cy="5991379"/>
          </a:xfrm>
        </p:spPr>
        <p:txBody>
          <a:bodyPr>
            <a:noAutofit/>
          </a:bodyPr>
          <a:lstStyle/>
          <a:p>
            <a:pPr>
              <a:lnSpc>
                <a:spcPct val="100000"/>
              </a:lnSpc>
            </a:pPr>
            <a:r>
              <a:rPr lang="ja-JP" altLang="en-US" dirty="0"/>
              <a:t>目標</a:t>
            </a:r>
            <a:endParaRPr lang="en-US" altLang="ja-JP" dirty="0"/>
          </a:p>
          <a:p>
            <a:pPr lvl="1">
              <a:lnSpc>
                <a:spcPct val="100000"/>
              </a:lnSpc>
              <a:buFont typeface="Calibri" panose="020F0502020204030204" pitchFamily="34" charset="0"/>
              <a:buChar char="‐"/>
            </a:pPr>
            <a:r>
              <a:rPr lang="en-US" altLang="ja-JP" sz="2800" dirty="0"/>
              <a:t>Python</a:t>
            </a:r>
            <a:r>
              <a:rPr lang="ja-JP" altLang="en-US" sz="2800" dirty="0"/>
              <a:t>コードに対する</a:t>
            </a:r>
            <a:r>
              <a:rPr lang="en-US" altLang="ja-JP" sz="2800" dirty="0"/>
              <a:t>path-sensitive</a:t>
            </a:r>
            <a:r>
              <a:rPr lang="ja-JP" altLang="en-US" sz="2800" dirty="0"/>
              <a:t>で正確な型解析</a:t>
            </a:r>
            <a:endParaRPr lang="en-US" altLang="ja-JP" sz="2800" dirty="0"/>
          </a:p>
          <a:p>
            <a:pPr lvl="1">
              <a:lnSpc>
                <a:spcPct val="100000"/>
              </a:lnSpc>
            </a:pPr>
            <a:endParaRPr kumimoji="1" lang="en-US" altLang="ja-JP" sz="800" dirty="0"/>
          </a:p>
          <a:p>
            <a:pPr>
              <a:lnSpc>
                <a:spcPct val="100000"/>
              </a:lnSpc>
            </a:pPr>
            <a:r>
              <a:rPr kumimoji="1" lang="ja-JP" altLang="en-US" dirty="0"/>
              <a:t>提案手法</a:t>
            </a:r>
            <a:endParaRPr lang="en-US" altLang="ja-JP" dirty="0"/>
          </a:p>
          <a:p>
            <a:pPr lvl="1">
              <a:lnSpc>
                <a:spcPct val="100000"/>
              </a:lnSpc>
              <a:buFont typeface="Calibri" panose="020F0502020204030204" pitchFamily="34" charset="0"/>
              <a:buChar char="‐"/>
            </a:pPr>
            <a:r>
              <a:rPr lang="en-US" altLang="ja-JP" sz="2800" dirty="0"/>
              <a:t>forward</a:t>
            </a:r>
            <a:r>
              <a:rPr lang="ja-JP" altLang="en-US" sz="2800" dirty="0"/>
              <a:t>型解析と</a:t>
            </a:r>
            <a:r>
              <a:rPr lang="en-US" altLang="ja-JP" sz="2800" dirty="0"/>
              <a:t>backward</a:t>
            </a:r>
            <a:r>
              <a:rPr lang="ja-JP" altLang="en-US" sz="2800" dirty="0"/>
              <a:t>解析の組み合わせ</a:t>
            </a:r>
            <a:endParaRPr lang="en-US" altLang="ja-JP" sz="2800" dirty="0"/>
          </a:p>
          <a:p>
            <a:pPr>
              <a:lnSpc>
                <a:spcPct val="100000"/>
              </a:lnSpc>
            </a:pPr>
            <a:endParaRPr kumimoji="1" lang="en-US" altLang="ja-JP" sz="800" dirty="0"/>
          </a:p>
          <a:p>
            <a:pPr>
              <a:lnSpc>
                <a:spcPct val="100000"/>
              </a:lnSpc>
            </a:pPr>
            <a:r>
              <a:rPr lang="ja-JP" altLang="en-US" dirty="0"/>
              <a:t>実験結果</a:t>
            </a:r>
            <a:endParaRPr lang="en-US" altLang="ja-JP" dirty="0"/>
          </a:p>
          <a:p>
            <a:pPr lvl="1">
              <a:lnSpc>
                <a:spcPct val="100000"/>
              </a:lnSpc>
              <a:buFont typeface="Calibri" panose="020F0502020204030204" pitchFamily="34" charset="0"/>
              <a:buChar char="‐"/>
            </a:pPr>
            <a:r>
              <a:rPr lang="ja-JP" altLang="en-US" sz="2800" dirty="0"/>
              <a:t>既存の解析器より、正確な型解析の結果を獲得</a:t>
            </a:r>
            <a:endParaRPr kumimoji="1" lang="en-US" altLang="ja-JP" sz="2800" dirty="0"/>
          </a:p>
          <a:p>
            <a:pPr lvl="1">
              <a:lnSpc>
                <a:spcPct val="100000"/>
              </a:lnSpc>
              <a:buFont typeface="Calibri" panose="020F0502020204030204" pitchFamily="34" charset="0"/>
              <a:buChar char="‐"/>
            </a:pPr>
            <a:r>
              <a:rPr lang="en-US" altLang="ja-JP" sz="2800" dirty="0"/>
              <a:t>1</a:t>
            </a:r>
            <a:r>
              <a:rPr lang="ja-JP" altLang="en-US" sz="2800" dirty="0"/>
              <a:t>パス当たりの解析行数が解析時間に影響を与える</a:t>
            </a:r>
            <a:endParaRPr lang="en-US" altLang="ja-JP" sz="2800" dirty="0"/>
          </a:p>
          <a:p>
            <a:pPr lvl="1">
              <a:lnSpc>
                <a:spcPct val="100000"/>
              </a:lnSpc>
              <a:buFont typeface="Calibri" panose="020F0502020204030204" pitchFamily="34" charset="0"/>
              <a:buChar char="‐"/>
            </a:pPr>
            <a:r>
              <a:rPr lang="ja-JP" altLang="en-US" sz="2800" dirty="0"/>
              <a:t>実用時間以内に解析が終わることが推測可能</a:t>
            </a:r>
            <a:endParaRPr lang="en-US" altLang="ja-JP" sz="2800" dirty="0"/>
          </a:p>
          <a:p>
            <a:pPr marL="457200" lvl="1" indent="0">
              <a:lnSpc>
                <a:spcPct val="100000"/>
              </a:lnSpc>
              <a:buNone/>
            </a:pPr>
            <a:endParaRPr kumimoji="1" lang="en-US" altLang="ja-JP" sz="800" dirty="0"/>
          </a:p>
          <a:p>
            <a:pPr>
              <a:lnSpc>
                <a:spcPct val="100000"/>
              </a:lnSpc>
            </a:pPr>
            <a:r>
              <a:rPr lang="ja-JP" altLang="en-US" dirty="0"/>
              <a:t>展望</a:t>
            </a:r>
            <a:endParaRPr lang="en-US" altLang="ja-JP" dirty="0"/>
          </a:p>
          <a:p>
            <a:pPr lvl="1">
              <a:lnSpc>
                <a:spcPct val="100000"/>
              </a:lnSpc>
              <a:buFont typeface="Calibri" panose="020F0502020204030204" pitchFamily="34" charset="0"/>
              <a:buChar char="‐"/>
            </a:pPr>
            <a:r>
              <a:rPr lang="ja-JP" altLang="en-US" sz="2800" dirty="0"/>
              <a:t>矛盾を起きやすくすることにより、</a:t>
            </a:r>
            <a:r>
              <a:rPr lang="en-US" altLang="ja-JP" sz="2800" dirty="0"/>
              <a:t>scalability</a:t>
            </a:r>
            <a:r>
              <a:rPr lang="ja-JP" altLang="en-US" sz="2800" dirty="0"/>
              <a:t>の向上</a:t>
            </a:r>
            <a:endParaRPr kumimoji="1" lang="en-US" altLang="ja-JP" sz="2800" dirty="0"/>
          </a:p>
        </p:txBody>
      </p:sp>
      <p:sp>
        <p:nvSpPr>
          <p:cNvPr id="6" name="テキスト ボックス 5"/>
          <p:cNvSpPr txBox="1"/>
          <p:nvPr/>
        </p:nvSpPr>
        <p:spPr>
          <a:xfrm>
            <a:off x="274320" y="91440"/>
            <a:ext cx="3583259" cy="584775"/>
          </a:xfrm>
          <a:prstGeom prst="rect">
            <a:avLst/>
          </a:prstGeom>
          <a:noFill/>
        </p:spPr>
        <p:txBody>
          <a:bodyPr wrap="square" rtlCol="0">
            <a:spAutoFit/>
          </a:bodyPr>
          <a:lstStyle/>
          <a:p>
            <a:r>
              <a:rPr lang="ja-JP" altLang="en-US" sz="3200" dirty="0"/>
              <a:t>まとめ</a:t>
            </a:r>
            <a:endParaRPr kumimoji="1" lang="ja-JP" altLang="en-US" sz="3200" dirty="0"/>
          </a:p>
        </p:txBody>
      </p:sp>
      <p:sp>
        <p:nvSpPr>
          <p:cNvPr id="8" name="スライド番号プレースホルダー 3">
            <a:extLst>
              <a:ext uri="{FF2B5EF4-FFF2-40B4-BE49-F238E27FC236}">
                <a16:creationId xmlns:a16="http://schemas.microsoft.com/office/drawing/2014/main" id="{9E147C1E-3A3A-CF4B-AC50-359E3B61A37D}"/>
              </a:ext>
            </a:extLst>
          </p:cNvPr>
          <p:cNvSpPr>
            <a:spLocks noGrp="1"/>
          </p:cNvSpPr>
          <p:nvPr>
            <p:ph type="sldNum" sz="quarter" idx="12"/>
          </p:nvPr>
        </p:nvSpPr>
        <p:spPr>
          <a:xfrm>
            <a:off x="8610600" y="6356350"/>
            <a:ext cx="2743200" cy="365125"/>
          </a:xfrm>
        </p:spPr>
        <p:txBody>
          <a:bodyPr/>
          <a:lstStyle/>
          <a:p>
            <a:fld id="{1C3DFD32-0C33-45B0-9B6A-5CEE8D66C461}" type="slidenum">
              <a:rPr kumimoji="1" lang="ja-JP" altLang="en-US" smtClean="0"/>
              <a:t>48</a:t>
            </a:fld>
            <a:endParaRPr kumimoji="1" lang="ja-JP" altLang="en-US" dirty="0"/>
          </a:p>
        </p:txBody>
      </p:sp>
      <p:sp>
        <p:nvSpPr>
          <p:cNvPr id="9" name="正方形/長方形 8">
            <a:extLst>
              <a:ext uri="{FF2B5EF4-FFF2-40B4-BE49-F238E27FC236}">
                <a16:creationId xmlns:a16="http://schemas.microsoft.com/office/drawing/2014/main" id="{E6843D55-63CB-714A-B166-54118D3BEE12}"/>
              </a:ext>
            </a:extLst>
          </p:cNvPr>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Tree>
    <p:extLst>
      <p:ext uri="{BB962C8B-B14F-4D97-AF65-F5344CB8AC3E}">
        <p14:creationId xmlns:p14="http://schemas.microsoft.com/office/powerpoint/2010/main" val="14460291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コンテンツ プレースホルダー 2"/>
          <p:cNvSpPr txBox="1">
            <a:spLocks/>
          </p:cNvSpPr>
          <p:nvPr/>
        </p:nvSpPr>
        <p:spPr>
          <a:xfrm>
            <a:off x="1682097" y="2678662"/>
            <a:ext cx="9034671" cy="15006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8000" dirty="0"/>
              <a:t>以下、予備スライド</a:t>
            </a:r>
            <a:endParaRPr lang="en-US" altLang="ja-JP" sz="8000" dirty="0"/>
          </a:p>
        </p:txBody>
      </p:sp>
      <p:sp>
        <p:nvSpPr>
          <p:cNvPr id="2" name="スライド番号プレースホルダー 1"/>
          <p:cNvSpPr>
            <a:spLocks noGrp="1"/>
          </p:cNvSpPr>
          <p:nvPr>
            <p:ph type="sldNum" sz="quarter" idx="12"/>
          </p:nvPr>
        </p:nvSpPr>
        <p:spPr/>
        <p:txBody>
          <a:bodyPr/>
          <a:lstStyle/>
          <a:p>
            <a:fld id="{1C3DFD32-0C33-45B0-9B6A-5CEE8D66C461}" type="slidenum">
              <a:rPr kumimoji="1" lang="ja-JP" altLang="en-US" smtClean="0"/>
              <a:t>49</a:t>
            </a:fld>
            <a:endParaRPr kumimoji="1" lang="ja-JP" altLang="en-US"/>
          </a:p>
        </p:txBody>
      </p:sp>
    </p:spTree>
    <p:extLst>
      <p:ext uri="{BB962C8B-B14F-4D97-AF65-F5344CB8AC3E}">
        <p14:creationId xmlns:p14="http://schemas.microsoft.com/office/powerpoint/2010/main" val="51083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 name="図 21">
            <a:extLst>
              <a:ext uri="{FF2B5EF4-FFF2-40B4-BE49-F238E27FC236}">
                <a16:creationId xmlns:a16="http://schemas.microsoft.com/office/drawing/2014/main" id="{9DEF821A-9E27-D74B-A3B5-6D09F459DC15}"/>
              </a:ext>
            </a:extLst>
          </p:cNvPr>
          <p:cNvPicPr>
            <a:picLocks noChangeAspect="1"/>
          </p:cNvPicPr>
          <p:nvPr/>
        </p:nvPicPr>
        <p:blipFill rotWithShape="1">
          <a:blip r:embed="rId2"/>
          <a:srcRect b="62779"/>
          <a:stretch/>
        </p:blipFill>
        <p:spPr>
          <a:xfrm>
            <a:off x="452728" y="2743205"/>
            <a:ext cx="2509450" cy="2121934"/>
          </a:xfrm>
          <a:prstGeom prst="rect">
            <a:avLst/>
          </a:prstGeom>
        </p:spPr>
      </p:pic>
      <p:pic>
        <p:nvPicPr>
          <p:cNvPr id="23" name="図 22">
            <a:extLst>
              <a:ext uri="{FF2B5EF4-FFF2-40B4-BE49-F238E27FC236}">
                <a16:creationId xmlns:a16="http://schemas.microsoft.com/office/drawing/2014/main" id="{ECE73F3F-E96D-5142-9B31-4B9AE6ECFAA5}"/>
              </a:ext>
            </a:extLst>
          </p:cNvPr>
          <p:cNvPicPr>
            <a:picLocks noChangeAspect="1"/>
          </p:cNvPicPr>
          <p:nvPr/>
        </p:nvPicPr>
        <p:blipFill rotWithShape="1">
          <a:blip r:embed="rId2"/>
          <a:srcRect b="62779"/>
          <a:stretch/>
        </p:blipFill>
        <p:spPr>
          <a:xfrm>
            <a:off x="6661904" y="2727509"/>
            <a:ext cx="2509450" cy="2121934"/>
          </a:xfrm>
          <a:prstGeom prst="rect">
            <a:avLst/>
          </a:prstGeom>
        </p:spPr>
      </p:pic>
      <p:sp>
        <p:nvSpPr>
          <p:cNvPr id="2" name="タイトル 1"/>
          <p:cNvSpPr>
            <a:spLocks noGrp="1"/>
          </p:cNvSpPr>
          <p:nvPr>
            <p:ph type="title"/>
          </p:nvPr>
        </p:nvSpPr>
        <p:spPr>
          <a:xfrm>
            <a:off x="0" y="0"/>
            <a:ext cx="4304371" cy="631902"/>
          </a:xfrm>
        </p:spPr>
        <p:txBody>
          <a:bodyPr>
            <a:normAutofit/>
          </a:bodyPr>
          <a:lstStyle/>
          <a:p>
            <a:r>
              <a:rPr lang="ja-JP" altLang="en-US" sz="3600" dirty="0"/>
              <a:t>背景</a:t>
            </a:r>
            <a:r>
              <a:rPr lang="en-US" altLang="ja-JP" sz="3600" dirty="0"/>
              <a:t>(flow-sensitive)</a:t>
            </a:r>
            <a:endParaRPr kumimoji="1" lang="ja-JP" altLang="en-US" sz="3600" dirty="0"/>
          </a:p>
        </p:txBody>
      </p:sp>
      <p:sp>
        <p:nvSpPr>
          <p:cNvPr id="9" name="コンテンツ プレースホルダー 2"/>
          <p:cNvSpPr txBox="1">
            <a:spLocks/>
          </p:cNvSpPr>
          <p:nvPr/>
        </p:nvSpPr>
        <p:spPr>
          <a:xfrm>
            <a:off x="2816860" y="1127311"/>
            <a:ext cx="6558280" cy="4881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200" dirty="0"/>
              <a:t>flow(</a:t>
            </a:r>
            <a:r>
              <a:rPr lang="ja-JP" altLang="en-US" sz="3200" dirty="0"/>
              <a:t>実行順序</a:t>
            </a:r>
            <a:r>
              <a:rPr lang="en-US" altLang="ja-JP" sz="3200" dirty="0"/>
              <a:t>)</a:t>
            </a:r>
            <a:r>
              <a:rPr lang="ja-JP" altLang="en-US" sz="3200" dirty="0"/>
              <a:t>を考慮した解析を行う</a:t>
            </a:r>
          </a:p>
        </p:txBody>
      </p:sp>
      <p:sp>
        <p:nvSpPr>
          <p:cNvPr id="12" name="コンテンツ プレースホルダー 2"/>
          <p:cNvSpPr txBox="1">
            <a:spLocks/>
          </p:cNvSpPr>
          <p:nvPr/>
        </p:nvSpPr>
        <p:spPr>
          <a:xfrm>
            <a:off x="1899920" y="6176831"/>
            <a:ext cx="2804160" cy="6811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200" dirty="0"/>
              <a:t>flow-insensitive</a:t>
            </a:r>
            <a:endParaRPr lang="ja-JP" altLang="en-US" sz="3200" dirty="0"/>
          </a:p>
        </p:txBody>
      </p:sp>
      <p:sp>
        <p:nvSpPr>
          <p:cNvPr id="5" name="四角形吹き出し 4"/>
          <p:cNvSpPr/>
          <p:nvPr/>
        </p:nvSpPr>
        <p:spPr>
          <a:xfrm>
            <a:off x="3474720" y="4872170"/>
            <a:ext cx="1971040" cy="858519"/>
          </a:xfrm>
          <a:prstGeom prst="wedgeRectCallout">
            <a:avLst>
              <a:gd name="adj1" fmla="val -115352"/>
              <a:gd name="adj2" fmla="val -8183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x</a:t>
            </a:r>
            <a:r>
              <a:rPr lang="en-US" altLang="ja-JP" sz="2800" dirty="0"/>
              <a:t>: int or str</a:t>
            </a:r>
            <a:endParaRPr kumimoji="1" lang="ja-JP" altLang="en-US" sz="2800"/>
          </a:p>
        </p:txBody>
      </p:sp>
      <p:sp>
        <p:nvSpPr>
          <p:cNvPr id="20" name="コンテンツ プレースホルダー 2"/>
          <p:cNvSpPr txBox="1">
            <a:spLocks/>
          </p:cNvSpPr>
          <p:nvPr/>
        </p:nvSpPr>
        <p:spPr>
          <a:xfrm>
            <a:off x="8117840" y="6176831"/>
            <a:ext cx="2804160" cy="6811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200" dirty="0"/>
              <a:t>flow-sensitive</a:t>
            </a:r>
            <a:endParaRPr lang="ja-JP" altLang="en-US" sz="3200" dirty="0"/>
          </a:p>
        </p:txBody>
      </p:sp>
      <p:sp>
        <p:nvSpPr>
          <p:cNvPr id="36" name="フレーム 35"/>
          <p:cNvSpPr/>
          <p:nvPr/>
        </p:nvSpPr>
        <p:spPr>
          <a:xfrm>
            <a:off x="6849378" y="2836288"/>
            <a:ext cx="1832476" cy="487680"/>
          </a:xfrm>
          <a:prstGeom prst="frame">
            <a:avLst>
              <a:gd name="adj1" fmla="val 104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フレーム 36"/>
          <p:cNvSpPr/>
          <p:nvPr/>
        </p:nvSpPr>
        <p:spPr>
          <a:xfrm>
            <a:off x="6849378" y="3344288"/>
            <a:ext cx="1832476" cy="487680"/>
          </a:xfrm>
          <a:prstGeom prst="frame">
            <a:avLst>
              <a:gd name="adj1" fmla="val 10417"/>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フレーム 37"/>
          <p:cNvSpPr/>
          <p:nvPr/>
        </p:nvSpPr>
        <p:spPr>
          <a:xfrm>
            <a:off x="570700" y="2829336"/>
            <a:ext cx="1850431" cy="1066800"/>
          </a:xfrm>
          <a:prstGeom prst="frame">
            <a:avLst>
              <a:gd name="adj1" fmla="val 5787"/>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吹き出し 23">
            <a:extLst>
              <a:ext uri="{FF2B5EF4-FFF2-40B4-BE49-F238E27FC236}">
                <a16:creationId xmlns:a16="http://schemas.microsoft.com/office/drawing/2014/main" id="{DEEA30A5-4F15-5746-9477-9F6AA0084422}"/>
              </a:ext>
            </a:extLst>
          </p:cNvPr>
          <p:cNvSpPr/>
          <p:nvPr/>
        </p:nvSpPr>
        <p:spPr>
          <a:xfrm>
            <a:off x="9703456" y="4872170"/>
            <a:ext cx="1971040" cy="858519"/>
          </a:xfrm>
          <a:prstGeom prst="wedgeRectCallout">
            <a:avLst>
              <a:gd name="adj1" fmla="val -115352"/>
              <a:gd name="adj2" fmla="val -8183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x</a:t>
            </a:r>
            <a:r>
              <a:rPr lang="en-US" altLang="ja-JP" sz="2800" dirty="0"/>
              <a:t>: str</a:t>
            </a:r>
            <a:endParaRPr kumimoji="1" lang="ja-JP" altLang="en-US" sz="2800"/>
          </a:p>
        </p:txBody>
      </p:sp>
      <p:sp>
        <p:nvSpPr>
          <p:cNvPr id="25" name="スライド番号プレースホルダー 3">
            <a:extLst>
              <a:ext uri="{FF2B5EF4-FFF2-40B4-BE49-F238E27FC236}">
                <a16:creationId xmlns:a16="http://schemas.microsoft.com/office/drawing/2014/main" id="{0000BD45-2208-4048-A564-EC8ABB1FD3CF}"/>
              </a:ext>
            </a:extLst>
          </p:cNvPr>
          <p:cNvSpPr>
            <a:spLocks noGrp="1"/>
          </p:cNvSpPr>
          <p:nvPr>
            <p:ph type="sldNum" sz="quarter" idx="12"/>
          </p:nvPr>
        </p:nvSpPr>
        <p:spPr>
          <a:xfrm>
            <a:off x="8610600" y="6356350"/>
            <a:ext cx="2743200" cy="365125"/>
          </a:xfrm>
        </p:spPr>
        <p:txBody>
          <a:bodyPr/>
          <a:lstStyle/>
          <a:p>
            <a:fld id="{1C3DFD32-0C33-45B0-9B6A-5CEE8D66C461}" type="slidenum">
              <a:rPr kumimoji="1" lang="ja-JP" altLang="en-US" smtClean="0"/>
              <a:t>5</a:t>
            </a:fld>
            <a:endParaRPr kumimoji="1" lang="ja-JP" altLang="en-US" dirty="0"/>
          </a:p>
        </p:txBody>
      </p:sp>
      <p:sp>
        <p:nvSpPr>
          <p:cNvPr id="26" name="正方形/長方形 25">
            <a:extLst>
              <a:ext uri="{FF2B5EF4-FFF2-40B4-BE49-F238E27FC236}">
                <a16:creationId xmlns:a16="http://schemas.microsoft.com/office/drawing/2014/main" id="{F7532739-C1C1-9E41-BF68-2B89AC1664D1}"/>
              </a:ext>
            </a:extLst>
          </p:cNvPr>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3" name="正方形/長方形 2">
            <a:extLst>
              <a:ext uri="{FF2B5EF4-FFF2-40B4-BE49-F238E27FC236}">
                <a16:creationId xmlns:a16="http://schemas.microsoft.com/office/drawing/2014/main" id="{DF830E61-EF1D-6E40-A746-6071009E6E2E}"/>
              </a:ext>
            </a:extLst>
          </p:cNvPr>
          <p:cNvSpPr/>
          <p:nvPr/>
        </p:nvSpPr>
        <p:spPr>
          <a:xfrm>
            <a:off x="4001539" y="5193292"/>
            <a:ext cx="1293132" cy="3078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B5E67F98-F3D8-F945-8139-235960E82087}"/>
              </a:ext>
            </a:extLst>
          </p:cNvPr>
          <p:cNvSpPr/>
          <p:nvPr/>
        </p:nvSpPr>
        <p:spPr>
          <a:xfrm>
            <a:off x="10639788" y="5193292"/>
            <a:ext cx="480496" cy="3078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787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3"/>
                                        </p:tgtEl>
                                      </p:cBhvr>
                                    </p:animEffect>
                                    <p:set>
                                      <p:cBhvr>
                                        <p:cTn id="1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コンテンツ プレースホルダー 2"/>
          <p:cNvSpPr txBox="1">
            <a:spLocks/>
          </p:cNvSpPr>
          <p:nvPr/>
        </p:nvSpPr>
        <p:spPr>
          <a:xfrm>
            <a:off x="899822" y="917393"/>
            <a:ext cx="10392355" cy="37643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解析の手続き </a:t>
            </a:r>
            <a:r>
              <a:rPr lang="en-US" altLang="ja-JP" dirty="0"/>
              <a:t>= 1</a:t>
            </a:r>
            <a:r>
              <a:rPr lang="ja-JP" altLang="en-US" dirty="0"/>
              <a:t>行ずつ解析</a:t>
            </a:r>
            <a:endParaRPr lang="en-US" altLang="ja-JP" dirty="0"/>
          </a:p>
          <a:p>
            <a:pPr marL="0" indent="0">
              <a:buNone/>
            </a:pPr>
            <a:r>
              <a:rPr lang="en-US" altLang="ja-JP" dirty="0"/>
              <a:t>    </a:t>
            </a:r>
            <a:r>
              <a:rPr lang="ja-JP" altLang="en-US" dirty="0"/>
              <a:t>→ </a:t>
            </a:r>
            <a:r>
              <a:rPr lang="en-US" altLang="ja-JP" dirty="0"/>
              <a:t>forward</a:t>
            </a:r>
            <a:r>
              <a:rPr lang="ja-JP" altLang="en-US" dirty="0"/>
              <a:t>解析</a:t>
            </a:r>
            <a:endParaRPr lang="en-US" altLang="ja-JP" dirty="0"/>
          </a:p>
          <a:p>
            <a:pPr marL="0" indent="0">
              <a:buNone/>
            </a:pPr>
            <a:endParaRPr lang="en-US" altLang="ja-JP" dirty="0"/>
          </a:p>
          <a:p>
            <a:pPr marL="0" indent="0">
              <a:buNone/>
            </a:pPr>
            <a:r>
              <a:rPr lang="ja-JP" altLang="en-US" dirty="0"/>
              <a:t>最終的な結果 </a:t>
            </a:r>
            <a:r>
              <a:rPr lang="en-US" altLang="ja-JP" dirty="0"/>
              <a:t>= </a:t>
            </a:r>
            <a:r>
              <a:rPr lang="ja-JP" altLang="en-US" dirty="0"/>
              <a:t>解析結果をまとめる</a:t>
            </a:r>
            <a:endParaRPr lang="en-US" altLang="ja-JP" dirty="0"/>
          </a:p>
          <a:p>
            <a:pPr marL="0" indent="0">
              <a:buNone/>
            </a:pPr>
            <a:r>
              <a:rPr lang="en-US" altLang="ja-JP" dirty="0"/>
              <a:t>    </a:t>
            </a:r>
            <a:r>
              <a:rPr lang="ja-JP" altLang="en-US" dirty="0"/>
              <a:t>→ </a:t>
            </a:r>
            <a:r>
              <a:rPr lang="en-US" altLang="ja-JP" dirty="0"/>
              <a:t>flow-insensitive</a:t>
            </a:r>
            <a:r>
              <a:rPr lang="ja-JP" altLang="en-US" dirty="0"/>
              <a:t>な解析</a:t>
            </a:r>
            <a:endParaRPr lang="en-US" altLang="ja-JP" dirty="0"/>
          </a:p>
        </p:txBody>
      </p:sp>
      <p:sp>
        <p:nvSpPr>
          <p:cNvPr id="29" name="テキスト ボックス 28"/>
          <p:cNvSpPr txBox="1"/>
          <p:nvPr/>
        </p:nvSpPr>
        <p:spPr>
          <a:xfrm>
            <a:off x="219456" y="146304"/>
            <a:ext cx="10012680" cy="584775"/>
          </a:xfrm>
          <a:prstGeom prst="rect">
            <a:avLst/>
          </a:prstGeom>
          <a:noFill/>
        </p:spPr>
        <p:txBody>
          <a:bodyPr wrap="square" rtlCol="0">
            <a:spAutoFit/>
          </a:bodyPr>
          <a:lstStyle/>
          <a:p>
            <a:r>
              <a:rPr lang="en-US" altLang="ja-JP" sz="3200" dirty="0"/>
              <a:t>f</a:t>
            </a:r>
            <a:r>
              <a:rPr kumimoji="1" lang="en-US" altLang="ja-JP" sz="3200" dirty="0"/>
              <a:t>orward</a:t>
            </a:r>
            <a:r>
              <a:rPr kumimoji="1" lang="ja-JP" altLang="en-US" sz="3200" dirty="0"/>
              <a:t>解析 かつ </a:t>
            </a:r>
            <a:r>
              <a:rPr kumimoji="1" lang="en-US" altLang="ja-JP" sz="3200" dirty="0"/>
              <a:t>flow-insensitive</a:t>
            </a:r>
            <a:r>
              <a:rPr kumimoji="1" lang="ja-JP" altLang="en-US" sz="3200" dirty="0"/>
              <a:t>とは</a:t>
            </a:r>
          </a:p>
        </p:txBody>
      </p:sp>
      <p:sp>
        <p:nvSpPr>
          <p:cNvPr id="2" name="スライド番号プレースホルダー 1"/>
          <p:cNvSpPr>
            <a:spLocks noGrp="1"/>
          </p:cNvSpPr>
          <p:nvPr>
            <p:ph type="sldNum" sz="quarter" idx="12"/>
          </p:nvPr>
        </p:nvSpPr>
        <p:spPr/>
        <p:txBody>
          <a:bodyPr/>
          <a:lstStyle/>
          <a:p>
            <a:fld id="{1C3DFD32-0C33-45B0-9B6A-5CEE8D66C461}" type="slidenum">
              <a:rPr kumimoji="1" lang="ja-JP" altLang="en-US" smtClean="0"/>
              <a:t>50</a:t>
            </a:fld>
            <a:endParaRPr kumimoji="1" lang="ja-JP" altLang="en-US"/>
          </a:p>
        </p:txBody>
      </p:sp>
    </p:spTree>
    <p:extLst>
      <p:ext uri="{BB962C8B-B14F-4D97-AF65-F5344CB8AC3E}">
        <p14:creationId xmlns:p14="http://schemas.microsoft.com/office/powerpoint/2010/main" val="29538168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コンテンツ プレースホルダー 2"/>
          <p:cNvSpPr txBox="1">
            <a:spLocks/>
          </p:cNvSpPr>
          <p:nvPr/>
        </p:nvSpPr>
        <p:spPr>
          <a:xfrm>
            <a:off x="899822" y="917393"/>
            <a:ext cx="10392355" cy="37643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解析の手続き </a:t>
            </a:r>
            <a:r>
              <a:rPr lang="en-US" altLang="ja-JP" dirty="0"/>
              <a:t>= 1</a:t>
            </a:r>
            <a:r>
              <a:rPr lang="ja-JP" altLang="en-US" dirty="0"/>
              <a:t>行ずつ解析</a:t>
            </a:r>
            <a:endParaRPr lang="en-US" altLang="ja-JP" dirty="0"/>
          </a:p>
          <a:p>
            <a:pPr marL="0" indent="0">
              <a:buNone/>
            </a:pPr>
            <a:r>
              <a:rPr lang="en-US" altLang="ja-JP" dirty="0"/>
              <a:t>    </a:t>
            </a:r>
            <a:r>
              <a:rPr lang="ja-JP" altLang="en-US" dirty="0"/>
              <a:t>→ </a:t>
            </a:r>
            <a:r>
              <a:rPr lang="en-US" altLang="ja-JP" dirty="0"/>
              <a:t>forward</a:t>
            </a:r>
            <a:r>
              <a:rPr lang="ja-JP" altLang="en-US" dirty="0"/>
              <a:t>解析</a:t>
            </a:r>
            <a:endParaRPr lang="en-US" altLang="ja-JP" dirty="0"/>
          </a:p>
          <a:p>
            <a:pPr marL="0" indent="0">
              <a:buNone/>
            </a:pPr>
            <a:endParaRPr lang="en-US" altLang="ja-JP" dirty="0"/>
          </a:p>
          <a:p>
            <a:pPr marL="0" indent="0">
              <a:buNone/>
            </a:pPr>
            <a:r>
              <a:rPr lang="ja-JP" altLang="en-US" dirty="0"/>
              <a:t>最終的な結果 </a:t>
            </a:r>
            <a:r>
              <a:rPr lang="en-US" altLang="ja-JP" dirty="0"/>
              <a:t>= </a:t>
            </a:r>
            <a:r>
              <a:rPr lang="ja-JP" altLang="en-US" dirty="0"/>
              <a:t>解析結果をまとめる</a:t>
            </a:r>
            <a:endParaRPr lang="en-US" altLang="ja-JP" dirty="0"/>
          </a:p>
          <a:p>
            <a:pPr marL="0" indent="0">
              <a:buNone/>
            </a:pPr>
            <a:r>
              <a:rPr lang="en-US" altLang="ja-JP" dirty="0"/>
              <a:t>    </a:t>
            </a:r>
            <a:r>
              <a:rPr lang="ja-JP" altLang="en-US" dirty="0"/>
              <a:t>→ </a:t>
            </a:r>
            <a:r>
              <a:rPr lang="en-US" altLang="ja-JP" dirty="0"/>
              <a:t>flow-insensitive</a:t>
            </a:r>
            <a:r>
              <a:rPr lang="ja-JP" altLang="en-US" dirty="0"/>
              <a:t>な解析</a:t>
            </a:r>
            <a:endParaRPr lang="en-US" altLang="ja-JP" dirty="0"/>
          </a:p>
        </p:txBody>
      </p:sp>
      <p:sp>
        <p:nvSpPr>
          <p:cNvPr id="29" name="テキスト ボックス 28"/>
          <p:cNvSpPr txBox="1"/>
          <p:nvPr/>
        </p:nvSpPr>
        <p:spPr>
          <a:xfrm>
            <a:off x="219456" y="146304"/>
            <a:ext cx="10012680" cy="584775"/>
          </a:xfrm>
          <a:prstGeom prst="rect">
            <a:avLst/>
          </a:prstGeom>
          <a:noFill/>
        </p:spPr>
        <p:txBody>
          <a:bodyPr wrap="square" rtlCol="0">
            <a:spAutoFit/>
          </a:bodyPr>
          <a:lstStyle/>
          <a:p>
            <a:r>
              <a:rPr lang="en-US" altLang="ja-JP" sz="3200" dirty="0"/>
              <a:t>f</a:t>
            </a:r>
            <a:r>
              <a:rPr kumimoji="1" lang="en-US" altLang="ja-JP" sz="3200" dirty="0"/>
              <a:t>orward</a:t>
            </a:r>
            <a:r>
              <a:rPr kumimoji="1" lang="ja-JP" altLang="en-US" sz="3200" dirty="0"/>
              <a:t>解析 かつ </a:t>
            </a:r>
            <a:r>
              <a:rPr kumimoji="1" lang="en-US" altLang="ja-JP" sz="3200" dirty="0"/>
              <a:t>flow-insensitive</a:t>
            </a:r>
            <a:r>
              <a:rPr kumimoji="1" lang="ja-JP" altLang="en-US" sz="3200" dirty="0"/>
              <a:t>とは</a:t>
            </a:r>
          </a:p>
        </p:txBody>
      </p:sp>
      <p:sp>
        <p:nvSpPr>
          <p:cNvPr id="2" name="スライド番号プレースホルダー 1"/>
          <p:cNvSpPr>
            <a:spLocks noGrp="1"/>
          </p:cNvSpPr>
          <p:nvPr>
            <p:ph type="sldNum" sz="quarter" idx="12"/>
          </p:nvPr>
        </p:nvSpPr>
        <p:spPr/>
        <p:txBody>
          <a:bodyPr/>
          <a:lstStyle/>
          <a:p>
            <a:fld id="{1C3DFD32-0C33-45B0-9B6A-5CEE8D66C461}" type="slidenum">
              <a:rPr kumimoji="1" lang="ja-JP" altLang="en-US" smtClean="0"/>
              <a:t>51</a:t>
            </a:fld>
            <a:endParaRPr kumimoji="1" lang="ja-JP" altLang="en-US"/>
          </a:p>
        </p:txBody>
      </p:sp>
      <p:sp>
        <p:nvSpPr>
          <p:cNvPr id="23" name="四角形吹き出し 22"/>
          <p:cNvSpPr/>
          <p:nvPr/>
        </p:nvSpPr>
        <p:spPr>
          <a:xfrm>
            <a:off x="4388324" y="4370832"/>
            <a:ext cx="6337588" cy="2066543"/>
          </a:xfrm>
          <a:prstGeom prst="wedgeRectCallout">
            <a:avLst>
              <a:gd name="adj1" fmla="val -32952"/>
              <a:gd name="adj2" fmla="val -121953"/>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solidFill>
                  <a:schemeClr val="tx1"/>
                </a:solidFill>
              </a:rPr>
              <a:t>実行順を考慮すると、</a:t>
            </a:r>
            <a:endParaRPr lang="en-US" altLang="ja-JP" sz="2400" dirty="0">
              <a:solidFill>
                <a:schemeClr val="tx1"/>
              </a:solidFill>
            </a:endParaRPr>
          </a:p>
          <a:p>
            <a:pPr algn="ctr"/>
            <a:r>
              <a:rPr lang="ja-JP" altLang="en-US" sz="2400" dirty="0">
                <a:solidFill>
                  <a:schemeClr val="tx1"/>
                </a:solidFill>
              </a:rPr>
              <a:t>起こり得ない解析結果も取得してしまう</a:t>
            </a:r>
            <a:endParaRPr lang="en-US" altLang="ja-JP" sz="2400" dirty="0">
              <a:solidFill>
                <a:schemeClr val="tx1"/>
              </a:solidFill>
            </a:endParaRPr>
          </a:p>
          <a:p>
            <a:pPr algn="ctr"/>
            <a:endParaRPr kumimoji="1" lang="en-US" altLang="ja-JP" sz="2400" dirty="0">
              <a:solidFill>
                <a:schemeClr val="tx1"/>
              </a:solidFill>
            </a:endParaRPr>
          </a:p>
          <a:p>
            <a:pPr algn="ctr"/>
            <a:endParaRPr kumimoji="1" lang="en-US" altLang="ja-JP" sz="2400" dirty="0">
              <a:solidFill>
                <a:schemeClr val="tx1"/>
              </a:solidFill>
            </a:endParaRPr>
          </a:p>
          <a:p>
            <a:pPr algn="ctr"/>
            <a:r>
              <a:rPr lang="en-US" altLang="ja-JP" sz="2400" dirty="0">
                <a:solidFill>
                  <a:schemeClr val="tx1"/>
                </a:solidFill>
              </a:rPr>
              <a:t>backward</a:t>
            </a:r>
            <a:r>
              <a:rPr lang="ja-JP" altLang="en-US" sz="2400" dirty="0">
                <a:solidFill>
                  <a:schemeClr val="tx1"/>
                </a:solidFill>
              </a:rPr>
              <a:t>解析で除去可能</a:t>
            </a:r>
            <a:endParaRPr kumimoji="1" lang="ja-JP" altLang="en-US" sz="2400" dirty="0">
              <a:solidFill>
                <a:schemeClr val="tx1"/>
              </a:solidFill>
            </a:endParaRPr>
          </a:p>
        </p:txBody>
      </p:sp>
      <p:sp>
        <p:nvSpPr>
          <p:cNvPr id="8" name="上矢印 7"/>
          <p:cNvSpPr/>
          <p:nvPr/>
        </p:nvSpPr>
        <p:spPr>
          <a:xfrm rot="10800000">
            <a:off x="6958584" y="5408442"/>
            <a:ext cx="1197864" cy="352278"/>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96966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コンテンツ プレースホルダー 2"/>
          <p:cNvSpPr txBox="1">
            <a:spLocks/>
          </p:cNvSpPr>
          <p:nvPr/>
        </p:nvSpPr>
        <p:spPr>
          <a:xfrm>
            <a:off x="899822" y="807665"/>
            <a:ext cx="10392355" cy="38491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Thresher[PLDI ‘13]</a:t>
            </a:r>
            <a:r>
              <a:rPr lang="ja-JP" altLang="en-US" dirty="0"/>
              <a:t>では次のような工夫を行っている</a:t>
            </a:r>
            <a:endParaRPr lang="en-US" altLang="ja-JP" dirty="0"/>
          </a:p>
          <a:p>
            <a:r>
              <a:rPr lang="ja-JP" altLang="en-US" dirty="0"/>
              <a:t>ループは区別しない</a:t>
            </a:r>
            <a:endParaRPr lang="en-US" altLang="ja-JP" dirty="0"/>
          </a:p>
          <a:p>
            <a:endParaRPr lang="en-US" altLang="ja-JP" sz="2800" dirty="0"/>
          </a:p>
          <a:p>
            <a:endParaRPr lang="en-US" altLang="ja-JP" dirty="0"/>
          </a:p>
          <a:p>
            <a:endParaRPr lang="en-US" altLang="ja-JP" sz="2800" dirty="0"/>
          </a:p>
          <a:p>
            <a:pPr marL="0" indent="0">
              <a:buNone/>
            </a:pPr>
            <a:endParaRPr lang="en-US" altLang="ja-JP" sz="2800" dirty="0"/>
          </a:p>
          <a:p>
            <a:r>
              <a:rPr lang="en-US" altLang="ja-JP" dirty="0"/>
              <a:t>forward</a:t>
            </a:r>
            <a:r>
              <a:rPr lang="ja-JP" altLang="en-US" dirty="0"/>
              <a:t>ポインタ解析の結果を利用し、矛盾が起きやすくしている</a:t>
            </a:r>
            <a:endParaRPr lang="en-US" altLang="ja-JP" dirty="0"/>
          </a:p>
          <a:p>
            <a:pPr marL="0" indent="0">
              <a:buNone/>
            </a:pPr>
            <a:endParaRPr lang="en-US" altLang="ja-JP" sz="2800" dirty="0"/>
          </a:p>
        </p:txBody>
      </p:sp>
      <p:sp>
        <p:nvSpPr>
          <p:cNvPr id="2" name="スライド番号プレースホルダー 1"/>
          <p:cNvSpPr>
            <a:spLocks noGrp="1"/>
          </p:cNvSpPr>
          <p:nvPr>
            <p:ph type="sldNum" sz="quarter" idx="12"/>
          </p:nvPr>
        </p:nvSpPr>
        <p:spPr/>
        <p:txBody>
          <a:bodyPr/>
          <a:lstStyle/>
          <a:p>
            <a:fld id="{1C3DFD32-0C33-45B0-9B6A-5CEE8D66C461}" type="slidenum">
              <a:rPr kumimoji="1" lang="ja-JP" altLang="en-US" smtClean="0"/>
              <a:t>52</a:t>
            </a:fld>
            <a:endParaRPr kumimoji="1" lang="ja-JP" altLang="en-US"/>
          </a:p>
        </p:txBody>
      </p:sp>
      <p:sp>
        <p:nvSpPr>
          <p:cNvPr id="7" name="正方形/長方形 6"/>
          <p:cNvSpPr/>
          <p:nvPr/>
        </p:nvSpPr>
        <p:spPr>
          <a:xfrm>
            <a:off x="1963310" y="2594213"/>
            <a:ext cx="2416666" cy="40935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loop</a:t>
            </a:r>
            <a:endParaRPr kumimoji="1" lang="ja-JP" altLang="en-US" sz="2400" dirty="0">
              <a:solidFill>
                <a:schemeClr val="tx1"/>
              </a:solidFill>
            </a:endParaRPr>
          </a:p>
        </p:txBody>
      </p:sp>
      <p:cxnSp>
        <p:nvCxnSpPr>
          <p:cNvPr id="4" name="直線矢印コネクタ 3"/>
          <p:cNvCxnSpPr>
            <a:endCxn id="7" idx="2"/>
          </p:cNvCxnSpPr>
          <p:nvPr/>
        </p:nvCxnSpPr>
        <p:spPr>
          <a:xfrm flipH="1" flipV="1">
            <a:off x="3171643" y="3003570"/>
            <a:ext cx="10469" cy="658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flipV="1">
            <a:off x="2158183" y="1984078"/>
            <a:ext cx="5897" cy="5943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2755591" y="1984078"/>
            <a:ext cx="5897" cy="5943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3383479" y="1984078"/>
            <a:ext cx="5897" cy="5943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flipV="1">
            <a:off x="4194247" y="1984078"/>
            <a:ext cx="5897" cy="5943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1837944" y="2162322"/>
            <a:ext cx="2825496" cy="329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 </a:t>
            </a:r>
            <a:r>
              <a:rPr lang="en-US" altLang="ja-JP" dirty="0" err="1">
                <a:solidFill>
                  <a:schemeClr val="tx1"/>
                </a:solidFill>
              </a:rPr>
              <a:t>i</a:t>
            </a:r>
            <a:r>
              <a:rPr kumimoji="1" lang="en-US" altLang="ja-JP" dirty="0">
                <a:solidFill>
                  <a:schemeClr val="tx1"/>
                </a:solidFill>
              </a:rPr>
              <a:t> = 1     </a:t>
            </a:r>
            <a:r>
              <a:rPr kumimoji="1" lang="en-US" altLang="ja-JP" dirty="0" err="1">
                <a:solidFill>
                  <a:schemeClr val="tx1"/>
                </a:solidFill>
              </a:rPr>
              <a:t>i</a:t>
            </a:r>
            <a:r>
              <a:rPr kumimoji="1" lang="en-US" altLang="ja-JP" dirty="0">
                <a:solidFill>
                  <a:schemeClr val="tx1"/>
                </a:solidFill>
              </a:rPr>
              <a:t> = 2    </a:t>
            </a:r>
            <a:r>
              <a:rPr kumimoji="1" lang="en-US" altLang="ja-JP" dirty="0" err="1">
                <a:solidFill>
                  <a:schemeClr val="tx1"/>
                </a:solidFill>
              </a:rPr>
              <a:t>i</a:t>
            </a:r>
            <a:r>
              <a:rPr kumimoji="1" lang="en-US" altLang="ja-JP" dirty="0">
                <a:solidFill>
                  <a:schemeClr val="tx1"/>
                </a:solidFill>
              </a:rPr>
              <a:t> = 3  …   </a:t>
            </a:r>
            <a:r>
              <a:rPr kumimoji="1" lang="en-US" altLang="ja-JP" dirty="0" err="1">
                <a:solidFill>
                  <a:schemeClr val="tx1"/>
                </a:solidFill>
              </a:rPr>
              <a:t>i</a:t>
            </a:r>
            <a:r>
              <a:rPr kumimoji="1" lang="en-US" altLang="ja-JP" dirty="0">
                <a:solidFill>
                  <a:schemeClr val="tx1"/>
                </a:solidFill>
              </a:rPr>
              <a:t> = n</a:t>
            </a:r>
            <a:endParaRPr kumimoji="1" lang="ja-JP" altLang="en-US" dirty="0">
              <a:solidFill>
                <a:schemeClr val="tx1"/>
              </a:solidFill>
            </a:endParaRPr>
          </a:p>
        </p:txBody>
      </p:sp>
      <p:sp>
        <p:nvSpPr>
          <p:cNvPr id="24" name="正方形/長方形 23"/>
          <p:cNvSpPr/>
          <p:nvPr/>
        </p:nvSpPr>
        <p:spPr>
          <a:xfrm>
            <a:off x="7821566" y="2600309"/>
            <a:ext cx="2416666" cy="409357"/>
          </a:xfrm>
          <a:prstGeom prst="rect">
            <a:avLst/>
          </a:prstGeom>
          <a:solidFill>
            <a:srgbClr val="0070C0">
              <a:alpha val="65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loop</a:t>
            </a:r>
            <a:endParaRPr kumimoji="1" lang="ja-JP" altLang="en-US" sz="2400" dirty="0">
              <a:solidFill>
                <a:schemeClr val="tx1"/>
              </a:solidFill>
            </a:endParaRPr>
          </a:p>
        </p:txBody>
      </p:sp>
      <p:cxnSp>
        <p:nvCxnSpPr>
          <p:cNvPr id="25" name="直線矢印コネクタ 24"/>
          <p:cNvCxnSpPr>
            <a:endCxn id="24" idx="2"/>
          </p:cNvCxnSpPr>
          <p:nvPr/>
        </p:nvCxnSpPr>
        <p:spPr>
          <a:xfrm flipH="1" flipV="1">
            <a:off x="9029899" y="3009666"/>
            <a:ext cx="10469" cy="658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上矢印 20"/>
          <p:cNvSpPr/>
          <p:nvPr/>
        </p:nvSpPr>
        <p:spPr>
          <a:xfrm>
            <a:off x="7790688" y="2052594"/>
            <a:ext cx="2386584" cy="530416"/>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右矢印 21"/>
          <p:cNvSpPr/>
          <p:nvPr/>
        </p:nvSpPr>
        <p:spPr>
          <a:xfrm>
            <a:off x="5111496" y="2528082"/>
            <a:ext cx="2029968" cy="54864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 name="正方形/長方形 27"/>
          <p:cNvSpPr/>
          <p:nvPr/>
        </p:nvSpPr>
        <p:spPr>
          <a:xfrm>
            <a:off x="5259324" y="2159274"/>
            <a:ext cx="1498092" cy="350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 </a:t>
            </a:r>
            <a:r>
              <a:rPr lang="ja-JP" altLang="en-US" sz="2400" dirty="0">
                <a:solidFill>
                  <a:schemeClr val="tx1"/>
                </a:solidFill>
              </a:rPr>
              <a:t>過大近似</a:t>
            </a:r>
            <a:endParaRPr kumimoji="1" lang="ja-JP" altLang="en-US" sz="2400" dirty="0">
              <a:solidFill>
                <a:schemeClr val="tx1"/>
              </a:solidFill>
            </a:endParaRPr>
          </a:p>
        </p:txBody>
      </p:sp>
      <p:sp>
        <p:nvSpPr>
          <p:cNvPr id="31" name="フレーム 30"/>
          <p:cNvSpPr/>
          <p:nvPr/>
        </p:nvSpPr>
        <p:spPr>
          <a:xfrm>
            <a:off x="1142999" y="3872250"/>
            <a:ext cx="5248657" cy="457199"/>
          </a:xfrm>
          <a:prstGeom prst="frame">
            <a:avLst>
              <a:gd name="adj1" fmla="val 7987"/>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四角形吹き出し 31"/>
          <p:cNvSpPr/>
          <p:nvPr/>
        </p:nvSpPr>
        <p:spPr>
          <a:xfrm>
            <a:off x="2106702" y="4930220"/>
            <a:ext cx="8140234" cy="1574277"/>
          </a:xfrm>
          <a:prstGeom prst="wedgeRectCallout">
            <a:avLst>
              <a:gd name="adj1" fmla="val -44429"/>
              <a:gd name="adj2" fmla="val -8906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2400" dirty="0">
                <a:solidFill>
                  <a:schemeClr val="tx1"/>
                </a:solidFill>
              </a:rPr>
              <a:t>本提案手法の</a:t>
            </a:r>
            <a:r>
              <a:rPr kumimoji="1" lang="en-US" altLang="ja-JP" sz="2400" dirty="0">
                <a:solidFill>
                  <a:schemeClr val="tx1"/>
                </a:solidFill>
              </a:rPr>
              <a:t>forward</a:t>
            </a:r>
            <a:r>
              <a:rPr kumimoji="1" lang="ja-JP" altLang="en-US" sz="2400" dirty="0">
                <a:solidFill>
                  <a:schemeClr val="tx1"/>
                </a:solidFill>
              </a:rPr>
              <a:t>解析は型解析</a:t>
            </a:r>
            <a:endParaRPr kumimoji="1" lang="en-US" altLang="ja-JP" sz="2400" dirty="0">
              <a:solidFill>
                <a:schemeClr val="tx1"/>
              </a:solidFill>
            </a:endParaRPr>
          </a:p>
          <a:p>
            <a:pPr marL="742950" lvl="1" indent="-285750">
              <a:buFont typeface="Arial" panose="020B0604020202020204" pitchFamily="34" charset="0"/>
              <a:buChar char="•"/>
            </a:pPr>
            <a:r>
              <a:rPr lang="ja-JP" altLang="en-US" sz="2400" dirty="0">
                <a:solidFill>
                  <a:schemeClr val="tx1"/>
                </a:solidFill>
              </a:rPr>
              <a:t>抽象解釈時の値等が変わるため、移行は自明ではない</a:t>
            </a:r>
            <a:endParaRPr kumimoji="1" lang="en-US" altLang="ja-JP" sz="2400" dirty="0">
              <a:solidFill>
                <a:schemeClr val="tx1"/>
              </a:solidFill>
            </a:endParaRPr>
          </a:p>
          <a:p>
            <a:pPr marL="285750" indent="-285750">
              <a:buFont typeface="Arial" panose="020B0604020202020204" pitchFamily="34" charset="0"/>
              <a:buChar char="•"/>
            </a:pPr>
            <a:r>
              <a:rPr kumimoji="1" lang="ja-JP" altLang="en-US" sz="2400" dirty="0">
                <a:solidFill>
                  <a:schemeClr val="tx1"/>
                </a:solidFill>
              </a:rPr>
              <a:t>単純な実装を優先したため、未実装</a:t>
            </a:r>
          </a:p>
        </p:txBody>
      </p:sp>
      <p:sp>
        <p:nvSpPr>
          <p:cNvPr id="20" name="テキスト ボックス 19"/>
          <p:cNvSpPr txBox="1"/>
          <p:nvPr/>
        </p:nvSpPr>
        <p:spPr>
          <a:xfrm>
            <a:off x="219456" y="146304"/>
            <a:ext cx="10012680" cy="584775"/>
          </a:xfrm>
          <a:prstGeom prst="rect">
            <a:avLst/>
          </a:prstGeom>
          <a:noFill/>
        </p:spPr>
        <p:txBody>
          <a:bodyPr wrap="square" rtlCol="0">
            <a:spAutoFit/>
          </a:bodyPr>
          <a:lstStyle/>
          <a:p>
            <a:r>
              <a:rPr lang="en-US" altLang="ja-JP" sz="3200" dirty="0"/>
              <a:t>backward</a:t>
            </a:r>
            <a:r>
              <a:rPr lang="ja-JP" altLang="en-US" sz="3200" dirty="0"/>
              <a:t>解析で状態爆発させないための工夫</a:t>
            </a:r>
          </a:p>
        </p:txBody>
      </p:sp>
    </p:spTree>
    <p:extLst>
      <p:ext uri="{BB962C8B-B14F-4D97-AF65-F5344CB8AC3E}">
        <p14:creationId xmlns:p14="http://schemas.microsoft.com/office/powerpoint/2010/main" val="24463245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コンテンツ プレースホルダー 2"/>
          <p:cNvSpPr txBox="1">
            <a:spLocks/>
          </p:cNvSpPr>
          <p:nvPr/>
        </p:nvSpPr>
        <p:spPr>
          <a:xfrm>
            <a:off x="899822" y="917393"/>
            <a:ext cx="10392355" cy="37643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800" dirty="0"/>
              <a:t>近似が必要なところでは、誤検知が起きる</a:t>
            </a:r>
            <a:endParaRPr lang="en-US" altLang="ja-JP" sz="2800" dirty="0"/>
          </a:p>
          <a:p>
            <a:r>
              <a:rPr lang="en-US" altLang="ja-JP" dirty="0"/>
              <a:t>loop</a:t>
            </a:r>
          </a:p>
          <a:p>
            <a:r>
              <a:rPr lang="ja-JP" altLang="en-US" dirty="0"/>
              <a:t>再帰呼び出し</a:t>
            </a:r>
            <a:endParaRPr lang="en-US" altLang="ja-JP" dirty="0"/>
          </a:p>
          <a:p>
            <a:r>
              <a:rPr lang="ja-JP" altLang="en-US" sz="2800" dirty="0"/>
              <a:t>リスト等の再帰的定義</a:t>
            </a:r>
            <a:endParaRPr lang="en-US" altLang="ja-JP" sz="2800" dirty="0"/>
          </a:p>
          <a:p>
            <a:pPr lvl="1"/>
            <a:r>
              <a:rPr lang="en-US" altLang="ja-JP" dirty="0"/>
              <a:t>e</a:t>
            </a:r>
            <a:r>
              <a:rPr lang="en-US" altLang="ja-JP" sz="2400" dirty="0"/>
              <a:t>x.) &gt;&gt;&gt;  a = [0, 0]</a:t>
            </a:r>
          </a:p>
          <a:p>
            <a:pPr marL="457200" lvl="1" indent="0">
              <a:buNone/>
            </a:pPr>
            <a:r>
              <a:rPr lang="en-US" altLang="ja-JP" dirty="0"/>
              <a:t>           &gt;&gt;&gt;  a[1] = a</a:t>
            </a:r>
          </a:p>
          <a:p>
            <a:pPr marL="457200" lvl="1" indent="0">
              <a:buNone/>
            </a:pPr>
            <a:r>
              <a:rPr lang="en-US" altLang="ja-JP" sz="2400" dirty="0"/>
              <a:t>           &gt;&gt;&gt;  a</a:t>
            </a:r>
          </a:p>
          <a:p>
            <a:pPr marL="457200" lvl="1" indent="0">
              <a:buNone/>
            </a:pPr>
            <a:r>
              <a:rPr lang="en-US" altLang="ja-JP" dirty="0"/>
              <a:t>           [0,  [...]]</a:t>
            </a:r>
            <a:endParaRPr lang="en-US" altLang="ja-JP" sz="2400" dirty="0"/>
          </a:p>
        </p:txBody>
      </p:sp>
      <p:sp>
        <p:nvSpPr>
          <p:cNvPr id="29" name="テキスト ボックス 28"/>
          <p:cNvSpPr txBox="1"/>
          <p:nvPr/>
        </p:nvSpPr>
        <p:spPr>
          <a:xfrm>
            <a:off x="292608" y="137160"/>
            <a:ext cx="10012680" cy="584775"/>
          </a:xfrm>
          <a:prstGeom prst="rect">
            <a:avLst/>
          </a:prstGeom>
          <a:noFill/>
        </p:spPr>
        <p:txBody>
          <a:bodyPr wrap="square" rtlCol="0">
            <a:spAutoFit/>
          </a:bodyPr>
          <a:lstStyle/>
          <a:p>
            <a:r>
              <a:rPr kumimoji="1" lang="ja-JP" altLang="en-US" sz="3200" dirty="0"/>
              <a:t>本手法で誤検知となる例</a:t>
            </a:r>
          </a:p>
        </p:txBody>
      </p:sp>
      <p:sp>
        <p:nvSpPr>
          <p:cNvPr id="2" name="スライド番号プレースホルダー 1"/>
          <p:cNvSpPr>
            <a:spLocks noGrp="1"/>
          </p:cNvSpPr>
          <p:nvPr>
            <p:ph type="sldNum" sz="quarter" idx="12"/>
          </p:nvPr>
        </p:nvSpPr>
        <p:spPr/>
        <p:txBody>
          <a:bodyPr/>
          <a:lstStyle/>
          <a:p>
            <a:fld id="{1C3DFD32-0C33-45B0-9B6A-5CEE8D66C461}" type="slidenum">
              <a:rPr kumimoji="1" lang="ja-JP" altLang="en-US" smtClean="0"/>
              <a:t>53</a:t>
            </a:fld>
            <a:endParaRPr kumimoji="1" lang="ja-JP" altLang="en-US"/>
          </a:p>
        </p:txBody>
      </p:sp>
      <p:sp>
        <p:nvSpPr>
          <p:cNvPr id="20" name="フレーム 19"/>
          <p:cNvSpPr/>
          <p:nvPr/>
        </p:nvSpPr>
        <p:spPr>
          <a:xfrm>
            <a:off x="868679" y="896112"/>
            <a:ext cx="1929385" cy="457200"/>
          </a:xfrm>
          <a:prstGeom prst="frame">
            <a:avLst>
              <a:gd name="adj1" fmla="val 7987"/>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四角形吹き出し 22"/>
          <p:cNvSpPr/>
          <p:nvPr/>
        </p:nvSpPr>
        <p:spPr>
          <a:xfrm>
            <a:off x="5330156" y="3108961"/>
            <a:ext cx="6337588" cy="1856232"/>
          </a:xfrm>
          <a:prstGeom prst="wedgeRectCallout">
            <a:avLst>
              <a:gd name="adj1" fmla="val -89655"/>
              <a:gd name="adj2" fmla="val -14105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solidFill>
                  <a:schemeClr val="tx1"/>
                </a:solidFill>
              </a:rPr>
              <a:t>近似が必要</a:t>
            </a:r>
            <a:endParaRPr lang="en-US" altLang="ja-JP" sz="2400" dirty="0">
              <a:solidFill>
                <a:schemeClr val="tx1"/>
              </a:solidFill>
            </a:endParaRPr>
          </a:p>
          <a:p>
            <a:pPr algn="ctr"/>
            <a:endParaRPr kumimoji="1" lang="en-US" altLang="ja-JP" sz="2400" dirty="0">
              <a:solidFill>
                <a:schemeClr val="tx1"/>
              </a:solidFill>
            </a:endParaRPr>
          </a:p>
          <a:p>
            <a:pPr algn="ctr"/>
            <a:endParaRPr kumimoji="1" lang="en-US" altLang="ja-JP" sz="2400" dirty="0">
              <a:solidFill>
                <a:schemeClr val="tx1"/>
              </a:solidFill>
            </a:endParaRPr>
          </a:p>
          <a:p>
            <a:pPr algn="ctr"/>
            <a:r>
              <a:rPr lang="ja-JP" altLang="en-US" sz="2400" dirty="0">
                <a:solidFill>
                  <a:schemeClr val="tx1"/>
                </a:solidFill>
              </a:rPr>
              <a:t>正確な実行パスをさかのぼることができない</a:t>
            </a:r>
            <a:endParaRPr kumimoji="1" lang="ja-JP" altLang="en-US" sz="2400" dirty="0">
              <a:solidFill>
                <a:schemeClr val="tx1"/>
              </a:solidFill>
            </a:endParaRPr>
          </a:p>
        </p:txBody>
      </p:sp>
      <p:sp>
        <p:nvSpPr>
          <p:cNvPr id="4" name="等号 3"/>
          <p:cNvSpPr/>
          <p:nvPr/>
        </p:nvSpPr>
        <p:spPr>
          <a:xfrm rot="5400000">
            <a:off x="8137398" y="3793998"/>
            <a:ext cx="676656" cy="550164"/>
          </a:xfrm>
          <a:prstGeom prst="mathEqual">
            <a:avLst>
              <a:gd name="adj1" fmla="val 11486"/>
              <a:gd name="adj2" fmla="val 117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8245168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コンテンツ プレースホルダー 2"/>
          <p:cNvSpPr txBox="1">
            <a:spLocks/>
          </p:cNvSpPr>
          <p:nvPr/>
        </p:nvSpPr>
        <p:spPr>
          <a:xfrm>
            <a:off x="899822" y="917393"/>
            <a:ext cx="10392355" cy="23012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800" dirty="0"/>
          </a:p>
        </p:txBody>
      </p:sp>
      <p:sp>
        <p:nvSpPr>
          <p:cNvPr id="29" name="テキスト ボックス 28"/>
          <p:cNvSpPr txBox="1"/>
          <p:nvPr/>
        </p:nvSpPr>
        <p:spPr>
          <a:xfrm>
            <a:off x="0" y="0"/>
            <a:ext cx="10012680" cy="584775"/>
          </a:xfrm>
          <a:prstGeom prst="rect">
            <a:avLst/>
          </a:prstGeom>
          <a:noFill/>
        </p:spPr>
        <p:txBody>
          <a:bodyPr wrap="square" rtlCol="0">
            <a:spAutoFit/>
          </a:bodyPr>
          <a:lstStyle/>
          <a:p>
            <a:r>
              <a:rPr kumimoji="1" lang="en-US" altLang="ja-JP" sz="3200" dirty="0"/>
              <a:t>2</a:t>
            </a:r>
            <a:r>
              <a:rPr kumimoji="1" lang="ja-JP" altLang="en-US" sz="3200" dirty="0" err="1"/>
              <a:t>つの</a:t>
            </a:r>
            <a:r>
              <a:rPr kumimoji="1" lang="ja-JP" altLang="en-US" sz="3200" dirty="0"/>
              <a:t>要因の決定理由</a:t>
            </a:r>
          </a:p>
        </p:txBody>
      </p:sp>
      <p:sp>
        <p:nvSpPr>
          <p:cNvPr id="2" name="スライド番号プレースホルダー 1"/>
          <p:cNvSpPr>
            <a:spLocks noGrp="1"/>
          </p:cNvSpPr>
          <p:nvPr>
            <p:ph type="sldNum" sz="quarter" idx="12"/>
          </p:nvPr>
        </p:nvSpPr>
        <p:spPr/>
        <p:txBody>
          <a:bodyPr/>
          <a:lstStyle/>
          <a:p>
            <a:fld id="{1C3DFD32-0C33-45B0-9B6A-5CEE8D66C461}" type="slidenum">
              <a:rPr kumimoji="1" lang="ja-JP" altLang="en-US" smtClean="0"/>
              <a:t>54</a:t>
            </a:fld>
            <a:endParaRPr kumimoji="1" lang="ja-JP" altLang="en-US"/>
          </a:p>
        </p:txBody>
      </p:sp>
      <p:sp>
        <p:nvSpPr>
          <p:cNvPr id="5" name="コンテンツ プレースホルダー 2"/>
          <p:cNvSpPr txBox="1">
            <a:spLocks/>
          </p:cNvSpPr>
          <p:nvPr/>
        </p:nvSpPr>
        <p:spPr>
          <a:xfrm>
            <a:off x="438912" y="707081"/>
            <a:ext cx="10853265" cy="37643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他に考えうる要因も、この</a:t>
            </a:r>
            <a:r>
              <a:rPr lang="en-US" altLang="ja-JP" dirty="0"/>
              <a:t>2</a:t>
            </a:r>
            <a:r>
              <a:rPr lang="ja-JP" altLang="en-US" dirty="0" err="1"/>
              <a:t>つに</a:t>
            </a:r>
            <a:r>
              <a:rPr lang="ja-JP" altLang="en-US" dirty="0"/>
              <a:t>集約できると仮定したため</a:t>
            </a:r>
            <a:endParaRPr lang="en-US" altLang="ja-JP" dirty="0"/>
          </a:p>
          <a:p>
            <a:pPr marL="0" indent="0">
              <a:buNone/>
            </a:pPr>
            <a:endParaRPr lang="en-US" altLang="ja-JP" dirty="0"/>
          </a:p>
          <a:p>
            <a:pPr marL="0" indent="0">
              <a:buNone/>
            </a:pPr>
            <a:endParaRPr lang="en-US" altLang="ja-JP" dirty="0"/>
          </a:p>
          <a:p>
            <a:pPr marL="0" indent="0">
              <a:buNone/>
            </a:pPr>
            <a:r>
              <a:rPr lang="en-US" altLang="ja-JP" dirty="0"/>
              <a:t>ex.) 1. backward</a:t>
            </a:r>
            <a:r>
              <a:rPr lang="ja-JP" altLang="en-US" dirty="0"/>
              <a:t>解析の起点の個数</a:t>
            </a:r>
            <a:endParaRPr lang="en-US" altLang="ja-JP" dirty="0"/>
          </a:p>
          <a:p>
            <a:pPr marL="0" indent="0">
              <a:buNone/>
            </a:pPr>
            <a:endParaRPr lang="en-US" altLang="ja-JP" dirty="0"/>
          </a:p>
          <a:p>
            <a:pPr marL="0" indent="0">
              <a:buNone/>
            </a:pPr>
            <a:endParaRPr lang="en-US" altLang="ja-JP" dirty="0"/>
          </a:p>
          <a:p>
            <a:pPr marL="0" indent="0">
              <a:buNone/>
            </a:pPr>
            <a:endParaRPr lang="en-US" altLang="ja-JP" sz="800" dirty="0"/>
          </a:p>
          <a:p>
            <a:pPr marL="0" indent="0">
              <a:buNone/>
            </a:pPr>
            <a:endParaRPr lang="en-US" altLang="ja-JP" sz="800" dirty="0"/>
          </a:p>
          <a:p>
            <a:pPr marL="0" indent="0">
              <a:buNone/>
            </a:pPr>
            <a:r>
              <a:rPr lang="en-US" altLang="ja-JP" dirty="0"/>
              <a:t>       2. 1</a:t>
            </a:r>
            <a:r>
              <a:rPr lang="ja-JP" altLang="en-US" dirty="0"/>
              <a:t>行の制約式が複雑</a:t>
            </a:r>
            <a:endParaRPr lang="en-US" altLang="ja-JP" dirty="0"/>
          </a:p>
          <a:p>
            <a:pPr marL="0" indent="0">
              <a:buNone/>
            </a:pPr>
            <a:endParaRPr lang="en-US" altLang="ja-JP" dirty="0"/>
          </a:p>
        </p:txBody>
      </p:sp>
      <p:sp>
        <p:nvSpPr>
          <p:cNvPr id="3" name="角丸四角形 2"/>
          <p:cNvSpPr/>
          <p:nvPr/>
        </p:nvSpPr>
        <p:spPr>
          <a:xfrm>
            <a:off x="512064" y="2962720"/>
            <a:ext cx="2505456" cy="5760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起点が多くなる</a:t>
            </a:r>
          </a:p>
        </p:txBody>
      </p:sp>
      <p:sp>
        <p:nvSpPr>
          <p:cNvPr id="7" name="角丸四角形 6"/>
          <p:cNvSpPr/>
          <p:nvPr/>
        </p:nvSpPr>
        <p:spPr>
          <a:xfrm>
            <a:off x="4443984" y="2959608"/>
            <a:ext cx="3200400" cy="8808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t>「</a:t>
            </a:r>
            <a:r>
              <a:rPr lang="en-US" altLang="ja-JP" sz="2400" dirty="0"/>
              <a:t>b</a:t>
            </a:r>
            <a:r>
              <a:rPr kumimoji="1" lang="en-US" altLang="ja-JP" sz="2400" dirty="0"/>
              <a:t>ackward</a:t>
            </a:r>
            <a:r>
              <a:rPr kumimoji="1" lang="ja-JP" altLang="en-US" sz="2400" dirty="0"/>
              <a:t>解析の</a:t>
            </a:r>
            <a:endParaRPr kumimoji="1" lang="en-US" altLang="ja-JP" sz="2400" dirty="0"/>
          </a:p>
          <a:p>
            <a:pPr algn="ctr"/>
            <a:r>
              <a:rPr kumimoji="1" lang="ja-JP" altLang="en-US" sz="2400" dirty="0"/>
              <a:t>パス数」が多くなる</a:t>
            </a:r>
          </a:p>
        </p:txBody>
      </p:sp>
      <p:sp>
        <p:nvSpPr>
          <p:cNvPr id="8" name="角丸四角形 7"/>
          <p:cNvSpPr/>
          <p:nvPr/>
        </p:nvSpPr>
        <p:spPr>
          <a:xfrm>
            <a:off x="9006840" y="2965704"/>
            <a:ext cx="3157728" cy="8564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a</a:t>
            </a:r>
            <a:r>
              <a:rPr kumimoji="1" lang="ja-JP" altLang="en-US" sz="2400" dirty="0"/>
              <a:t>という要因へ集約</a:t>
            </a:r>
          </a:p>
        </p:txBody>
      </p:sp>
      <p:sp>
        <p:nvSpPr>
          <p:cNvPr id="9" name="角丸四角形 8"/>
          <p:cNvSpPr/>
          <p:nvPr/>
        </p:nvSpPr>
        <p:spPr>
          <a:xfrm>
            <a:off x="512064" y="4925632"/>
            <a:ext cx="2523744" cy="9356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2400" dirty="0"/>
              <a:t>if  A and B and C:</a:t>
            </a:r>
          </a:p>
          <a:p>
            <a:r>
              <a:rPr lang="en-US" altLang="ja-JP" sz="2400" dirty="0"/>
              <a:t>    </a:t>
            </a:r>
            <a:r>
              <a:rPr lang="en-US" altLang="ja-JP" sz="2400" dirty="0" err="1"/>
              <a:t>do_something</a:t>
            </a:r>
            <a:r>
              <a:rPr lang="en-US" altLang="ja-JP" sz="2400" dirty="0"/>
              <a:t>()</a:t>
            </a:r>
            <a:endParaRPr kumimoji="1" lang="ja-JP" altLang="en-US" sz="2400" dirty="0"/>
          </a:p>
        </p:txBody>
      </p:sp>
      <p:sp>
        <p:nvSpPr>
          <p:cNvPr id="10" name="角丸四角形 9"/>
          <p:cNvSpPr/>
          <p:nvPr/>
        </p:nvSpPr>
        <p:spPr>
          <a:xfrm>
            <a:off x="4437888" y="4931728"/>
            <a:ext cx="3206496" cy="17068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sz="2400" dirty="0"/>
              <a:t>if  A:</a:t>
            </a:r>
          </a:p>
          <a:p>
            <a:r>
              <a:rPr lang="en-US" altLang="ja-JP" sz="2400" dirty="0"/>
              <a:t>    if  B:</a:t>
            </a:r>
          </a:p>
          <a:p>
            <a:r>
              <a:rPr lang="en-US" altLang="ja-JP" sz="2400" dirty="0"/>
              <a:t>        if  C:</a:t>
            </a:r>
          </a:p>
          <a:p>
            <a:r>
              <a:rPr kumimoji="1" lang="en-US" altLang="ja-JP" sz="2400" dirty="0"/>
              <a:t>            </a:t>
            </a:r>
            <a:r>
              <a:rPr kumimoji="1" lang="en-US" altLang="ja-JP" sz="2400" dirty="0" err="1"/>
              <a:t>do_something</a:t>
            </a:r>
            <a:r>
              <a:rPr kumimoji="1" lang="en-US" altLang="ja-JP" sz="2400" dirty="0"/>
              <a:t>()</a:t>
            </a:r>
            <a:endParaRPr kumimoji="1" lang="ja-JP" altLang="en-US" sz="2400" dirty="0"/>
          </a:p>
        </p:txBody>
      </p:sp>
      <p:sp>
        <p:nvSpPr>
          <p:cNvPr id="11" name="角丸四角形 10"/>
          <p:cNvSpPr/>
          <p:nvPr/>
        </p:nvSpPr>
        <p:spPr>
          <a:xfrm>
            <a:off x="8997696" y="4919472"/>
            <a:ext cx="3157728" cy="8564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a</a:t>
            </a:r>
            <a:r>
              <a:rPr lang="ja-JP" altLang="en-US" sz="2400" dirty="0"/>
              <a:t>や</a:t>
            </a:r>
            <a:r>
              <a:rPr lang="en-US" altLang="ja-JP" sz="2400" dirty="0"/>
              <a:t>b</a:t>
            </a:r>
            <a:r>
              <a:rPr kumimoji="1" lang="ja-JP" altLang="en-US" sz="2400" dirty="0"/>
              <a:t>という要因へ集約</a:t>
            </a:r>
          </a:p>
        </p:txBody>
      </p:sp>
      <p:sp>
        <p:nvSpPr>
          <p:cNvPr id="13" name="テキスト ボックス 12"/>
          <p:cNvSpPr txBox="1"/>
          <p:nvPr/>
        </p:nvSpPr>
        <p:spPr>
          <a:xfrm>
            <a:off x="1154127" y="1188648"/>
            <a:ext cx="3977692" cy="461665"/>
          </a:xfrm>
          <a:prstGeom prst="rect">
            <a:avLst/>
          </a:prstGeom>
          <a:noFill/>
        </p:spPr>
        <p:txBody>
          <a:bodyPr wrap="none" rtlCol="0">
            <a:spAutoFit/>
          </a:bodyPr>
          <a:lstStyle/>
          <a:p>
            <a:pPr marL="457200" indent="-457200">
              <a:buFont typeface="+mj-lt"/>
              <a:buAutoNum type="alphaLcPeriod"/>
            </a:pPr>
            <a:r>
              <a:rPr lang="en-US" altLang="ja-JP" sz="2400" dirty="0"/>
              <a:t>backward</a:t>
            </a:r>
            <a:r>
              <a:rPr lang="ja-JP" altLang="en-US" sz="2400" dirty="0"/>
              <a:t>解析中のパス数</a:t>
            </a:r>
            <a:endParaRPr lang="en-US" altLang="ja-JP" sz="2400" dirty="0"/>
          </a:p>
        </p:txBody>
      </p:sp>
      <p:sp>
        <p:nvSpPr>
          <p:cNvPr id="14" name="テキスト ボックス 13"/>
          <p:cNvSpPr txBox="1"/>
          <p:nvPr/>
        </p:nvSpPr>
        <p:spPr>
          <a:xfrm>
            <a:off x="1146338" y="1581977"/>
            <a:ext cx="6251157" cy="461665"/>
          </a:xfrm>
          <a:prstGeom prst="rect">
            <a:avLst/>
          </a:prstGeom>
          <a:noFill/>
        </p:spPr>
        <p:txBody>
          <a:bodyPr wrap="square" rtlCol="0">
            <a:spAutoFit/>
          </a:bodyPr>
          <a:lstStyle/>
          <a:p>
            <a:pPr marL="457200" indent="-457200">
              <a:buFont typeface="+mj-lt"/>
              <a:buAutoNum type="alphaLcPeriod" startAt="2"/>
            </a:pPr>
            <a:r>
              <a:rPr lang="en-US" altLang="ja-JP" sz="2400" dirty="0"/>
              <a:t>backward</a:t>
            </a:r>
            <a:r>
              <a:rPr lang="ja-JP" altLang="en-US" sz="2400" dirty="0"/>
              <a:t>解析中の</a:t>
            </a:r>
            <a:r>
              <a:rPr lang="en-US" altLang="ja-JP" sz="2400" dirty="0"/>
              <a:t>1</a:t>
            </a:r>
            <a:r>
              <a:rPr lang="ja-JP" altLang="en-US" sz="2400" dirty="0"/>
              <a:t>パス当たりの解析行数</a:t>
            </a:r>
            <a:endParaRPr lang="en-US" altLang="ja-JP" sz="2400" dirty="0"/>
          </a:p>
        </p:txBody>
      </p:sp>
      <p:sp>
        <p:nvSpPr>
          <p:cNvPr id="4" name="右矢印 3"/>
          <p:cNvSpPr/>
          <p:nvPr/>
        </p:nvSpPr>
        <p:spPr>
          <a:xfrm>
            <a:off x="3200400" y="5202936"/>
            <a:ext cx="1033272" cy="39319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右矢印 15"/>
          <p:cNvSpPr/>
          <p:nvPr/>
        </p:nvSpPr>
        <p:spPr>
          <a:xfrm>
            <a:off x="7833360" y="3224975"/>
            <a:ext cx="1033272" cy="39319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右矢印 16"/>
          <p:cNvSpPr/>
          <p:nvPr/>
        </p:nvSpPr>
        <p:spPr>
          <a:xfrm>
            <a:off x="7812024" y="5169599"/>
            <a:ext cx="1033272" cy="39319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等号 5"/>
          <p:cNvSpPr/>
          <p:nvPr/>
        </p:nvSpPr>
        <p:spPr>
          <a:xfrm>
            <a:off x="3044952" y="3008376"/>
            <a:ext cx="1316736" cy="429768"/>
          </a:xfrm>
          <a:prstGeom prst="mathEqual">
            <a:avLst>
              <a:gd name="adj1" fmla="val 23520"/>
              <a:gd name="adj2" fmla="val 1601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1940169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1168" y="811756"/>
            <a:ext cx="11777472" cy="5991379"/>
          </a:xfrm>
        </p:spPr>
        <p:txBody>
          <a:bodyPr>
            <a:noAutofit/>
          </a:bodyPr>
          <a:lstStyle/>
          <a:p>
            <a:pPr>
              <a:lnSpc>
                <a:spcPct val="100000"/>
              </a:lnSpc>
            </a:pPr>
            <a:r>
              <a:rPr lang="en-US" altLang="ja-JP" dirty="0"/>
              <a:t>Scalability</a:t>
            </a:r>
          </a:p>
          <a:p>
            <a:pPr lvl="1">
              <a:lnSpc>
                <a:spcPct val="100000"/>
              </a:lnSpc>
              <a:buFont typeface="Calibri" panose="020F0502020204030204" pitchFamily="34" charset="0"/>
              <a:buChar char="‐"/>
            </a:pPr>
            <a:r>
              <a:rPr lang="en-US" altLang="ja-JP" sz="2800" dirty="0"/>
              <a:t>Module</a:t>
            </a:r>
            <a:r>
              <a:rPr lang="ja-JP" altLang="en-US" sz="2800"/>
              <a:t>単位なら解析可能だが、プロジェクト全体となると現実的でない</a:t>
            </a:r>
            <a:endParaRPr lang="en-US" altLang="ja-JP" sz="2800" dirty="0"/>
          </a:p>
          <a:p>
            <a:pPr lvl="1">
              <a:lnSpc>
                <a:spcPct val="100000"/>
              </a:lnSpc>
            </a:pPr>
            <a:endParaRPr kumimoji="1" lang="en-US" altLang="ja-JP" sz="800" dirty="0"/>
          </a:p>
          <a:p>
            <a:pPr>
              <a:lnSpc>
                <a:spcPct val="100000"/>
              </a:lnSpc>
            </a:pPr>
            <a:r>
              <a:rPr lang="ja-JP" altLang="en-US"/>
              <a:t>実装</a:t>
            </a:r>
            <a:endParaRPr lang="en-US" altLang="ja-JP" dirty="0"/>
          </a:p>
          <a:p>
            <a:pPr lvl="1">
              <a:lnSpc>
                <a:spcPct val="100000"/>
              </a:lnSpc>
              <a:buFont typeface="Calibri" panose="020F0502020204030204" pitchFamily="34" charset="0"/>
              <a:buChar char="‐"/>
            </a:pPr>
            <a:r>
              <a:rPr lang="ja-JP" altLang="en-US" sz="2800"/>
              <a:t>対応できていない文法があった</a:t>
            </a:r>
            <a:endParaRPr lang="en-US" altLang="ja-JP" sz="2800" dirty="0"/>
          </a:p>
          <a:p>
            <a:pPr lvl="1">
              <a:lnSpc>
                <a:spcPct val="100000"/>
              </a:lnSpc>
            </a:pPr>
            <a:endParaRPr lang="en-US" altLang="ja-JP" sz="800" dirty="0"/>
          </a:p>
          <a:p>
            <a:pPr lvl="1">
              <a:lnSpc>
                <a:spcPct val="100000"/>
              </a:lnSpc>
            </a:pPr>
            <a:endParaRPr kumimoji="1" lang="en-US" altLang="ja-JP" sz="800" dirty="0"/>
          </a:p>
          <a:p>
            <a:pPr lvl="1">
              <a:lnSpc>
                <a:spcPct val="100000"/>
              </a:lnSpc>
            </a:pPr>
            <a:endParaRPr lang="en-US" altLang="ja-JP" sz="800" dirty="0"/>
          </a:p>
          <a:p>
            <a:pPr lvl="1">
              <a:lnSpc>
                <a:spcPct val="100000"/>
              </a:lnSpc>
            </a:pPr>
            <a:endParaRPr lang="en-US" altLang="ja-JP" sz="800" dirty="0"/>
          </a:p>
          <a:p>
            <a:pPr lvl="1">
              <a:lnSpc>
                <a:spcPct val="100000"/>
              </a:lnSpc>
            </a:pPr>
            <a:endParaRPr lang="en-US" altLang="ja-JP" sz="800" dirty="0"/>
          </a:p>
          <a:p>
            <a:pPr marL="457200" lvl="1" indent="0">
              <a:lnSpc>
                <a:spcPct val="100000"/>
              </a:lnSpc>
              <a:buNone/>
            </a:pPr>
            <a:endParaRPr kumimoji="1" lang="en-US" altLang="ja-JP" sz="800" dirty="0"/>
          </a:p>
          <a:p>
            <a:pPr>
              <a:lnSpc>
                <a:spcPct val="100000"/>
              </a:lnSpc>
            </a:pPr>
            <a:r>
              <a:rPr kumimoji="1" lang="ja-JP" altLang="en-US"/>
              <a:t>春休みの予定</a:t>
            </a:r>
            <a:endParaRPr kumimoji="1" lang="en-US" altLang="ja-JP" dirty="0"/>
          </a:p>
          <a:p>
            <a:pPr lvl="1">
              <a:lnSpc>
                <a:spcPct val="100000"/>
              </a:lnSpc>
              <a:buFont typeface="Calibri" panose="020F0502020204030204" pitchFamily="34" charset="0"/>
              <a:buChar char="‐"/>
            </a:pPr>
            <a:r>
              <a:rPr lang="ja-JP" altLang="en-US" sz="2800"/>
              <a:t>知識固め</a:t>
            </a:r>
            <a:endParaRPr lang="en-US" altLang="ja-JP" sz="2800" dirty="0"/>
          </a:p>
          <a:p>
            <a:pPr lvl="1">
              <a:lnSpc>
                <a:spcPct val="100000"/>
              </a:lnSpc>
              <a:buFont typeface="Calibri" panose="020F0502020204030204" pitchFamily="34" charset="0"/>
              <a:buChar char="‐"/>
            </a:pPr>
            <a:r>
              <a:rPr lang="ja-JP" altLang="en-US" sz="2800"/>
              <a:t>実装進める</a:t>
            </a:r>
            <a:endParaRPr lang="en-US" altLang="ja-JP" sz="2800" dirty="0"/>
          </a:p>
          <a:p>
            <a:pPr lvl="1">
              <a:lnSpc>
                <a:spcPct val="100000"/>
              </a:lnSpc>
              <a:buFont typeface="Calibri" panose="020F0502020204030204" pitchFamily="34" charset="0"/>
              <a:buChar char="‐"/>
            </a:pPr>
            <a:r>
              <a:rPr lang="ja-JP" altLang="en-US" sz="2800"/>
              <a:t>（検体を見つける）</a:t>
            </a:r>
            <a:endParaRPr lang="en-US" altLang="ja-JP" sz="2800" dirty="0"/>
          </a:p>
        </p:txBody>
      </p:sp>
      <p:sp>
        <p:nvSpPr>
          <p:cNvPr id="2" name="テキスト ボックス 1"/>
          <p:cNvSpPr txBox="1"/>
          <p:nvPr/>
        </p:nvSpPr>
        <p:spPr>
          <a:xfrm>
            <a:off x="274320" y="91440"/>
            <a:ext cx="5639783" cy="584775"/>
          </a:xfrm>
          <a:prstGeom prst="rect">
            <a:avLst/>
          </a:prstGeom>
          <a:noFill/>
        </p:spPr>
        <p:txBody>
          <a:bodyPr wrap="square" rtlCol="0">
            <a:spAutoFit/>
          </a:bodyPr>
          <a:lstStyle/>
          <a:p>
            <a:r>
              <a:rPr lang="ja-JP" altLang="en-US" sz="3200"/>
              <a:t>卒論で不完全だったところ</a:t>
            </a:r>
            <a:endParaRPr kumimoji="1" lang="ja-JP" altLang="en-US" sz="3200" dirty="0"/>
          </a:p>
        </p:txBody>
      </p:sp>
      <p:sp>
        <p:nvSpPr>
          <p:cNvPr id="4" name="スライド番号プレースホルダー 3"/>
          <p:cNvSpPr>
            <a:spLocks noGrp="1"/>
          </p:cNvSpPr>
          <p:nvPr>
            <p:ph type="sldNum" sz="quarter" idx="12"/>
          </p:nvPr>
        </p:nvSpPr>
        <p:spPr/>
        <p:txBody>
          <a:bodyPr/>
          <a:lstStyle/>
          <a:p>
            <a:fld id="{1C3DFD32-0C33-45B0-9B6A-5CEE8D66C461}" type="slidenum">
              <a:rPr kumimoji="1" lang="ja-JP" altLang="en-US" smtClean="0"/>
              <a:t>55</a:t>
            </a:fld>
            <a:endParaRPr kumimoji="1" lang="ja-JP" altLang="en-US" dirty="0"/>
          </a:p>
        </p:txBody>
      </p:sp>
      <p:sp>
        <p:nvSpPr>
          <p:cNvPr id="5" name="正方形/長方形 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6" name="下矢印 5">
            <a:extLst>
              <a:ext uri="{FF2B5EF4-FFF2-40B4-BE49-F238E27FC236}">
                <a16:creationId xmlns:a16="http://schemas.microsoft.com/office/drawing/2014/main" id="{A64D9873-200D-6140-BF40-34698086E64F}"/>
              </a:ext>
            </a:extLst>
          </p:cNvPr>
          <p:cNvSpPr/>
          <p:nvPr/>
        </p:nvSpPr>
        <p:spPr>
          <a:xfrm>
            <a:off x="5042768" y="3261755"/>
            <a:ext cx="2094271" cy="6489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77014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1168" y="811756"/>
            <a:ext cx="11777472" cy="5991379"/>
          </a:xfrm>
        </p:spPr>
        <p:txBody>
          <a:bodyPr>
            <a:noAutofit/>
          </a:bodyPr>
          <a:lstStyle/>
          <a:p>
            <a:r>
              <a:rPr lang="en-US" altLang="ja-JP" dirty="0"/>
              <a:t>Lisp in Small Pieces</a:t>
            </a:r>
            <a:r>
              <a:rPr lang="ja-JP" altLang="en-US"/>
              <a:t>（途中）</a:t>
            </a:r>
            <a:endParaRPr lang="en-US" altLang="ja-JP" dirty="0"/>
          </a:p>
          <a:p>
            <a:pPr lvl="1">
              <a:lnSpc>
                <a:spcPct val="100000"/>
              </a:lnSpc>
              <a:buFont typeface="Calibri" panose="020F0502020204030204" pitchFamily="34" charset="0"/>
              <a:buChar char="‐"/>
            </a:pPr>
            <a:r>
              <a:rPr lang="en-US" altLang="ja-JP" sz="2800" dirty="0"/>
              <a:t>Interpreter</a:t>
            </a:r>
            <a:r>
              <a:rPr lang="ja-JP" altLang="en-US" sz="2800"/>
              <a:t>に関しての知識の習得</a:t>
            </a:r>
            <a:endParaRPr lang="en-US" altLang="ja-JP" sz="2800" dirty="0"/>
          </a:p>
          <a:p>
            <a:pPr marL="457200" lvl="1" indent="0">
              <a:lnSpc>
                <a:spcPct val="100000"/>
              </a:lnSpc>
              <a:buNone/>
            </a:pPr>
            <a:endParaRPr kumimoji="1" lang="en-US" altLang="ja-JP" sz="2800" dirty="0"/>
          </a:p>
          <a:p>
            <a:r>
              <a:rPr lang="ja-JP" altLang="en-US"/>
              <a:t>論文読み</a:t>
            </a:r>
            <a:endParaRPr lang="en-US" altLang="ja-JP" dirty="0"/>
          </a:p>
          <a:p>
            <a:pPr lvl="1">
              <a:lnSpc>
                <a:spcPct val="100000"/>
              </a:lnSpc>
              <a:buFont typeface="Calibri" panose="020F0502020204030204" pitchFamily="34" charset="0"/>
              <a:buChar char="‐"/>
            </a:pPr>
            <a:r>
              <a:rPr lang="en-US" altLang="ja-JP" sz="2800" dirty="0"/>
              <a:t>Value-Flow-Based Demand-Driven Pointer Analysis for C and C++[TSE ‘20]</a:t>
            </a:r>
          </a:p>
          <a:p>
            <a:pPr lvl="2">
              <a:lnSpc>
                <a:spcPct val="100000"/>
              </a:lnSpc>
              <a:buSzPct val="50000"/>
              <a:buFont typeface="Wingdings" pitchFamily="2" charset="2"/>
              <a:buChar char="n"/>
            </a:pPr>
            <a:r>
              <a:rPr lang="ja-JP" altLang="en-US" sz="2800"/>
              <a:t>必要なところだけ</a:t>
            </a:r>
            <a:r>
              <a:rPr lang="en-US" altLang="ja-JP" sz="2800" dirty="0"/>
              <a:t>flow-sensitive</a:t>
            </a:r>
            <a:r>
              <a:rPr lang="ja-JP" altLang="en-US" sz="2800"/>
              <a:t>な</a:t>
            </a:r>
            <a:r>
              <a:rPr lang="en-US" altLang="ja-JP" sz="2800" dirty="0"/>
              <a:t>pointer</a:t>
            </a:r>
            <a:r>
              <a:rPr lang="ja-JP" altLang="en-US" sz="2800"/>
              <a:t>解析を行う手法の提案</a:t>
            </a:r>
            <a:endParaRPr lang="en-US" altLang="ja-JP" sz="2800" dirty="0"/>
          </a:p>
          <a:p>
            <a:pPr lvl="1">
              <a:lnSpc>
                <a:spcPct val="100000"/>
              </a:lnSpc>
              <a:buFont typeface="Calibri" panose="020F0502020204030204" pitchFamily="34" charset="0"/>
              <a:buChar char="‐"/>
            </a:pPr>
            <a:r>
              <a:rPr lang="en-US" altLang="ja-JP" sz="2800" dirty="0" err="1"/>
              <a:t>PyCG</a:t>
            </a:r>
            <a:r>
              <a:rPr lang="en-US" altLang="ja-JP" sz="2800" dirty="0"/>
              <a:t>: Practical Call Graph Generation in Python[ICSE ’21] </a:t>
            </a:r>
          </a:p>
          <a:p>
            <a:pPr lvl="1">
              <a:lnSpc>
                <a:spcPct val="100000"/>
              </a:lnSpc>
              <a:buFont typeface="Calibri" panose="020F0502020204030204" pitchFamily="34" charset="0"/>
              <a:buChar char="‐"/>
            </a:pPr>
            <a:r>
              <a:rPr lang="en-US" altLang="ja-JP" sz="2800" dirty="0"/>
              <a:t>Selective Control-Flow Abstraction via Jumping[OOPSLA ‘15]</a:t>
            </a:r>
            <a:r>
              <a:rPr lang="ja-JP" altLang="en-US" sz="2800"/>
              <a:t>（途中）</a:t>
            </a:r>
            <a:endParaRPr lang="en-US" altLang="ja-JP" sz="2800" dirty="0"/>
          </a:p>
          <a:p>
            <a:pPr lvl="2">
              <a:lnSpc>
                <a:spcPct val="100000"/>
              </a:lnSpc>
              <a:buSzPct val="50000"/>
              <a:buFont typeface="Wingdings" pitchFamily="2" charset="2"/>
              <a:buChar char="n"/>
            </a:pPr>
            <a:r>
              <a:rPr lang="en-US" altLang="ja-JP" sz="2800" dirty="0"/>
              <a:t>Thresher[PLDI ‘13]</a:t>
            </a:r>
            <a:r>
              <a:rPr lang="ja-JP" altLang="en-US" sz="2800"/>
              <a:t>の後日譚</a:t>
            </a:r>
            <a:endParaRPr lang="en-US" altLang="ja-JP" sz="2800" dirty="0"/>
          </a:p>
          <a:p>
            <a:pPr lvl="2">
              <a:lnSpc>
                <a:spcPct val="100000"/>
              </a:lnSpc>
              <a:buSzPct val="50000"/>
              <a:buFont typeface="Wingdings" pitchFamily="2" charset="2"/>
              <a:buChar char="n"/>
            </a:pPr>
            <a:r>
              <a:rPr lang="en-US" altLang="ja-JP" sz="2800" dirty="0" err="1"/>
              <a:t>Interprocedural</a:t>
            </a:r>
            <a:r>
              <a:rPr lang="ja-JP" altLang="en-US" sz="2800"/>
              <a:t>な</a:t>
            </a:r>
            <a:r>
              <a:rPr lang="en-US" altLang="ja-JP" sz="2800" dirty="0"/>
              <a:t>backward</a:t>
            </a:r>
            <a:r>
              <a:rPr lang="ja-JP" altLang="en-US" sz="2800"/>
              <a:t>解析をより効率的に行う方法の提案</a:t>
            </a:r>
            <a:endParaRPr lang="en-US" altLang="ja-JP" sz="2800" dirty="0"/>
          </a:p>
        </p:txBody>
      </p:sp>
      <p:sp>
        <p:nvSpPr>
          <p:cNvPr id="2" name="テキスト ボックス 1"/>
          <p:cNvSpPr txBox="1"/>
          <p:nvPr/>
        </p:nvSpPr>
        <p:spPr>
          <a:xfrm>
            <a:off x="274320" y="91440"/>
            <a:ext cx="5639783" cy="584775"/>
          </a:xfrm>
          <a:prstGeom prst="rect">
            <a:avLst/>
          </a:prstGeom>
          <a:noFill/>
        </p:spPr>
        <p:txBody>
          <a:bodyPr wrap="square" rtlCol="0">
            <a:spAutoFit/>
          </a:bodyPr>
          <a:lstStyle/>
          <a:p>
            <a:r>
              <a:rPr kumimoji="1" lang="ja-JP" altLang="en-US" sz="3200"/>
              <a:t>知識固め</a:t>
            </a:r>
            <a:endParaRPr kumimoji="1" lang="ja-JP" altLang="en-US" sz="3200" dirty="0"/>
          </a:p>
        </p:txBody>
      </p:sp>
      <p:sp>
        <p:nvSpPr>
          <p:cNvPr id="4" name="スライド番号プレースホルダー 3"/>
          <p:cNvSpPr>
            <a:spLocks noGrp="1"/>
          </p:cNvSpPr>
          <p:nvPr>
            <p:ph type="sldNum" sz="quarter" idx="12"/>
          </p:nvPr>
        </p:nvSpPr>
        <p:spPr/>
        <p:txBody>
          <a:bodyPr/>
          <a:lstStyle/>
          <a:p>
            <a:fld id="{1C3DFD32-0C33-45B0-9B6A-5CEE8D66C461}" type="slidenum">
              <a:rPr kumimoji="1" lang="ja-JP" altLang="en-US" smtClean="0"/>
              <a:t>56</a:t>
            </a:fld>
            <a:endParaRPr kumimoji="1" lang="ja-JP" altLang="en-US" dirty="0"/>
          </a:p>
        </p:txBody>
      </p:sp>
      <p:sp>
        <p:nvSpPr>
          <p:cNvPr id="5" name="正方形/長方形 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Tree>
    <p:extLst>
      <p:ext uri="{BB962C8B-B14F-4D97-AF65-F5344CB8AC3E}">
        <p14:creationId xmlns:p14="http://schemas.microsoft.com/office/powerpoint/2010/main" val="3208920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1168" y="811756"/>
            <a:ext cx="11777472" cy="5991379"/>
          </a:xfrm>
        </p:spPr>
        <p:txBody>
          <a:bodyPr>
            <a:noAutofit/>
          </a:bodyPr>
          <a:lstStyle/>
          <a:p>
            <a:r>
              <a:rPr lang="ja-JP" altLang="en-US" sz="2800"/>
              <a:t>卒論の</a:t>
            </a:r>
            <a:r>
              <a:rPr lang="en-US" altLang="ja-JP" sz="2800" dirty="0"/>
              <a:t>refactoring</a:t>
            </a:r>
          </a:p>
          <a:p>
            <a:pPr marL="457200" lvl="1" indent="0">
              <a:lnSpc>
                <a:spcPct val="100000"/>
              </a:lnSpc>
              <a:buNone/>
            </a:pPr>
            <a:endParaRPr kumimoji="1" lang="en-US" altLang="ja-JP" sz="800" dirty="0"/>
          </a:p>
          <a:p>
            <a:pPr marL="457200" lvl="1" indent="0">
              <a:lnSpc>
                <a:spcPct val="100000"/>
              </a:lnSpc>
              <a:buNone/>
            </a:pPr>
            <a:endParaRPr kumimoji="1" lang="en-US" altLang="ja-JP" sz="800" dirty="0"/>
          </a:p>
          <a:p>
            <a:r>
              <a:rPr lang="en-US" altLang="ja-JP" dirty="0"/>
              <a:t>WALA</a:t>
            </a:r>
            <a:r>
              <a:rPr lang="ja-JP" altLang="en-US"/>
              <a:t>の</a:t>
            </a:r>
            <a:r>
              <a:rPr lang="en-US" altLang="ja-JP" dirty="0"/>
              <a:t>Python</a:t>
            </a:r>
            <a:r>
              <a:rPr lang="ja-JP" altLang="en-US"/>
              <a:t>拡張</a:t>
            </a:r>
            <a:r>
              <a:rPr lang="en-US" altLang="ja-JP" dirty="0"/>
              <a:t>(Ariadne)</a:t>
            </a:r>
            <a:r>
              <a:rPr lang="ja-JP" altLang="en-US"/>
              <a:t>の調査</a:t>
            </a:r>
            <a:endParaRPr lang="en-US" altLang="ja-JP" sz="2400" dirty="0"/>
          </a:p>
        </p:txBody>
      </p:sp>
      <p:sp>
        <p:nvSpPr>
          <p:cNvPr id="2" name="テキスト ボックス 1"/>
          <p:cNvSpPr txBox="1"/>
          <p:nvPr/>
        </p:nvSpPr>
        <p:spPr>
          <a:xfrm>
            <a:off x="274320" y="91440"/>
            <a:ext cx="5639783" cy="584775"/>
          </a:xfrm>
          <a:prstGeom prst="rect">
            <a:avLst/>
          </a:prstGeom>
          <a:noFill/>
        </p:spPr>
        <p:txBody>
          <a:bodyPr wrap="square" rtlCol="0">
            <a:spAutoFit/>
          </a:bodyPr>
          <a:lstStyle/>
          <a:p>
            <a:r>
              <a:rPr lang="ja-JP" altLang="en-US" sz="3200"/>
              <a:t>実装</a:t>
            </a:r>
            <a:endParaRPr kumimoji="1" lang="ja-JP" altLang="en-US" sz="3200" dirty="0"/>
          </a:p>
        </p:txBody>
      </p:sp>
      <p:sp>
        <p:nvSpPr>
          <p:cNvPr id="4" name="スライド番号プレースホルダー 3"/>
          <p:cNvSpPr>
            <a:spLocks noGrp="1"/>
          </p:cNvSpPr>
          <p:nvPr>
            <p:ph type="sldNum" sz="quarter" idx="12"/>
          </p:nvPr>
        </p:nvSpPr>
        <p:spPr/>
        <p:txBody>
          <a:bodyPr/>
          <a:lstStyle/>
          <a:p>
            <a:fld id="{1C3DFD32-0C33-45B0-9B6A-5CEE8D66C461}" type="slidenum">
              <a:rPr kumimoji="1" lang="ja-JP" altLang="en-US" smtClean="0"/>
              <a:t>57</a:t>
            </a:fld>
            <a:endParaRPr kumimoji="1" lang="ja-JP" altLang="en-US" dirty="0"/>
          </a:p>
        </p:txBody>
      </p:sp>
      <p:sp>
        <p:nvSpPr>
          <p:cNvPr id="5" name="正方形/長方形 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t>
            </a:r>
            <a:r>
              <a:rPr lang="en-US" altLang="ja-JP" dirty="0">
                <a:solidFill>
                  <a:schemeClr val="tx1"/>
                </a:solidFill>
              </a:rPr>
              <a:t>64</a:t>
            </a:r>
            <a:endParaRPr kumimoji="1" lang="ja-JP" altLang="en-US" dirty="0">
              <a:solidFill>
                <a:schemeClr val="tx1"/>
              </a:solidFill>
            </a:endParaRPr>
          </a:p>
        </p:txBody>
      </p:sp>
    </p:spTree>
    <p:extLst>
      <p:ext uri="{BB962C8B-B14F-4D97-AF65-F5344CB8AC3E}">
        <p14:creationId xmlns:p14="http://schemas.microsoft.com/office/powerpoint/2010/main" val="40921003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1168" y="811756"/>
            <a:ext cx="11777472" cy="5991379"/>
          </a:xfrm>
        </p:spPr>
        <p:txBody>
          <a:bodyPr>
            <a:noAutofit/>
          </a:bodyPr>
          <a:lstStyle/>
          <a:p>
            <a:r>
              <a:rPr lang="en-US" altLang="ja-JP" dirty="0"/>
              <a:t>WALA</a:t>
            </a:r>
            <a:r>
              <a:rPr lang="ja-JP" altLang="en-US"/>
              <a:t>とは</a:t>
            </a:r>
            <a:endParaRPr lang="en-US" altLang="ja-JP" dirty="0"/>
          </a:p>
          <a:p>
            <a:pPr lvl="1">
              <a:lnSpc>
                <a:spcPct val="100000"/>
              </a:lnSpc>
              <a:buFont typeface="Calibri" panose="020F0502020204030204" pitchFamily="34" charset="0"/>
              <a:buChar char="‐"/>
            </a:pPr>
            <a:r>
              <a:rPr lang="en-US" altLang="ja-JP" sz="2800" dirty="0"/>
              <a:t>Java</a:t>
            </a:r>
            <a:r>
              <a:rPr lang="ja-JP" altLang="en-US" sz="2800"/>
              <a:t>で書かれた</a:t>
            </a:r>
            <a:r>
              <a:rPr lang="en-US" altLang="ja-JP" sz="2800" dirty="0"/>
              <a:t>pointer</a:t>
            </a:r>
            <a:r>
              <a:rPr lang="ja-JP" altLang="en-US" sz="2800"/>
              <a:t>解析フレームワーク</a:t>
            </a:r>
            <a:endParaRPr lang="en-US" altLang="ja-JP" sz="2800" dirty="0"/>
          </a:p>
          <a:p>
            <a:pPr lvl="1">
              <a:lnSpc>
                <a:spcPct val="100000"/>
              </a:lnSpc>
              <a:buFont typeface="Calibri" panose="020F0502020204030204" pitchFamily="34" charset="0"/>
              <a:buChar char="‐"/>
            </a:pPr>
            <a:r>
              <a:rPr lang="en-US" altLang="ja-JP" sz="2800" dirty="0"/>
              <a:t>Call graph</a:t>
            </a:r>
            <a:r>
              <a:rPr lang="ja-JP" altLang="en-US" sz="2800"/>
              <a:t>構築やクラス階層解析、</a:t>
            </a:r>
            <a:r>
              <a:rPr lang="en-US" altLang="ja-JP" sz="2800" dirty="0"/>
              <a:t>backward slice</a:t>
            </a:r>
            <a:r>
              <a:rPr lang="ja-JP" altLang="en-US" sz="2800"/>
              <a:t>等が標準</a:t>
            </a:r>
            <a:r>
              <a:rPr lang="en-US" altLang="ja-JP" sz="2800" dirty="0"/>
              <a:t>API</a:t>
            </a:r>
            <a:r>
              <a:rPr lang="ja-JP" altLang="en-US" sz="2800"/>
              <a:t>として利用可能</a:t>
            </a:r>
            <a:endParaRPr lang="en-US" altLang="ja-JP" sz="2800" dirty="0"/>
          </a:p>
          <a:p>
            <a:pPr lvl="1">
              <a:lnSpc>
                <a:spcPct val="100000"/>
              </a:lnSpc>
              <a:buFont typeface="Calibri" panose="020F0502020204030204" pitchFamily="34" charset="0"/>
              <a:buChar char="‐"/>
            </a:pPr>
            <a:r>
              <a:rPr lang="ja-JP" altLang="en-US" sz="2800"/>
              <a:t>解析対象言語は</a:t>
            </a:r>
            <a:r>
              <a:rPr lang="en-US" altLang="ja-JP" sz="2800" dirty="0"/>
              <a:t>Java</a:t>
            </a:r>
            <a:r>
              <a:rPr lang="ja-JP" altLang="en-US" sz="2800"/>
              <a:t>と</a:t>
            </a:r>
            <a:r>
              <a:rPr lang="en-US" altLang="ja-JP" sz="2800" dirty="0"/>
              <a:t>JS</a:t>
            </a:r>
          </a:p>
          <a:p>
            <a:pPr lvl="2">
              <a:lnSpc>
                <a:spcPct val="100000"/>
              </a:lnSpc>
              <a:buSzPct val="50000"/>
              <a:buFont typeface="Wingdings" pitchFamily="2" charset="2"/>
              <a:buChar char="n"/>
            </a:pPr>
            <a:r>
              <a:rPr lang="ja-JP" altLang="en-US" sz="2800"/>
              <a:t>別</a:t>
            </a:r>
            <a:r>
              <a:rPr lang="en-US" altLang="ja-JP" sz="2800" dirty="0"/>
              <a:t>repository</a:t>
            </a:r>
            <a:r>
              <a:rPr lang="ja-JP" altLang="en-US" sz="2800"/>
              <a:t>で</a:t>
            </a:r>
            <a:r>
              <a:rPr lang="en-US" altLang="ja-JP" sz="2800" dirty="0"/>
              <a:t>Python</a:t>
            </a:r>
            <a:r>
              <a:rPr lang="ja-JP" altLang="en-US" sz="2800"/>
              <a:t>機械学習コードの解析のための拡張</a:t>
            </a:r>
            <a:r>
              <a:rPr lang="en-US" altLang="ja-JP" sz="2800" dirty="0"/>
              <a:t>(Ariadne)</a:t>
            </a:r>
            <a:r>
              <a:rPr lang="ja-JP" altLang="en-US" sz="2800"/>
              <a:t>がある</a:t>
            </a:r>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a:t>これが一般的な</a:t>
            </a:r>
            <a:r>
              <a:rPr lang="en-US" altLang="ja-JP" dirty="0"/>
              <a:t>Python</a:t>
            </a:r>
            <a:r>
              <a:rPr lang="ja-JP" altLang="en-US"/>
              <a:t>コードの解析に使えるのか調査</a:t>
            </a:r>
            <a:endParaRPr lang="en-US" altLang="ja-JP" dirty="0"/>
          </a:p>
        </p:txBody>
      </p:sp>
      <p:sp>
        <p:nvSpPr>
          <p:cNvPr id="2" name="テキスト ボックス 1"/>
          <p:cNvSpPr txBox="1"/>
          <p:nvPr/>
        </p:nvSpPr>
        <p:spPr>
          <a:xfrm>
            <a:off x="274320" y="91440"/>
            <a:ext cx="5639783" cy="584775"/>
          </a:xfrm>
          <a:prstGeom prst="rect">
            <a:avLst/>
          </a:prstGeom>
          <a:noFill/>
        </p:spPr>
        <p:txBody>
          <a:bodyPr wrap="square" rtlCol="0">
            <a:spAutoFit/>
          </a:bodyPr>
          <a:lstStyle/>
          <a:p>
            <a:r>
              <a:rPr lang="ja-JP" altLang="en-US" sz="3200"/>
              <a:t>実装</a:t>
            </a:r>
            <a:endParaRPr kumimoji="1" lang="ja-JP" altLang="en-US" sz="3200" dirty="0"/>
          </a:p>
        </p:txBody>
      </p:sp>
      <p:sp>
        <p:nvSpPr>
          <p:cNvPr id="4" name="スライド番号プレースホルダー 3"/>
          <p:cNvSpPr>
            <a:spLocks noGrp="1"/>
          </p:cNvSpPr>
          <p:nvPr>
            <p:ph type="sldNum" sz="quarter" idx="12"/>
          </p:nvPr>
        </p:nvSpPr>
        <p:spPr/>
        <p:txBody>
          <a:bodyPr/>
          <a:lstStyle/>
          <a:p>
            <a:fld id="{1C3DFD32-0C33-45B0-9B6A-5CEE8D66C461}" type="slidenum">
              <a:rPr kumimoji="1" lang="ja-JP" altLang="en-US" smtClean="0"/>
              <a:t>58</a:t>
            </a:fld>
            <a:endParaRPr kumimoji="1" lang="ja-JP" altLang="en-US" dirty="0"/>
          </a:p>
        </p:txBody>
      </p:sp>
      <p:sp>
        <p:nvSpPr>
          <p:cNvPr id="5" name="正方形/長方形 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6" name="下矢印 5">
            <a:extLst>
              <a:ext uri="{FF2B5EF4-FFF2-40B4-BE49-F238E27FC236}">
                <a16:creationId xmlns:a16="http://schemas.microsoft.com/office/drawing/2014/main" id="{360ABEF8-A3A8-6C49-8635-24727F136732}"/>
              </a:ext>
            </a:extLst>
          </p:cNvPr>
          <p:cNvSpPr/>
          <p:nvPr/>
        </p:nvSpPr>
        <p:spPr>
          <a:xfrm>
            <a:off x="5042768" y="4589110"/>
            <a:ext cx="2094271" cy="6489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136994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1168" y="811756"/>
            <a:ext cx="11777472" cy="5991379"/>
          </a:xfrm>
        </p:spPr>
        <p:txBody>
          <a:bodyPr>
            <a:noAutofit/>
          </a:bodyPr>
          <a:lstStyle/>
          <a:p>
            <a:r>
              <a:rPr lang="en-US" altLang="ja-JP" dirty="0"/>
              <a:t>Ariadne</a:t>
            </a:r>
            <a:r>
              <a:rPr lang="ja-JP" altLang="en-US"/>
              <a:t>は使えるのか：「使えそう」</a:t>
            </a:r>
            <a:endParaRPr lang="en-US" altLang="ja-JP" dirty="0"/>
          </a:p>
          <a:p>
            <a:pPr lvl="1">
              <a:lnSpc>
                <a:spcPct val="100000"/>
              </a:lnSpc>
              <a:buFont typeface="Calibri" panose="020F0502020204030204" pitchFamily="34" charset="0"/>
              <a:buChar char="‐"/>
            </a:pPr>
            <a:r>
              <a:rPr lang="ja-JP" altLang="en-US" sz="2800"/>
              <a:t>機械学習に限定しなくても解析可能なため</a:t>
            </a:r>
            <a:endParaRPr lang="en-US" altLang="ja-JP" dirty="0"/>
          </a:p>
        </p:txBody>
      </p:sp>
      <p:sp>
        <p:nvSpPr>
          <p:cNvPr id="2" name="テキスト ボックス 1"/>
          <p:cNvSpPr txBox="1"/>
          <p:nvPr/>
        </p:nvSpPr>
        <p:spPr>
          <a:xfrm>
            <a:off x="274320" y="91440"/>
            <a:ext cx="5639783" cy="584775"/>
          </a:xfrm>
          <a:prstGeom prst="rect">
            <a:avLst/>
          </a:prstGeom>
          <a:noFill/>
        </p:spPr>
        <p:txBody>
          <a:bodyPr wrap="square" rtlCol="0">
            <a:spAutoFit/>
          </a:bodyPr>
          <a:lstStyle/>
          <a:p>
            <a:r>
              <a:rPr lang="ja-JP" altLang="en-US" sz="3200"/>
              <a:t>実装</a:t>
            </a:r>
            <a:endParaRPr kumimoji="1" lang="ja-JP" altLang="en-US" sz="3200" dirty="0"/>
          </a:p>
        </p:txBody>
      </p:sp>
      <p:sp>
        <p:nvSpPr>
          <p:cNvPr id="4" name="スライド番号プレースホルダー 3"/>
          <p:cNvSpPr>
            <a:spLocks noGrp="1"/>
          </p:cNvSpPr>
          <p:nvPr>
            <p:ph type="sldNum" sz="quarter" idx="12"/>
          </p:nvPr>
        </p:nvSpPr>
        <p:spPr/>
        <p:txBody>
          <a:bodyPr/>
          <a:lstStyle/>
          <a:p>
            <a:fld id="{1C3DFD32-0C33-45B0-9B6A-5CEE8D66C461}" type="slidenum">
              <a:rPr kumimoji="1" lang="ja-JP" altLang="en-US" smtClean="0"/>
              <a:t>59</a:t>
            </a:fld>
            <a:endParaRPr kumimoji="1" lang="ja-JP" altLang="en-US" dirty="0"/>
          </a:p>
        </p:txBody>
      </p:sp>
      <p:sp>
        <p:nvSpPr>
          <p:cNvPr id="5" name="正方形/長方形 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EC0800EE-9468-AF4D-8AE5-CCD41FCBC3BB}"/>
              </a:ext>
            </a:extLst>
          </p:cNvPr>
          <p:cNvSpPr/>
          <p:nvPr/>
        </p:nvSpPr>
        <p:spPr>
          <a:xfrm>
            <a:off x="530943" y="2389238"/>
            <a:ext cx="1401096"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Ariadne</a:t>
            </a:r>
            <a:endParaRPr kumimoji="1" lang="ja-JP" altLang="en-US" sz="2400"/>
          </a:p>
        </p:txBody>
      </p:sp>
      <p:sp>
        <p:nvSpPr>
          <p:cNvPr id="8" name="正方形/長方形 7">
            <a:extLst>
              <a:ext uri="{FF2B5EF4-FFF2-40B4-BE49-F238E27FC236}">
                <a16:creationId xmlns:a16="http://schemas.microsoft.com/office/drawing/2014/main" id="{7A74DF79-5D32-1F41-83DB-E0F2D188EB43}"/>
              </a:ext>
            </a:extLst>
          </p:cNvPr>
          <p:cNvSpPr/>
          <p:nvPr/>
        </p:nvSpPr>
        <p:spPr>
          <a:xfrm>
            <a:off x="1582993" y="3185651"/>
            <a:ext cx="2000863"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err="1"/>
              <a:t>c</a:t>
            </a:r>
            <a:r>
              <a:rPr kumimoji="1" lang="en-US" altLang="ja-JP" sz="2400" dirty="0" err="1"/>
              <a:t>ast.python</a:t>
            </a:r>
            <a:endParaRPr kumimoji="1" lang="ja-JP" altLang="en-US" sz="2400"/>
          </a:p>
        </p:txBody>
      </p:sp>
      <p:sp>
        <p:nvSpPr>
          <p:cNvPr id="10" name="正方形/長方形 9">
            <a:extLst>
              <a:ext uri="{FF2B5EF4-FFF2-40B4-BE49-F238E27FC236}">
                <a16:creationId xmlns:a16="http://schemas.microsoft.com/office/drawing/2014/main" id="{E156FDC1-1C35-A542-B6BC-772488FD3959}"/>
              </a:ext>
            </a:extLst>
          </p:cNvPr>
          <p:cNvSpPr/>
          <p:nvPr/>
        </p:nvSpPr>
        <p:spPr>
          <a:xfrm>
            <a:off x="1582993" y="4114697"/>
            <a:ext cx="2871019"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err="1"/>
              <a:t>c</a:t>
            </a:r>
            <a:r>
              <a:rPr kumimoji="1" lang="en-US" altLang="ja-JP" sz="2400" dirty="0" err="1"/>
              <a:t>ast.python.jython</a:t>
            </a:r>
            <a:endParaRPr kumimoji="1" lang="ja-JP" altLang="en-US" sz="2400"/>
          </a:p>
        </p:txBody>
      </p:sp>
      <p:sp>
        <p:nvSpPr>
          <p:cNvPr id="11" name="正方形/長方形 10">
            <a:extLst>
              <a:ext uri="{FF2B5EF4-FFF2-40B4-BE49-F238E27FC236}">
                <a16:creationId xmlns:a16="http://schemas.microsoft.com/office/drawing/2014/main" id="{4A9E2669-2FE1-414C-ABA6-C5CFD9967A7D}"/>
              </a:ext>
            </a:extLst>
          </p:cNvPr>
          <p:cNvSpPr/>
          <p:nvPr/>
        </p:nvSpPr>
        <p:spPr>
          <a:xfrm>
            <a:off x="1582992" y="5047871"/>
            <a:ext cx="2871019"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c</a:t>
            </a:r>
            <a:r>
              <a:rPr kumimoji="1" lang="en-US" altLang="ja-JP" sz="2400" dirty="0"/>
              <a:t>ast.python.jython3</a:t>
            </a:r>
            <a:endParaRPr kumimoji="1" lang="ja-JP" altLang="en-US" sz="2400"/>
          </a:p>
        </p:txBody>
      </p:sp>
      <p:sp>
        <p:nvSpPr>
          <p:cNvPr id="12" name="正方形/長方形 11">
            <a:extLst>
              <a:ext uri="{FF2B5EF4-FFF2-40B4-BE49-F238E27FC236}">
                <a16:creationId xmlns:a16="http://schemas.microsoft.com/office/drawing/2014/main" id="{1A105A62-0B0C-4748-B98E-05951CB35DC9}"/>
              </a:ext>
            </a:extLst>
          </p:cNvPr>
          <p:cNvSpPr/>
          <p:nvPr/>
        </p:nvSpPr>
        <p:spPr>
          <a:xfrm>
            <a:off x="1582992" y="5976917"/>
            <a:ext cx="2871019"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err="1"/>
              <a:t>c</a:t>
            </a:r>
            <a:r>
              <a:rPr kumimoji="1" lang="en-US" altLang="ja-JP" sz="2400" dirty="0" err="1"/>
              <a:t>ast.python.ml</a:t>
            </a:r>
            <a:endParaRPr kumimoji="1" lang="ja-JP" altLang="en-US" sz="2400"/>
          </a:p>
        </p:txBody>
      </p:sp>
      <p:cxnSp>
        <p:nvCxnSpPr>
          <p:cNvPr id="14" name="カギ線コネクタ 13">
            <a:extLst>
              <a:ext uri="{FF2B5EF4-FFF2-40B4-BE49-F238E27FC236}">
                <a16:creationId xmlns:a16="http://schemas.microsoft.com/office/drawing/2014/main" id="{B4E3356E-C1AA-0644-972C-192E346F8DA0}"/>
              </a:ext>
            </a:extLst>
          </p:cNvPr>
          <p:cNvCxnSpPr>
            <a:cxnSpLocks/>
            <a:stCxn id="7" idx="2"/>
            <a:endCxn id="8" idx="1"/>
          </p:cNvCxnSpPr>
          <p:nvPr/>
        </p:nvCxnSpPr>
        <p:spPr>
          <a:xfrm rot="16200000" flipH="1">
            <a:off x="1138084" y="2998838"/>
            <a:ext cx="538317" cy="35150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カギ線コネクタ 16">
            <a:extLst>
              <a:ext uri="{FF2B5EF4-FFF2-40B4-BE49-F238E27FC236}">
                <a16:creationId xmlns:a16="http://schemas.microsoft.com/office/drawing/2014/main" id="{117A83C4-CBA4-D244-8DDD-4AE34BC5EFD7}"/>
              </a:ext>
            </a:extLst>
          </p:cNvPr>
          <p:cNvCxnSpPr>
            <a:cxnSpLocks/>
            <a:stCxn id="7" idx="2"/>
            <a:endCxn id="10" idx="1"/>
          </p:cNvCxnSpPr>
          <p:nvPr/>
        </p:nvCxnSpPr>
        <p:spPr>
          <a:xfrm rot="16200000" flipH="1">
            <a:off x="673561" y="3463361"/>
            <a:ext cx="1467363" cy="35150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カギ線コネクタ 18">
            <a:extLst>
              <a:ext uri="{FF2B5EF4-FFF2-40B4-BE49-F238E27FC236}">
                <a16:creationId xmlns:a16="http://schemas.microsoft.com/office/drawing/2014/main" id="{B6C96633-AD47-E441-A561-54FF0A87D797}"/>
              </a:ext>
            </a:extLst>
          </p:cNvPr>
          <p:cNvCxnSpPr>
            <a:cxnSpLocks/>
            <a:stCxn id="7" idx="2"/>
            <a:endCxn id="11" idx="1"/>
          </p:cNvCxnSpPr>
          <p:nvPr/>
        </p:nvCxnSpPr>
        <p:spPr>
          <a:xfrm rot="16200000" flipH="1">
            <a:off x="206973" y="3929948"/>
            <a:ext cx="2400537" cy="35150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66C8017C-1D54-D245-A72C-43646139BB2A}"/>
              </a:ext>
            </a:extLst>
          </p:cNvPr>
          <p:cNvCxnSpPr>
            <a:cxnSpLocks/>
            <a:endCxn id="12" idx="1"/>
          </p:cNvCxnSpPr>
          <p:nvPr/>
        </p:nvCxnSpPr>
        <p:spPr>
          <a:xfrm rot="16200000" flipH="1">
            <a:off x="-214235" y="4437787"/>
            <a:ext cx="3242952" cy="35150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49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B34471BD-A11C-464A-87A2-152919E86013}"/>
              </a:ext>
            </a:extLst>
          </p:cNvPr>
          <p:cNvPicPr>
            <a:picLocks noChangeAspect="1"/>
          </p:cNvPicPr>
          <p:nvPr/>
        </p:nvPicPr>
        <p:blipFill rotWithShape="1">
          <a:blip r:embed="rId2"/>
          <a:srcRect t="43228"/>
          <a:stretch/>
        </p:blipFill>
        <p:spPr>
          <a:xfrm>
            <a:off x="6571546" y="1704264"/>
            <a:ext cx="2674634" cy="3449472"/>
          </a:xfrm>
          <a:prstGeom prst="rect">
            <a:avLst/>
          </a:prstGeom>
        </p:spPr>
      </p:pic>
      <p:pic>
        <p:nvPicPr>
          <p:cNvPr id="17" name="図 16">
            <a:extLst>
              <a:ext uri="{FF2B5EF4-FFF2-40B4-BE49-F238E27FC236}">
                <a16:creationId xmlns:a16="http://schemas.microsoft.com/office/drawing/2014/main" id="{006A9966-DCCD-4541-8BA8-4DA1ADEAD0FC}"/>
              </a:ext>
            </a:extLst>
          </p:cNvPr>
          <p:cNvPicPr>
            <a:picLocks noChangeAspect="1"/>
          </p:cNvPicPr>
          <p:nvPr/>
        </p:nvPicPr>
        <p:blipFill rotWithShape="1">
          <a:blip r:embed="rId2"/>
          <a:srcRect t="43228"/>
          <a:stretch/>
        </p:blipFill>
        <p:spPr>
          <a:xfrm>
            <a:off x="479588" y="1704264"/>
            <a:ext cx="2674634" cy="3449472"/>
          </a:xfrm>
          <a:prstGeom prst="rect">
            <a:avLst/>
          </a:prstGeom>
        </p:spPr>
      </p:pic>
      <p:sp>
        <p:nvSpPr>
          <p:cNvPr id="12" name="コンテンツ プレースホルダー 2"/>
          <p:cNvSpPr txBox="1">
            <a:spLocks/>
          </p:cNvSpPr>
          <p:nvPr/>
        </p:nvSpPr>
        <p:spPr>
          <a:xfrm>
            <a:off x="1725561" y="6176831"/>
            <a:ext cx="2978519" cy="6811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200" dirty="0"/>
              <a:t>path-insensitive</a:t>
            </a:r>
            <a:endParaRPr lang="ja-JP" altLang="en-US" sz="3200" dirty="0"/>
          </a:p>
        </p:txBody>
      </p:sp>
      <p:sp>
        <p:nvSpPr>
          <p:cNvPr id="5" name="四角形吹き出し 4"/>
          <p:cNvSpPr/>
          <p:nvPr/>
        </p:nvSpPr>
        <p:spPr>
          <a:xfrm>
            <a:off x="3474720" y="4872170"/>
            <a:ext cx="1971040" cy="858519"/>
          </a:xfrm>
          <a:prstGeom prst="wedgeRectCallout">
            <a:avLst>
              <a:gd name="adj1" fmla="val -115352"/>
              <a:gd name="adj2" fmla="val -8183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x</a:t>
            </a:r>
            <a:r>
              <a:rPr lang="en-US" altLang="ja-JP" sz="2800" dirty="0"/>
              <a:t>: int or str</a:t>
            </a:r>
            <a:endParaRPr kumimoji="1" lang="ja-JP" altLang="en-US" sz="2800"/>
          </a:p>
        </p:txBody>
      </p:sp>
      <p:sp>
        <p:nvSpPr>
          <p:cNvPr id="20" name="コンテンツ プレースホルダー 2"/>
          <p:cNvSpPr txBox="1">
            <a:spLocks/>
          </p:cNvSpPr>
          <p:nvPr/>
        </p:nvSpPr>
        <p:spPr>
          <a:xfrm>
            <a:off x="8117840" y="6176831"/>
            <a:ext cx="2804160" cy="6811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200" dirty="0"/>
              <a:t>flow-sensitive</a:t>
            </a:r>
            <a:endParaRPr lang="ja-JP" altLang="en-US" sz="3200" dirty="0"/>
          </a:p>
        </p:txBody>
      </p:sp>
      <p:sp>
        <p:nvSpPr>
          <p:cNvPr id="37" name="フレーム 36"/>
          <p:cNvSpPr/>
          <p:nvPr/>
        </p:nvSpPr>
        <p:spPr>
          <a:xfrm>
            <a:off x="6810989" y="1710496"/>
            <a:ext cx="2303514" cy="1194938"/>
          </a:xfrm>
          <a:prstGeom prst="frame">
            <a:avLst>
              <a:gd name="adj1" fmla="val 548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フレーム 37"/>
          <p:cNvSpPr/>
          <p:nvPr/>
        </p:nvSpPr>
        <p:spPr>
          <a:xfrm>
            <a:off x="644442" y="1769488"/>
            <a:ext cx="2509780" cy="2271570"/>
          </a:xfrm>
          <a:prstGeom prst="frame">
            <a:avLst>
              <a:gd name="adj1" fmla="val 254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吹き出し 23">
            <a:extLst>
              <a:ext uri="{FF2B5EF4-FFF2-40B4-BE49-F238E27FC236}">
                <a16:creationId xmlns:a16="http://schemas.microsoft.com/office/drawing/2014/main" id="{DEEA30A5-4F15-5746-9477-9F6AA0084422}"/>
              </a:ext>
            </a:extLst>
          </p:cNvPr>
          <p:cNvSpPr/>
          <p:nvPr/>
        </p:nvSpPr>
        <p:spPr>
          <a:xfrm>
            <a:off x="9703456" y="4306530"/>
            <a:ext cx="1971040" cy="1424160"/>
          </a:xfrm>
          <a:prstGeom prst="wedgeRectCallout">
            <a:avLst>
              <a:gd name="adj1" fmla="val -117597"/>
              <a:gd name="adj2" fmla="val -2798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x</a:t>
            </a:r>
            <a:r>
              <a:rPr lang="en-US" altLang="ja-JP" sz="2800" dirty="0"/>
              <a:t>: int (s=1)</a:t>
            </a:r>
          </a:p>
          <a:p>
            <a:pPr algn="ctr"/>
            <a:r>
              <a:rPr lang="en-US" altLang="ja-JP" sz="2800" dirty="0"/>
              <a:t>    str (s</a:t>
            </a:r>
            <a:r>
              <a:rPr lang="ja-JP" altLang="en-US" sz="2800"/>
              <a:t>≠</a:t>
            </a:r>
            <a:r>
              <a:rPr lang="en-US" altLang="ja-JP" sz="2800" dirty="0"/>
              <a:t>1)</a:t>
            </a:r>
            <a:endParaRPr kumimoji="1" lang="en-US" altLang="ja-JP" sz="2800" dirty="0"/>
          </a:p>
        </p:txBody>
      </p:sp>
      <p:sp>
        <p:nvSpPr>
          <p:cNvPr id="15" name="タイトル 1">
            <a:extLst>
              <a:ext uri="{FF2B5EF4-FFF2-40B4-BE49-F238E27FC236}">
                <a16:creationId xmlns:a16="http://schemas.microsoft.com/office/drawing/2014/main" id="{CA7C6439-C0DD-EF49-9F79-FA58FC198A7F}"/>
              </a:ext>
            </a:extLst>
          </p:cNvPr>
          <p:cNvSpPr txBox="1">
            <a:spLocks/>
          </p:cNvSpPr>
          <p:nvPr/>
        </p:nvSpPr>
        <p:spPr>
          <a:xfrm>
            <a:off x="0" y="0"/>
            <a:ext cx="4304371" cy="6319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t>背景</a:t>
            </a:r>
            <a:r>
              <a:rPr lang="en-US" altLang="ja-JP" sz="3600"/>
              <a:t>(path-sensitive)</a:t>
            </a:r>
            <a:endParaRPr lang="ja-JP" altLang="en-US" sz="3600" dirty="0"/>
          </a:p>
        </p:txBody>
      </p:sp>
      <p:sp>
        <p:nvSpPr>
          <p:cNvPr id="16" name="コンテンツ プレースホルダー 2">
            <a:extLst>
              <a:ext uri="{FF2B5EF4-FFF2-40B4-BE49-F238E27FC236}">
                <a16:creationId xmlns:a16="http://schemas.microsoft.com/office/drawing/2014/main" id="{1774125E-39A8-B74A-A751-E86533825AB0}"/>
              </a:ext>
            </a:extLst>
          </p:cNvPr>
          <p:cNvSpPr txBox="1">
            <a:spLocks/>
          </p:cNvSpPr>
          <p:nvPr/>
        </p:nvSpPr>
        <p:spPr>
          <a:xfrm>
            <a:off x="2000360" y="833325"/>
            <a:ext cx="8186584" cy="4881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200"/>
              <a:t>実行パスを考慮した</a:t>
            </a:r>
            <a:r>
              <a:rPr lang="en-US" altLang="ja-JP" sz="3200" dirty="0"/>
              <a:t>(</a:t>
            </a:r>
            <a:r>
              <a:rPr lang="ja-JP" altLang="en-US" sz="3200"/>
              <a:t>実行パス毎の</a:t>
            </a:r>
            <a:r>
              <a:rPr lang="en-US" altLang="ja-JP" sz="3200" dirty="0"/>
              <a:t>)</a:t>
            </a:r>
            <a:r>
              <a:rPr lang="ja-JP" altLang="en-US" sz="3200"/>
              <a:t>解析</a:t>
            </a:r>
            <a:r>
              <a:rPr lang="ja-JP" altLang="en-US" sz="3200" dirty="0"/>
              <a:t>を行う</a:t>
            </a:r>
          </a:p>
        </p:txBody>
      </p:sp>
      <p:sp>
        <p:nvSpPr>
          <p:cNvPr id="19" name="フレーム 18">
            <a:extLst>
              <a:ext uri="{FF2B5EF4-FFF2-40B4-BE49-F238E27FC236}">
                <a16:creationId xmlns:a16="http://schemas.microsoft.com/office/drawing/2014/main" id="{F4580AF3-79B2-194C-BE3E-33D1BCBDC126}"/>
              </a:ext>
            </a:extLst>
          </p:cNvPr>
          <p:cNvSpPr/>
          <p:nvPr/>
        </p:nvSpPr>
        <p:spPr>
          <a:xfrm>
            <a:off x="6810989" y="2910189"/>
            <a:ext cx="2303514" cy="1194938"/>
          </a:xfrm>
          <a:prstGeom prst="frame">
            <a:avLst>
              <a:gd name="adj1" fmla="val 548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スライド番号プレースホルダー 3">
            <a:extLst>
              <a:ext uri="{FF2B5EF4-FFF2-40B4-BE49-F238E27FC236}">
                <a16:creationId xmlns:a16="http://schemas.microsoft.com/office/drawing/2014/main" id="{81FE5814-D821-6442-A66C-C18814F7F54B}"/>
              </a:ext>
            </a:extLst>
          </p:cNvPr>
          <p:cNvSpPr>
            <a:spLocks noGrp="1"/>
          </p:cNvSpPr>
          <p:nvPr>
            <p:ph type="sldNum" sz="quarter" idx="12"/>
          </p:nvPr>
        </p:nvSpPr>
        <p:spPr>
          <a:xfrm>
            <a:off x="8610600" y="6356350"/>
            <a:ext cx="2743200" cy="365125"/>
          </a:xfrm>
        </p:spPr>
        <p:txBody>
          <a:bodyPr/>
          <a:lstStyle/>
          <a:p>
            <a:fld id="{1C3DFD32-0C33-45B0-9B6A-5CEE8D66C461}" type="slidenum">
              <a:rPr kumimoji="1" lang="ja-JP" altLang="en-US" smtClean="0"/>
              <a:t>6</a:t>
            </a:fld>
            <a:endParaRPr kumimoji="1" lang="ja-JP" altLang="en-US" dirty="0"/>
          </a:p>
        </p:txBody>
      </p:sp>
      <p:sp>
        <p:nvSpPr>
          <p:cNvPr id="25" name="正方形/長方形 24">
            <a:extLst>
              <a:ext uri="{FF2B5EF4-FFF2-40B4-BE49-F238E27FC236}">
                <a16:creationId xmlns:a16="http://schemas.microsoft.com/office/drawing/2014/main" id="{D3F88255-0ED8-1C45-A2FF-559213913FC3}"/>
              </a:ext>
            </a:extLst>
          </p:cNvPr>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26" name="正方形/長方形 25">
            <a:extLst>
              <a:ext uri="{FF2B5EF4-FFF2-40B4-BE49-F238E27FC236}">
                <a16:creationId xmlns:a16="http://schemas.microsoft.com/office/drawing/2014/main" id="{794CD2E3-FF7E-D64A-B619-A093D8547080}"/>
              </a:ext>
            </a:extLst>
          </p:cNvPr>
          <p:cNvSpPr/>
          <p:nvPr/>
        </p:nvSpPr>
        <p:spPr>
          <a:xfrm>
            <a:off x="10245938" y="4638054"/>
            <a:ext cx="461391" cy="8335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1DD7EF2-8B22-E645-A14F-59D1C8497400}"/>
              </a:ext>
            </a:extLst>
          </p:cNvPr>
          <p:cNvSpPr/>
          <p:nvPr/>
        </p:nvSpPr>
        <p:spPr>
          <a:xfrm>
            <a:off x="3981307" y="5149658"/>
            <a:ext cx="1342861" cy="3514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958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6"/>
                                        </p:tgtEl>
                                      </p:cBhvr>
                                    </p:animEffect>
                                    <p:set>
                                      <p:cBhvr>
                                        <p:cTn id="12"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1168" y="811756"/>
            <a:ext cx="11777472" cy="5991379"/>
          </a:xfrm>
        </p:spPr>
        <p:txBody>
          <a:bodyPr>
            <a:noAutofit/>
          </a:bodyPr>
          <a:lstStyle/>
          <a:p>
            <a:r>
              <a:rPr lang="en-US" altLang="ja-JP" dirty="0"/>
              <a:t>Ariadne</a:t>
            </a:r>
            <a:r>
              <a:rPr lang="ja-JP" altLang="en-US"/>
              <a:t>は使えるのか：「使えそう」</a:t>
            </a:r>
            <a:endParaRPr lang="en-US" altLang="ja-JP" dirty="0"/>
          </a:p>
          <a:p>
            <a:pPr lvl="1">
              <a:lnSpc>
                <a:spcPct val="100000"/>
              </a:lnSpc>
              <a:buFont typeface="Calibri" panose="020F0502020204030204" pitchFamily="34" charset="0"/>
              <a:buChar char="‐"/>
            </a:pPr>
            <a:r>
              <a:rPr lang="ja-JP" altLang="en-US" sz="2800"/>
              <a:t>機械学習に限定しなくても解析可能なため</a:t>
            </a:r>
            <a:endParaRPr lang="en-US" altLang="ja-JP" dirty="0"/>
          </a:p>
        </p:txBody>
      </p:sp>
      <p:sp>
        <p:nvSpPr>
          <p:cNvPr id="2" name="テキスト ボックス 1"/>
          <p:cNvSpPr txBox="1"/>
          <p:nvPr/>
        </p:nvSpPr>
        <p:spPr>
          <a:xfrm>
            <a:off x="274320" y="91440"/>
            <a:ext cx="5639783" cy="584775"/>
          </a:xfrm>
          <a:prstGeom prst="rect">
            <a:avLst/>
          </a:prstGeom>
          <a:noFill/>
        </p:spPr>
        <p:txBody>
          <a:bodyPr wrap="square" rtlCol="0">
            <a:spAutoFit/>
          </a:bodyPr>
          <a:lstStyle/>
          <a:p>
            <a:r>
              <a:rPr lang="ja-JP" altLang="en-US" sz="3200"/>
              <a:t>実装</a:t>
            </a:r>
            <a:endParaRPr kumimoji="1" lang="ja-JP" altLang="en-US" sz="3200" dirty="0"/>
          </a:p>
        </p:txBody>
      </p:sp>
      <p:sp>
        <p:nvSpPr>
          <p:cNvPr id="4" name="スライド番号プレースホルダー 3"/>
          <p:cNvSpPr>
            <a:spLocks noGrp="1"/>
          </p:cNvSpPr>
          <p:nvPr>
            <p:ph type="sldNum" sz="quarter" idx="12"/>
          </p:nvPr>
        </p:nvSpPr>
        <p:spPr/>
        <p:txBody>
          <a:bodyPr/>
          <a:lstStyle/>
          <a:p>
            <a:fld id="{1C3DFD32-0C33-45B0-9B6A-5CEE8D66C461}" type="slidenum">
              <a:rPr kumimoji="1" lang="ja-JP" altLang="en-US" smtClean="0"/>
              <a:t>60</a:t>
            </a:fld>
            <a:endParaRPr kumimoji="1" lang="ja-JP" altLang="en-US" dirty="0"/>
          </a:p>
        </p:txBody>
      </p:sp>
      <p:sp>
        <p:nvSpPr>
          <p:cNvPr id="5" name="正方形/長方形 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EC0800EE-9468-AF4D-8AE5-CCD41FCBC3BB}"/>
              </a:ext>
            </a:extLst>
          </p:cNvPr>
          <p:cNvSpPr/>
          <p:nvPr/>
        </p:nvSpPr>
        <p:spPr>
          <a:xfrm>
            <a:off x="530943" y="2389238"/>
            <a:ext cx="1401096"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Ariadne</a:t>
            </a:r>
            <a:endParaRPr kumimoji="1" lang="ja-JP" altLang="en-US" sz="2400"/>
          </a:p>
        </p:txBody>
      </p:sp>
      <p:sp>
        <p:nvSpPr>
          <p:cNvPr id="8" name="正方形/長方形 7">
            <a:extLst>
              <a:ext uri="{FF2B5EF4-FFF2-40B4-BE49-F238E27FC236}">
                <a16:creationId xmlns:a16="http://schemas.microsoft.com/office/drawing/2014/main" id="{7A74DF79-5D32-1F41-83DB-E0F2D188EB43}"/>
              </a:ext>
            </a:extLst>
          </p:cNvPr>
          <p:cNvSpPr/>
          <p:nvPr/>
        </p:nvSpPr>
        <p:spPr>
          <a:xfrm>
            <a:off x="1582993" y="3185651"/>
            <a:ext cx="2000863"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err="1"/>
              <a:t>c</a:t>
            </a:r>
            <a:r>
              <a:rPr kumimoji="1" lang="en-US" altLang="ja-JP" sz="2400" dirty="0" err="1"/>
              <a:t>ast.python</a:t>
            </a:r>
            <a:endParaRPr kumimoji="1" lang="ja-JP" altLang="en-US" sz="2400"/>
          </a:p>
        </p:txBody>
      </p:sp>
      <p:sp>
        <p:nvSpPr>
          <p:cNvPr id="10" name="正方形/長方形 9">
            <a:extLst>
              <a:ext uri="{FF2B5EF4-FFF2-40B4-BE49-F238E27FC236}">
                <a16:creationId xmlns:a16="http://schemas.microsoft.com/office/drawing/2014/main" id="{E156FDC1-1C35-A542-B6BC-772488FD3959}"/>
              </a:ext>
            </a:extLst>
          </p:cNvPr>
          <p:cNvSpPr/>
          <p:nvPr/>
        </p:nvSpPr>
        <p:spPr>
          <a:xfrm>
            <a:off x="1582993" y="4114697"/>
            <a:ext cx="2871019"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err="1"/>
              <a:t>c</a:t>
            </a:r>
            <a:r>
              <a:rPr kumimoji="1" lang="en-US" altLang="ja-JP" sz="2400" dirty="0" err="1"/>
              <a:t>ast.python.jython</a:t>
            </a:r>
            <a:endParaRPr kumimoji="1" lang="ja-JP" altLang="en-US" sz="2400"/>
          </a:p>
        </p:txBody>
      </p:sp>
      <p:sp>
        <p:nvSpPr>
          <p:cNvPr id="11" name="正方形/長方形 10">
            <a:extLst>
              <a:ext uri="{FF2B5EF4-FFF2-40B4-BE49-F238E27FC236}">
                <a16:creationId xmlns:a16="http://schemas.microsoft.com/office/drawing/2014/main" id="{4A9E2669-2FE1-414C-ABA6-C5CFD9967A7D}"/>
              </a:ext>
            </a:extLst>
          </p:cNvPr>
          <p:cNvSpPr/>
          <p:nvPr/>
        </p:nvSpPr>
        <p:spPr>
          <a:xfrm>
            <a:off x="1582992" y="5047871"/>
            <a:ext cx="2871019"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c</a:t>
            </a:r>
            <a:r>
              <a:rPr kumimoji="1" lang="en-US" altLang="ja-JP" sz="2400" dirty="0"/>
              <a:t>ast.python.jython3</a:t>
            </a:r>
            <a:endParaRPr kumimoji="1" lang="ja-JP" altLang="en-US" sz="2400"/>
          </a:p>
        </p:txBody>
      </p:sp>
      <p:sp>
        <p:nvSpPr>
          <p:cNvPr id="12" name="正方形/長方形 11">
            <a:extLst>
              <a:ext uri="{FF2B5EF4-FFF2-40B4-BE49-F238E27FC236}">
                <a16:creationId xmlns:a16="http://schemas.microsoft.com/office/drawing/2014/main" id="{1A105A62-0B0C-4748-B98E-05951CB35DC9}"/>
              </a:ext>
            </a:extLst>
          </p:cNvPr>
          <p:cNvSpPr/>
          <p:nvPr/>
        </p:nvSpPr>
        <p:spPr>
          <a:xfrm>
            <a:off x="1582992" y="5976917"/>
            <a:ext cx="2871019"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err="1"/>
              <a:t>c</a:t>
            </a:r>
            <a:r>
              <a:rPr kumimoji="1" lang="en-US" altLang="ja-JP" sz="2400" dirty="0" err="1"/>
              <a:t>ast.python.ml</a:t>
            </a:r>
            <a:endParaRPr kumimoji="1" lang="ja-JP" altLang="en-US" sz="2400"/>
          </a:p>
        </p:txBody>
      </p:sp>
      <p:cxnSp>
        <p:nvCxnSpPr>
          <p:cNvPr id="14" name="カギ線コネクタ 13">
            <a:extLst>
              <a:ext uri="{FF2B5EF4-FFF2-40B4-BE49-F238E27FC236}">
                <a16:creationId xmlns:a16="http://schemas.microsoft.com/office/drawing/2014/main" id="{B4E3356E-C1AA-0644-972C-192E346F8DA0}"/>
              </a:ext>
            </a:extLst>
          </p:cNvPr>
          <p:cNvCxnSpPr>
            <a:cxnSpLocks/>
            <a:stCxn id="7" idx="2"/>
            <a:endCxn id="8" idx="1"/>
          </p:cNvCxnSpPr>
          <p:nvPr/>
        </p:nvCxnSpPr>
        <p:spPr>
          <a:xfrm rot="16200000" flipH="1">
            <a:off x="1138084" y="2998838"/>
            <a:ext cx="538317" cy="35150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カギ線コネクタ 16">
            <a:extLst>
              <a:ext uri="{FF2B5EF4-FFF2-40B4-BE49-F238E27FC236}">
                <a16:creationId xmlns:a16="http://schemas.microsoft.com/office/drawing/2014/main" id="{117A83C4-CBA4-D244-8DDD-4AE34BC5EFD7}"/>
              </a:ext>
            </a:extLst>
          </p:cNvPr>
          <p:cNvCxnSpPr>
            <a:cxnSpLocks/>
            <a:stCxn id="7" idx="2"/>
            <a:endCxn id="10" idx="1"/>
          </p:cNvCxnSpPr>
          <p:nvPr/>
        </p:nvCxnSpPr>
        <p:spPr>
          <a:xfrm rot="16200000" flipH="1">
            <a:off x="673561" y="3463361"/>
            <a:ext cx="1467363" cy="35150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カギ線コネクタ 18">
            <a:extLst>
              <a:ext uri="{FF2B5EF4-FFF2-40B4-BE49-F238E27FC236}">
                <a16:creationId xmlns:a16="http://schemas.microsoft.com/office/drawing/2014/main" id="{B6C96633-AD47-E441-A561-54FF0A87D797}"/>
              </a:ext>
            </a:extLst>
          </p:cNvPr>
          <p:cNvCxnSpPr>
            <a:cxnSpLocks/>
            <a:stCxn id="7" idx="2"/>
            <a:endCxn id="11" idx="1"/>
          </p:cNvCxnSpPr>
          <p:nvPr/>
        </p:nvCxnSpPr>
        <p:spPr>
          <a:xfrm rot="16200000" flipH="1">
            <a:off x="206973" y="3929948"/>
            <a:ext cx="2400537" cy="35150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66C8017C-1D54-D245-A72C-43646139BB2A}"/>
              </a:ext>
            </a:extLst>
          </p:cNvPr>
          <p:cNvCxnSpPr>
            <a:cxnSpLocks/>
            <a:endCxn id="12" idx="1"/>
          </p:cNvCxnSpPr>
          <p:nvPr/>
        </p:nvCxnSpPr>
        <p:spPr>
          <a:xfrm rot="16200000" flipH="1">
            <a:off x="-214235" y="4437787"/>
            <a:ext cx="3242952" cy="35150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四角形吹き出し 24">
            <a:extLst>
              <a:ext uri="{FF2B5EF4-FFF2-40B4-BE49-F238E27FC236}">
                <a16:creationId xmlns:a16="http://schemas.microsoft.com/office/drawing/2014/main" id="{61C11A14-F7B9-CC4D-8E58-ED72508574BA}"/>
              </a:ext>
            </a:extLst>
          </p:cNvPr>
          <p:cNvSpPr/>
          <p:nvPr/>
        </p:nvSpPr>
        <p:spPr>
          <a:xfrm>
            <a:off x="5073445" y="2269880"/>
            <a:ext cx="2772697" cy="754908"/>
          </a:xfrm>
          <a:prstGeom prst="wedgeRectCallout">
            <a:avLst>
              <a:gd name="adj1" fmla="val -111791"/>
              <a:gd name="adj2" fmla="val 878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Python</a:t>
            </a:r>
            <a:r>
              <a:rPr kumimoji="1" lang="ja-JP" altLang="en-US"/>
              <a:t>コードの解析</a:t>
            </a:r>
          </a:p>
        </p:txBody>
      </p:sp>
      <p:sp>
        <p:nvSpPr>
          <p:cNvPr id="26" name="四角形吹き出し 25">
            <a:extLst>
              <a:ext uri="{FF2B5EF4-FFF2-40B4-BE49-F238E27FC236}">
                <a16:creationId xmlns:a16="http://schemas.microsoft.com/office/drawing/2014/main" id="{79481E44-B4D8-BD45-B918-9A5970BF14EE}"/>
              </a:ext>
            </a:extLst>
          </p:cNvPr>
          <p:cNvSpPr/>
          <p:nvPr/>
        </p:nvSpPr>
        <p:spPr>
          <a:xfrm>
            <a:off x="6012817" y="3261658"/>
            <a:ext cx="3868602" cy="754908"/>
          </a:xfrm>
          <a:prstGeom prst="wedgeRectCallout">
            <a:avLst>
              <a:gd name="adj1" fmla="val -96160"/>
              <a:gd name="adj2" fmla="val 105481"/>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Python2</a:t>
            </a:r>
            <a:r>
              <a:rPr kumimoji="1" lang="ja-JP" altLang="en-US"/>
              <a:t>系コードの読み込み・パース</a:t>
            </a:r>
          </a:p>
        </p:txBody>
      </p:sp>
      <p:sp>
        <p:nvSpPr>
          <p:cNvPr id="27" name="四角形吹き出し 26">
            <a:extLst>
              <a:ext uri="{FF2B5EF4-FFF2-40B4-BE49-F238E27FC236}">
                <a16:creationId xmlns:a16="http://schemas.microsoft.com/office/drawing/2014/main" id="{7050670D-9D23-C24E-B31E-A316DA303848}"/>
              </a:ext>
            </a:extLst>
          </p:cNvPr>
          <p:cNvSpPr/>
          <p:nvPr/>
        </p:nvSpPr>
        <p:spPr>
          <a:xfrm>
            <a:off x="6089904" y="4372793"/>
            <a:ext cx="3868602" cy="754908"/>
          </a:xfrm>
          <a:prstGeom prst="wedgeRectCallout">
            <a:avLst>
              <a:gd name="adj1" fmla="val -93491"/>
              <a:gd name="adj2" fmla="val 83991"/>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Python3</a:t>
            </a:r>
            <a:r>
              <a:rPr kumimoji="1" lang="ja-JP" altLang="en-US"/>
              <a:t>系コードの読み込み・パース</a:t>
            </a:r>
          </a:p>
        </p:txBody>
      </p:sp>
      <p:sp>
        <p:nvSpPr>
          <p:cNvPr id="28" name="四角形吹き出し 27">
            <a:extLst>
              <a:ext uri="{FF2B5EF4-FFF2-40B4-BE49-F238E27FC236}">
                <a16:creationId xmlns:a16="http://schemas.microsoft.com/office/drawing/2014/main" id="{94A3AB90-77AA-D74B-B755-1B8DC9CA0614}"/>
              </a:ext>
            </a:extLst>
          </p:cNvPr>
          <p:cNvSpPr/>
          <p:nvPr/>
        </p:nvSpPr>
        <p:spPr>
          <a:xfrm>
            <a:off x="6113598" y="5519782"/>
            <a:ext cx="4840914" cy="754908"/>
          </a:xfrm>
          <a:prstGeom prst="wedgeRectCallout">
            <a:avLst>
              <a:gd name="adj1" fmla="val -89003"/>
              <a:gd name="adj2" fmla="val 58593"/>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a:t>Tensorflow</a:t>
            </a:r>
            <a:r>
              <a:rPr kumimoji="1" lang="ja-JP" altLang="en-US"/>
              <a:t>を使ったコードの読み込み・パース</a:t>
            </a:r>
          </a:p>
        </p:txBody>
      </p:sp>
    </p:spTree>
    <p:extLst>
      <p:ext uri="{BB962C8B-B14F-4D97-AF65-F5344CB8AC3E}">
        <p14:creationId xmlns:p14="http://schemas.microsoft.com/office/powerpoint/2010/main" val="34610020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1168" y="811756"/>
            <a:ext cx="11777472" cy="5991379"/>
          </a:xfrm>
        </p:spPr>
        <p:txBody>
          <a:bodyPr>
            <a:noAutofit/>
          </a:bodyPr>
          <a:lstStyle/>
          <a:p>
            <a:r>
              <a:rPr lang="en-US" altLang="ja-JP" dirty="0"/>
              <a:t>Ariadne</a:t>
            </a:r>
            <a:r>
              <a:rPr lang="ja-JP" altLang="en-US"/>
              <a:t>は使えるのか：「使えそう」</a:t>
            </a:r>
            <a:endParaRPr lang="en-US" altLang="ja-JP" dirty="0"/>
          </a:p>
          <a:p>
            <a:pPr lvl="1">
              <a:lnSpc>
                <a:spcPct val="100000"/>
              </a:lnSpc>
              <a:buFont typeface="Calibri" panose="020F0502020204030204" pitchFamily="34" charset="0"/>
              <a:buChar char="‐"/>
            </a:pPr>
            <a:r>
              <a:rPr lang="ja-JP" altLang="en-US" sz="2800"/>
              <a:t>機械学習に限定しなくても解析可能なため</a:t>
            </a:r>
            <a:endParaRPr lang="en-US" altLang="ja-JP" dirty="0"/>
          </a:p>
        </p:txBody>
      </p:sp>
      <p:sp>
        <p:nvSpPr>
          <p:cNvPr id="2" name="テキスト ボックス 1"/>
          <p:cNvSpPr txBox="1"/>
          <p:nvPr/>
        </p:nvSpPr>
        <p:spPr>
          <a:xfrm>
            <a:off x="274320" y="91440"/>
            <a:ext cx="5639783" cy="584775"/>
          </a:xfrm>
          <a:prstGeom prst="rect">
            <a:avLst/>
          </a:prstGeom>
          <a:noFill/>
        </p:spPr>
        <p:txBody>
          <a:bodyPr wrap="square" rtlCol="0">
            <a:spAutoFit/>
          </a:bodyPr>
          <a:lstStyle/>
          <a:p>
            <a:r>
              <a:rPr lang="ja-JP" altLang="en-US" sz="3200"/>
              <a:t>実装</a:t>
            </a:r>
            <a:endParaRPr kumimoji="1" lang="ja-JP" altLang="en-US" sz="3200" dirty="0"/>
          </a:p>
        </p:txBody>
      </p:sp>
      <p:sp>
        <p:nvSpPr>
          <p:cNvPr id="4" name="スライド番号プレースホルダー 3"/>
          <p:cNvSpPr>
            <a:spLocks noGrp="1"/>
          </p:cNvSpPr>
          <p:nvPr>
            <p:ph type="sldNum" sz="quarter" idx="12"/>
          </p:nvPr>
        </p:nvSpPr>
        <p:spPr/>
        <p:txBody>
          <a:bodyPr/>
          <a:lstStyle/>
          <a:p>
            <a:fld id="{1C3DFD32-0C33-45B0-9B6A-5CEE8D66C461}" type="slidenum">
              <a:rPr kumimoji="1" lang="ja-JP" altLang="en-US" smtClean="0"/>
              <a:t>61</a:t>
            </a:fld>
            <a:endParaRPr kumimoji="1" lang="ja-JP" altLang="en-US" dirty="0"/>
          </a:p>
        </p:txBody>
      </p:sp>
      <p:sp>
        <p:nvSpPr>
          <p:cNvPr id="5" name="正方形/長方形 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EC0800EE-9468-AF4D-8AE5-CCD41FCBC3BB}"/>
              </a:ext>
            </a:extLst>
          </p:cNvPr>
          <p:cNvSpPr/>
          <p:nvPr/>
        </p:nvSpPr>
        <p:spPr>
          <a:xfrm>
            <a:off x="530943" y="2389238"/>
            <a:ext cx="1401096"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Ariadne</a:t>
            </a:r>
            <a:endParaRPr kumimoji="1" lang="ja-JP" altLang="en-US" sz="2400"/>
          </a:p>
        </p:txBody>
      </p:sp>
      <p:sp>
        <p:nvSpPr>
          <p:cNvPr id="8" name="正方形/長方形 7">
            <a:extLst>
              <a:ext uri="{FF2B5EF4-FFF2-40B4-BE49-F238E27FC236}">
                <a16:creationId xmlns:a16="http://schemas.microsoft.com/office/drawing/2014/main" id="{7A74DF79-5D32-1F41-83DB-E0F2D188EB43}"/>
              </a:ext>
            </a:extLst>
          </p:cNvPr>
          <p:cNvSpPr/>
          <p:nvPr/>
        </p:nvSpPr>
        <p:spPr>
          <a:xfrm>
            <a:off x="1582993" y="3185651"/>
            <a:ext cx="2000863"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err="1"/>
              <a:t>c</a:t>
            </a:r>
            <a:r>
              <a:rPr kumimoji="1" lang="en-US" altLang="ja-JP" sz="2400" dirty="0" err="1"/>
              <a:t>ast.python</a:t>
            </a:r>
            <a:endParaRPr kumimoji="1" lang="ja-JP" altLang="en-US" sz="2400"/>
          </a:p>
        </p:txBody>
      </p:sp>
      <p:sp>
        <p:nvSpPr>
          <p:cNvPr id="10" name="正方形/長方形 9">
            <a:extLst>
              <a:ext uri="{FF2B5EF4-FFF2-40B4-BE49-F238E27FC236}">
                <a16:creationId xmlns:a16="http://schemas.microsoft.com/office/drawing/2014/main" id="{E156FDC1-1C35-A542-B6BC-772488FD3959}"/>
              </a:ext>
            </a:extLst>
          </p:cNvPr>
          <p:cNvSpPr/>
          <p:nvPr/>
        </p:nvSpPr>
        <p:spPr>
          <a:xfrm>
            <a:off x="1582993" y="4114697"/>
            <a:ext cx="2871019"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err="1"/>
              <a:t>c</a:t>
            </a:r>
            <a:r>
              <a:rPr kumimoji="1" lang="en-US" altLang="ja-JP" sz="2400" dirty="0" err="1"/>
              <a:t>ast.python.jython</a:t>
            </a:r>
            <a:endParaRPr kumimoji="1" lang="ja-JP" altLang="en-US" sz="2400"/>
          </a:p>
        </p:txBody>
      </p:sp>
      <p:sp>
        <p:nvSpPr>
          <p:cNvPr id="11" name="正方形/長方形 10">
            <a:extLst>
              <a:ext uri="{FF2B5EF4-FFF2-40B4-BE49-F238E27FC236}">
                <a16:creationId xmlns:a16="http://schemas.microsoft.com/office/drawing/2014/main" id="{4A9E2669-2FE1-414C-ABA6-C5CFD9967A7D}"/>
              </a:ext>
            </a:extLst>
          </p:cNvPr>
          <p:cNvSpPr/>
          <p:nvPr/>
        </p:nvSpPr>
        <p:spPr>
          <a:xfrm>
            <a:off x="1582992" y="5047871"/>
            <a:ext cx="2871019"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c</a:t>
            </a:r>
            <a:r>
              <a:rPr kumimoji="1" lang="en-US" altLang="ja-JP" sz="2400" dirty="0"/>
              <a:t>ast.python.jython3</a:t>
            </a:r>
            <a:endParaRPr kumimoji="1" lang="ja-JP" altLang="en-US" sz="2400"/>
          </a:p>
        </p:txBody>
      </p:sp>
      <p:sp>
        <p:nvSpPr>
          <p:cNvPr id="12" name="正方形/長方形 11">
            <a:extLst>
              <a:ext uri="{FF2B5EF4-FFF2-40B4-BE49-F238E27FC236}">
                <a16:creationId xmlns:a16="http://schemas.microsoft.com/office/drawing/2014/main" id="{1A105A62-0B0C-4748-B98E-05951CB35DC9}"/>
              </a:ext>
            </a:extLst>
          </p:cNvPr>
          <p:cNvSpPr/>
          <p:nvPr/>
        </p:nvSpPr>
        <p:spPr>
          <a:xfrm>
            <a:off x="1582992" y="5976917"/>
            <a:ext cx="2871019"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err="1"/>
              <a:t>c</a:t>
            </a:r>
            <a:r>
              <a:rPr kumimoji="1" lang="en-US" altLang="ja-JP" sz="2400" dirty="0" err="1"/>
              <a:t>ast.python.ml</a:t>
            </a:r>
            <a:endParaRPr kumimoji="1" lang="ja-JP" altLang="en-US" sz="2400"/>
          </a:p>
        </p:txBody>
      </p:sp>
      <p:cxnSp>
        <p:nvCxnSpPr>
          <p:cNvPr id="14" name="カギ線コネクタ 13">
            <a:extLst>
              <a:ext uri="{FF2B5EF4-FFF2-40B4-BE49-F238E27FC236}">
                <a16:creationId xmlns:a16="http://schemas.microsoft.com/office/drawing/2014/main" id="{B4E3356E-C1AA-0644-972C-192E346F8DA0}"/>
              </a:ext>
            </a:extLst>
          </p:cNvPr>
          <p:cNvCxnSpPr>
            <a:cxnSpLocks/>
            <a:stCxn id="7" idx="2"/>
            <a:endCxn id="8" idx="1"/>
          </p:cNvCxnSpPr>
          <p:nvPr/>
        </p:nvCxnSpPr>
        <p:spPr>
          <a:xfrm rot="16200000" flipH="1">
            <a:off x="1138084" y="2998838"/>
            <a:ext cx="538317" cy="35150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カギ線コネクタ 16">
            <a:extLst>
              <a:ext uri="{FF2B5EF4-FFF2-40B4-BE49-F238E27FC236}">
                <a16:creationId xmlns:a16="http://schemas.microsoft.com/office/drawing/2014/main" id="{117A83C4-CBA4-D244-8DDD-4AE34BC5EFD7}"/>
              </a:ext>
            </a:extLst>
          </p:cNvPr>
          <p:cNvCxnSpPr>
            <a:cxnSpLocks/>
            <a:stCxn id="7" idx="2"/>
            <a:endCxn id="10" idx="1"/>
          </p:cNvCxnSpPr>
          <p:nvPr/>
        </p:nvCxnSpPr>
        <p:spPr>
          <a:xfrm rot="16200000" flipH="1">
            <a:off x="673561" y="3463361"/>
            <a:ext cx="1467363" cy="35150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カギ線コネクタ 18">
            <a:extLst>
              <a:ext uri="{FF2B5EF4-FFF2-40B4-BE49-F238E27FC236}">
                <a16:creationId xmlns:a16="http://schemas.microsoft.com/office/drawing/2014/main" id="{B6C96633-AD47-E441-A561-54FF0A87D797}"/>
              </a:ext>
            </a:extLst>
          </p:cNvPr>
          <p:cNvCxnSpPr>
            <a:cxnSpLocks/>
            <a:stCxn id="7" idx="2"/>
            <a:endCxn id="11" idx="1"/>
          </p:cNvCxnSpPr>
          <p:nvPr/>
        </p:nvCxnSpPr>
        <p:spPr>
          <a:xfrm rot="16200000" flipH="1">
            <a:off x="206973" y="3929948"/>
            <a:ext cx="2400537" cy="35150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66C8017C-1D54-D245-A72C-43646139BB2A}"/>
              </a:ext>
            </a:extLst>
          </p:cNvPr>
          <p:cNvCxnSpPr>
            <a:cxnSpLocks/>
            <a:endCxn id="12" idx="1"/>
          </p:cNvCxnSpPr>
          <p:nvPr/>
        </p:nvCxnSpPr>
        <p:spPr>
          <a:xfrm rot="16200000" flipH="1">
            <a:off x="-214235" y="4437787"/>
            <a:ext cx="3242952" cy="35150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円弧 5">
            <a:extLst>
              <a:ext uri="{FF2B5EF4-FFF2-40B4-BE49-F238E27FC236}">
                <a16:creationId xmlns:a16="http://schemas.microsoft.com/office/drawing/2014/main" id="{EF848023-29DF-4D46-98A5-763EBED30CA7}"/>
              </a:ext>
            </a:extLst>
          </p:cNvPr>
          <p:cNvSpPr/>
          <p:nvPr/>
        </p:nvSpPr>
        <p:spPr>
          <a:xfrm>
            <a:off x="2777612" y="3554361"/>
            <a:ext cx="2000863" cy="947583"/>
          </a:xfrm>
          <a:prstGeom prst="arc">
            <a:avLst>
              <a:gd name="adj1" fmla="val 15162570"/>
              <a:gd name="adj2" fmla="val 1702636"/>
            </a:avLst>
          </a:prstGeom>
          <a:ln w="381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303AE2A6-CF8F-A64E-A68A-4E4C4BBF54BF}"/>
              </a:ext>
            </a:extLst>
          </p:cNvPr>
          <p:cNvSpPr/>
          <p:nvPr/>
        </p:nvSpPr>
        <p:spPr>
          <a:xfrm>
            <a:off x="2777611" y="3383064"/>
            <a:ext cx="2251589" cy="2073839"/>
          </a:xfrm>
          <a:prstGeom prst="arc">
            <a:avLst>
              <a:gd name="adj1" fmla="val 15162570"/>
              <a:gd name="adj2" fmla="val 3338605"/>
            </a:avLst>
          </a:prstGeom>
          <a:ln w="381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円弧 20">
            <a:extLst>
              <a:ext uri="{FF2B5EF4-FFF2-40B4-BE49-F238E27FC236}">
                <a16:creationId xmlns:a16="http://schemas.microsoft.com/office/drawing/2014/main" id="{50147013-6359-C34A-A981-B33139BCF049}"/>
              </a:ext>
            </a:extLst>
          </p:cNvPr>
          <p:cNvSpPr/>
          <p:nvPr/>
        </p:nvSpPr>
        <p:spPr>
          <a:xfrm>
            <a:off x="2806122" y="3232128"/>
            <a:ext cx="2743200" cy="3124222"/>
          </a:xfrm>
          <a:prstGeom prst="arc">
            <a:avLst>
              <a:gd name="adj1" fmla="val 15162570"/>
              <a:gd name="adj2" fmla="val 4745630"/>
            </a:avLst>
          </a:prstGeom>
          <a:ln w="381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9375061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1168" y="811756"/>
            <a:ext cx="11777472" cy="1160501"/>
          </a:xfrm>
        </p:spPr>
        <p:txBody>
          <a:bodyPr>
            <a:noAutofit/>
          </a:bodyPr>
          <a:lstStyle/>
          <a:p>
            <a:r>
              <a:rPr lang="en-US" altLang="ja-JP" dirty="0"/>
              <a:t>Ariadne</a:t>
            </a:r>
            <a:r>
              <a:rPr lang="ja-JP" altLang="en-US"/>
              <a:t>は使えるのか：「使えそう」</a:t>
            </a:r>
            <a:endParaRPr lang="en-US" altLang="ja-JP" dirty="0"/>
          </a:p>
          <a:p>
            <a:pPr lvl="1">
              <a:lnSpc>
                <a:spcPct val="100000"/>
              </a:lnSpc>
              <a:buFont typeface="Calibri" panose="020F0502020204030204" pitchFamily="34" charset="0"/>
              <a:buChar char="‐"/>
            </a:pPr>
            <a:r>
              <a:rPr lang="ja-JP" altLang="en-US" sz="2800"/>
              <a:t>機械学習に限定しなくても解析可能なため</a:t>
            </a:r>
            <a:endParaRPr lang="en-US" altLang="ja-JP" dirty="0"/>
          </a:p>
        </p:txBody>
      </p:sp>
      <p:sp>
        <p:nvSpPr>
          <p:cNvPr id="2" name="テキスト ボックス 1"/>
          <p:cNvSpPr txBox="1"/>
          <p:nvPr/>
        </p:nvSpPr>
        <p:spPr>
          <a:xfrm>
            <a:off x="274320" y="91440"/>
            <a:ext cx="5639783" cy="584775"/>
          </a:xfrm>
          <a:prstGeom prst="rect">
            <a:avLst/>
          </a:prstGeom>
          <a:noFill/>
        </p:spPr>
        <p:txBody>
          <a:bodyPr wrap="square" rtlCol="0">
            <a:spAutoFit/>
          </a:bodyPr>
          <a:lstStyle/>
          <a:p>
            <a:r>
              <a:rPr lang="ja-JP" altLang="en-US" sz="3200"/>
              <a:t>実装</a:t>
            </a:r>
            <a:endParaRPr kumimoji="1" lang="ja-JP" altLang="en-US" sz="3200" dirty="0"/>
          </a:p>
        </p:txBody>
      </p:sp>
      <p:sp>
        <p:nvSpPr>
          <p:cNvPr id="4" name="スライド番号プレースホルダー 3"/>
          <p:cNvSpPr>
            <a:spLocks noGrp="1"/>
          </p:cNvSpPr>
          <p:nvPr>
            <p:ph type="sldNum" sz="quarter" idx="12"/>
          </p:nvPr>
        </p:nvSpPr>
        <p:spPr/>
        <p:txBody>
          <a:bodyPr/>
          <a:lstStyle/>
          <a:p>
            <a:fld id="{1C3DFD32-0C33-45B0-9B6A-5CEE8D66C461}" type="slidenum">
              <a:rPr kumimoji="1" lang="ja-JP" altLang="en-US" smtClean="0"/>
              <a:t>62</a:t>
            </a:fld>
            <a:endParaRPr kumimoji="1" lang="ja-JP" altLang="en-US" dirty="0"/>
          </a:p>
        </p:txBody>
      </p:sp>
      <p:sp>
        <p:nvSpPr>
          <p:cNvPr id="5" name="正方形/長方形 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EC0800EE-9468-AF4D-8AE5-CCD41FCBC3BB}"/>
              </a:ext>
            </a:extLst>
          </p:cNvPr>
          <p:cNvSpPr/>
          <p:nvPr/>
        </p:nvSpPr>
        <p:spPr>
          <a:xfrm>
            <a:off x="530943" y="2389238"/>
            <a:ext cx="1401096"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Ariadne</a:t>
            </a:r>
            <a:endParaRPr kumimoji="1" lang="ja-JP" altLang="en-US" sz="2400"/>
          </a:p>
        </p:txBody>
      </p:sp>
      <p:sp>
        <p:nvSpPr>
          <p:cNvPr id="8" name="正方形/長方形 7">
            <a:extLst>
              <a:ext uri="{FF2B5EF4-FFF2-40B4-BE49-F238E27FC236}">
                <a16:creationId xmlns:a16="http://schemas.microsoft.com/office/drawing/2014/main" id="{7A74DF79-5D32-1F41-83DB-E0F2D188EB43}"/>
              </a:ext>
            </a:extLst>
          </p:cNvPr>
          <p:cNvSpPr/>
          <p:nvPr/>
        </p:nvSpPr>
        <p:spPr>
          <a:xfrm>
            <a:off x="1582993" y="3185651"/>
            <a:ext cx="2000863"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err="1"/>
              <a:t>c</a:t>
            </a:r>
            <a:r>
              <a:rPr kumimoji="1" lang="en-US" altLang="ja-JP" sz="2400" dirty="0" err="1"/>
              <a:t>ast.python</a:t>
            </a:r>
            <a:endParaRPr kumimoji="1" lang="ja-JP" altLang="en-US" sz="2400"/>
          </a:p>
        </p:txBody>
      </p:sp>
      <p:sp>
        <p:nvSpPr>
          <p:cNvPr id="10" name="正方形/長方形 9">
            <a:extLst>
              <a:ext uri="{FF2B5EF4-FFF2-40B4-BE49-F238E27FC236}">
                <a16:creationId xmlns:a16="http://schemas.microsoft.com/office/drawing/2014/main" id="{E156FDC1-1C35-A542-B6BC-772488FD3959}"/>
              </a:ext>
            </a:extLst>
          </p:cNvPr>
          <p:cNvSpPr/>
          <p:nvPr/>
        </p:nvSpPr>
        <p:spPr>
          <a:xfrm>
            <a:off x="1582993" y="4114697"/>
            <a:ext cx="2871019"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err="1"/>
              <a:t>c</a:t>
            </a:r>
            <a:r>
              <a:rPr kumimoji="1" lang="en-US" altLang="ja-JP" sz="2400" dirty="0" err="1"/>
              <a:t>ast.python.jython</a:t>
            </a:r>
            <a:endParaRPr kumimoji="1" lang="ja-JP" altLang="en-US" sz="2400"/>
          </a:p>
        </p:txBody>
      </p:sp>
      <p:sp>
        <p:nvSpPr>
          <p:cNvPr id="11" name="正方形/長方形 10">
            <a:extLst>
              <a:ext uri="{FF2B5EF4-FFF2-40B4-BE49-F238E27FC236}">
                <a16:creationId xmlns:a16="http://schemas.microsoft.com/office/drawing/2014/main" id="{4A9E2669-2FE1-414C-ABA6-C5CFD9967A7D}"/>
              </a:ext>
            </a:extLst>
          </p:cNvPr>
          <p:cNvSpPr/>
          <p:nvPr/>
        </p:nvSpPr>
        <p:spPr>
          <a:xfrm>
            <a:off x="1582992" y="5047871"/>
            <a:ext cx="2871019"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c</a:t>
            </a:r>
            <a:r>
              <a:rPr kumimoji="1" lang="en-US" altLang="ja-JP" sz="2400" dirty="0"/>
              <a:t>ast.python.jython3</a:t>
            </a:r>
            <a:endParaRPr kumimoji="1" lang="ja-JP" altLang="en-US" sz="2400"/>
          </a:p>
        </p:txBody>
      </p:sp>
      <p:sp>
        <p:nvSpPr>
          <p:cNvPr id="12" name="正方形/長方形 11">
            <a:extLst>
              <a:ext uri="{FF2B5EF4-FFF2-40B4-BE49-F238E27FC236}">
                <a16:creationId xmlns:a16="http://schemas.microsoft.com/office/drawing/2014/main" id="{1A105A62-0B0C-4748-B98E-05951CB35DC9}"/>
              </a:ext>
            </a:extLst>
          </p:cNvPr>
          <p:cNvSpPr/>
          <p:nvPr/>
        </p:nvSpPr>
        <p:spPr>
          <a:xfrm>
            <a:off x="1582992" y="5976917"/>
            <a:ext cx="2871019" cy="516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err="1"/>
              <a:t>c</a:t>
            </a:r>
            <a:r>
              <a:rPr kumimoji="1" lang="en-US" altLang="ja-JP" sz="2400" dirty="0" err="1"/>
              <a:t>ast.python.ml</a:t>
            </a:r>
            <a:endParaRPr kumimoji="1" lang="ja-JP" altLang="en-US" sz="2400"/>
          </a:p>
        </p:txBody>
      </p:sp>
      <p:cxnSp>
        <p:nvCxnSpPr>
          <p:cNvPr id="14" name="カギ線コネクタ 13">
            <a:extLst>
              <a:ext uri="{FF2B5EF4-FFF2-40B4-BE49-F238E27FC236}">
                <a16:creationId xmlns:a16="http://schemas.microsoft.com/office/drawing/2014/main" id="{B4E3356E-C1AA-0644-972C-192E346F8DA0}"/>
              </a:ext>
            </a:extLst>
          </p:cNvPr>
          <p:cNvCxnSpPr>
            <a:cxnSpLocks/>
            <a:stCxn id="7" idx="2"/>
            <a:endCxn id="8" idx="1"/>
          </p:cNvCxnSpPr>
          <p:nvPr/>
        </p:nvCxnSpPr>
        <p:spPr>
          <a:xfrm rot="16200000" flipH="1">
            <a:off x="1138084" y="2998838"/>
            <a:ext cx="538317" cy="35150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カギ線コネクタ 16">
            <a:extLst>
              <a:ext uri="{FF2B5EF4-FFF2-40B4-BE49-F238E27FC236}">
                <a16:creationId xmlns:a16="http://schemas.microsoft.com/office/drawing/2014/main" id="{117A83C4-CBA4-D244-8DDD-4AE34BC5EFD7}"/>
              </a:ext>
            </a:extLst>
          </p:cNvPr>
          <p:cNvCxnSpPr>
            <a:cxnSpLocks/>
            <a:stCxn id="7" idx="2"/>
            <a:endCxn id="10" idx="1"/>
          </p:cNvCxnSpPr>
          <p:nvPr/>
        </p:nvCxnSpPr>
        <p:spPr>
          <a:xfrm rot="16200000" flipH="1">
            <a:off x="673561" y="3463361"/>
            <a:ext cx="1467363" cy="35150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カギ線コネクタ 18">
            <a:extLst>
              <a:ext uri="{FF2B5EF4-FFF2-40B4-BE49-F238E27FC236}">
                <a16:creationId xmlns:a16="http://schemas.microsoft.com/office/drawing/2014/main" id="{B6C96633-AD47-E441-A561-54FF0A87D797}"/>
              </a:ext>
            </a:extLst>
          </p:cNvPr>
          <p:cNvCxnSpPr>
            <a:cxnSpLocks/>
            <a:stCxn id="7" idx="2"/>
            <a:endCxn id="11" idx="1"/>
          </p:cNvCxnSpPr>
          <p:nvPr/>
        </p:nvCxnSpPr>
        <p:spPr>
          <a:xfrm rot="16200000" flipH="1">
            <a:off x="206973" y="3929948"/>
            <a:ext cx="2400537" cy="35150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66C8017C-1D54-D245-A72C-43646139BB2A}"/>
              </a:ext>
            </a:extLst>
          </p:cNvPr>
          <p:cNvCxnSpPr>
            <a:cxnSpLocks/>
            <a:endCxn id="12" idx="1"/>
          </p:cNvCxnSpPr>
          <p:nvPr/>
        </p:nvCxnSpPr>
        <p:spPr>
          <a:xfrm rot="16200000" flipH="1">
            <a:off x="-214235" y="4437787"/>
            <a:ext cx="3242952" cy="35150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乗算記号 8">
            <a:extLst>
              <a:ext uri="{FF2B5EF4-FFF2-40B4-BE49-F238E27FC236}">
                <a16:creationId xmlns:a16="http://schemas.microsoft.com/office/drawing/2014/main" id="{1278AFCE-05E4-C447-97C2-6DC4CCF33986}"/>
              </a:ext>
            </a:extLst>
          </p:cNvPr>
          <p:cNvSpPr/>
          <p:nvPr/>
        </p:nvSpPr>
        <p:spPr>
          <a:xfrm>
            <a:off x="1788978" y="3886405"/>
            <a:ext cx="2610466" cy="1054510"/>
          </a:xfrm>
          <a:prstGeom prst="mathMultiply">
            <a:avLst>
              <a:gd name="adj1" fmla="val 1093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4" name="乗算記号 23">
            <a:extLst>
              <a:ext uri="{FF2B5EF4-FFF2-40B4-BE49-F238E27FC236}">
                <a16:creationId xmlns:a16="http://schemas.microsoft.com/office/drawing/2014/main" id="{AB704AAA-F149-514A-A7BD-BEE40E033170}"/>
              </a:ext>
            </a:extLst>
          </p:cNvPr>
          <p:cNvSpPr/>
          <p:nvPr/>
        </p:nvSpPr>
        <p:spPr>
          <a:xfrm>
            <a:off x="1788978" y="5748625"/>
            <a:ext cx="2610466" cy="1054510"/>
          </a:xfrm>
          <a:prstGeom prst="mathMultiply">
            <a:avLst>
              <a:gd name="adj1" fmla="val 1093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5" name="下矢印 24">
            <a:extLst>
              <a:ext uri="{FF2B5EF4-FFF2-40B4-BE49-F238E27FC236}">
                <a16:creationId xmlns:a16="http://schemas.microsoft.com/office/drawing/2014/main" id="{C6E2CF49-A37D-8B42-83A4-AB60F064C083}"/>
              </a:ext>
            </a:extLst>
          </p:cNvPr>
          <p:cNvSpPr/>
          <p:nvPr/>
        </p:nvSpPr>
        <p:spPr>
          <a:xfrm rot="16200000">
            <a:off x="4258202" y="4148218"/>
            <a:ext cx="2094271" cy="6489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コンテンツ プレースホルダー 2">
            <a:extLst>
              <a:ext uri="{FF2B5EF4-FFF2-40B4-BE49-F238E27FC236}">
                <a16:creationId xmlns:a16="http://schemas.microsoft.com/office/drawing/2014/main" id="{75ED2E7E-5383-EB40-996F-EADE4646B358}"/>
              </a:ext>
            </a:extLst>
          </p:cNvPr>
          <p:cNvSpPr txBox="1">
            <a:spLocks/>
          </p:cNvSpPr>
          <p:nvPr/>
        </p:nvSpPr>
        <p:spPr>
          <a:xfrm>
            <a:off x="6089904" y="4048532"/>
            <a:ext cx="5819910" cy="9993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クラス階層の解析、</a:t>
            </a:r>
            <a:r>
              <a:rPr lang="en-US" altLang="ja-JP" dirty="0"/>
              <a:t>call graph</a:t>
            </a:r>
            <a:r>
              <a:rPr lang="ja-JP" altLang="en-US"/>
              <a:t>の構築（</a:t>
            </a:r>
            <a:r>
              <a:rPr lang="en-US" altLang="ja-JP" dirty="0"/>
              <a:t>basic block</a:t>
            </a:r>
            <a:r>
              <a:rPr lang="ja-JP" altLang="en-US"/>
              <a:t>への分割）が可能</a:t>
            </a:r>
            <a:endParaRPr lang="en-US" altLang="ja-JP" dirty="0"/>
          </a:p>
        </p:txBody>
      </p:sp>
    </p:spTree>
    <p:extLst>
      <p:ext uri="{BB962C8B-B14F-4D97-AF65-F5344CB8AC3E}">
        <p14:creationId xmlns:p14="http://schemas.microsoft.com/office/powerpoint/2010/main" val="2354630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1168" y="811756"/>
            <a:ext cx="11777472" cy="5991379"/>
          </a:xfrm>
        </p:spPr>
        <p:txBody>
          <a:bodyPr>
            <a:noAutofit/>
          </a:bodyPr>
          <a:lstStyle/>
          <a:p>
            <a:r>
              <a:rPr lang="en-US" altLang="ja-JP" dirty="0"/>
              <a:t>Ariadne</a:t>
            </a:r>
            <a:r>
              <a:rPr lang="ja-JP" altLang="en-US"/>
              <a:t>のメリット</a:t>
            </a:r>
            <a:endParaRPr lang="en-US" altLang="ja-JP" dirty="0"/>
          </a:p>
          <a:p>
            <a:pPr lvl="1">
              <a:lnSpc>
                <a:spcPct val="100000"/>
              </a:lnSpc>
              <a:buFont typeface="Calibri" panose="020F0502020204030204" pitchFamily="34" charset="0"/>
              <a:buChar char="‐"/>
            </a:pPr>
            <a:r>
              <a:rPr lang="ja-JP" altLang="en-US" sz="2800"/>
              <a:t>解析に必要な道具を自分で書かなくて良い</a:t>
            </a:r>
            <a:endParaRPr lang="en-US" altLang="ja-JP" sz="2800" dirty="0"/>
          </a:p>
          <a:p>
            <a:endParaRPr lang="en-US" altLang="ja-JP" dirty="0"/>
          </a:p>
          <a:p>
            <a:r>
              <a:rPr lang="en-US" altLang="ja-JP" dirty="0"/>
              <a:t>Ariadne</a:t>
            </a:r>
            <a:r>
              <a:rPr lang="ja-JP" altLang="en-US"/>
              <a:t>のデメリット</a:t>
            </a:r>
            <a:endParaRPr lang="en-US" altLang="ja-JP" dirty="0"/>
          </a:p>
          <a:p>
            <a:pPr lvl="1">
              <a:lnSpc>
                <a:spcPct val="100000"/>
              </a:lnSpc>
              <a:buFont typeface="Calibri" panose="020F0502020204030204" pitchFamily="34" charset="0"/>
              <a:buChar char="‐"/>
            </a:pPr>
            <a:r>
              <a:rPr lang="ja-JP" altLang="en-US" sz="2800"/>
              <a:t>コードの理解が大変（</a:t>
            </a:r>
            <a:r>
              <a:rPr lang="en-US" altLang="ja-JP" sz="2800" dirty="0"/>
              <a:t>Ariadne</a:t>
            </a:r>
            <a:r>
              <a:rPr lang="ja-JP" altLang="en-US" sz="2800"/>
              <a:t>のドキュメントがない）</a:t>
            </a:r>
            <a:endParaRPr lang="en-US" altLang="ja-JP" sz="2800" dirty="0"/>
          </a:p>
          <a:p>
            <a:pPr lvl="1">
              <a:lnSpc>
                <a:spcPct val="100000"/>
              </a:lnSpc>
              <a:buFont typeface="Calibri" panose="020F0502020204030204" pitchFamily="34" charset="0"/>
              <a:buChar char="‐"/>
            </a:pPr>
            <a:r>
              <a:rPr lang="ja-JP" altLang="en-US" sz="2800"/>
              <a:t>メンテナンスがされていない</a:t>
            </a:r>
            <a:endParaRPr lang="en-US" altLang="ja-JP" sz="2800" dirty="0"/>
          </a:p>
          <a:p>
            <a:pPr marL="0" indent="0">
              <a:lnSpc>
                <a:spcPct val="100000"/>
              </a:lnSpc>
              <a:buNone/>
            </a:pPr>
            <a:endParaRPr lang="en-US" altLang="ja-JP" sz="3200" dirty="0"/>
          </a:p>
          <a:p>
            <a:pPr marL="0" indent="0">
              <a:lnSpc>
                <a:spcPct val="100000"/>
              </a:lnSpc>
              <a:buNone/>
            </a:pPr>
            <a:endParaRPr lang="en-US" altLang="ja-JP" sz="3200" dirty="0"/>
          </a:p>
          <a:p>
            <a:pPr marL="0" indent="0">
              <a:lnSpc>
                <a:spcPct val="100000"/>
              </a:lnSpc>
              <a:buNone/>
            </a:pPr>
            <a:endParaRPr lang="en-US" altLang="ja-JP" dirty="0"/>
          </a:p>
          <a:p>
            <a:pPr marL="0" indent="0">
              <a:lnSpc>
                <a:spcPct val="100000"/>
              </a:lnSpc>
              <a:buNone/>
            </a:pPr>
            <a:r>
              <a:rPr lang="ja-JP" altLang="en-US"/>
              <a:t>これらを踏まえつつ、</a:t>
            </a:r>
            <a:r>
              <a:rPr lang="en-US" altLang="ja-JP" dirty="0"/>
              <a:t>Ariadne</a:t>
            </a:r>
            <a:r>
              <a:rPr lang="ja-JP" altLang="en-US"/>
              <a:t>を使って解析を進める</a:t>
            </a:r>
            <a:endParaRPr lang="en-US" altLang="ja-JP" dirty="0"/>
          </a:p>
        </p:txBody>
      </p:sp>
      <p:sp>
        <p:nvSpPr>
          <p:cNvPr id="2" name="テキスト ボックス 1"/>
          <p:cNvSpPr txBox="1"/>
          <p:nvPr/>
        </p:nvSpPr>
        <p:spPr>
          <a:xfrm>
            <a:off x="274320" y="91440"/>
            <a:ext cx="5639783" cy="584775"/>
          </a:xfrm>
          <a:prstGeom prst="rect">
            <a:avLst/>
          </a:prstGeom>
          <a:noFill/>
        </p:spPr>
        <p:txBody>
          <a:bodyPr wrap="square" rtlCol="0">
            <a:spAutoFit/>
          </a:bodyPr>
          <a:lstStyle/>
          <a:p>
            <a:r>
              <a:rPr lang="ja-JP" altLang="en-US" sz="3200"/>
              <a:t>実装</a:t>
            </a:r>
            <a:endParaRPr kumimoji="1" lang="ja-JP" altLang="en-US" sz="3200" dirty="0"/>
          </a:p>
        </p:txBody>
      </p:sp>
      <p:sp>
        <p:nvSpPr>
          <p:cNvPr id="4" name="スライド番号プレースホルダー 3"/>
          <p:cNvSpPr>
            <a:spLocks noGrp="1"/>
          </p:cNvSpPr>
          <p:nvPr>
            <p:ph type="sldNum" sz="quarter" idx="12"/>
          </p:nvPr>
        </p:nvSpPr>
        <p:spPr/>
        <p:txBody>
          <a:bodyPr/>
          <a:lstStyle/>
          <a:p>
            <a:fld id="{1C3DFD32-0C33-45B0-9B6A-5CEE8D66C461}" type="slidenum">
              <a:rPr kumimoji="1" lang="ja-JP" altLang="en-US" smtClean="0"/>
              <a:t>63</a:t>
            </a:fld>
            <a:endParaRPr kumimoji="1" lang="ja-JP" altLang="en-US" dirty="0"/>
          </a:p>
        </p:txBody>
      </p:sp>
      <p:sp>
        <p:nvSpPr>
          <p:cNvPr id="5" name="正方形/長方形 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6" name="下矢印 5">
            <a:extLst>
              <a:ext uri="{FF2B5EF4-FFF2-40B4-BE49-F238E27FC236}">
                <a16:creationId xmlns:a16="http://schemas.microsoft.com/office/drawing/2014/main" id="{360ABEF8-A3A8-6C49-8635-24727F136732}"/>
              </a:ext>
            </a:extLst>
          </p:cNvPr>
          <p:cNvSpPr/>
          <p:nvPr/>
        </p:nvSpPr>
        <p:spPr>
          <a:xfrm>
            <a:off x="5042768" y="4589110"/>
            <a:ext cx="2094271" cy="6489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23630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1168" y="811756"/>
            <a:ext cx="11777472" cy="5991379"/>
          </a:xfrm>
        </p:spPr>
        <p:txBody>
          <a:bodyPr>
            <a:noAutofit/>
          </a:bodyPr>
          <a:lstStyle/>
          <a:p>
            <a:r>
              <a:rPr lang="ja-JP" altLang="en-US"/>
              <a:t>論文読み</a:t>
            </a:r>
            <a:r>
              <a:rPr lang="en-US" altLang="ja-JP" dirty="0"/>
              <a:t>(1</a:t>
            </a:r>
            <a:r>
              <a:rPr lang="ja-JP" altLang="en-US"/>
              <a:t>論文</a:t>
            </a:r>
            <a:r>
              <a:rPr lang="en-US" altLang="ja-JP" dirty="0"/>
              <a:t>/1</a:t>
            </a:r>
            <a:r>
              <a:rPr lang="ja-JP" altLang="en-US"/>
              <a:t>週</a:t>
            </a:r>
            <a:r>
              <a:rPr lang="en-US" altLang="ja-JP" dirty="0"/>
              <a:t>)</a:t>
            </a:r>
          </a:p>
          <a:p>
            <a:pPr lvl="1">
              <a:lnSpc>
                <a:spcPct val="100000"/>
              </a:lnSpc>
              <a:buFont typeface="Calibri" panose="020F0502020204030204" pitchFamily="34" charset="0"/>
              <a:buChar char="‐"/>
            </a:pPr>
            <a:r>
              <a:rPr lang="en-US" altLang="ja-JP" sz="2800" dirty="0"/>
              <a:t>Python 3 Types in the Wild: A Tale of Two Type Systems [DLS ‘20]</a:t>
            </a:r>
          </a:p>
          <a:p>
            <a:pPr lvl="1">
              <a:lnSpc>
                <a:spcPct val="100000"/>
              </a:lnSpc>
              <a:buFont typeface="Calibri" panose="020F0502020204030204" pitchFamily="34" charset="0"/>
              <a:buChar char="‐"/>
            </a:pPr>
            <a:r>
              <a:rPr lang="en-US" altLang="ja-JP" sz="2800" dirty="0"/>
              <a:t>Type Analysis for </a:t>
            </a:r>
            <a:r>
              <a:rPr lang="en-US" altLang="ja-JP" sz="2800" dirty="0" err="1"/>
              <a:t>Javascript</a:t>
            </a:r>
            <a:r>
              <a:rPr lang="en-US" altLang="ja-JP" sz="2800" dirty="0"/>
              <a:t> [SAS ‘09]</a:t>
            </a:r>
            <a:r>
              <a:rPr lang="ja-JP" altLang="en-US" sz="2800"/>
              <a:t>等</a:t>
            </a:r>
            <a:endParaRPr lang="en-US" altLang="ja-JP" sz="2800" dirty="0"/>
          </a:p>
          <a:p>
            <a:endParaRPr lang="en-US" altLang="ja-JP" dirty="0"/>
          </a:p>
          <a:p>
            <a:r>
              <a:rPr lang="ja-JP" altLang="en-US"/>
              <a:t>実装</a:t>
            </a:r>
            <a:endParaRPr lang="en-US" altLang="ja-JP" dirty="0"/>
          </a:p>
          <a:p>
            <a:pPr lvl="1">
              <a:lnSpc>
                <a:spcPct val="100000"/>
              </a:lnSpc>
              <a:buFont typeface="Calibri" panose="020F0502020204030204" pitchFamily="34" charset="0"/>
              <a:buChar char="‐"/>
            </a:pPr>
            <a:r>
              <a:rPr lang="en-US" altLang="ja-JP" sz="2800" dirty="0"/>
              <a:t>“</a:t>
            </a:r>
            <a:r>
              <a:rPr lang="ja-JP" altLang="en-US" sz="2800"/>
              <a:t>情報</a:t>
            </a:r>
            <a:r>
              <a:rPr lang="en-US" altLang="ja-JP" sz="2800" dirty="0"/>
              <a:t>”</a:t>
            </a:r>
            <a:r>
              <a:rPr lang="ja-JP" altLang="en-US" sz="2800"/>
              <a:t>の格納の仕方、取り出し方の調査</a:t>
            </a:r>
            <a:endParaRPr lang="en-US" altLang="ja-JP" sz="2800" dirty="0"/>
          </a:p>
          <a:p>
            <a:pPr lvl="1">
              <a:lnSpc>
                <a:spcPct val="100000"/>
              </a:lnSpc>
              <a:buFont typeface="Calibri" panose="020F0502020204030204" pitchFamily="34" charset="0"/>
              <a:buChar char="‐"/>
            </a:pPr>
            <a:r>
              <a:rPr lang="ja-JP" altLang="en-US" sz="2800"/>
              <a:t>簡単なプログラムの</a:t>
            </a:r>
            <a:r>
              <a:rPr lang="en-US" altLang="ja-JP" sz="2800" dirty="0"/>
              <a:t>flow-insensitive</a:t>
            </a:r>
            <a:r>
              <a:rPr lang="ja-JP" altLang="en-US" sz="2800"/>
              <a:t>な型解析の実装（</a:t>
            </a:r>
            <a:r>
              <a:rPr lang="en-US" altLang="ja-JP" sz="2800" dirty="0"/>
              <a:t>~4</a:t>
            </a:r>
            <a:r>
              <a:rPr lang="ja-JP" altLang="en-US" sz="2800"/>
              <a:t>月中）</a:t>
            </a:r>
            <a:endParaRPr lang="en-US" altLang="ja-JP" sz="2800" dirty="0"/>
          </a:p>
          <a:p>
            <a:pPr marL="0" indent="0">
              <a:lnSpc>
                <a:spcPct val="100000"/>
              </a:lnSpc>
              <a:buNone/>
            </a:pPr>
            <a:endParaRPr lang="en-US" altLang="ja-JP" sz="3200" dirty="0"/>
          </a:p>
          <a:p>
            <a:pPr>
              <a:lnSpc>
                <a:spcPct val="100000"/>
              </a:lnSpc>
            </a:pPr>
            <a:r>
              <a:rPr lang="ja-JP" altLang="en-US"/>
              <a:t>目標</a:t>
            </a:r>
            <a:endParaRPr lang="en-US" altLang="ja-JP" sz="3200" dirty="0"/>
          </a:p>
          <a:p>
            <a:pPr lvl="1">
              <a:lnSpc>
                <a:spcPct val="100000"/>
              </a:lnSpc>
              <a:buFont typeface="Calibri" panose="020F0502020204030204" pitchFamily="34" charset="0"/>
              <a:buChar char="‐"/>
            </a:pPr>
            <a:r>
              <a:rPr lang="en-US" altLang="ja-JP" sz="2800" dirty="0"/>
              <a:t>Source Code Analysis and Manipulation 2021</a:t>
            </a:r>
            <a:r>
              <a:rPr lang="ja-JP" altLang="en-US" sz="2800"/>
              <a:t>への投稿</a:t>
            </a:r>
            <a:r>
              <a:rPr lang="en-US" altLang="ja-JP" sz="2800" dirty="0"/>
              <a:t>(7</a:t>
            </a:r>
            <a:r>
              <a:rPr lang="ja-JP" altLang="en-US" sz="2800"/>
              <a:t>月中？</a:t>
            </a:r>
            <a:r>
              <a:rPr lang="en-US" altLang="ja-JP" sz="2800" dirty="0"/>
              <a:t>)</a:t>
            </a:r>
            <a:endParaRPr lang="en-US" altLang="ja-JP" dirty="0"/>
          </a:p>
        </p:txBody>
      </p:sp>
      <p:sp>
        <p:nvSpPr>
          <p:cNvPr id="2" name="テキスト ボックス 1"/>
          <p:cNvSpPr txBox="1"/>
          <p:nvPr/>
        </p:nvSpPr>
        <p:spPr>
          <a:xfrm>
            <a:off x="274320" y="91440"/>
            <a:ext cx="5639783" cy="584775"/>
          </a:xfrm>
          <a:prstGeom prst="rect">
            <a:avLst/>
          </a:prstGeom>
          <a:noFill/>
        </p:spPr>
        <p:txBody>
          <a:bodyPr wrap="square" rtlCol="0">
            <a:spAutoFit/>
          </a:bodyPr>
          <a:lstStyle/>
          <a:p>
            <a:r>
              <a:rPr kumimoji="1" lang="ja-JP" altLang="en-US" sz="3200"/>
              <a:t>予定</a:t>
            </a:r>
            <a:endParaRPr kumimoji="1" lang="ja-JP" altLang="en-US" sz="3200" dirty="0"/>
          </a:p>
        </p:txBody>
      </p:sp>
      <p:sp>
        <p:nvSpPr>
          <p:cNvPr id="4" name="スライド番号プレースホルダー 3"/>
          <p:cNvSpPr>
            <a:spLocks noGrp="1"/>
          </p:cNvSpPr>
          <p:nvPr>
            <p:ph type="sldNum" sz="quarter" idx="12"/>
          </p:nvPr>
        </p:nvSpPr>
        <p:spPr/>
        <p:txBody>
          <a:bodyPr/>
          <a:lstStyle/>
          <a:p>
            <a:fld id="{1C3DFD32-0C33-45B0-9B6A-5CEE8D66C461}" type="slidenum">
              <a:rPr kumimoji="1" lang="ja-JP" altLang="en-US" smtClean="0"/>
              <a:t>64</a:t>
            </a:fld>
            <a:endParaRPr kumimoji="1" lang="ja-JP" altLang="en-US" dirty="0"/>
          </a:p>
        </p:txBody>
      </p:sp>
      <p:sp>
        <p:nvSpPr>
          <p:cNvPr id="5" name="正方形/長方形 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Tree>
    <p:extLst>
      <p:ext uri="{BB962C8B-B14F-4D97-AF65-F5344CB8AC3E}">
        <p14:creationId xmlns:p14="http://schemas.microsoft.com/office/powerpoint/2010/main" val="337677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1168" y="811756"/>
            <a:ext cx="11777472" cy="5991379"/>
          </a:xfrm>
        </p:spPr>
        <p:txBody>
          <a:bodyPr>
            <a:noAutofit/>
          </a:bodyPr>
          <a:lstStyle/>
          <a:p>
            <a:pPr>
              <a:lnSpc>
                <a:spcPct val="100000"/>
              </a:lnSpc>
            </a:pPr>
            <a:r>
              <a:rPr kumimoji="1" lang="ja-JP" altLang="en-US"/>
              <a:t>メリット</a:t>
            </a:r>
            <a:endParaRPr kumimoji="1" lang="en-US" altLang="ja-JP" dirty="0"/>
          </a:p>
          <a:p>
            <a:pPr lvl="1">
              <a:lnSpc>
                <a:spcPct val="100000"/>
              </a:lnSpc>
              <a:buFont typeface="Calibri" panose="020F0502020204030204" pitchFamily="34" charset="0"/>
              <a:buChar char="‐"/>
            </a:pPr>
            <a:r>
              <a:rPr lang="ja-JP" altLang="en-US" sz="2800"/>
              <a:t>より正確な解析が可能</a:t>
            </a:r>
            <a:endParaRPr lang="en-US" altLang="ja-JP" sz="2800" dirty="0"/>
          </a:p>
          <a:p>
            <a:pPr>
              <a:lnSpc>
                <a:spcPct val="100000"/>
              </a:lnSpc>
            </a:pPr>
            <a:endParaRPr lang="en-US" altLang="ja-JP" sz="800" dirty="0"/>
          </a:p>
          <a:p>
            <a:pPr>
              <a:lnSpc>
                <a:spcPct val="100000"/>
              </a:lnSpc>
            </a:pPr>
            <a:r>
              <a:rPr lang="ja-JP" altLang="en-US"/>
              <a:t>デメリット</a:t>
            </a:r>
            <a:endParaRPr lang="en-US" altLang="ja-JP" dirty="0"/>
          </a:p>
          <a:p>
            <a:pPr lvl="1">
              <a:lnSpc>
                <a:spcPct val="100000"/>
              </a:lnSpc>
              <a:buFont typeface="Calibri" panose="020F0502020204030204" pitchFamily="34" charset="0"/>
              <a:buChar char="‐"/>
            </a:pPr>
            <a:r>
              <a:rPr lang="ja-JP" altLang="en-US" sz="2800"/>
              <a:t>解析に資源（時間・空間）を多く使う</a:t>
            </a:r>
            <a:endParaRPr lang="en-US" altLang="ja-JP" sz="2800" dirty="0"/>
          </a:p>
          <a:p>
            <a:pPr lvl="2">
              <a:lnSpc>
                <a:spcPct val="100000"/>
              </a:lnSpc>
              <a:buSzPct val="50000"/>
              <a:buFont typeface="Wingdings" pitchFamily="2" charset="2"/>
              <a:buChar char="n"/>
            </a:pPr>
            <a:r>
              <a:rPr lang="en-US" altLang="ja-JP" sz="2800" b="1" dirty="0"/>
              <a:t>scalability</a:t>
            </a:r>
            <a:r>
              <a:rPr lang="ja-JP" altLang="en-US" sz="2800" b="1"/>
              <a:t>が低くなる</a:t>
            </a:r>
            <a:endParaRPr lang="en-US" altLang="ja-JP" sz="2800" b="1" dirty="0"/>
          </a:p>
          <a:p>
            <a:pPr lvl="2">
              <a:lnSpc>
                <a:spcPct val="100000"/>
              </a:lnSpc>
              <a:buSzPct val="50000"/>
              <a:buFont typeface="Wingdings" pitchFamily="2" charset="2"/>
              <a:buChar char="n"/>
            </a:pPr>
            <a:endParaRPr lang="en-US" altLang="ja-JP" sz="2800" dirty="0"/>
          </a:p>
          <a:p>
            <a:pPr lvl="2">
              <a:lnSpc>
                <a:spcPct val="100000"/>
              </a:lnSpc>
              <a:buSzPct val="50000"/>
              <a:buFont typeface="Wingdings" pitchFamily="2" charset="2"/>
              <a:buChar char="n"/>
            </a:pPr>
            <a:endParaRPr lang="en-US" altLang="ja-JP" sz="2800" dirty="0"/>
          </a:p>
          <a:p>
            <a:pPr lvl="2">
              <a:lnSpc>
                <a:spcPct val="100000"/>
              </a:lnSpc>
              <a:buSzPct val="50000"/>
              <a:buFont typeface="Wingdings" pitchFamily="2" charset="2"/>
              <a:buChar char="n"/>
            </a:pPr>
            <a:endParaRPr lang="en-US" altLang="ja-JP" sz="2800" dirty="0"/>
          </a:p>
          <a:p>
            <a:pPr marL="0" indent="0">
              <a:lnSpc>
                <a:spcPct val="100000"/>
              </a:lnSpc>
              <a:buSzPct val="50000"/>
              <a:buNone/>
            </a:pPr>
            <a:r>
              <a:rPr lang="en-US" altLang="ja-JP" b="1" dirty="0"/>
              <a:t>demand-driven</a:t>
            </a:r>
            <a:r>
              <a:rPr lang="ja-JP" altLang="en-US"/>
              <a:t>な形で</a:t>
            </a:r>
            <a:r>
              <a:rPr lang="en-US" altLang="ja-JP" b="1" dirty="0"/>
              <a:t>backward</a:t>
            </a:r>
            <a:r>
              <a:rPr lang="ja-JP" altLang="en-US" b="1"/>
              <a:t>解析</a:t>
            </a:r>
            <a:r>
              <a:rPr lang="ja-JP" altLang="en-US"/>
              <a:t>を行うことで、この問題を解決（しようとしている）</a:t>
            </a:r>
            <a:endParaRPr lang="en-US" altLang="ja-JP" dirty="0"/>
          </a:p>
          <a:p>
            <a:pPr lvl="1">
              <a:lnSpc>
                <a:spcPct val="100000"/>
              </a:lnSpc>
            </a:pPr>
            <a:endParaRPr kumimoji="1" lang="en-US" altLang="ja-JP" sz="800" dirty="0"/>
          </a:p>
        </p:txBody>
      </p:sp>
      <p:sp>
        <p:nvSpPr>
          <p:cNvPr id="2" name="テキスト ボックス 1"/>
          <p:cNvSpPr txBox="1"/>
          <p:nvPr/>
        </p:nvSpPr>
        <p:spPr>
          <a:xfrm>
            <a:off x="274320" y="91440"/>
            <a:ext cx="8073267" cy="584775"/>
          </a:xfrm>
          <a:prstGeom prst="rect">
            <a:avLst/>
          </a:prstGeom>
          <a:noFill/>
        </p:spPr>
        <p:txBody>
          <a:bodyPr wrap="square" rtlCol="0">
            <a:spAutoFit/>
          </a:bodyPr>
          <a:lstStyle/>
          <a:p>
            <a:r>
              <a:rPr lang="en-US" altLang="ja-JP" sz="3200" dirty="0"/>
              <a:t>p</a:t>
            </a:r>
            <a:r>
              <a:rPr kumimoji="1" lang="en-US" altLang="ja-JP" sz="3200" dirty="0"/>
              <a:t>ath-sensitive</a:t>
            </a:r>
            <a:r>
              <a:rPr kumimoji="1" lang="ja-JP" altLang="en-US" sz="3200"/>
              <a:t>な解析のメリット・デメリット</a:t>
            </a:r>
            <a:endParaRPr kumimoji="1" lang="ja-JP" altLang="en-US" sz="3200" dirty="0"/>
          </a:p>
        </p:txBody>
      </p:sp>
      <p:sp>
        <p:nvSpPr>
          <p:cNvPr id="4" name="スライド番号プレースホルダー 3"/>
          <p:cNvSpPr>
            <a:spLocks noGrp="1"/>
          </p:cNvSpPr>
          <p:nvPr>
            <p:ph type="sldNum" sz="quarter" idx="12"/>
          </p:nvPr>
        </p:nvSpPr>
        <p:spPr/>
        <p:txBody>
          <a:bodyPr/>
          <a:lstStyle/>
          <a:p>
            <a:fld id="{1C3DFD32-0C33-45B0-9B6A-5CEE8D66C461}" type="slidenum">
              <a:rPr kumimoji="1" lang="ja-JP" altLang="en-US" smtClean="0"/>
              <a:t>7</a:t>
            </a:fld>
            <a:endParaRPr kumimoji="1" lang="ja-JP" altLang="en-US" dirty="0"/>
          </a:p>
        </p:txBody>
      </p:sp>
      <p:sp>
        <p:nvSpPr>
          <p:cNvPr id="5" name="正方形/長方形 4"/>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6" name="下矢印 5">
            <a:extLst>
              <a:ext uri="{FF2B5EF4-FFF2-40B4-BE49-F238E27FC236}">
                <a16:creationId xmlns:a16="http://schemas.microsoft.com/office/drawing/2014/main" id="{89472F79-1A4A-D74F-BBFC-0BCD09029807}"/>
              </a:ext>
            </a:extLst>
          </p:cNvPr>
          <p:cNvSpPr/>
          <p:nvPr/>
        </p:nvSpPr>
        <p:spPr>
          <a:xfrm>
            <a:off x="2297775" y="3954929"/>
            <a:ext cx="2050041" cy="5981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971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C3DFD32-0C33-45B0-9B6A-5CEE8D66C461}" type="slidenum">
              <a:rPr kumimoji="1" lang="ja-JP" altLang="en-US" smtClean="0"/>
              <a:t>8</a:t>
            </a:fld>
            <a:endParaRPr kumimoji="1" lang="ja-JP" altLang="en-US" dirty="0"/>
          </a:p>
        </p:txBody>
      </p:sp>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1345359" y="2042293"/>
            <a:ext cx="704496" cy="904461"/>
          </a:xfrm>
          <a:prstGeom prst="rect">
            <a:avLst/>
          </a:prstGeom>
          <a:solidFill>
            <a:schemeClr val="bg1"/>
          </a:solidFill>
        </p:spPr>
      </p:pic>
      <p:pic>
        <p:nvPicPr>
          <p:cNvPr id="21" name="図 20"/>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1159829" y="2146984"/>
            <a:ext cx="704496" cy="904461"/>
          </a:xfrm>
          <a:prstGeom prst="rect">
            <a:avLst/>
          </a:prstGeom>
          <a:solidFill>
            <a:schemeClr val="bg1"/>
          </a:solidFill>
        </p:spPr>
      </p:pic>
      <p:pic>
        <p:nvPicPr>
          <p:cNvPr id="22" name="図 21"/>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954420" y="2259628"/>
            <a:ext cx="704496" cy="904461"/>
          </a:xfrm>
          <a:prstGeom prst="rect">
            <a:avLst/>
          </a:prstGeom>
          <a:solidFill>
            <a:schemeClr val="bg1"/>
          </a:solidFill>
        </p:spPr>
      </p:pic>
      <p:pic>
        <p:nvPicPr>
          <p:cNvPr id="23" name="図 22"/>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2618893" y="2051570"/>
            <a:ext cx="704496" cy="904461"/>
          </a:xfrm>
          <a:prstGeom prst="rect">
            <a:avLst/>
          </a:prstGeom>
          <a:solidFill>
            <a:schemeClr val="bg1"/>
          </a:solidFill>
        </p:spPr>
      </p:pic>
      <p:pic>
        <p:nvPicPr>
          <p:cNvPr id="24" name="図 23"/>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2433363" y="2156261"/>
            <a:ext cx="704496" cy="904461"/>
          </a:xfrm>
          <a:prstGeom prst="rect">
            <a:avLst/>
          </a:prstGeom>
          <a:solidFill>
            <a:schemeClr val="bg1"/>
          </a:solidFill>
        </p:spPr>
      </p:pic>
      <p:pic>
        <p:nvPicPr>
          <p:cNvPr id="25" name="図 24"/>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2227954" y="2268905"/>
            <a:ext cx="704496" cy="904461"/>
          </a:xfrm>
          <a:prstGeom prst="rect">
            <a:avLst/>
          </a:prstGeom>
          <a:solidFill>
            <a:schemeClr val="bg1"/>
          </a:solidFill>
        </p:spPr>
      </p:pic>
      <p:sp>
        <p:nvSpPr>
          <p:cNvPr id="27" name="角丸四角形 26"/>
          <p:cNvSpPr/>
          <p:nvPr/>
        </p:nvSpPr>
        <p:spPr>
          <a:xfrm>
            <a:off x="4992508" y="2328101"/>
            <a:ext cx="2206983" cy="5924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静的解析</a:t>
            </a:r>
          </a:p>
        </p:txBody>
      </p:sp>
      <p:sp>
        <p:nvSpPr>
          <p:cNvPr id="29" name="下矢印 28"/>
          <p:cNvSpPr/>
          <p:nvPr/>
        </p:nvSpPr>
        <p:spPr>
          <a:xfrm rot="16200000">
            <a:off x="3805068" y="2351535"/>
            <a:ext cx="688613" cy="61240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32" name="図 31"/>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9370743" y="1179709"/>
            <a:ext cx="704496" cy="904461"/>
          </a:xfrm>
          <a:prstGeom prst="rect">
            <a:avLst/>
          </a:prstGeom>
          <a:solidFill>
            <a:schemeClr val="bg1"/>
          </a:solidFill>
        </p:spPr>
      </p:pic>
      <p:pic>
        <p:nvPicPr>
          <p:cNvPr id="33" name="図 32"/>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9185213" y="1284400"/>
            <a:ext cx="704496" cy="904461"/>
          </a:xfrm>
          <a:prstGeom prst="rect">
            <a:avLst/>
          </a:prstGeom>
          <a:solidFill>
            <a:schemeClr val="bg1"/>
          </a:solidFill>
        </p:spPr>
      </p:pic>
      <p:pic>
        <p:nvPicPr>
          <p:cNvPr id="34" name="図 33"/>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8979804" y="1397044"/>
            <a:ext cx="704496" cy="904461"/>
          </a:xfrm>
          <a:prstGeom prst="rect">
            <a:avLst/>
          </a:prstGeom>
          <a:solidFill>
            <a:schemeClr val="bg1"/>
          </a:solidFill>
        </p:spPr>
      </p:pic>
      <p:pic>
        <p:nvPicPr>
          <p:cNvPr id="35" name="図 34"/>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9400693" y="2834906"/>
            <a:ext cx="704496" cy="904461"/>
          </a:xfrm>
          <a:prstGeom prst="rect">
            <a:avLst/>
          </a:prstGeom>
          <a:solidFill>
            <a:schemeClr val="bg1"/>
          </a:solidFill>
        </p:spPr>
      </p:pic>
      <p:pic>
        <p:nvPicPr>
          <p:cNvPr id="36" name="図 35"/>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9215163" y="2939597"/>
            <a:ext cx="704496" cy="904461"/>
          </a:xfrm>
          <a:prstGeom prst="rect">
            <a:avLst/>
          </a:prstGeom>
          <a:solidFill>
            <a:schemeClr val="bg1"/>
          </a:solidFill>
        </p:spPr>
      </p:pic>
      <p:pic>
        <p:nvPicPr>
          <p:cNvPr id="37" name="図 36"/>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9009754" y="3052241"/>
            <a:ext cx="704496" cy="904461"/>
          </a:xfrm>
          <a:prstGeom prst="rect">
            <a:avLst/>
          </a:prstGeom>
          <a:solidFill>
            <a:schemeClr val="bg1"/>
          </a:solidFill>
        </p:spPr>
      </p:pic>
      <p:sp>
        <p:nvSpPr>
          <p:cNvPr id="38" name="下矢印 37"/>
          <p:cNvSpPr/>
          <p:nvPr/>
        </p:nvSpPr>
        <p:spPr>
          <a:xfrm rot="16200000">
            <a:off x="7548012" y="2318007"/>
            <a:ext cx="731285" cy="61240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ドーナツ 29"/>
          <p:cNvSpPr/>
          <p:nvPr/>
        </p:nvSpPr>
        <p:spPr>
          <a:xfrm>
            <a:off x="10533888" y="1225296"/>
            <a:ext cx="941832" cy="932688"/>
          </a:xfrm>
          <a:prstGeom prst="donut">
            <a:avLst>
              <a:gd name="adj" fmla="val 13029"/>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乗算記号 30"/>
          <p:cNvSpPr/>
          <p:nvPr/>
        </p:nvSpPr>
        <p:spPr>
          <a:xfrm>
            <a:off x="10168128" y="2606040"/>
            <a:ext cx="1609344" cy="1563624"/>
          </a:xfrm>
          <a:prstGeom prst="mathMultiply">
            <a:avLst>
              <a:gd name="adj1" fmla="val 7146"/>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26" name="テキスト ボックス 25"/>
          <p:cNvSpPr txBox="1"/>
          <p:nvPr/>
        </p:nvSpPr>
        <p:spPr>
          <a:xfrm>
            <a:off x="274320" y="91440"/>
            <a:ext cx="3583259" cy="584775"/>
          </a:xfrm>
          <a:prstGeom prst="rect">
            <a:avLst/>
          </a:prstGeom>
          <a:noFill/>
        </p:spPr>
        <p:txBody>
          <a:bodyPr wrap="square" rtlCol="0">
            <a:spAutoFit/>
          </a:bodyPr>
          <a:lstStyle/>
          <a:p>
            <a:r>
              <a:rPr lang="ja-JP" altLang="en-US" sz="3200" dirty="0"/>
              <a:t>背景</a:t>
            </a:r>
            <a:endParaRPr kumimoji="1" lang="ja-JP" altLang="en-US" sz="3200" dirty="0"/>
          </a:p>
        </p:txBody>
      </p:sp>
    </p:spTree>
    <p:extLst>
      <p:ext uri="{BB962C8B-B14F-4D97-AF65-F5344CB8AC3E}">
        <p14:creationId xmlns:p14="http://schemas.microsoft.com/office/powerpoint/2010/main" val="251966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C3DFD32-0C33-45B0-9B6A-5CEE8D66C461}" type="slidenum">
              <a:rPr kumimoji="1" lang="ja-JP" altLang="en-US" smtClean="0"/>
              <a:t>9</a:t>
            </a:fld>
            <a:endParaRPr kumimoji="1" lang="ja-JP" altLang="en-US" dirty="0"/>
          </a:p>
        </p:txBody>
      </p:sp>
      <p:sp>
        <p:nvSpPr>
          <p:cNvPr id="17" name="角丸四角形 16"/>
          <p:cNvSpPr/>
          <p:nvPr/>
        </p:nvSpPr>
        <p:spPr>
          <a:xfrm>
            <a:off x="4843673" y="4489704"/>
            <a:ext cx="2504653" cy="776843"/>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4000" b="1" dirty="0"/>
              <a:t>型解析</a:t>
            </a:r>
          </a:p>
        </p:txBody>
      </p:sp>
      <p:sp>
        <p:nvSpPr>
          <p:cNvPr id="14" name="四角形吹き出し 13"/>
          <p:cNvSpPr/>
          <p:nvPr/>
        </p:nvSpPr>
        <p:spPr>
          <a:xfrm>
            <a:off x="8350445" y="5272114"/>
            <a:ext cx="3385681" cy="705098"/>
          </a:xfrm>
          <a:prstGeom prst="wedgeRectCallout">
            <a:avLst>
              <a:gd name="adj1" fmla="val -87424"/>
              <a:gd name="adj2" fmla="val -103955"/>
            </a:avLst>
          </a:prstGeom>
          <a:solidFill>
            <a:srgbClr val="FF0000">
              <a:alpha val="50000"/>
            </a:srgb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既存手法は不正確</a:t>
            </a:r>
          </a:p>
        </p:txBody>
      </p:sp>
      <p:sp>
        <p:nvSpPr>
          <p:cNvPr id="19" name="四角形吹き出し 18"/>
          <p:cNvSpPr/>
          <p:nvPr/>
        </p:nvSpPr>
        <p:spPr>
          <a:xfrm>
            <a:off x="548641" y="5257538"/>
            <a:ext cx="3658926" cy="705098"/>
          </a:xfrm>
          <a:prstGeom prst="wedgeRectCallout">
            <a:avLst>
              <a:gd name="adj1" fmla="val 74209"/>
              <a:gd name="adj2" fmla="val -88167"/>
            </a:avLst>
          </a:prstGeom>
          <a:solidFill>
            <a:srgbClr val="FFFF00">
              <a:alpha val="50000"/>
            </a:srgbClr>
          </a:solidFill>
          <a:ln>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正確な解析が必要</a:t>
            </a:r>
          </a:p>
        </p:txBody>
      </p:sp>
      <p:sp>
        <p:nvSpPr>
          <p:cNvPr id="27" name="角丸四角形 26"/>
          <p:cNvSpPr/>
          <p:nvPr/>
        </p:nvSpPr>
        <p:spPr>
          <a:xfrm>
            <a:off x="4992508" y="2328101"/>
            <a:ext cx="2206983" cy="5924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静的解析</a:t>
            </a:r>
          </a:p>
        </p:txBody>
      </p:sp>
      <p:sp>
        <p:nvSpPr>
          <p:cNvPr id="29" name="下矢印 28"/>
          <p:cNvSpPr/>
          <p:nvPr/>
        </p:nvSpPr>
        <p:spPr>
          <a:xfrm rot="16200000">
            <a:off x="3805068" y="2351535"/>
            <a:ext cx="688613" cy="61240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32" name="図 31"/>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9370743" y="1179709"/>
            <a:ext cx="704496" cy="904461"/>
          </a:xfrm>
          <a:prstGeom prst="rect">
            <a:avLst/>
          </a:prstGeom>
          <a:solidFill>
            <a:schemeClr val="bg1"/>
          </a:solidFill>
        </p:spPr>
      </p:pic>
      <p:pic>
        <p:nvPicPr>
          <p:cNvPr id="33" name="図 32"/>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9185213" y="1284400"/>
            <a:ext cx="704496" cy="904461"/>
          </a:xfrm>
          <a:prstGeom prst="rect">
            <a:avLst/>
          </a:prstGeom>
          <a:solidFill>
            <a:schemeClr val="bg1"/>
          </a:solidFill>
        </p:spPr>
      </p:pic>
      <p:pic>
        <p:nvPicPr>
          <p:cNvPr id="34" name="図 33"/>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8979804" y="1397044"/>
            <a:ext cx="704496" cy="904461"/>
          </a:xfrm>
          <a:prstGeom prst="rect">
            <a:avLst/>
          </a:prstGeom>
          <a:solidFill>
            <a:schemeClr val="bg1"/>
          </a:solidFill>
        </p:spPr>
      </p:pic>
      <p:pic>
        <p:nvPicPr>
          <p:cNvPr id="35" name="図 34"/>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9400693" y="2834906"/>
            <a:ext cx="704496" cy="904461"/>
          </a:xfrm>
          <a:prstGeom prst="rect">
            <a:avLst/>
          </a:prstGeom>
          <a:solidFill>
            <a:schemeClr val="bg1"/>
          </a:solidFill>
        </p:spPr>
      </p:pic>
      <p:pic>
        <p:nvPicPr>
          <p:cNvPr id="36" name="図 35"/>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9215163" y="2939597"/>
            <a:ext cx="704496" cy="904461"/>
          </a:xfrm>
          <a:prstGeom prst="rect">
            <a:avLst/>
          </a:prstGeom>
          <a:solidFill>
            <a:schemeClr val="bg1"/>
          </a:solidFill>
        </p:spPr>
      </p:pic>
      <p:pic>
        <p:nvPicPr>
          <p:cNvPr id="37" name="図 36"/>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9009754" y="3052241"/>
            <a:ext cx="704496" cy="904461"/>
          </a:xfrm>
          <a:prstGeom prst="rect">
            <a:avLst/>
          </a:prstGeom>
          <a:solidFill>
            <a:schemeClr val="bg1"/>
          </a:solidFill>
        </p:spPr>
      </p:pic>
      <p:sp>
        <p:nvSpPr>
          <p:cNvPr id="38" name="下矢印 37"/>
          <p:cNvSpPr/>
          <p:nvPr/>
        </p:nvSpPr>
        <p:spPr>
          <a:xfrm rot="16200000">
            <a:off x="7548012" y="2318007"/>
            <a:ext cx="731285" cy="61240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ドーナツ 29"/>
          <p:cNvSpPr/>
          <p:nvPr/>
        </p:nvSpPr>
        <p:spPr>
          <a:xfrm>
            <a:off x="10533888" y="1225296"/>
            <a:ext cx="941832" cy="932688"/>
          </a:xfrm>
          <a:prstGeom prst="donut">
            <a:avLst>
              <a:gd name="adj" fmla="val 13029"/>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乗算記号 30"/>
          <p:cNvSpPr/>
          <p:nvPr/>
        </p:nvSpPr>
        <p:spPr>
          <a:xfrm>
            <a:off x="10168128" y="2606040"/>
            <a:ext cx="1609344" cy="1563624"/>
          </a:xfrm>
          <a:prstGeom prst="mathMultiply">
            <a:avLst>
              <a:gd name="adj1" fmla="val 7146"/>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下矢印 40"/>
          <p:cNvSpPr/>
          <p:nvPr/>
        </p:nvSpPr>
        <p:spPr>
          <a:xfrm rot="10800000">
            <a:off x="5300530" y="3500630"/>
            <a:ext cx="1590939" cy="55016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26" name="図 25"/>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1345359" y="2042293"/>
            <a:ext cx="704496" cy="904461"/>
          </a:xfrm>
          <a:prstGeom prst="rect">
            <a:avLst/>
          </a:prstGeom>
          <a:solidFill>
            <a:schemeClr val="bg1"/>
          </a:solidFill>
        </p:spPr>
      </p:pic>
      <p:pic>
        <p:nvPicPr>
          <p:cNvPr id="28" name="図 27"/>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1159829" y="2146984"/>
            <a:ext cx="704496" cy="904461"/>
          </a:xfrm>
          <a:prstGeom prst="rect">
            <a:avLst/>
          </a:prstGeom>
          <a:solidFill>
            <a:schemeClr val="bg1"/>
          </a:solidFill>
        </p:spPr>
      </p:pic>
      <p:pic>
        <p:nvPicPr>
          <p:cNvPr id="39" name="図 38"/>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954420" y="2259628"/>
            <a:ext cx="704496" cy="904461"/>
          </a:xfrm>
          <a:prstGeom prst="rect">
            <a:avLst/>
          </a:prstGeom>
          <a:solidFill>
            <a:schemeClr val="bg1"/>
          </a:solidFill>
        </p:spPr>
      </p:pic>
      <p:pic>
        <p:nvPicPr>
          <p:cNvPr id="40" name="図 39"/>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2618893" y="2051570"/>
            <a:ext cx="704496" cy="904461"/>
          </a:xfrm>
          <a:prstGeom prst="rect">
            <a:avLst/>
          </a:prstGeom>
          <a:solidFill>
            <a:schemeClr val="bg1"/>
          </a:solidFill>
        </p:spPr>
      </p:pic>
      <p:pic>
        <p:nvPicPr>
          <p:cNvPr id="42" name="図 41"/>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2433363" y="2156261"/>
            <a:ext cx="704496" cy="904461"/>
          </a:xfrm>
          <a:prstGeom prst="rect">
            <a:avLst/>
          </a:prstGeom>
          <a:solidFill>
            <a:schemeClr val="bg1"/>
          </a:solidFill>
        </p:spPr>
      </p:pic>
      <p:pic>
        <p:nvPicPr>
          <p:cNvPr id="43" name="図 42"/>
          <p:cNvPicPr>
            <a:picLocks noChangeAspect="1"/>
          </p:cNvPicPr>
          <p:nvPr/>
        </p:nvPicPr>
        <p:blipFill rotWithShape="1">
          <a:blip r:embed="rId3" cstate="print">
            <a:extLst>
              <a:ext uri="{28A0092B-C50C-407E-A947-70E740481C1C}">
                <a14:useLocalDpi xmlns:a14="http://schemas.microsoft.com/office/drawing/2010/main" val="0"/>
              </a:ext>
            </a:extLst>
          </a:blip>
          <a:srcRect l="25570" t="24598" r="25870" b="13059"/>
          <a:stretch/>
        </p:blipFill>
        <p:spPr>
          <a:xfrm>
            <a:off x="2227954" y="2268905"/>
            <a:ext cx="704496" cy="904461"/>
          </a:xfrm>
          <a:prstGeom prst="rect">
            <a:avLst/>
          </a:prstGeom>
          <a:solidFill>
            <a:schemeClr val="bg1"/>
          </a:solidFill>
        </p:spPr>
      </p:pic>
      <p:sp>
        <p:nvSpPr>
          <p:cNvPr id="44" name="正方形/長方形 43"/>
          <p:cNvSpPr/>
          <p:nvPr/>
        </p:nvSpPr>
        <p:spPr>
          <a:xfrm>
            <a:off x="10954512" y="6336792"/>
            <a:ext cx="978408" cy="393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/64</a:t>
            </a:r>
            <a:endParaRPr kumimoji="1" lang="ja-JP" altLang="en-US" dirty="0">
              <a:solidFill>
                <a:schemeClr val="tx1"/>
              </a:solidFill>
            </a:endParaRPr>
          </a:p>
        </p:txBody>
      </p:sp>
      <p:sp>
        <p:nvSpPr>
          <p:cNvPr id="45" name="テキスト ボックス 44"/>
          <p:cNvSpPr txBox="1"/>
          <p:nvPr/>
        </p:nvSpPr>
        <p:spPr>
          <a:xfrm>
            <a:off x="274320" y="91440"/>
            <a:ext cx="3583259" cy="584775"/>
          </a:xfrm>
          <a:prstGeom prst="rect">
            <a:avLst/>
          </a:prstGeom>
          <a:noFill/>
        </p:spPr>
        <p:txBody>
          <a:bodyPr wrap="square" rtlCol="0">
            <a:spAutoFit/>
          </a:bodyPr>
          <a:lstStyle/>
          <a:p>
            <a:r>
              <a:rPr lang="ja-JP" altLang="en-US" sz="3200" dirty="0"/>
              <a:t>背景</a:t>
            </a:r>
            <a:endParaRPr kumimoji="1" lang="ja-JP" altLang="en-US" sz="3200" dirty="0"/>
          </a:p>
        </p:txBody>
      </p:sp>
      <p:sp>
        <p:nvSpPr>
          <p:cNvPr id="46" name="四角形吹き出し 45"/>
          <p:cNvSpPr/>
          <p:nvPr/>
        </p:nvSpPr>
        <p:spPr>
          <a:xfrm>
            <a:off x="2154937" y="847082"/>
            <a:ext cx="3658926" cy="705098"/>
          </a:xfrm>
          <a:prstGeom prst="wedgeRectCallout">
            <a:avLst>
              <a:gd name="adj1" fmla="val -48247"/>
              <a:gd name="adj2" fmla="val 129702"/>
            </a:avLst>
          </a:prstGeom>
          <a:solidFill>
            <a:srgbClr val="00B0F0">
              <a:alpha val="50000"/>
            </a:srgbClr>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動的型つけ言語</a:t>
            </a:r>
          </a:p>
        </p:txBody>
      </p:sp>
    </p:spTree>
    <p:extLst>
      <p:ext uri="{BB962C8B-B14F-4D97-AF65-F5344CB8AC3E}">
        <p14:creationId xmlns:p14="http://schemas.microsoft.com/office/powerpoint/2010/main" val="196892970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3652</TotalTime>
  <Words>5429</Words>
  <Application>Microsoft Macintosh PowerPoint</Application>
  <PresentationFormat>ワイド画面</PresentationFormat>
  <Paragraphs>1092</Paragraphs>
  <Slides>64</Slides>
  <Notes>62</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64</vt:i4>
      </vt:variant>
    </vt:vector>
  </HeadingPairs>
  <TitlesOfParts>
    <vt:vector size="69" baseType="lpstr">
      <vt:lpstr>Arial</vt:lpstr>
      <vt:lpstr>Calibri</vt:lpstr>
      <vt:lpstr>Calibri Light</vt:lpstr>
      <vt:lpstr>Wingdings</vt:lpstr>
      <vt:lpstr>Office テーマ</vt:lpstr>
      <vt:lpstr>卒論研究紹介 &amp; 春休み進捗報告</vt:lpstr>
      <vt:lpstr>PowerPoint プレゼンテーション</vt:lpstr>
      <vt:lpstr>動的型付け言語コードの 品質保証のための path-sensitiveな型解析</vt:lpstr>
      <vt:lpstr>PowerPoint プレゼンテーション</vt:lpstr>
      <vt:lpstr>背景(flow-sensitive)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動的型付け言語コードの 品質保証のための path-sensitiveな型解析</dc:title>
  <dc:creator>ryutaro kodama</dc:creator>
  <cp:lastModifiedBy>T20210040510</cp:lastModifiedBy>
  <cp:revision>161</cp:revision>
  <dcterms:created xsi:type="dcterms:W3CDTF">2021-01-31T06:22:06Z</dcterms:created>
  <dcterms:modified xsi:type="dcterms:W3CDTF">2021-04-20T02:04:54Z</dcterms:modified>
</cp:coreProperties>
</file>