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76" r:id="rId13"/>
    <p:sldId id="277" r:id="rId14"/>
    <p:sldId id="278" r:id="rId15"/>
    <p:sldId id="279" r:id="rId16"/>
    <p:sldId id="280" r:id="rId17"/>
    <p:sldId id="281" r:id="rId18"/>
    <p:sldId id="273" r:id="rId19"/>
    <p:sldId id="274" r:id="rId20"/>
    <p:sldId id="275" r:id="rId21"/>
    <p:sldId id="272" r:id="rId22"/>
    <p:sldId id="282" r:id="rId23"/>
    <p:sldId id="265" r:id="rId24"/>
    <p:sldId id="266" r:id="rId25"/>
    <p:sldId id="267" r:id="rId26"/>
    <p:sldId id="268" r:id="rId27"/>
    <p:sldId id="269" r:id="rId28"/>
    <p:sldId id="270" r:id="rId29"/>
    <p:sldId id="271" r:id="rId30"/>
    <p:sldId id="26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p:restoredTop sz="96197"/>
  </p:normalViewPr>
  <p:slideViewPr>
    <p:cSldViewPr snapToGrid="0" snapToObjects="1">
      <p:cViewPr>
        <p:scale>
          <a:sx n="66" d="100"/>
          <a:sy n="66" d="100"/>
        </p:scale>
        <p:origin x="-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2181220　b2181220" userId="c90bab79-1840-43b9-a0f1-7e41da8d9cba" providerId="ADAL" clId="{5BD3F1F1-8978-41C1-8B2D-DBD2D8DCBEED}"/>
    <pc:docChg chg="modSld">
      <pc:chgData name="b2181220　b2181220" userId="c90bab79-1840-43b9-a0f1-7e41da8d9cba" providerId="ADAL" clId="{5BD3F1F1-8978-41C1-8B2D-DBD2D8DCBEED}" dt="2022-02-09T09:52:56.795" v="0" actId="115"/>
      <pc:docMkLst>
        <pc:docMk/>
      </pc:docMkLst>
      <pc:sldChg chg="modSp">
        <pc:chgData name="b2181220　b2181220" userId="c90bab79-1840-43b9-a0f1-7e41da8d9cba" providerId="ADAL" clId="{5BD3F1F1-8978-41C1-8B2D-DBD2D8DCBEED}" dt="2022-02-09T09:52:56.795" v="0" actId="115"/>
        <pc:sldMkLst>
          <pc:docMk/>
          <pc:sldMk cId="1550612411" sldId="258"/>
        </pc:sldMkLst>
        <pc:spChg chg="mod">
          <ac:chgData name="b2181220　b2181220" userId="c90bab79-1840-43b9-a0f1-7e41da8d9cba" providerId="ADAL" clId="{5BD3F1F1-8978-41C1-8B2D-DBD2D8DCBEED}" dt="2022-02-09T09:52:56.795" v="0" actId="115"/>
          <ac:spMkLst>
            <pc:docMk/>
            <pc:sldMk cId="1550612411" sldId="258"/>
            <ac:spMk id="3" creationId="{FA6DE361-F162-D442-BD7C-77DA17D297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42E3-7B89-0F4B-A473-87B25322D07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B4DA50-FC20-3B45-8DBE-1BAA0B3FA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96FE06-ADE1-BC46-B4A6-5909E641FC0B}"/>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B1138A48-961E-B945-88B7-E35DEA28C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27C5DC-2A18-4C40-A18B-CE426850329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6808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4E2FE-4DB1-7C4A-8D6B-E963E06277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251595-EB4F-E54B-92D5-D6E0DA1869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1068F-2874-0D42-88B8-4A261342EB18}"/>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CFEDF0E7-4046-444B-893E-0F68C2ABE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EC9CF5-35B8-D544-865A-2676535255E3}"/>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212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184242-29BD-804A-B2CC-8BEF83497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D94855-C1AC-0345-8A9D-9E83639242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3FA9AF-0E6B-9046-95EE-E59151BFA6A6}"/>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3D2E2EE1-423D-5746-A3A2-8D7C250351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13A01D-FA09-B345-8452-E1C3B97D8BC1}"/>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34461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30D4-267A-B94D-B093-D1C476D4B1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CAE182-97BC-3140-8387-585CA6D862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F8950-CE55-9B45-9441-5F0D6CEB7D90}"/>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3A9C0DAC-6BD0-6544-AEAD-D0EC1416C4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EF0CB-CFBD-E148-90AF-14771B61DC9C}"/>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8220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B886D-AC0C-454C-AE63-22D42451B3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78E021-3F2A-6542-9581-7B72EFB30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C04210-272B-054B-AC79-1641B2855471}"/>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579C1A0F-D453-3F4D-8E50-5F85B9059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E4EC7-100A-5041-8366-A29CB13C8BD4}"/>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55019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4AC3FE-1F35-4849-B3C0-C5C7ABF3C1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3C4241-2F43-E841-87C1-6F5E8E19E4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0527AA-82B4-1841-BA00-FFAAEE3AF8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DE00B8-A196-D246-ADA4-8E425CE51FC4}"/>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75F03281-146A-2047-899A-52325B1008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050302-0C1E-C645-930D-0DA1F0359BEA}"/>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409660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10D7-8BC0-8A43-9667-7FD4C74D85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C296C3-8D3D-5A44-9A59-8692409BB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01E3690-12FA-F24F-B021-F4787541E4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A445E6-7026-9942-8A6F-05D2B18BA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1A1BE5-C08F-8D41-AC19-0CD3B9B31C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739D5E-2631-9949-905A-D2D3185C53E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8" name="フッター プレースホルダー 7">
            <a:extLst>
              <a:ext uri="{FF2B5EF4-FFF2-40B4-BE49-F238E27FC236}">
                <a16:creationId xmlns:a16="http://schemas.microsoft.com/office/drawing/2014/main" id="{59E42BE1-ABCF-A641-AE60-E640B0E876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95FFA7-1EEA-A246-8D5E-21B000D55C5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334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4AFF8-6C3B-0A48-92D2-376A6B5A3F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360F65-8656-654A-A5F5-55339B0619A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4" name="フッター プレースホルダー 3">
            <a:extLst>
              <a:ext uri="{FF2B5EF4-FFF2-40B4-BE49-F238E27FC236}">
                <a16:creationId xmlns:a16="http://schemas.microsoft.com/office/drawing/2014/main" id="{C7EAB835-137C-DD46-A9A7-1EF3A61A7B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98AB55-FBC9-DC45-8DFE-C8657656E375}"/>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3376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95791E-1CE9-074A-8B29-A8ED9399F90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3" name="フッター プレースホルダー 2">
            <a:extLst>
              <a:ext uri="{FF2B5EF4-FFF2-40B4-BE49-F238E27FC236}">
                <a16:creationId xmlns:a16="http://schemas.microsoft.com/office/drawing/2014/main" id="{026BE3B8-E84E-0044-A23F-6FF304845D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B0C62A-A3A6-844A-98D5-C2AFDF0F989B}"/>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6120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2EB63-DB81-784E-8BE0-8BB9980803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DE8977-75DA-CD49-A800-7187F05B9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843BF7-E46C-0543-B56C-6F68913CD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74685-C3C4-9B44-A933-7C57818F05B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B7177406-53D8-7E4B-A4EA-7CBFBA4AEC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754854-EC39-5C45-9470-B1746D0AA2A7}"/>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38856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5500-301B-1D44-B0F0-0CA4D0A453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A9DF5B-043C-2041-8254-14AABD7CE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EA0519-C71D-3941-93EF-DC31EAC9A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3208EE-C754-E542-8A7A-686B3FBAD8E4}"/>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92C7000A-F507-7E49-9853-A61AA76DC1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AD385D-5423-D249-906D-D86384ED5CE2}"/>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43097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A27EFC-1DE3-2444-9565-E06B244D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2E1418-761B-9146-9BB9-010CA4921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7C0B21-2800-FB41-B870-F12FB34DD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DFD930D1-E89A-5D41-BCFF-4B8DAE372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6E1A0C7-145A-984E-A73B-8F02E1F6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20945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1D087-F1FD-9844-8E14-08BEC9D1A519}"/>
              </a:ext>
            </a:extLst>
          </p:cNvPr>
          <p:cNvSpPr>
            <a:spLocks noGrp="1"/>
          </p:cNvSpPr>
          <p:nvPr>
            <p:ph type="ctrTitle"/>
          </p:nvPr>
        </p:nvSpPr>
        <p:spPr>
          <a:xfrm>
            <a:off x="1636005" y="1133380"/>
            <a:ext cx="8919990" cy="2387600"/>
          </a:xfrm>
        </p:spPr>
        <p:txBody>
          <a:bodyPr>
            <a:normAutofit/>
          </a:bodyPr>
          <a:lstStyle/>
          <a:p>
            <a:r>
              <a:rPr lang="ja-JP" altLang="en-US" sz="4400"/>
              <a:t>光集積回路測定速度向上に向けた計算機生成ホログラムの検討</a:t>
            </a:r>
            <a:endParaRPr kumimoji="1" lang="ja-JP" altLang="en-US" sz="4400"/>
          </a:p>
        </p:txBody>
      </p:sp>
      <p:sp>
        <p:nvSpPr>
          <p:cNvPr id="3" name="字幕 2">
            <a:extLst>
              <a:ext uri="{FF2B5EF4-FFF2-40B4-BE49-F238E27FC236}">
                <a16:creationId xmlns:a16="http://schemas.microsoft.com/office/drawing/2014/main" id="{CEE76192-8B89-1F4F-9784-4C500B93415B}"/>
              </a:ext>
            </a:extLst>
          </p:cNvPr>
          <p:cNvSpPr>
            <a:spLocks noGrp="1"/>
          </p:cNvSpPr>
          <p:nvPr>
            <p:ph type="subTitle" idx="1"/>
          </p:nvPr>
        </p:nvSpPr>
        <p:spPr/>
        <p:txBody>
          <a:bodyPr/>
          <a:lstStyle/>
          <a:p>
            <a:r>
              <a:rPr kumimoji="1" lang="ja-JP" altLang="en-US"/>
              <a:t>福田研究室　佐々木</a:t>
            </a:r>
            <a:r>
              <a:rPr kumimoji="1" lang="en-US" altLang="ja-JP" dirty="0"/>
              <a:t> </a:t>
            </a:r>
            <a:r>
              <a:rPr kumimoji="1" lang="ja-JP" altLang="en-US"/>
              <a:t>瑠斗</a:t>
            </a:r>
          </a:p>
        </p:txBody>
      </p:sp>
    </p:spTree>
    <p:extLst>
      <p:ext uri="{BB962C8B-B14F-4D97-AF65-F5344CB8AC3E}">
        <p14:creationId xmlns:p14="http://schemas.microsoft.com/office/powerpoint/2010/main" val="243531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ryutosasaki/scl2021_sasaki_private/main/figures/p700nm_d60_8.png?token=GHSAT0AAAAAABNDJ7K26H5TKSRMTVJSVZVSYQDQI5A">
            <a:extLst>
              <a:ext uri="{FF2B5EF4-FFF2-40B4-BE49-F238E27FC236}">
                <a16:creationId xmlns:a16="http://schemas.microsoft.com/office/drawing/2014/main" id="{D7C73885-4654-40D3-A824-DF9B18177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232" y="2278953"/>
            <a:ext cx="5971306" cy="447848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16CC16D6-387F-407E-90A3-253410CC58AC}"/>
              </a:ext>
            </a:extLst>
          </p:cNvPr>
          <p:cNvPicPr>
            <a:picLocks noChangeAspect="1"/>
          </p:cNvPicPr>
          <p:nvPr/>
        </p:nvPicPr>
        <p:blipFill>
          <a:blip r:embed="rId3"/>
          <a:stretch>
            <a:fillRect/>
          </a:stretch>
        </p:blipFill>
        <p:spPr>
          <a:xfrm>
            <a:off x="0" y="1572224"/>
            <a:ext cx="5971306" cy="5454654"/>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853669"/>
            <a:ext cx="5429252" cy="560388"/>
          </a:xfrm>
        </p:spPr>
        <p:txBody>
          <a:bodyPr>
            <a:normAutofit/>
          </a:bodyPr>
          <a:lstStyle/>
          <a:p>
            <a:pPr marL="0" indent="0">
              <a:buNone/>
            </a:pPr>
            <a:r>
              <a:rPr kumimoji="1" lang="en-US" altLang="ja-JP" dirty="0"/>
              <a:t>60</a:t>
            </a:r>
            <a:r>
              <a:rPr kumimoji="1" lang="ja-JP" altLang="en-US" dirty="0"/>
              <a:t>度回転させた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4937547"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937547" y="3712451"/>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3521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raw.githubusercontent.com/ryutosasaki/scl2021_sasaki_private/main/figures/p500nm_square_theta10_8.png?token=GHSAT0AAAAAABNDJ7K3GZPNBPYKNH7H74SSYQDQKSQ">
            <a:extLst>
              <a:ext uri="{FF2B5EF4-FFF2-40B4-BE49-F238E27FC236}">
                <a16:creationId xmlns:a16="http://schemas.microsoft.com/office/drawing/2014/main" id="{30126D2D-E137-4C77-981F-FA3B04ABD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385" y="2298426"/>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F4E60D72-810B-471F-A196-2EAAFF1169C4}"/>
              </a:ext>
            </a:extLst>
          </p:cNvPr>
          <p:cNvPicPr>
            <a:picLocks noChangeAspect="1"/>
          </p:cNvPicPr>
          <p:nvPr/>
        </p:nvPicPr>
        <p:blipFill>
          <a:blip r:embed="rId3"/>
          <a:stretch>
            <a:fillRect/>
          </a:stretch>
        </p:blipFill>
        <p:spPr>
          <a:xfrm>
            <a:off x="87204" y="1788431"/>
            <a:ext cx="5549748" cy="5069570"/>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5429252" cy="560388"/>
          </a:xfrm>
        </p:spPr>
        <p:txBody>
          <a:bodyPr>
            <a:normAutofit fontScale="92500"/>
          </a:bodyPr>
          <a:lstStyle/>
          <a:p>
            <a:pPr marL="0" indent="0">
              <a:buNone/>
            </a:pPr>
            <a:r>
              <a:rPr kumimoji="1" lang="ja-JP" altLang="en-US" dirty="0"/>
              <a:t>縦横で交差させた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332577" y="3658533"/>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95015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aw.githubusercontent.com/ryutosasaki/scl2021_sasaki_private/main/figures/p700nm_d60_d120_rhombas_10_8.png?token=GHSAT0AAAAAABNDJ7K3PPGLNM2CEZTHKQAUYQDQPFQ">
            <a:extLst>
              <a:ext uri="{FF2B5EF4-FFF2-40B4-BE49-F238E27FC236}">
                <a16:creationId xmlns:a16="http://schemas.microsoft.com/office/drawing/2014/main" id="{F01462D0-D016-4A6B-82B8-B2AA8BFB4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250" y="2232193"/>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99566B6C-05D6-4F8D-A6A9-EDB758C0D3EE}"/>
              </a:ext>
            </a:extLst>
          </p:cNvPr>
          <p:cNvPicPr>
            <a:picLocks noChangeAspect="1"/>
          </p:cNvPicPr>
          <p:nvPr/>
        </p:nvPicPr>
        <p:blipFill>
          <a:blip r:embed="rId3"/>
          <a:stretch>
            <a:fillRect/>
          </a:stretch>
        </p:blipFill>
        <p:spPr>
          <a:xfrm>
            <a:off x="0" y="1868701"/>
            <a:ext cx="5450520" cy="4978928"/>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6315078" cy="560388"/>
          </a:xfrm>
        </p:spPr>
        <p:txBody>
          <a:bodyPr>
            <a:normAutofit fontScale="85000" lnSpcReduction="10000"/>
          </a:bodyPr>
          <a:lstStyle/>
          <a:p>
            <a:pPr marL="0" indent="0">
              <a:buNone/>
            </a:pPr>
            <a:r>
              <a:rPr kumimoji="1" lang="en-US" altLang="ja-JP" dirty="0"/>
              <a:t>60</a:t>
            </a:r>
            <a:r>
              <a:rPr kumimoji="1" lang="ja-JP" altLang="en-US" dirty="0"/>
              <a:t>度</a:t>
            </a:r>
            <a:r>
              <a:rPr lang="ja-JP" altLang="en-US" dirty="0"/>
              <a:t>と</a:t>
            </a:r>
            <a:r>
              <a:rPr lang="en-US" altLang="ja-JP" dirty="0"/>
              <a:t>120</a:t>
            </a:r>
            <a:r>
              <a:rPr lang="ja-JP" altLang="en-US" dirty="0"/>
              <a:t>度で交差</a:t>
            </a:r>
            <a:r>
              <a:rPr kumimoji="1" lang="ja-JP" altLang="en-US" dirty="0"/>
              <a:t>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116324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raw.githubusercontent.com/ryutosasaki/scl2021_sasaki_private/main/figures/p700nm_d10_d170_rhombus_10_8.png?token=GHSAT0AAAAAABNDJ7K2NVXEVANI47WMX42AYQDQTBA">
            <a:extLst>
              <a:ext uri="{FF2B5EF4-FFF2-40B4-BE49-F238E27FC236}">
                <a16:creationId xmlns:a16="http://schemas.microsoft.com/office/drawing/2014/main" id="{9DD528D0-52B3-40DD-9EC4-6A5E28B25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625" y="2232193"/>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71D15296-DA45-4A0F-9A78-4B79B695F3DE}"/>
              </a:ext>
            </a:extLst>
          </p:cNvPr>
          <p:cNvPicPr>
            <a:picLocks noChangeAspect="1"/>
          </p:cNvPicPr>
          <p:nvPr/>
        </p:nvPicPr>
        <p:blipFill>
          <a:blip r:embed="rId3"/>
          <a:stretch>
            <a:fillRect/>
          </a:stretch>
        </p:blipFill>
        <p:spPr>
          <a:xfrm>
            <a:off x="0" y="1766842"/>
            <a:ext cx="5413164" cy="4944804"/>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6315078" cy="560388"/>
          </a:xfrm>
        </p:spPr>
        <p:txBody>
          <a:bodyPr>
            <a:normAutofit fontScale="85000" lnSpcReduction="10000"/>
          </a:bodyPr>
          <a:lstStyle/>
          <a:p>
            <a:pPr marL="0" indent="0">
              <a:buNone/>
            </a:pPr>
            <a:r>
              <a:rPr kumimoji="1" lang="en-US" altLang="ja-JP" dirty="0"/>
              <a:t>60</a:t>
            </a:r>
            <a:r>
              <a:rPr kumimoji="1" lang="ja-JP" altLang="en-US" dirty="0"/>
              <a:t>度</a:t>
            </a:r>
            <a:r>
              <a:rPr lang="ja-JP" altLang="en-US" dirty="0"/>
              <a:t>と</a:t>
            </a:r>
            <a:r>
              <a:rPr lang="en-US" altLang="ja-JP" dirty="0"/>
              <a:t>120</a:t>
            </a:r>
            <a:r>
              <a:rPr lang="ja-JP" altLang="en-US" dirty="0"/>
              <a:t>度で交差</a:t>
            </a:r>
            <a:r>
              <a:rPr kumimoji="1" lang="ja-JP" altLang="en-US" dirty="0"/>
              <a:t>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2586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raw.githubusercontent.com/ryutosasaki/scl2021_sasaki_private/main/%E5%9B%B310.png?token=GHSAT0AAAAAABNDJ7K3LPQLTD5FRNASGI56YQDQ2EQ">
            <a:extLst>
              <a:ext uri="{FF2B5EF4-FFF2-40B4-BE49-F238E27FC236}">
                <a16:creationId xmlns:a16="http://schemas.microsoft.com/office/drawing/2014/main" id="{4AF45058-427E-4149-A1AE-9DED0BF3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7" y="1885787"/>
            <a:ext cx="5443169" cy="49722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raw.githubusercontent.com/ryutosasaki/scl2021_sasaki_private/main/figures/5um_frenel_8.png?token=GHSAT0AAAAAABNDJ7K2JPODZSMU5E3RIPBEYQDQUIQ">
            <a:extLst>
              <a:ext uri="{FF2B5EF4-FFF2-40B4-BE49-F238E27FC236}">
                <a16:creationId xmlns:a16="http://schemas.microsoft.com/office/drawing/2014/main" id="{AF594480-0BE4-48BE-9189-F5343C8FE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507" y="2232192"/>
            <a:ext cx="6167743" cy="4625807"/>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4011336" y="897225"/>
            <a:ext cx="3225037" cy="560388"/>
          </a:xfrm>
        </p:spPr>
        <p:txBody>
          <a:bodyPr>
            <a:normAutofit/>
          </a:bodyPr>
          <a:lstStyle/>
          <a:p>
            <a:pPr marL="0" indent="0">
              <a:buNone/>
            </a:pPr>
            <a:r>
              <a:rPr kumimoji="1" lang="ja-JP" altLang="en-US" dirty="0"/>
              <a:t>フレネルレンズ</a:t>
            </a:r>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66518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5411568" y="1876425"/>
            <a:ext cx="6642100" cy="4981575"/>
          </a:xfrm>
          <a:prstGeom prst="rect">
            <a:avLst/>
          </a:prstGeom>
        </p:spPr>
      </p:pic>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1508236"/>
            <a:ext cx="5429252" cy="560388"/>
          </a:xfrm>
        </p:spPr>
        <p:txBody>
          <a:bodyPr>
            <a:normAutofit/>
          </a:bodyPr>
          <a:lstStyle/>
          <a:p>
            <a:pPr marL="0" indent="0">
              <a:buNone/>
            </a:pPr>
            <a:r>
              <a:rPr kumimoji="1" lang="ja-JP" altLang="en-US"/>
              <a:t>横並びの</a:t>
            </a:r>
            <a:r>
              <a:rPr lang="ja-JP" altLang="en-US"/>
              <a:t>グレーティング</a:t>
            </a:r>
            <a:endParaRPr kumimoji="1" lang="ja-JP" altLang="en-US"/>
          </a:p>
        </p:txBody>
      </p:sp>
      <p:sp>
        <p:nvSpPr>
          <p:cNvPr id="7" name="右矢印 6">
            <a:extLst>
              <a:ext uri="{FF2B5EF4-FFF2-40B4-BE49-F238E27FC236}">
                <a16:creationId xmlns:a16="http://schemas.microsoft.com/office/drawing/2014/main" id="{B7B0D12F-F658-354A-BD93-C0DB1672B252}"/>
              </a:ext>
            </a:extLst>
          </p:cNvPr>
          <p:cNvSpPr/>
          <p:nvPr/>
        </p:nvSpPr>
        <p:spPr>
          <a:xfrm>
            <a:off x="4177245" y="3929169"/>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130010" y="32828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grpSp>
        <p:nvGrpSpPr>
          <p:cNvPr id="31" name="グループ化 30">
            <a:extLst>
              <a:ext uri="{FF2B5EF4-FFF2-40B4-BE49-F238E27FC236}">
                <a16:creationId xmlns:a16="http://schemas.microsoft.com/office/drawing/2014/main" id="{769AF205-5A75-1C41-9DA0-4AB507C82841}"/>
              </a:ext>
            </a:extLst>
          </p:cNvPr>
          <p:cNvGrpSpPr/>
          <p:nvPr/>
        </p:nvGrpSpPr>
        <p:grpSpPr>
          <a:xfrm>
            <a:off x="621871" y="1526964"/>
            <a:ext cx="3142313" cy="4645235"/>
            <a:chOff x="621871" y="1526964"/>
            <a:chExt cx="3142313" cy="4645235"/>
          </a:xfrm>
        </p:grpSpPr>
        <p:grpSp>
          <p:nvGrpSpPr>
            <p:cNvPr id="6" name="グループ化 5">
              <a:extLst>
                <a:ext uri="{FF2B5EF4-FFF2-40B4-BE49-F238E27FC236}">
                  <a16:creationId xmlns:a16="http://schemas.microsoft.com/office/drawing/2014/main" id="{9D74D1E7-F571-1941-934D-974CF361CCE2}"/>
                </a:ext>
              </a:extLst>
            </p:cNvPr>
            <p:cNvGrpSpPr/>
            <p:nvPr/>
          </p:nvGrpSpPr>
          <p:grpSpPr>
            <a:xfrm>
              <a:off x="868584" y="2606039"/>
              <a:ext cx="2895600" cy="3566160"/>
              <a:chOff x="1554480" y="2606040"/>
              <a:chExt cx="2895600" cy="3566160"/>
            </a:xfrm>
          </p:grpSpPr>
          <p:sp>
            <p:nvSpPr>
              <p:cNvPr id="4" name="正方形/長方形 3">
                <a:extLst>
                  <a:ext uri="{FF2B5EF4-FFF2-40B4-BE49-F238E27FC236}">
                    <a16:creationId xmlns:a16="http://schemas.microsoft.com/office/drawing/2014/main" id="{0EC72F87-61DF-574F-A619-46EF658CA23F}"/>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CEE663F-D692-8C49-8F8C-20FA2AE9C92D}"/>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A84DE3-800E-8B41-BD09-4D4C2CC79ECF}"/>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926DC3A-9845-F44B-AC72-CFB96CE56711}"/>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6D3B7B2-B849-C945-B910-F640683DB982}"/>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4A90720-A88E-8D46-9B32-323C6FAA8BEE}"/>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9BC20EE-33CC-2541-95CD-BC8F5D4A521E}"/>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F899C94-6B52-2B44-B085-574AC51C08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E013A6-AAD8-3D4C-AF63-63020C4CADB0}"/>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827F57C-2979-9D48-9230-0F70323E6A7F}"/>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a:extLst>
                <a:ext uri="{FF2B5EF4-FFF2-40B4-BE49-F238E27FC236}">
                  <a16:creationId xmlns:a16="http://schemas.microsoft.com/office/drawing/2014/main" id="{6DA105DF-9B56-DB4D-9647-657E7DC4C61A}"/>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3A8E3ED-A0ED-C74C-9FC2-06148EBE4C32}"/>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66B5CEF3-647F-504E-B4E9-50A0753A3699}"/>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A3A676F-09AE-1F4B-8CCF-FCA432073B5D}"/>
                </a:ext>
              </a:extLst>
            </p:cNvPr>
            <p:cNvSpPr txBox="1"/>
            <p:nvPr/>
          </p:nvSpPr>
          <p:spPr>
            <a:xfrm>
              <a:off x="621871" y="1526964"/>
              <a:ext cx="1248203" cy="646331"/>
            </a:xfrm>
            <a:prstGeom prst="rect">
              <a:avLst/>
            </a:prstGeom>
            <a:noFill/>
          </p:spPr>
          <p:txBody>
            <a:bodyPr wrap="square" rtlCol="0">
              <a:spAutoFit/>
            </a:bodyPr>
            <a:lstStyle/>
            <a:p>
              <a:r>
                <a:rPr kumimoji="1" lang="ja-JP" altLang="en-US"/>
                <a:t>ピッチ</a:t>
              </a:r>
              <a:r>
                <a:rPr kumimoji="1" lang="en-US" altLang="ja-JP" dirty="0"/>
                <a:t>500nm</a:t>
              </a:r>
              <a:endParaRPr kumimoji="1" lang="ja-JP" altLang="en-US"/>
            </a:p>
          </p:txBody>
        </p:sp>
      </p:gr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415273" y="2025587"/>
            <a:ext cx="2964729" cy="369332"/>
          </a:xfrm>
          <a:prstGeom prst="rect">
            <a:avLst/>
          </a:prstGeom>
          <a:noFill/>
        </p:spPr>
        <p:txBody>
          <a:bodyPr wrap="square" rtlCol="0">
            <a:spAutoFit/>
          </a:bodyPr>
          <a:lstStyle/>
          <a:p>
            <a:r>
              <a:rPr kumimoji="1" lang="ja-JP" altLang="en-US"/>
              <a:t>反射面から</a:t>
            </a:r>
            <a:r>
              <a:rPr kumimoji="1" lang="en-US" altLang="ja-JP" dirty="0"/>
              <a:t>20 </a:t>
            </a:r>
            <a:r>
              <a:rPr kumimoji="1" lang="en-US" altLang="ja-JP" dirty="0" err="1"/>
              <a:t>μm</a:t>
            </a:r>
            <a:r>
              <a:rPr kumimoji="1" lang="ja-JP" altLang="en-US"/>
              <a:t>上の面</a:t>
            </a:r>
          </a:p>
        </p:txBody>
      </p:sp>
    </p:spTree>
    <p:extLst>
      <p:ext uri="{BB962C8B-B14F-4D97-AF65-F5344CB8AC3E}">
        <p14:creationId xmlns:p14="http://schemas.microsoft.com/office/powerpoint/2010/main" val="123725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5687982" y="1748368"/>
            <a:ext cx="6504018" cy="4878014"/>
          </a:xfrm>
          <a:prstGeom prst="rect">
            <a:avLst/>
          </a:prstGeom>
        </p:spPr>
      </p:pic>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3072908" y="769972"/>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45</a:t>
            </a:r>
            <a:r>
              <a:rPr lang="ja-JP" altLang="en-US"/>
              <a:t>度回転させたグレーティング</a:t>
            </a:r>
          </a:p>
        </p:txBody>
      </p:sp>
      <p:sp>
        <p:nvSpPr>
          <p:cNvPr id="20" name="右矢印 19">
            <a:extLst>
              <a:ext uri="{FF2B5EF4-FFF2-40B4-BE49-F238E27FC236}">
                <a16:creationId xmlns:a16="http://schemas.microsoft.com/office/drawing/2014/main" id="{4C0174EC-0336-2E46-99BC-9FEE3C1D0DD2}"/>
              </a:ext>
            </a:extLst>
          </p:cNvPr>
          <p:cNvSpPr/>
          <p:nvPr/>
        </p:nvSpPr>
        <p:spPr>
          <a:xfrm>
            <a:off x="4988188" y="3959685"/>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E15CB-5916-7640-BE41-C16A8E73EE82}"/>
              </a:ext>
            </a:extLst>
          </p:cNvPr>
          <p:cNvSpPr txBox="1"/>
          <p:nvPr/>
        </p:nvSpPr>
        <p:spPr>
          <a:xfrm>
            <a:off x="5057554" y="3329504"/>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grpSp>
        <p:nvGrpSpPr>
          <p:cNvPr id="22" name="グループ化 21">
            <a:extLst>
              <a:ext uri="{FF2B5EF4-FFF2-40B4-BE49-F238E27FC236}">
                <a16:creationId xmlns:a16="http://schemas.microsoft.com/office/drawing/2014/main" id="{42979CF4-F011-604F-8958-0641272F0D4B}"/>
              </a:ext>
            </a:extLst>
          </p:cNvPr>
          <p:cNvGrpSpPr/>
          <p:nvPr/>
        </p:nvGrpSpPr>
        <p:grpSpPr>
          <a:xfrm rot="18915209">
            <a:off x="786176" y="1791663"/>
            <a:ext cx="3173131" cy="4426281"/>
            <a:chOff x="868584" y="1745918"/>
            <a:chExt cx="3173131" cy="4426281"/>
          </a:xfrm>
        </p:grpSpPr>
        <p:grpSp>
          <p:nvGrpSpPr>
            <p:cNvPr id="23" name="グループ化 22">
              <a:extLst>
                <a:ext uri="{FF2B5EF4-FFF2-40B4-BE49-F238E27FC236}">
                  <a16:creationId xmlns:a16="http://schemas.microsoft.com/office/drawing/2014/main" id="{A6821857-9237-814E-9B53-E87D74515AE0}"/>
                </a:ext>
              </a:extLst>
            </p:cNvPr>
            <p:cNvGrpSpPr/>
            <p:nvPr/>
          </p:nvGrpSpPr>
          <p:grpSpPr>
            <a:xfrm>
              <a:off x="868584" y="2606039"/>
              <a:ext cx="2895600" cy="3566160"/>
              <a:chOff x="1554480" y="2606040"/>
              <a:chExt cx="2895600" cy="3566160"/>
            </a:xfrm>
          </p:grpSpPr>
          <p:sp>
            <p:nvSpPr>
              <p:cNvPr id="28" name="正方形/長方形 27">
                <a:extLst>
                  <a:ext uri="{FF2B5EF4-FFF2-40B4-BE49-F238E27FC236}">
                    <a16:creationId xmlns:a16="http://schemas.microsoft.com/office/drawing/2014/main" id="{C0940346-7B81-F24A-9F89-D0E1A1C1279E}"/>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8DE8A6-2504-A047-AABD-51490CF500C5}"/>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FED5B71-054B-624F-AB38-1C6A85AA3B02}"/>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8AA671D-742B-554B-92A8-7918EA3B222E}"/>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1220007-45A5-254B-B975-05A93AB3F10B}"/>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C4D2F53-2E56-DB42-A805-B0B1619512B5}"/>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C7FD50B-033A-4044-9D64-5276C8D46CA7}"/>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E94CFD0-B9D9-DF4E-823E-2441E5873390}"/>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D886C48-D618-A441-B333-69CE7E1C82C4}"/>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FB330E3-25DC-B14D-83F8-50AA71C21A0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6D9F2C66-A346-7445-A564-E58D0F0AD400}"/>
                </a:ext>
              </a:extLst>
            </p:cNvPr>
            <p:cNvCxnSpPr>
              <a:cxnSpLocks/>
            </p:cNvCxnSpPr>
            <p:nvPr/>
          </p:nvCxnSpPr>
          <p:spPr>
            <a:xfrm flipV="1">
              <a:off x="3467476" y="2087525"/>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8D217BD6-B888-7343-8675-CCD6408650AE}"/>
                </a:ext>
              </a:extLst>
            </p:cNvPr>
            <p:cNvCxnSpPr>
              <a:cxnSpLocks/>
            </p:cNvCxnSpPr>
            <p:nvPr/>
          </p:nvCxnSpPr>
          <p:spPr>
            <a:xfrm flipV="1">
              <a:off x="3772276" y="2087526"/>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C8469E4-AEDE-B04C-B703-1EB8264B4F28}"/>
                </a:ext>
              </a:extLst>
            </p:cNvPr>
            <p:cNvCxnSpPr>
              <a:cxnSpLocks/>
            </p:cNvCxnSpPr>
            <p:nvPr/>
          </p:nvCxnSpPr>
          <p:spPr>
            <a:xfrm>
              <a:off x="3467476" y="2202276"/>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9C8A32E-AB02-9B44-94AE-051609BAD64B}"/>
                </a:ext>
              </a:extLst>
            </p:cNvPr>
            <p:cNvSpPr txBox="1"/>
            <p:nvPr/>
          </p:nvSpPr>
          <p:spPr>
            <a:xfrm rot="2684791">
              <a:off x="2974915" y="1745918"/>
              <a:ext cx="1066800" cy="369332"/>
            </a:xfrm>
            <a:prstGeom prst="rect">
              <a:avLst/>
            </a:prstGeom>
            <a:noFill/>
          </p:spPr>
          <p:txBody>
            <a:bodyPr wrap="square" rtlCol="0">
              <a:spAutoFit/>
            </a:bodyPr>
            <a:lstStyle/>
            <a:p>
              <a:r>
                <a:rPr kumimoji="1" lang="en-US" altLang="ja-JP" dirty="0"/>
                <a:t>700nm</a:t>
              </a:r>
              <a:endParaRPr kumimoji="1" lang="ja-JP" altLang="en-US"/>
            </a:p>
          </p:txBody>
        </p:sp>
      </p:grpSp>
      <p:sp>
        <p:nvSpPr>
          <p:cNvPr id="54" name="テキスト ボックス 53">
            <a:extLst>
              <a:ext uri="{FF2B5EF4-FFF2-40B4-BE49-F238E27FC236}">
                <a16:creationId xmlns:a16="http://schemas.microsoft.com/office/drawing/2014/main" id="{E33FBD52-E4AE-F943-9446-567B91CAFE8C}"/>
              </a:ext>
            </a:extLst>
          </p:cNvPr>
          <p:cNvSpPr txBox="1"/>
          <p:nvPr/>
        </p:nvSpPr>
        <p:spPr>
          <a:xfrm>
            <a:off x="7636280" y="1953456"/>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3051533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2"/>
          <a:stretch>
            <a:fillRect/>
          </a:stretch>
        </p:blipFill>
        <p:spPr>
          <a:xfrm>
            <a:off x="5703003" y="1609649"/>
            <a:ext cx="6816947" cy="5112710"/>
          </a:xfrm>
          <a:prstGeom prst="rect">
            <a:avLst/>
          </a:prstGeom>
        </p:spPr>
      </p:pic>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2774065" y="1127124"/>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grpSp>
        <p:nvGrpSpPr>
          <p:cNvPr id="58" name="グループ化 57">
            <a:extLst>
              <a:ext uri="{FF2B5EF4-FFF2-40B4-BE49-F238E27FC236}">
                <a16:creationId xmlns:a16="http://schemas.microsoft.com/office/drawing/2014/main" id="{36AA41C9-D61C-D64F-9E9A-24A3F8D95D7E}"/>
              </a:ext>
            </a:extLst>
          </p:cNvPr>
          <p:cNvGrpSpPr/>
          <p:nvPr/>
        </p:nvGrpSpPr>
        <p:grpSpPr>
          <a:xfrm>
            <a:off x="776270" y="1842537"/>
            <a:ext cx="3586343" cy="4351183"/>
            <a:chOff x="475328" y="1796238"/>
            <a:chExt cx="3586343" cy="4351183"/>
          </a:xfrm>
        </p:grpSpPr>
        <p:grpSp>
          <p:nvGrpSpPr>
            <p:cNvPr id="11" name="グループ化 10">
              <a:extLst>
                <a:ext uri="{FF2B5EF4-FFF2-40B4-BE49-F238E27FC236}">
                  <a16:creationId xmlns:a16="http://schemas.microsoft.com/office/drawing/2014/main" id="{C056330E-94EB-2D4C-A6E2-01241BEBC1B6}"/>
                </a:ext>
              </a:extLst>
            </p:cNvPr>
            <p:cNvGrpSpPr/>
            <p:nvPr/>
          </p:nvGrpSpPr>
          <p:grpSpPr>
            <a:xfrm rot="18009587">
              <a:off x="810608" y="2598732"/>
              <a:ext cx="2895600" cy="3566160"/>
              <a:chOff x="1554480" y="2606040"/>
              <a:chExt cx="2895600" cy="3566160"/>
            </a:xfrm>
          </p:grpSpPr>
          <p:sp>
            <p:nvSpPr>
              <p:cNvPr id="16" name="正方形/長方形 15">
                <a:extLst>
                  <a:ext uri="{FF2B5EF4-FFF2-40B4-BE49-F238E27FC236}">
                    <a16:creationId xmlns:a16="http://schemas.microsoft.com/office/drawing/2014/main" id="{DB2134A5-22C8-AE43-B535-6D33F8888C17}"/>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FF12B4-4463-6C41-9815-1F7853E8CDD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C2A9813-3D15-784C-9803-66131367863B}"/>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1598FE75-CE73-7E45-995A-3A08514C3868}"/>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BDCCF4C-5DB4-0446-BFEB-A73F82E5F198}"/>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7F76CC9-81DA-204A-B1AF-2FD369E15FEF}"/>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8334AC-1419-F041-A938-F4196FB510F3}"/>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8D0176F-B716-D44A-B972-5DFEE4060E23}"/>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AA16D5B-EF48-3F4D-82FD-F4C7BB69906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3F160C62-D58C-9849-A4C0-CB633E9ED48D}"/>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BA263DBB-03CC-4346-A526-184C2BD504D2}"/>
                </a:ext>
              </a:extLst>
            </p:cNvPr>
            <p:cNvGrpSpPr/>
            <p:nvPr/>
          </p:nvGrpSpPr>
          <p:grpSpPr>
            <a:xfrm>
              <a:off x="602192" y="1796238"/>
              <a:ext cx="3200400" cy="4351183"/>
              <a:chOff x="563784" y="1821016"/>
              <a:chExt cx="3200400" cy="4351183"/>
            </a:xfrm>
          </p:grpSpPr>
          <p:grpSp>
            <p:nvGrpSpPr>
              <p:cNvPr id="27" name="グループ化 26">
                <a:extLst>
                  <a:ext uri="{FF2B5EF4-FFF2-40B4-BE49-F238E27FC236}">
                    <a16:creationId xmlns:a16="http://schemas.microsoft.com/office/drawing/2014/main" id="{9BB01598-9406-F14C-9ED0-666C46D5A077}"/>
                  </a:ext>
                </a:extLst>
              </p:cNvPr>
              <p:cNvGrpSpPr/>
              <p:nvPr/>
            </p:nvGrpSpPr>
            <p:grpSpPr>
              <a:xfrm>
                <a:off x="868584" y="2606039"/>
                <a:ext cx="2895600" cy="3566160"/>
                <a:chOff x="1554480" y="2606040"/>
                <a:chExt cx="2895600" cy="3566160"/>
              </a:xfrm>
            </p:grpSpPr>
            <p:sp>
              <p:nvSpPr>
                <p:cNvPr id="32" name="正方形/長方形 31">
                  <a:extLst>
                    <a:ext uri="{FF2B5EF4-FFF2-40B4-BE49-F238E27FC236}">
                      <a16:creationId xmlns:a16="http://schemas.microsoft.com/office/drawing/2014/main" id="{FB1E5D5C-81BD-6D44-B031-AF003A649A9D}"/>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9FC9537-8D87-334F-B026-D7F3813F8027}"/>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102B43E-94CC-B049-97D5-4A1DEEB51B76}"/>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64900D8-1C4D-A545-8BCC-058712A11630}"/>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A067343-1110-9841-B236-08004B75802E}"/>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EE41904-8E0C-C143-856E-856C531C74DA}"/>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9E197C3-3CDA-E043-AECF-A280F15AC831}"/>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DC7A42E-5D78-9349-AF18-A9EF974B2E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7DB5371-31D0-4041-8E93-CDE7E8B65BE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9FE40E8B-FFB9-BE48-9C21-1E432E83A28C}"/>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コネクタ 27">
                <a:extLst>
                  <a:ext uri="{FF2B5EF4-FFF2-40B4-BE49-F238E27FC236}">
                    <a16:creationId xmlns:a16="http://schemas.microsoft.com/office/drawing/2014/main" id="{0F2EDAF1-187D-664A-83F5-1D4A7D4C682E}"/>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F739A6F-6394-0D46-8348-B80A962D1FFB}"/>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57F888D-BC89-AD40-B5D3-5AE4BDE88888}"/>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ED4BB0D-85F4-FE4B-B51D-71A27766DE30}"/>
                  </a:ext>
                </a:extLst>
              </p:cNvPr>
              <p:cNvSpPr txBox="1"/>
              <p:nvPr/>
            </p:nvSpPr>
            <p:spPr>
              <a:xfrm>
                <a:off x="563784" y="1821016"/>
                <a:ext cx="1066800" cy="369332"/>
              </a:xfrm>
              <a:prstGeom prst="rect">
                <a:avLst/>
              </a:prstGeom>
              <a:noFill/>
            </p:spPr>
            <p:txBody>
              <a:bodyPr wrap="square" rtlCol="0">
                <a:spAutoFit/>
              </a:bodyPr>
              <a:lstStyle/>
              <a:p>
                <a:r>
                  <a:rPr kumimoji="1" lang="en-US" altLang="ja-JP" dirty="0"/>
                  <a:t>700nm</a:t>
                </a:r>
                <a:endParaRPr kumimoji="1" lang="ja-JP" altLang="en-US"/>
              </a:p>
            </p:txBody>
          </p:sp>
        </p:grpSp>
        <p:grpSp>
          <p:nvGrpSpPr>
            <p:cNvPr id="43" name="グループ化 42">
              <a:extLst>
                <a:ext uri="{FF2B5EF4-FFF2-40B4-BE49-F238E27FC236}">
                  <a16:creationId xmlns:a16="http://schemas.microsoft.com/office/drawing/2014/main" id="{B861A2D6-A8A1-3140-824B-EE5E41B526AC}"/>
                </a:ext>
              </a:extLst>
            </p:cNvPr>
            <p:cNvGrpSpPr/>
            <p:nvPr/>
          </p:nvGrpSpPr>
          <p:grpSpPr>
            <a:xfrm rot="3603679">
              <a:off x="830791" y="2428889"/>
              <a:ext cx="2895600" cy="3566160"/>
              <a:chOff x="1554480" y="2606040"/>
              <a:chExt cx="2895600" cy="3566160"/>
            </a:xfrm>
          </p:grpSpPr>
          <p:sp>
            <p:nvSpPr>
              <p:cNvPr id="48" name="正方形/長方形 47">
                <a:extLst>
                  <a:ext uri="{FF2B5EF4-FFF2-40B4-BE49-F238E27FC236}">
                    <a16:creationId xmlns:a16="http://schemas.microsoft.com/office/drawing/2014/main" id="{BE81D9FE-649C-2548-A5E6-97EB0E5157BB}"/>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D435D2F-E87F-DB43-815D-6934530B73B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A2CF3684-53AD-044D-A231-19AC57854315}"/>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3D783B8D-FC77-2543-92E2-95A9468863A7}"/>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998CA61-FDFE-3E43-951E-41271CFC460F}"/>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D55B8FB-A9AE-A047-A419-5D6119DD42A9}"/>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F4F51CBA-4E5B-954E-9E5D-09CBE4716D2D}"/>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B3A8A31F-D671-B24A-A517-7B7305344D05}"/>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3171B0D3-F6F7-EB42-9487-5576344CF981}"/>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E85F1680-597A-A546-89EB-0830C2F4F35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9" name="右矢印 58">
            <a:extLst>
              <a:ext uri="{FF2B5EF4-FFF2-40B4-BE49-F238E27FC236}">
                <a16:creationId xmlns:a16="http://schemas.microsoft.com/office/drawing/2014/main" id="{9729C007-62DE-7040-8174-3F3130077379}"/>
              </a:ext>
            </a:extLst>
          </p:cNvPr>
          <p:cNvSpPr/>
          <p:nvPr/>
        </p:nvSpPr>
        <p:spPr>
          <a:xfrm>
            <a:off x="4962460" y="3995052"/>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ADDD045-CD78-1E40-8BB6-8894733D6F74}"/>
              </a:ext>
            </a:extLst>
          </p:cNvPr>
          <p:cNvSpPr txBox="1"/>
          <p:nvPr/>
        </p:nvSpPr>
        <p:spPr>
          <a:xfrm>
            <a:off x="5031826" y="3364871"/>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61" name="テキスト ボックス 60">
            <a:extLst>
              <a:ext uri="{FF2B5EF4-FFF2-40B4-BE49-F238E27FC236}">
                <a16:creationId xmlns:a16="http://schemas.microsoft.com/office/drawing/2014/main" id="{AD24E1BA-3F04-4F4A-8691-23132AE73497}"/>
              </a:ext>
            </a:extLst>
          </p:cNvPr>
          <p:cNvSpPr txBox="1"/>
          <p:nvPr/>
        </p:nvSpPr>
        <p:spPr>
          <a:xfrm>
            <a:off x="7844624" y="1842537"/>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365297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8051-3B85-4F06-9AE3-0F9D3CD93A66}"/>
              </a:ext>
            </a:extLst>
          </p:cNvPr>
          <p:cNvSpPr>
            <a:spLocks noGrp="1"/>
          </p:cNvSpPr>
          <p:nvPr>
            <p:ph type="title"/>
          </p:nvPr>
        </p:nvSpPr>
        <p:spPr/>
        <p:txBody>
          <a:bodyPr/>
          <a:lstStyle/>
          <a:p>
            <a:r>
              <a:rPr kumimoji="1" lang="ja-JP" altLang="en-US" dirty="0"/>
              <a:t>ホログラム</a:t>
            </a:r>
          </a:p>
        </p:txBody>
      </p:sp>
      <p:pic>
        <p:nvPicPr>
          <p:cNvPr id="4" name="コンテンツ プレースホルダー 3">
            <a:extLst>
              <a:ext uri="{FF2B5EF4-FFF2-40B4-BE49-F238E27FC236}">
                <a16:creationId xmlns:a16="http://schemas.microsoft.com/office/drawing/2014/main" id="{DD4CBF75-CC7B-4C2A-B976-6A6CE45A6728}"/>
              </a:ext>
            </a:extLst>
          </p:cNvPr>
          <p:cNvPicPr>
            <a:picLocks noGrp="1" noChangeAspect="1"/>
          </p:cNvPicPr>
          <p:nvPr>
            <p:ph idx="1"/>
          </p:nvPr>
        </p:nvPicPr>
        <p:blipFill>
          <a:blip r:embed="rId2"/>
          <a:stretch>
            <a:fillRect/>
          </a:stretch>
        </p:blipFill>
        <p:spPr>
          <a:xfrm>
            <a:off x="1824838" y="2189387"/>
            <a:ext cx="8190269" cy="4425511"/>
          </a:xfrm>
          <a:prstGeom prst="rect">
            <a:avLst/>
          </a:prstGeom>
        </p:spPr>
      </p:pic>
      <p:sp>
        <p:nvSpPr>
          <p:cNvPr id="5" name="正方形/長方形 4">
            <a:extLst>
              <a:ext uri="{FF2B5EF4-FFF2-40B4-BE49-F238E27FC236}">
                <a16:creationId xmlns:a16="http://schemas.microsoft.com/office/drawing/2014/main" id="{2AC097BA-3819-49D0-A4BB-F4FB612095B8}"/>
              </a:ext>
            </a:extLst>
          </p:cNvPr>
          <p:cNvSpPr/>
          <p:nvPr/>
        </p:nvSpPr>
        <p:spPr>
          <a:xfrm>
            <a:off x="4464644" y="704740"/>
            <a:ext cx="6096000" cy="646331"/>
          </a:xfrm>
          <a:prstGeom prst="rect">
            <a:avLst/>
          </a:prstGeom>
        </p:spPr>
        <p:txBody>
          <a:bodyPr>
            <a:spAutoFit/>
          </a:bodyPr>
          <a:lstStyle/>
          <a:p>
            <a:r>
              <a:rPr lang="ja-JP" altLang="en-US" dirty="0"/>
              <a:t>物体光と参照光の相互の干渉によって、所定の再生像が得られるように光学基板上に干渉縞を記録する光学素子</a:t>
            </a:r>
          </a:p>
        </p:txBody>
      </p:sp>
    </p:spTree>
    <p:extLst>
      <p:ext uri="{BB962C8B-B14F-4D97-AF65-F5344CB8AC3E}">
        <p14:creationId xmlns:p14="http://schemas.microsoft.com/office/powerpoint/2010/main" val="243721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C0B2C-51C7-43DC-BBFB-110A37952EE3}"/>
              </a:ext>
            </a:extLst>
          </p:cNvPr>
          <p:cNvSpPr>
            <a:spLocks noGrp="1"/>
          </p:cNvSpPr>
          <p:nvPr>
            <p:ph type="title"/>
          </p:nvPr>
        </p:nvSpPr>
        <p:spPr/>
        <p:txBody>
          <a:bodyPr/>
          <a:lstStyle/>
          <a:p>
            <a:r>
              <a:rPr kumimoji="1" lang="ja-JP" altLang="en-US" dirty="0"/>
              <a:t>計算機生成ホログラム</a:t>
            </a:r>
          </a:p>
        </p:txBody>
      </p:sp>
      <p:pic>
        <p:nvPicPr>
          <p:cNvPr id="4" name="図 3">
            <a:extLst>
              <a:ext uri="{FF2B5EF4-FFF2-40B4-BE49-F238E27FC236}">
                <a16:creationId xmlns:a16="http://schemas.microsoft.com/office/drawing/2014/main" id="{99807A17-6961-4BA8-B22C-3054784E6558}"/>
              </a:ext>
            </a:extLst>
          </p:cNvPr>
          <p:cNvPicPr>
            <a:picLocks noChangeAspect="1"/>
          </p:cNvPicPr>
          <p:nvPr/>
        </p:nvPicPr>
        <p:blipFill>
          <a:blip r:embed="rId2"/>
          <a:stretch>
            <a:fillRect/>
          </a:stretch>
        </p:blipFill>
        <p:spPr>
          <a:xfrm>
            <a:off x="2399432" y="1618785"/>
            <a:ext cx="7393136" cy="5213815"/>
          </a:xfrm>
          <a:prstGeom prst="rect">
            <a:avLst/>
          </a:prstGeom>
        </p:spPr>
      </p:pic>
    </p:spTree>
    <p:extLst>
      <p:ext uri="{BB962C8B-B14F-4D97-AF65-F5344CB8AC3E}">
        <p14:creationId xmlns:p14="http://schemas.microsoft.com/office/powerpoint/2010/main" val="33594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a:xfrm>
            <a:off x="838200" y="1501534"/>
            <a:ext cx="10515600" cy="4351338"/>
          </a:xfrm>
        </p:spPr>
        <p:txBody>
          <a:bodyPr/>
          <a:lstStyle/>
          <a:p>
            <a:r>
              <a:rPr lang="ja-JP" altLang="en-US"/>
              <a:t>光集積回路の研究開発における課題</a:t>
            </a:r>
            <a:endParaRPr lang="en-US" altLang="ja-JP" dirty="0"/>
          </a:p>
          <a:p>
            <a:pPr marL="0" indent="0">
              <a:buNone/>
            </a:pPr>
            <a:r>
              <a:rPr lang="ja-JP" altLang="en-US"/>
              <a:t>　→高速化、小型化、低コスト化、低消費電力化</a:t>
            </a:r>
            <a:endParaRPr lang="en-US" altLang="ja-JP" dirty="0"/>
          </a:p>
          <a:p>
            <a:r>
              <a:rPr lang="ja-JP" altLang="en-US"/>
              <a:t>シリコンフォトニクス</a:t>
            </a:r>
            <a:r>
              <a:rPr lang="en-US" altLang="ja-JP" dirty="0"/>
              <a:t>(</a:t>
            </a:r>
            <a:r>
              <a:rPr lang="ja-JP" altLang="en-US"/>
              <a:t>以下、</a:t>
            </a:r>
            <a:r>
              <a:rPr lang="en-US" altLang="ja-JP" dirty="0" err="1"/>
              <a:t>SiPh</a:t>
            </a:r>
            <a:r>
              <a:rPr lang="en-US" altLang="ja-JP" dirty="0"/>
              <a:t>)</a:t>
            </a:r>
            <a:r>
              <a:rPr lang="ja-JP" altLang="en-US"/>
              <a:t>集積回路に期待</a:t>
            </a:r>
            <a:endParaRPr lang="en-US" altLang="ja-JP" dirty="0"/>
          </a:p>
          <a:p>
            <a:r>
              <a:rPr lang="ja-JP" altLang="en-US" u="sng"/>
              <a:t>アライメント</a:t>
            </a:r>
            <a:r>
              <a:rPr lang="ja-JP" altLang="en-US"/>
              <a:t>に最もコストがかかる</a:t>
            </a:r>
            <a:endParaRPr lang="en-US" altLang="ja-JP" dirty="0"/>
          </a:p>
          <a:p>
            <a:pPr marL="0" indent="0">
              <a:buNone/>
            </a:pPr>
            <a:endParaRPr lang="en-US" altLang="ja-JP" dirty="0"/>
          </a:p>
          <a:p>
            <a:pPr marL="0" indent="0">
              <a:buNone/>
            </a:pPr>
            <a:r>
              <a:rPr lang="ja-JP" altLang="en-US"/>
              <a:t>光ファイバと</a:t>
            </a:r>
            <a:r>
              <a:rPr lang="en-US" altLang="ja-JP" dirty="0" err="1"/>
              <a:t>SiPh</a:t>
            </a:r>
            <a:r>
              <a:rPr lang="ja-JP" altLang="en-US"/>
              <a:t>集積回路を</a:t>
            </a:r>
            <a:endParaRPr lang="en-US" altLang="ja-JP" dirty="0"/>
          </a:p>
          <a:p>
            <a:pPr marL="0" indent="0">
              <a:buNone/>
            </a:pPr>
            <a:r>
              <a:rPr lang="ja-JP" altLang="en-US"/>
              <a:t>結合する際の位置決め</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5914680" y="3429000"/>
            <a:ext cx="6184723" cy="3385555"/>
          </a:xfrm>
          <a:prstGeom prst="rect">
            <a:avLst/>
          </a:prstGeom>
        </p:spPr>
      </p:pic>
      <p:cxnSp>
        <p:nvCxnSpPr>
          <p:cNvPr id="6" name="直線矢印コネクタ 5">
            <a:extLst>
              <a:ext uri="{FF2B5EF4-FFF2-40B4-BE49-F238E27FC236}">
                <a16:creationId xmlns:a16="http://schemas.microsoft.com/office/drawing/2014/main" id="{D67A2C77-69D9-9B46-B964-CE08036D2FA3}"/>
              </a:ext>
            </a:extLst>
          </p:cNvPr>
          <p:cNvCxnSpPr>
            <a:cxnSpLocks/>
          </p:cNvCxnSpPr>
          <p:nvPr/>
        </p:nvCxnSpPr>
        <p:spPr>
          <a:xfrm>
            <a:off x="2176040" y="3429000"/>
            <a:ext cx="0" cy="6221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97DF009-C4D5-5244-8384-2F9713F3D09E}"/>
              </a:ext>
            </a:extLst>
          </p:cNvPr>
          <p:cNvSpPr txBox="1"/>
          <p:nvPr/>
        </p:nvSpPr>
        <p:spPr>
          <a:xfrm>
            <a:off x="7646504" y="4518992"/>
            <a:ext cx="2991679" cy="369332"/>
          </a:xfrm>
          <a:prstGeom prst="rect">
            <a:avLst/>
          </a:prstGeom>
          <a:solidFill>
            <a:schemeClr val="bg1"/>
          </a:solidFill>
        </p:spPr>
        <p:txBody>
          <a:bodyPr wrap="square" rtlCol="0">
            <a:spAutoFit/>
          </a:bodyPr>
          <a:lstStyle/>
          <a:p>
            <a:r>
              <a:rPr kumimoji="1" lang="ja-JP" altLang="en-US"/>
              <a:t>グレーティングカプラ</a:t>
            </a:r>
          </a:p>
        </p:txBody>
      </p:sp>
      <p:cxnSp>
        <p:nvCxnSpPr>
          <p:cNvPr id="7" name="直線コネクタ 6">
            <a:extLst>
              <a:ext uri="{FF2B5EF4-FFF2-40B4-BE49-F238E27FC236}">
                <a16:creationId xmlns:a16="http://schemas.microsoft.com/office/drawing/2014/main" id="{9EBDFC31-90C9-46E8-B216-650E798B94C4}"/>
              </a:ext>
            </a:extLst>
          </p:cNvPr>
          <p:cNvCxnSpPr>
            <a:cxnSpLocks/>
          </p:cNvCxnSpPr>
          <p:nvPr/>
        </p:nvCxnSpPr>
        <p:spPr>
          <a:xfrm flipV="1">
            <a:off x="10712741" y="5780015"/>
            <a:ext cx="641059" cy="134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BB5DBCD0-3DF8-43E1-AF39-9FC9AC74BDFC}"/>
              </a:ext>
            </a:extLst>
          </p:cNvPr>
          <p:cNvSpPr txBox="1"/>
          <p:nvPr/>
        </p:nvSpPr>
        <p:spPr>
          <a:xfrm>
            <a:off x="11265763" y="5488323"/>
            <a:ext cx="907934" cy="369332"/>
          </a:xfrm>
          <a:prstGeom prst="rect">
            <a:avLst/>
          </a:prstGeom>
          <a:noFill/>
        </p:spPr>
        <p:txBody>
          <a:bodyPr wrap="square" rtlCol="0">
            <a:spAutoFit/>
          </a:bodyPr>
          <a:lstStyle/>
          <a:p>
            <a:r>
              <a:rPr kumimoji="1" lang="ja-JP" altLang="en-US" dirty="0"/>
              <a:t>導波路</a:t>
            </a:r>
          </a:p>
        </p:txBody>
      </p:sp>
    </p:spTree>
    <p:extLst>
      <p:ext uri="{BB962C8B-B14F-4D97-AF65-F5344CB8AC3E}">
        <p14:creationId xmlns:p14="http://schemas.microsoft.com/office/powerpoint/2010/main" val="68993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p:txBody>
          <a:bodyPr/>
          <a:lstStyle/>
          <a:p>
            <a:r>
              <a:rPr lang="ja-JP" altLang="en-US"/>
              <a:t>光集積回路の研究開発における、高速化、小型化、低コスト化、低消費電力化という課題の解決策として、シリコンフォトニクス集積回路が期待されている。</a:t>
            </a:r>
            <a:endParaRPr lang="en-US" altLang="ja-JP" dirty="0"/>
          </a:p>
          <a:p>
            <a:r>
              <a:rPr lang="ja-JP" altLang="en-US"/>
              <a:t>光集積回路の製造工程において、最もコストがかかる部分は、光ファイバと、光集積回路で入力部となる部分の位置決め </a:t>
            </a:r>
            <a:r>
              <a:rPr lang="en-US" altLang="ja-JP" dirty="0"/>
              <a:t>(</a:t>
            </a:r>
            <a:r>
              <a:rPr lang="ja-JP" altLang="en-US"/>
              <a:t>以下、アライメント</a:t>
            </a:r>
            <a:r>
              <a:rPr lang="en-US" altLang="ja-JP" dirty="0"/>
              <a:t>) </a:t>
            </a:r>
            <a:r>
              <a:rPr lang="ja-JP" altLang="en-US"/>
              <a:t>である。</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7026572" y="4001294"/>
            <a:ext cx="5263098" cy="2881052"/>
          </a:xfrm>
          <a:prstGeom prst="rect">
            <a:avLst/>
          </a:prstGeom>
        </p:spPr>
      </p:pic>
    </p:spTree>
    <p:extLst>
      <p:ext uri="{BB962C8B-B14F-4D97-AF65-F5344CB8AC3E}">
        <p14:creationId xmlns:p14="http://schemas.microsoft.com/office/powerpoint/2010/main" val="2861644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882775"/>
            <a:ext cx="10515600" cy="4351338"/>
          </a:xfrm>
        </p:spPr>
        <p:txBody>
          <a:bodyPr/>
          <a:lstStyle/>
          <a:p>
            <a:r>
              <a:rPr lang="ja-JP" altLang="en-US"/>
              <a:t>アライメントに費やされる時間の短縮を検討することで、時間的なコストを大幅に下げることの可能性を示す。</a:t>
            </a:r>
            <a:endParaRPr lang="en-US" altLang="ja-JP" dirty="0"/>
          </a:p>
          <a:p>
            <a:r>
              <a:rPr lang="ja-JP" altLang="en-US"/>
              <a:t>アライメント工程における、画像認識に有用なホログラムの結像パターンの検討を行う。</a:t>
            </a:r>
            <a:endParaRPr kumimoji="1" lang="ja-JP" altLang="en-US"/>
          </a:p>
        </p:txBody>
      </p:sp>
    </p:spTree>
    <p:extLst>
      <p:ext uri="{BB962C8B-B14F-4D97-AF65-F5344CB8AC3E}">
        <p14:creationId xmlns:p14="http://schemas.microsoft.com/office/powerpoint/2010/main" val="108863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lnSpcReduction="10000"/>
          </a:bodyPr>
          <a:lstStyle/>
          <a:p>
            <a:r>
              <a:rPr lang="en" altLang="ja-JP" dirty="0" err="1"/>
              <a:t>OpenFDTD</a:t>
            </a:r>
            <a:r>
              <a:rPr lang="ja-JP" altLang="en-US"/>
              <a:t>を用いて物体と光源を準備してシミュレーションを行う。</a:t>
            </a:r>
            <a:endParaRPr lang="en-US" altLang="ja-JP" dirty="0"/>
          </a:p>
          <a:p>
            <a:r>
              <a:rPr lang="ja-JP" altLang="en-US"/>
              <a:t>波長</a:t>
            </a:r>
            <a:r>
              <a:rPr lang="en-US" altLang="ja-JP" dirty="0"/>
              <a:t>630 </a:t>
            </a:r>
            <a:r>
              <a:rPr lang="en" altLang="ja-JP" dirty="0"/>
              <a:t>nm</a:t>
            </a:r>
            <a:r>
              <a:rPr lang="ja-JP" altLang="en-US"/>
              <a:t>の光を入射角</a:t>
            </a:r>
            <a:r>
              <a:rPr lang="en-US" altLang="ja-JP" dirty="0"/>
              <a:t>10</a:t>
            </a:r>
            <a:r>
              <a:rPr lang="ja-JP" altLang="en-US"/>
              <a:t>度で入射し、反射光と回折光を観察する。</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Tree>
    <p:extLst>
      <p:ext uri="{BB962C8B-B14F-4D97-AF65-F5344CB8AC3E}">
        <p14:creationId xmlns:p14="http://schemas.microsoft.com/office/powerpoint/2010/main" val="57329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885823" y="1825625"/>
            <a:ext cx="5429252" cy="560388"/>
          </a:xfrm>
        </p:spPr>
        <p:txBody>
          <a:bodyPr>
            <a:normAutofit fontScale="92500"/>
          </a:bodyPr>
          <a:lstStyle/>
          <a:p>
            <a:r>
              <a:rPr lang="ja-JP" altLang="en-US"/>
              <a:t>ピッチ</a:t>
            </a:r>
            <a:r>
              <a:rPr lang="en-US" altLang="ja-JP" dirty="0"/>
              <a:t>500 </a:t>
            </a:r>
            <a:r>
              <a:rPr lang="en-US" altLang="ja-JP" dirty="0" err="1"/>
              <a:t>μm</a:t>
            </a:r>
            <a:r>
              <a:rPr kumimoji="1" lang="ja-JP" altLang="en-US"/>
              <a:t>の</a:t>
            </a:r>
            <a:r>
              <a:rPr lang="ja-JP" altLang="en-US"/>
              <a:t>グレーティング</a:t>
            </a:r>
            <a:endParaRPr kumimoji="1" lang="ja-JP" altLang="en-US"/>
          </a:p>
        </p:txBody>
      </p:sp>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447675" y="2286000"/>
            <a:ext cx="5867400" cy="4400550"/>
          </a:xfrm>
          <a:prstGeom prst="rect">
            <a:avLst/>
          </a:prstGeom>
        </p:spPr>
      </p:pic>
      <p:sp>
        <p:nvSpPr>
          <p:cNvPr id="10" name="コンテンツ プレースホルダー 2">
            <a:extLst>
              <a:ext uri="{FF2B5EF4-FFF2-40B4-BE49-F238E27FC236}">
                <a16:creationId xmlns:a16="http://schemas.microsoft.com/office/drawing/2014/main" id="{27579481-1D6F-554F-962B-539C567A3969}"/>
              </a:ext>
            </a:extLst>
          </p:cNvPr>
          <p:cNvSpPr txBox="1">
            <a:spLocks/>
          </p:cNvSpPr>
          <p:nvPr/>
        </p:nvSpPr>
        <p:spPr>
          <a:xfrm>
            <a:off x="6681789" y="1825625"/>
            <a:ext cx="5086349" cy="56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縦型のグレーティング</a:t>
            </a:r>
          </a:p>
        </p:txBody>
      </p:sp>
      <p:pic>
        <p:nvPicPr>
          <p:cNvPr id="11" name="図 10" descr="グラフィカル ユーザー インターフェイス&#10;&#10;自動的に生成された説明">
            <a:extLst>
              <a:ext uri="{FF2B5EF4-FFF2-40B4-BE49-F238E27FC236}">
                <a16:creationId xmlns:a16="http://schemas.microsoft.com/office/drawing/2014/main" id="{1C80F0DD-81CB-F24D-BAA3-D3C172435461}"/>
              </a:ext>
            </a:extLst>
          </p:cNvPr>
          <p:cNvPicPr>
            <a:picLocks noChangeAspect="1"/>
          </p:cNvPicPr>
          <p:nvPr/>
        </p:nvPicPr>
        <p:blipFill>
          <a:blip r:embed="rId3"/>
          <a:stretch>
            <a:fillRect/>
          </a:stretch>
        </p:blipFill>
        <p:spPr>
          <a:xfrm>
            <a:off x="6267452" y="2286000"/>
            <a:ext cx="5867400" cy="4400550"/>
          </a:xfrm>
          <a:prstGeom prst="rect">
            <a:avLst/>
          </a:prstGeom>
        </p:spPr>
      </p:pic>
    </p:spTree>
    <p:extLst>
      <p:ext uri="{BB962C8B-B14F-4D97-AF65-F5344CB8AC3E}">
        <p14:creationId xmlns:p14="http://schemas.microsoft.com/office/powerpoint/2010/main" val="371961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638175"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45</a:t>
            </a:r>
            <a:r>
              <a:rPr lang="ja-JP" altLang="en-US"/>
              <a:t>度回転させたグレーティング</a:t>
            </a:r>
          </a:p>
        </p:txBody>
      </p:sp>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385762" y="1746249"/>
            <a:ext cx="6096000" cy="4572000"/>
          </a:xfrm>
          <a:prstGeom prst="rect">
            <a:avLst/>
          </a:prstGeom>
        </p:spPr>
      </p:pic>
      <p:sp>
        <p:nvSpPr>
          <p:cNvPr id="11" name="コンテンツ プレースホルダー 2">
            <a:extLst>
              <a:ext uri="{FF2B5EF4-FFF2-40B4-BE49-F238E27FC236}">
                <a16:creationId xmlns:a16="http://schemas.microsoft.com/office/drawing/2014/main" id="{13955438-52F5-0D4F-9618-ECC0F3A4A11B}"/>
              </a:ext>
            </a:extLst>
          </p:cNvPr>
          <p:cNvSpPr txBox="1">
            <a:spLocks/>
          </p:cNvSpPr>
          <p:nvPr/>
        </p:nvSpPr>
        <p:spPr>
          <a:xfrm>
            <a:off x="6176962"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60</a:t>
            </a:r>
            <a:r>
              <a:rPr lang="ja-JP" altLang="en-US"/>
              <a:t>度回転させたグレーティング</a:t>
            </a:r>
          </a:p>
        </p:txBody>
      </p:sp>
      <p:pic>
        <p:nvPicPr>
          <p:cNvPr id="13" name="図 12" descr="グラフィカル ユーザー インターフェイス&#10;&#10;自動的に生成された説明">
            <a:extLst>
              <a:ext uri="{FF2B5EF4-FFF2-40B4-BE49-F238E27FC236}">
                <a16:creationId xmlns:a16="http://schemas.microsoft.com/office/drawing/2014/main" id="{1DC85CE4-34E2-5B47-B8C7-071B28064F53}"/>
              </a:ext>
            </a:extLst>
          </p:cNvPr>
          <p:cNvPicPr>
            <a:picLocks noChangeAspect="1"/>
          </p:cNvPicPr>
          <p:nvPr/>
        </p:nvPicPr>
        <p:blipFill>
          <a:blip r:embed="rId3"/>
          <a:stretch>
            <a:fillRect/>
          </a:stretch>
        </p:blipFill>
        <p:spPr>
          <a:xfrm>
            <a:off x="5893593" y="1746249"/>
            <a:ext cx="6096000" cy="4572000"/>
          </a:xfrm>
          <a:prstGeom prst="rect">
            <a:avLst/>
          </a:prstGeom>
        </p:spPr>
      </p:pic>
    </p:spTree>
    <p:extLst>
      <p:ext uri="{BB962C8B-B14F-4D97-AF65-F5344CB8AC3E}">
        <p14:creationId xmlns:p14="http://schemas.microsoft.com/office/powerpoint/2010/main" val="105902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131148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487612"/>
            <a:ext cx="10515600" cy="3975100"/>
          </a:xfrm>
        </p:spPr>
        <p:txBody>
          <a:bodyPr/>
          <a:lstStyle/>
          <a:p>
            <a:r>
              <a:rPr lang="ja-JP" altLang="en-US"/>
              <a:t>本研究で検討を行ったホログラムを画像認識に足る図形を生成する成果は限定的であった。</a:t>
            </a:r>
            <a:endParaRPr lang="en-US" altLang="ja-JP" dirty="0"/>
          </a:p>
          <a:p>
            <a:r>
              <a:rPr lang="ja-JP" altLang="en-US"/>
              <a:t>アライメントの時間を短縮する検討としては不十分である。</a:t>
            </a:r>
            <a:endParaRPr lang="en-US" altLang="ja-JP" dirty="0"/>
          </a:p>
          <a:p>
            <a:pPr marL="0" indent="0">
              <a:buNone/>
            </a:pPr>
            <a:r>
              <a:rPr lang="ja-JP" altLang="en-US"/>
              <a:t>　→実際にアライメントの作業を行っていないため</a:t>
            </a:r>
            <a:endParaRPr lang="en-US" altLang="ja-JP" dirty="0"/>
          </a:p>
        </p:txBody>
      </p:sp>
    </p:spTree>
    <p:extLst>
      <p:ext uri="{BB962C8B-B14F-4D97-AF65-F5344CB8AC3E}">
        <p14:creationId xmlns:p14="http://schemas.microsoft.com/office/powerpoint/2010/main" val="151258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419746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603970"/>
            <a:ext cx="10515600" cy="2101285"/>
          </a:xfrm>
        </p:spPr>
        <p:txBody>
          <a:bodyPr>
            <a:normAutofit/>
          </a:bodyPr>
          <a:lstStyle/>
          <a:p>
            <a:pPr marL="0" indent="0">
              <a:buNone/>
            </a:pPr>
            <a:r>
              <a:rPr lang="ja-JP" altLang="en-US" u="sng" dirty="0"/>
              <a:t>アライメントに費やされる時間の短縮を検討</a:t>
            </a:r>
            <a:endParaRPr lang="en-US" altLang="ja-JP" u="sng" dirty="0"/>
          </a:p>
          <a:p>
            <a:endParaRPr lang="en-US" altLang="ja-JP" dirty="0"/>
          </a:p>
          <a:p>
            <a:r>
              <a:rPr lang="ja-JP" altLang="en-US" dirty="0"/>
              <a:t>アライメントに計算機生成ホログラムを用いる</a:t>
            </a:r>
            <a:endParaRPr lang="en-US" altLang="ja-JP" dirty="0"/>
          </a:p>
          <a:p>
            <a:r>
              <a:rPr lang="ja-JP" altLang="en-US" dirty="0"/>
              <a:t>画像認識に有用なホログラムの結像パターンの検討</a:t>
            </a:r>
            <a:endParaRPr kumimoji="1" lang="ja-JP" altLang="en-US" dirty="0"/>
          </a:p>
        </p:txBody>
      </p:sp>
      <p:grpSp>
        <p:nvGrpSpPr>
          <p:cNvPr id="60" name="グループ化 59">
            <a:extLst>
              <a:ext uri="{FF2B5EF4-FFF2-40B4-BE49-F238E27FC236}">
                <a16:creationId xmlns:a16="http://schemas.microsoft.com/office/drawing/2014/main" id="{8E0B3FEB-3457-D148-8B6E-D59B537EEB46}"/>
              </a:ext>
            </a:extLst>
          </p:cNvPr>
          <p:cNvGrpSpPr/>
          <p:nvPr/>
        </p:nvGrpSpPr>
        <p:grpSpPr>
          <a:xfrm>
            <a:off x="2007053" y="3760065"/>
            <a:ext cx="7005940" cy="3030962"/>
            <a:chOff x="2369111" y="2929533"/>
            <a:chExt cx="7660651" cy="3668150"/>
          </a:xfrm>
        </p:grpSpPr>
        <p:sp>
          <p:nvSpPr>
            <p:cNvPr id="48" name="平行四辺形 47">
              <a:extLst>
                <a:ext uri="{FF2B5EF4-FFF2-40B4-BE49-F238E27FC236}">
                  <a16:creationId xmlns:a16="http://schemas.microsoft.com/office/drawing/2014/main" id="{6D686569-E483-5748-8EE8-46265DC997E3}"/>
                </a:ext>
              </a:extLst>
            </p:cNvPr>
            <p:cNvSpPr/>
            <p:nvPr/>
          </p:nvSpPr>
          <p:spPr>
            <a:xfrm>
              <a:off x="5691670" y="3985570"/>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B5A2BCCB-6D6E-7F49-9894-3B87011544A5}"/>
                </a:ext>
              </a:extLst>
            </p:cNvPr>
            <p:cNvGrpSpPr/>
            <p:nvPr/>
          </p:nvGrpSpPr>
          <p:grpSpPr>
            <a:xfrm>
              <a:off x="5217385" y="4127480"/>
              <a:ext cx="4812377" cy="2009057"/>
              <a:chOff x="1617491" y="5071053"/>
              <a:chExt cx="2282373" cy="952838"/>
            </a:xfrm>
          </p:grpSpPr>
          <p:sp>
            <p:nvSpPr>
              <p:cNvPr id="32" name="正方形/長方形 31">
                <a:extLst>
                  <a:ext uri="{FF2B5EF4-FFF2-40B4-BE49-F238E27FC236}">
                    <a16:creationId xmlns:a16="http://schemas.microsoft.com/office/drawing/2014/main" id="{CB988854-ED6A-5B4D-BD42-E6DDAB556B74}"/>
                  </a:ext>
                </a:extLst>
              </p:cNvPr>
              <p:cNvSpPr/>
              <p:nvPr/>
            </p:nvSpPr>
            <p:spPr>
              <a:xfrm rot="5400000">
                <a:off x="1541844" y="5146701"/>
                <a:ext cx="952836" cy="801542"/>
              </a:xfrm>
              <a:prstGeom prst="rect">
                <a:avLst/>
              </a:prstGeom>
              <a:scene3d>
                <a:camera prst="isometricOffAxis1Left"/>
                <a:lightRig rig="threePt" dir="t">
                  <a:rot lat="0" lon="0" rev="156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3" name="台形 32">
                <a:extLst>
                  <a:ext uri="{FF2B5EF4-FFF2-40B4-BE49-F238E27FC236}">
                    <a16:creationId xmlns:a16="http://schemas.microsoft.com/office/drawing/2014/main" id="{92712D35-806D-BE4D-AAF2-5E759EC21E9F}"/>
                  </a:ext>
                </a:extLst>
              </p:cNvPr>
              <p:cNvSpPr/>
              <p:nvPr/>
            </p:nvSpPr>
            <p:spPr>
              <a:xfrm rot="5400000">
                <a:off x="2278821" y="5177372"/>
                <a:ext cx="952836" cy="740201"/>
              </a:xfrm>
              <a:prstGeom prst="trapezoid">
                <a:avLst>
                  <a:gd name="adj" fmla="val 52949"/>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34" name="正方形/長方形 33">
                <a:extLst>
                  <a:ext uri="{FF2B5EF4-FFF2-40B4-BE49-F238E27FC236}">
                    <a16:creationId xmlns:a16="http://schemas.microsoft.com/office/drawing/2014/main" id="{FBCD20E0-4005-0540-A53E-DC81DAFFF618}"/>
                  </a:ext>
                </a:extLst>
              </p:cNvPr>
              <p:cNvSpPr/>
              <p:nvPr/>
            </p:nvSpPr>
            <p:spPr>
              <a:xfrm rot="5400000">
                <a:off x="3434975" y="5146700"/>
                <a:ext cx="128236" cy="801542"/>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nvGrpSpPr>
              <p:cNvPr id="35" name="グループ化 34">
                <a:extLst>
                  <a:ext uri="{FF2B5EF4-FFF2-40B4-BE49-F238E27FC236}">
                    <a16:creationId xmlns:a16="http://schemas.microsoft.com/office/drawing/2014/main" id="{577A5363-CE33-074B-9702-52735FD56260}"/>
                  </a:ext>
                </a:extLst>
              </p:cNvPr>
              <p:cNvGrpSpPr/>
              <p:nvPr/>
            </p:nvGrpSpPr>
            <p:grpSpPr>
              <a:xfrm>
                <a:off x="1663262" y="5071053"/>
                <a:ext cx="662398" cy="768368"/>
                <a:chOff x="1659674" y="5106464"/>
                <a:chExt cx="662398" cy="768368"/>
              </a:xfrm>
            </p:grpSpPr>
            <p:sp>
              <p:nvSpPr>
                <p:cNvPr id="36" name="正方形/長方形 35">
                  <a:extLst>
                    <a:ext uri="{FF2B5EF4-FFF2-40B4-BE49-F238E27FC236}">
                      <a16:creationId xmlns:a16="http://schemas.microsoft.com/office/drawing/2014/main" id="{80BB7233-84FE-6F45-9B76-8B60E453B7DB}"/>
                    </a:ext>
                  </a:extLst>
                </p:cNvPr>
                <p:cNvSpPr/>
                <p:nvPr/>
              </p:nvSpPr>
              <p:spPr>
                <a:xfrm rot="5400000">
                  <a:off x="1293545" y="5472599"/>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7" name="正方形/長方形 36">
                  <a:extLst>
                    <a:ext uri="{FF2B5EF4-FFF2-40B4-BE49-F238E27FC236}">
                      <a16:creationId xmlns:a16="http://schemas.microsoft.com/office/drawing/2014/main" id="{E59C2F8C-379E-7146-BF14-7C274EB9B673}"/>
                    </a:ext>
                  </a:extLst>
                </p:cNvPr>
                <p:cNvSpPr/>
                <p:nvPr/>
              </p:nvSpPr>
              <p:spPr>
                <a:xfrm rot="5400000">
                  <a:off x="1371832" y="5472598"/>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8" name="正方形/長方形 37">
                  <a:extLst>
                    <a:ext uri="{FF2B5EF4-FFF2-40B4-BE49-F238E27FC236}">
                      <a16:creationId xmlns:a16="http://schemas.microsoft.com/office/drawing/2014/main" id="{14B12993-540C-3D46-B9D5-305975479AF7}"/>
                    </a:ext>
                  </a:extLst>
                </p:cNvPr>
                <p:cNvSpPr/>
                <p:nvPr/>
              </p:nvSpPr>
              <p:spPr>
                <a:xfrm rot="5400000">
                  <a:off x="1450119" y="5472597"/>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9" name="正方形/長方形 38">
                  <a:extLst>
                    <a:ext uri="{FF2B5EF4-FFF2-40B4-BE49-F238E27FC236}">
                      <a16:creationId xmlns:a16="http://schemas.microsoft.com/office/drawing/2014/main" id="{F6312F66-3587-314D-85DD-B7DDA6F5A266}"/>
                    </a:ext>
                  </a:extLst>
                </p:cNvPr>
                <p:cNvSpPr/>
                <p:nvPr/>
              </p:nvSpPr>
              <p:spPr>
                <a:xfrm rot="5400000">
                  <a:off x="1528406"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0" name="正方形/長方形 39">
                  <a:extLst>
                    <a:ext uri="{FF2B5EF4-FFF2-40B4-BE49-F238E27FC236}">
                      <a16:creationId xmlns:a16="http://schemas.microsoft.com/office/drawing/2014/main" id="{06B78766-625A-A64C-BCA2-A9E0D85DB61B}"/>
                    </a:ext>
                  </a:extLst>
                </p:cNvPr>
                <p:cNvSpPr/>
                <p:nvPr/>
              </p:nvSpPr>
              <p:spPr>
                <a:xfrm rot="5400000">
                  <a:off x="1606693"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1" name="正方形/長方形 40">
                  <a:extLst>
                    <a:ext uri="{FF2B5EF4-FFF2-40B4-BE49-F238E27FC236}">
                      <a16:creationId xmlns:a16="http://schemas.microsoft.com/office/drawing/2014/main" id="{8FE063C4-5BF5-F843-BC78-63CD0C22CB69}"/>
                    </a:ext>
                  </a:extLst>
                </p:cNvPr>
                <p:cNvSpPr/>
                <p:nvPr/>
              </p:nvSpPr>
              <p:spPr>
                <a:xfrm rot="5400000">
                  <a:off x="1684980" y="5472595"/>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2" name="正方形/長方形 41">
                  <a:extLst>
                    <a:ext uri="{FF2B5EF4-FFF2-40B4-BE49-F238E27FC236}">
                      <a16:creationId xmlns:a16="http://schemas.microsoft.com/office/drawing/2014/main" id="{6CE66E43-B964-2E41-BEB4-506B3FBF50A8}"/>
                    </a:ext>
                  </a:extLst>
                </p:cNvPr>
                <p:cNvSpPr/>
                <p:nvPr/>
              </p:nvSpPr>
              <p:spPr>
                <a:xfrm rot="5400000">
                  <a:off x="1763267"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3" name="正方形/長方形 42">
                  <a:extLst>
                    <a:ext uri="{FF2B5EF4-FFF2-40B4-BE49-F238E27FC236}">
                      <a16:creationId xmlns:a16="http://schemas.microsoft.com/office/drawing/2014/main" id="{40D8AEDC-E13E-4F45-BD7D-CD3BE46517CC}"/>
                    </a:ext>
                  </a:extLst>
                </p:cNvPr>
                <p:cNvSpPr/>
                <p:nvPr/>
              </p:nvSpPr>
              <p:spPr>
                <a:xfrm rot="5400000">
                  <a:off x="1841554"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4" name="正方形/長方形 43">
                  <a:extLst>
                    <a:ext uri="{FF2B5EF4-FFF2-40B4-BE49-F238E27FC236}">
                      <a16:creationId xmlns:a16="http://schemas.microsoft.com/office/drawing/2014/main" id="{142EB6AD-10F8-AF4F-A242-27C6935E1B42}"/>
                    </a:ext>
                  </a:extLst>
                </p:cNvPr>
                <p:cNvSpPr/>
                <p:nvPr/>
              </p:nvSpPr>
              <p:spPr>
                <a:xfrm rot="5400000">
                  <a:off x="1919840" y="5472593"/>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grpSp>
        <p:sp>
          <p:nvSpPr>
            <p:cNvPr id="46" name="平行四辺形 45">
              <a:extLst>
                <a:ext uri="{FF2B5EF4-FFF2-40B4-BE49-F238E27FC236}">
                  <a16:creationId xmlns:a16="http://schemas.microsoft.com/office/drawing/2014/main" id="{00ECC74D-50BD-7F48-BBEB-538B074DA1CF}"/>
                </a:ext>
              </a:extLst>
            </p:cNvPr>
            <p:cNvSpPr/>
            <p:nvPr/>
          </p:nvSpPr>
          <p:spPr>
            <a:xfrm>
              <a:off x="4718833" y="5747566"/>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平行四辺形 46">
              <a:extLst>
                <a:ext uri="{FF2B5EF4-FFF2-40B4-BE49-F238E27FC236}">
                  <a16:creationId xmlns:a16="http://schemas.microsoft.com/office/drawing/2014/main" id="{0C6179AA-FB89-1242-907B-29038352838B}"/>
                </a:ext>
              </a:extLst>
            </p:cNvPr>
            <p:cNvSpPr/>
            <p:nvPr/>
          </p:nvSpPr>
          <p:spPr>
            <a:xfrm>
              <a:off x="4170845" y="4684104"/>
              <a:ext cx="1205534" cy="914198"/>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0556C136-66A3-054B-9CEF-1A72B75D18DC}"/>
                </a:ext>
              </a:extLst>
            </p:cNvPr>
            <p:cNvSpPr/>
            <p:nvPr/>
          </p:nvSpPr>
          <p:spPr>
            <a:xfrm rot="20218185">
              <a:off x="4434567" y="3039896"/>
              <a:ext cx="529819" cy="1898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A704C3DD-AD82-274A-8AC9-DDDB85A04F1F}"/>
                </a:ext>
              </a:extLst>
            </p:cNvPr>
            <p:cNvCxnSpPr>
              <a:cxnSpLocks/>
            </p:cNvCxnSpPr>
            <p:nvPr/>
          </p:nvCxnSpPr>
          <p:spPr>
            <a:xfrm>
              <a:off x="4345650" y="3199970"/>
              <a:ext cx="1225916" cy="284967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CE66C81-4753-8D46-956D-603B41C038D1}"/>
                </a:ext>
              </a:extLst>
            </p:cNvPr>
            <p:cNvCxnSpPr>
              <a:cxnSpLocks/>
            </p:cNvCxnSpPr>
            <p:nvPr/>
          </p:nvCxnSpPr>
          <p:spPr>
            <a:xfrm flipV="1">
              <a:off x="5563857" y="3588406"/>
              <a:ext cx="1770662" cy="2461239"/>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平行四辺形 51">
              <a:extLst>
                <a:ext uri="{FF2B5EF4-FFF2-40B4-BE49-F238E27FC236}">
                  <a16:creationId xmlns:a16="http://schemas.microsoft.com/office/drawing/2014/main" id="{0644F82E-B759-8C4C-A5FA-1AF99494F6C3}"/>
                </a:ext>
              </a:extLst>
            </p:cNvPr>
            <p:cNvSpPr/>
            <p:nvPr/>
          </p:nvSpPr>
          <p:spPr>
            <a:xfrm>
              <a:off x="6907434" y="2929533"/>
              <a:ext cx="1489246" cy="680805"/>
            </a:xfrm>
            <a:prstGeom prst="parallelogram">
              <a:avLst>
                <a:gd name="adj" fmla="val 60191"/>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98F920E-EF80-4D4F-A91B-8807B3E9E4FF}"/>
                </a:ext>
              </a:extLst>
            </p:cNvPr>
            <p:cNvCxnSpPr/>
            <p:nvPr/>
          </p:nvCxnSpPr>
          <p:spPr>
            <a:xfrm flipH="1">
              <a:off x="4002193" y="6136535"/>
              <a:ext cx="965916" cy="166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7A1F98A0-9769-194A-9F37-95D141B18752}"/>
                </a:ext>
              </a:extLst>
            </p:cNvPr>
            <p:cNvSpPr txBox="1"/>
            <p:nvPr/>
          </p:nvSpPr>
          <p:spPr>
            <a:xfrm>
              <a:off x="2369111" y="6136018"/>
              <a:ext cx="1976539" cy="461665"/>
            </a:xfrm>
            <a:prstGeom prst="rect">
              <a:avLst/>
            </a:prstGeom>
            <a:noFill/>
          </p:spPr>
          <p:txBody>
            <a:bodyPr wrap="square" rtlCol="0">
              <a:spAutoFit/>
            </a:bodyPr>
            <a:lstStyle/>
            <a:p>
              <a:r>
                <a:rPr kumimoji="1" lang="ja-JP" altLang="en-US" sz="2400"/>
                <a:t>ホログラム</a:t>
              </a:r>
            </a:p>
          </p:txBody>
        </p:sp>
        <p:cxnSp>
          <p:nvCxnSpPr>
            <p:cNvPr id="56" name="直線コネクタ 55">
              <a:extLst>
                <a:ext uri="{FF2B5EF4-FFF2-40B4-BE49-F238E27FC236}">
                  <a16:creationId xmlns:a16="http://schemas.microsoft.com/office/drawing/2014/main" id="{AE23F37D-0B8C-F547-B4C8-03DAD67A4040}"/>
                </a:ext>
              </a:extLst>
            </p:cNvPr>
            <p:cNvCxnSpPr>
              <a:cxnSpLocks/>
            </p:cNvCxnSpPr>
            <p:nvPr/>
          </p:nvCxnSpPr>
          <p:spPr>
            <a:xfrm flipH="1" flipV="1">
              <a:off x="8075976" y="3332785"/>
              <a:ext cx="771810" cy="375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008BB2-F319-B345-9020-B5D0E8073736}"/>
                </a:ext>
              </a:extLst>
            </p:cNvPr>
            <p:cNvSpPr txBox="1"/>
            <p:nvPr/>
          </p:nvSpPr>
          <p:spPr>
            <a:xfrm>
              <a:off x="8823765" y="3666052"/>
              <a:ext cx="570396" cy="461665"/>
            </a:xfrm>
            <a:prstGeom prst="rect">
              <a:avLst/>
            </a:prstGeom>
            <a:noFill/>
          </p:spPr>
          <p:txBody>
            <a:bodyPr wrap="square" rtlCol="0">
              <a:spAutoFit/>
            </a:bodyPr>
            <a:lstStyle/>
            <a:p>
              <a:r>
                <a:rPr lang="ja-JP" altLang="en-US" sz="2400"/>
                <a:t>像</a:t>
              </a:r>
              <a:endParaRPr kumimoji="1" lang="ja-JP" altLang="en-US" sz="2400"/>
            </a:p>
          </p:txBody>
        </p:sp>
      </p:grpSp>
      <p:sp>
        <p:nvSpPr>
          <p:cNvPr id="4" name="矢印: 下 3">
            <a:extLst>
              <a:ext uri="{FF2B5EF4-FFF2-40B4-BE49-F238E27FC236}">
                <a16:creationId xmlns:a16="http://schemas.microsoft.com/office/drawing/2014/main" id="{5F344FDC-A2D0-4D5E-A676-68EDA987CB92}"/>
              </a:ext>
            </a:extLst>
          </p:cNvPr>
          <p:cNvSpPr/>
          <p:nvPr/>
        </p:nvSpPr>
        <p:spPr>
          <a:xfrm>
            <a:off x="3810000" y="2030408"/>
            <a:ext cx="742950" cy="51276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61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a:bodyPr>
          <a:lstStyle/>
          <a:p>
            <a:r>
              <a:rPr lang="ja-JP" altLang="en-US"/>
              <a:t>コンピュータでのシミュレーション</a:t>
            </a:r>
            <a:endParaRPr lang="en-US" altLang="ja-JP" dirty="0"/>
          </a:p>
          <a:p>
            <a:r>
              <a:rPr lang="ja-JP" altLang="en-US"/>
              <a:t>回折光を平面図で観察</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
        <p:nvSpPr>
          <p:cNvPr id="26" name="テキスト ボックス 25">
            <a:extLst>
              <a:ext uri="{FF2B5EF4-FFF2-40B4-BE49-F238E27FC236}">
                <a16:creationId xmlns:a16="http://schemas.microsoft.com/office/drawing/2014/main" id="{84CD4ACC-20FD-944F-BDB0-DBDD7D19A3A3}"/>
              </a:ext>
            </a:extLst>
          </p:cNvPr>
          <p:cNvSpPr txBox="1"/>
          <p:nvPr/>
        </p:nvSpPr>
        <p:spPr>
          <a:xfrm>
            <a:off x="218891" y="4605459"/>
            <a:ext cx="2643949" cy="461665"/>
          </a:xfrm>
          <a:prstGeom prst="rect">
            <a:avLst/>
          </a:prstGeom>
          <a:noFill/>
        </p:spPr>
        <p:txBody>
          <a:bodyPr wrap="square" rtlCol="0">
            <a:spAutoFit/>
          </a:bodyPr>
          <a:lstStyle/>
          <a:p>
            <a:r>
              <a:rPr kumimoji="1" lang="ja-JP" altLang="en-US" sz="2400" dirty="0"/>
              <a:t>波長</a:t>
            </a:r>
            <a:r>
              <a:rPr kumimoji="1" lang="en-US" altLang="ja-JP" sz="2400" dirty="0"/>
              <a:t>:630nm</a:t>
            </a:r>
          </a:p>
        </p:txBody>
      </p:sp>
    </p:spTree>
    <p:extLst>
      <p:ext uri="{BB962C8B-B14F-4D97-AF65-F5344CB8AC3E}">
        <p14:creationId xmlns:p14="http://schemas.microsoft.com/office/powerpoint/2010/main" val="24037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D7536997-BEFE-4AAD-88D4-121606346BEF}"/>
              </a:ext>
            </a:extLst>
          </p:cNvPr>
          <p:cNvPicPr>
            <a:picLocks noChangeAspect="1"/>
          </p:cNvPicPr>
          <p:nvPr/>
        </p:nvPicPr>
        <p:blipFill>
          <a:blip r:embed="rId2"/>
          <a:stretch>
            <a:fillRect/>
          </a:stretch>
        </p:blipFill>
        <p:spPr>
          <a:xfrm>
            <a:off x="130386" y="2336489"/>
            <a:ext cx="4803810" cy="4387480"/>
          </a:xfrm>
          <a:prstGeom prst="rect">
            <a:avLst/>
          </a:prstGeom>
        </p:spPr>
      </p:pic>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3"/>
          <a:stretch>
            <a:fillRect/>
          </a:stretch>
        </p:blipFill>
        <p:spPr>
          <a:xfrm>
            <a:off x="5591481" y="1876425"/>
            <a:ext cx="6642100" cy="4981575"/>
          </a:xfrm>
          <a:prstGeom prst="rect">
            <a:avLst/>
          </a:prstGeom>
        </p:spPr>
      </p:pic>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1508236"/>
            <a:ext cx="5429252" cy="560388"/>
          </a:xfrm>
        </p:spPr>
        <p:txBody>
          <a:bodyPr>
            <a:normAutofit/>
          </a:bodyPr>
          <a:lstStyle/>
          <a:p>
            <a:pPr marL="0" indent="0">
              <a:buNone/>
            </a:pPr>
            <a:r>
              <a:rPr kumimoji="1" lang="ja-JP" altLang="en-US"/>
              <a:t>横並びの</a:t>
            </a:r>
            <a:r>
              <a:rPr lang="ja-JP" altLang="en-US"/>
              <a:t>グレーティング</a:t>
            </a:r>
            <a:endParaRPr kumimoji="1" lang="ja-JP" altLang="en-US"/>
          </a:p>
        </p:txBody>
      </p:sp>
      <p:sp>
        <p:nvSpPr>
          <p:cNvPr id="7" name="右矢印 6">
            <a:extLst>
              <a:ext uri="{FF2B5EF4-FFF2-40B4-BE49-F238E27FC236}">
                <a16:creationId xmlns:a16="http://schemas.microsoft.com/office/drawing/2014/main" id="{B7B0D12F-F658-354A-BD93-C0DB1672B252}"/>
              </a:ext>
            </a:extLst>
          </p:cNvPr>
          <p:cNvSpPr/>
          <p:nvPr/>
        </p:nvSpPr>
        <p:spPr>
          <a:xfrm>
            <a:off x="4397568" y="39933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396107" y="3401079"/>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557162" y="2068624"/>
            <a:ext cx="2964729" cy="369332"/>
          </a:xfrm>
          <a:prstGeom prst="rect">
            <a:avLst/>
          </a:prstGeom>
          <a:noFill/>
        </p:spPr>
        <p:txBody>
          <a:bodyPr wrap="square" rtlCol="0">
            <a:spAutoFit/>
          </a:bodyPr>
          <a:lstStyle/>
          <a:p>
            <a:r>
              <a:rPr kumimoji="1" lang="ja-JP" altLang="en-US"/>
              <a:t>反射面から</a:t>
            </a:r>
            <a:r>
              <a:rPr kumimoji="1" lang="en-US" altLang="ja-JP" dirty="0"/>
              <a:t>20 </a:t>
            </a:r>
            <a:r>
              <a:rPr kumimoji="1" lang="en-US" altLang="ja-JP" dirty="0" err="1"/>
              <a:t>μm</a:t>
            </a:r>
            <a:r>
              <a:rPr kumimoji="1" lang="ja-JP" altLang="en-US"/>
              <a:t>上の面</a:t>
            </a:r>
          </a:p>
        </p:txBody>
      </p:sp>
      <p:sp>
        <p:nvSpPr>
          <p:cNvPr id="11" name="テキスト ボックス 10">
            <a:extLst>
              <a:ext uri="{FF2B5EF4-FFF2-40B4-BE49-F238E27FC236}">
                <a16:creationId xmlns:a16="http://schemas.microsoft.com/office/drawing/2014/main" id="{2BB1108A-6C0E-4311-9586-82E15B4B0547}"/>
              </a:ext>
            </a:extLst>
          </p:cNvPr>
          <p:cNvSpPr txBox="1"/>
          <p:nvPr/>
        </p:nvSpPr>
        <p:spPr>
          <a:xfrm>
            <a:off x="8535436" y="6480761"/>
            <a:ext cx="1986455" cy="369332"/>
          </a:xfrm>
          <a:prstGeom prst="rect">
            <a:avLst/>
          </a:prstGeom>
          <a:noFill/>
        </p:spPr>
        <p:txBody>
          <a:bodyPr wrap="square" rtlCol="0">
            <a:spAutoFit/>
          </a:bodyPr>
          <a:lstStyle/>
          <a:p>
            <a:r>
              <a:rPr kumimoji="1" lang="ja-JP" altLang="en-US" dirty="0"/>
              <a:t>長さ</a:t>
            </a:r>
            <a:r>
              <a:rPr kumimoji="1" lang="en-US" altLang="ja-JP" dirty="0"/>
              <a:t>(m)</a:t>
            </a:r>
            <a:endParaRPr kumimoji="1" lang="ja-JP" altLang="en-US" dirty="0"/>
          </a:p>
        </p:txBody>
      </p:sp>
      <p:sp>
        <p:nvSpPr>
          <p:cNvPr id="27" name="テキスト ボックス 26">
            <a:extLst>
              <a:ext uri="{FF2B5EF4-FFF2-40B4-BE49-F238E27FC236}">
                <a16:creationId xmlns:a16="http://schemas.microsoft.com/office/drawing/2014/main" id="{1D99141A-20B3-4DBD-A054-6A9EFE62463A}"/>
              </a:ext>
            </a:extLst>
          </p:cNvPr>
          <p:cNvSpPr txBox="1"/>
          <p:nvPr/>
        </p:nvSpPr>
        <p:spPr>
          <a:xfrm rot="16200000">
            <a:off x="5578140" y="3646359"/>
            <a:ext cx="1824942" cy="369332"/>
          </a:xfrm>
          <a:prstGeom prst="rect">
            <a:avLst/>
          </a:prstGeom>
          <a:noFill/>
        </p:spPr>
        <p:txBody>
          <a:bodyPr wrap="square" rtlCol="0">
            <a:spAutoFit/>
          </a:bodyPr>
          <a:lstStyle/>
          <a:p>
            <a:r>
              <a:rPr kumimoji="1" lang="ja-JP" altLang="en-US" dirty="0"/>
              <a:t>長さ</a:t>
            </a:r>
            <a:r>
              <a:rPr kumimoji="1" lang="en-US" altLang="ja-JP" dirty="0"/>
              <a:t>(m)</a:t>
            </a:r>
            <a:endParaRPr kumimoji="1" lang="ja-JP" altLang="en-US" dirty="0"/>
          </a:p>
        </p:txBody>
      </p:sp>
    </p:spTree>
    <p:extLst>
      <p:ext uri="{BB962C8B-B14F-4D97-AF65-F5344CB8AC3E}">
        <p14:creationId xmlns:p14="http://schemas.microsoft.com/office/powerpoint/2010/main" val="121259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5687982" y="1748368"/>
            <a:ext cx="6504018" cy="4878014"/>
          </a:xfrm>
          <a:prstGeom prst="rect">
            <a:avLst/>
          </a:prstGeom>
        </p:spPr>
      </p:pic>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3072908" y="769972"/>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45</a:t>
            </a:r>
            <a:r>
              <a:rPr lang="ja-JP" altLang="en-US"/>
              <a:t>度回転させたグレーティング</a:t>
            </a:r>
          </a:p>
        </p:txBody>
      </p:sp>
      <p:sp>
        <p:nvSpPr>
          <p:cNvPr id="20" name="右矢印 19">
            <a:extLst>
              <a:ext uri="{FF2B5EF4-FFF2-40B4-BE49-F238E27FC236}">
                <a16:creationId xmlns:a16="http://schemas.microsoft.com/office/drawing/2014/main" id="{4C0174EC-0336-2E46-99BC-9FEE3C1D0DD2}"/>
              </a:ext>
            </a:extLst>
          </p:cNvPr>
          <p:cNvSpPr/>
          <p:nvPr/>
        </p:nvSpPr>
        <p:spPr>
          <a:xfrm>
            <a:off x="4988188" y="3959685"/>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E15CB-5916-7640-BE41-C16A8E73EE82}"/>
              </a:ext>
            </a:extLst>
          </p:cNvPr>
          <p:cNvSpPr txBox="1"/>
          <p:nvPr/>
        </p:nvSpPr>
        <p:spPr>
          <a:xfrm>
            <a:off x="5057554" y="3329504"/>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54" name="テキスト ボックス 53">
            <a:extLst>
              <a:ext uri="{FF2B5EF4-FFF2-40B4-BE49-F238E27FC236}">
                <a16:creationId xmlns:a16="http://schemas.microsoft.com/office/drawing/2014/main" id="{E33FBD52-E4AE-F943-9446-567B91CAFE8C}"/>
              </a:ext>
            </a:extLst>
          </p:cNvPr>
          <p:cNvSpPr txBox="1"/>
          <p:nvPr/>
        </p:nvSpPr>
        <p:spPr>
          <a:xfrm>
            <a:off x="7636280" y="1953456"/>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pic>
        <p:nvPicPr>
          <p:cNvPr id="3" name="図 2">
            <a:extLst>
              <a:ext uri="{FF2B5EF4-FFF2-40B4-BE49-F238E27FC236}">
                <a16:creationId xmlns:a16="http://schemas.microsoft.com/office/drawing/2014/main" id="{3EE171B1-D449-4959-A48B-4F939B794482}"/>
              </a:ext>
            </a:extLst>
          </p:cNvPr>
          <p:cNvPicPr>
            <a:picLocks noChangeAspect="1"/>
          </p:cNvPicPr>
          <p:nvPr/>
        </p:nvPicPr>
        <p:blipFill>
          <a:blip r:embed="rId3"/>
          <a:stretch>
            <a:fillRect/>
          </a:stretch>
        </p:blipFill>
        <p:spPr>
          <a:xfrm>
            <a:off x="171553" y="2130354"/>
            <a:ext cx="4682944" cy="4277764"/>
          </a:xfrm>
          <a:prstGeom prst="rect">
            <a:avLst/>
          </a:prstGeom>
        </p:spPr>
      </p:pic>
    </p:spTree>
    <p:extLst>
      <p:ext uri="{BB962C8B-B14F-4D97-AF65-F5344CB8AC3E}">
        <p14:creationId xmlns:p14="http://schemas.microsoft.com/office/powerpoint/2010/main" val="24364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70DBFEE-1229-4F34-A1B9-AC2A67AEA0CB}"/>
              </a:ext>
            </a:extLst>
          </p:cNvPr>
          <p:cNvPicPr>
            <a:picLocks noChangeAspect="1"/>
          </p:cNvPicPr>
          <p:nvPr/>
        </p:nvPicPr>
        <p:blipFill>
          <a:blip r:embed="rId2"/>
          <a:stretch>
            <a:fillRect/>
          </a:stretch>
        </p:blipFill>
        <p:spPr>
          <a:xfrm>
            <a:off x="24747" y="1780555"/>
            <a:ext cx="5382825" cy="4917089"/>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703003" y="1609649"/>
            <a:ext cx="6816947" cy="5112710"/>
          </a:xfrm>
          <a:prstGeom prst="rect">
            <a:avLst/>
          </a:prstGeom>
        </p:spPr>
      </p:pic>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2774065" y="1127124"/>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sp>
        <p:nvSpPr>
          <p:cNvPr id="59" name="右矢印 58">
            <a:extLst>
              <a:ext uri="{FF2B5EF4-FFF2-40B4-BE49-F238E27FC236}">
                <a16:creationId xmlns:a16="http://schemas.microsoft.com/office/drawing/2014/main" id="{9729C007-62DE-7040-8174-3F3130077379}"/>
              </a:ext>
            </a:extLst>
          </p:cNvPr>
          <p:cNvSpPr/>
          <p:nvPr/>
        </p:nvSpPr>
        <p:spPr>
          <a:xfrm>
            <a:off x="4962460" y="3995052"/>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ADDD045-CD78-1E40-8BB6-8894733D6F74}"/>
              </a:ext>
            </a:extLst>
          </p:cNvPr>
          <p:cNvSpPr txBox="1"/>
          <p:nvPr/>
        </p:nvSpPr>
        <p:spPr>
          <a:xfrm>
            <a:off x="5031826" y="3364871"/>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61" name="テキスト ボックス 60">
            <a:extLst>
              <a:ext uri="{FF2B5EF4-FFF2-40B4-BE49-F238E27FC236}">
                <a16:creationId xmlns:a16="http://schemas.microsoft.com/office/drawing/2014/main" id="{AD24E1BA-3F04-4F4A-8691-23132AE73497}"/>
              </a:ext>
            </a:extLst>
          </p:cNvPr>
          <p:cNvSpPr txBox="1"/>
          <p:nvPr/>
        </p:nvSpPr>
        <p:spPr>
          <a:xfrm>
            <a:off x="7844624" y="1842537"/>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157362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093165"/>
            <a:ext cx="10515600" cy="3975100"/>
          </a:xfrm>
        </p:spPr>
        <p:txBody>
          <a:bodyPr/>
          <a:lstStyle/>
          <a:p>
            <a:r>
              <a:rPr lang="ja-JP" altLang="en-US" dirty="0"/>
              <a:t>画像認識に足る図形を生成するには成果が限定的</a:t>
            </a:r>
            <a:endParaRPr lang="en-US" altLang="ja-JP" dirty="0"/>
          </a:p>
          <a:p>
            <a:r>
              <a:rPr lang="ja-JP" altLang="en-US" dirty="0"/>
              <a:t>基礎データとして価値のある結像パターンの発見</a:t>
            </a:r>
            <a:endParaRPr lang="en-US" altLang="ja-JP" dirty="0"/>
          </a:p>
          <a:p>
            <a:endParaRPr lang="en-US" altLang="ja-JP" dirty="0"/>
          </a:p>
          <a:p>
            <a:r>
              <a:rPr lang="ja-JP" altLang="en-US" dirty="0"/>
              <a:t>アライメントの時間を短縮する検討としては不十分である。</a:t>
            </a:r>
            <a:endParaRPr lang="en-US" altLang="ja-JP" dirty="0"/>
          </a:p>
          <a:p>
            <a:pPr marL="0" indent="0">
              <a:buNone/>
            </a:pPr>
            <a:r>
              <a:rPr lang="ja-JP" altLang="en-US" dirty="0"/>
              <a:t>　→実際にアライメントの作業を行っていないため</a:t>
            </a:r>
            <a:endParaRPr lang="en-US" altLang="ja-JP" dirty="0"/>
          </a:p>
        </p:txBody>
      </p:sp>
    </p:spTree>
    <p:extLst>
      <p:ext uri="{BB962C8B-B14F-4D97-AF65-F5344CB8AC3E}">
        <p14:creationId xmlns:p14="http://schemas.microsoft.com/office/powerpoint/2010/main" val="31390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FB915E4-F09D-4913-B8CC-E7E30B82F4E6}"/>
              </a:ext>
            </a:extLst>
          </p:cNvPr>
          <p:cNvPicPr>
            <a:picLocks noChangeAspect="1"/>
          </p:cNvPicPr>
          <p:nvPr/>
        </p:nvPicPr>
        <p:blipFill>
          <a:blip r:embed="rId2"/>
          <a:stretch>
            <a:fillRect/>
          </a:stretch>
        </p:blipFill>
        <p:spPr>
          <a:xfrm>
            <a:off x="0" y="2280372"/>
            <a:ext cx="4971925" cy="4541742"/>
          </a:xfrm>
          <a:prstGeom prst="rect">
            <a:avLst/>
          </a:prstGeom>
        </p:spPr>
      </p:pic>
      <p:pic>
        <p:nvPicPr>
          <p:cNvPr id="6" name="図 5">
            <a:extLst>
              <a:ext uri="{FF2B5EF4-FFF2-40B4-BE49-F238E27FC236}">
                <a16:creationId xmlns:a16="http://schemas.microsoft.com/office/drawing/2014/main" id="{55451418-2352-4C40-A65D-F5EBA2494D78}"/>
              </a:ext>
            </a:extLst>
          </p:cNvPr>
          <p:cNvPicPr>
            <a:picLocks noChangeAspect="1"/>
          </p:cNvPicPr>
          <p:nvPr/>
        </p:nvPicPr>
        <p:blipFill>
          <a:blip r:embed="rId3"/>
          <a:stretch>
            <a:fillRect/>
          </a:stretch>
        </p:blipFill>
        <p:spPr>
          <a:xfrm>
            <a:off x="5850018" y="2286571"/>
            <a:ext cx="6095238" cy="4571429"/>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468385" y="947848"/>
            <a:ext cx="5429252" cy="560388"/>
          </a:xfrm>
        </p:spPr>
        <p:txBody>
          <a:bodyPr>
            <a:normAutofit/>
          </a:bodyPr>
          <a:lstStyle/>
          <a:p>
            <a:pPr marL="0" indent="0">
              <a:buNone/>
            </a:pPr>
            <a:r>
              <a:rPr lang="ja-JP" altLang="en-US" dirty="0"/>
              <a:t>縦</a:t>
            </a:r>
            <a:r>
              <a:rPr kumimoji="1" lang="ja-JP" altLang="en-US" dirty="0"/>
              <a:t>並びの</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4499097" y="39933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499097" y="3401079"/>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20 </a:t>
            </a:r>
            <a:r>
              <a:rPr kumimoji="1" lang="en-US" altLang="ja-JP" dirty="0" err="1"/>
              <a:t>μm</a:t>
            </a:r>
            <a:r>
              <a:rPr kumimoji="1" lang="ja-JP" altLang="en-US" dirty="0"/>
              <a:t>上の面</a:t>
            </a:r>
          </a:p>
        </p:txBody>
      </p:sp>
    </p:spTree>
    <p:extLst>
      <p:ext uri="{BB962C8B-B14F-4D97-AF65-F5344CB8AC3E}">
        <p14:creationId xmlns:p14="http://schemas.microsoft.com/office/powerpoint/2010/main" val="40909728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ED656AC040CFE4FAC55C3A5F9CCE136" ma:contentTypeVersion="9" ma:contentTypeDescription="新しいドキュメントを作成します。" ma:contentTypeScope="" ma:versionID="c08fde9ae8a29e75c168830a00f569db">
  <xsd:schema xmlns:xsd="http://www.w3.org/2001/XMLSchema" xmlns:xs="http://www.w3.org/2001/XMLSchema" xmlns:p="http://schemas.microsoft.com/office/2006/metadata/properties" xmlns:ns3="85dbe952-9519-4b7c-a806-ae1a2e5116f7" targetNamespace="http://schemas.microsoft.com/office/2006/metadata/properties" ma:root="true" ma:fieldsID="d2dae8f8b5dee7f71ad89f760cc103da" ns3:_="">
    <xsd:import namespace="85dbe952-9519-4b7c-a806-ae1a2e5116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be952-9519-4b7c-a806-ae1a2e511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19F2DC-CEE7-4A12-899F-03B739C6A2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be952-9519-4b7c-a806-ae1a2e5116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639DD9-F32C-43CC-8823-96B329AA36DA}">
  <ds:schemaRefs>
    <ds:schemaRef ds:uri="http://schemas.microsoft.com/sharepoint/v3/contenttype/forms"/>
  </ds:schemaRefs>
</ds:datastoreItem>
</file>

<file path=customXml/itemProps3.xml><?xml version="1.0" encoding="utf-8"?>
<ds:datastoreItem xmlns:ds="http://schemas.openxmlformats.org/officeDocument/2006/customXml" ds:itemID="{D42A9FC5-B8C0-4806-9A29-D6C38A307A48}">
  <ds:schemaRefs>
    <ds:schemaRef ds:uri="http://schemas.microsoft.com/office/2006/documentManagement/types"/>
    <ds:schemaRef ds:uri="85dbe952-9519-4b7c-a806-ae1a2e5116f7"/>
    <ds:schemaRef ds:uri="http://purl.org/dc/elements/1.1/"/>
    <ds:schemaRef ds:uri="http://purl.org/dc/terms/"/>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6769</TotalTime>
  <Words>757</Words>
  <Application>Microsoft Office PowerPoint</Application>
  <PresentationFormat>ワイド画面</PresentationFormat>
  <Paragraphs>127</Paragraphs>
  <Slides>27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光集積回路測定速度向上に向けた計算機生成ホログラムの検討</vt:lpstr>
      <vt:lpstr>背景</vt:lpstr>
      <vt:lpstr>目的</vt:lpstr>
      <vt:lpstr>方法</vt:lpstr>
      <vt:lpstr>結果</vt:lpstr>
      <vt:lpstr>PowerPoint プレゼンテーション</vt:lpstr>
      <vt:lpstr>PowerPoint プレゼンテーション</vt:lpstr>
      <vt:lpstr>結論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結果</vt:lpstr>
      <vt:lpstr>PowerPoint プレゼンテーション</vt:lpstr>
      <vt:lpstr>PowerPoint プレゼンテーション</vt:lpstr>
      <vt:lpstr>ホログラム</vt:lpstr>
      <vt:lpstr>計算機生成ホログラム</vt:lpstr>
      <vt:lpstr>背景</vt:lpstr>
      <vt:lpstr>目的</vt:lpstr>
      <vt:lpstr>方法</vt:lpstr>
      <vt:lpstr>結果</vt:lpstr>
      <vt:lpstr>PowerPoint プレゼンテーション</vt:lpstr>
      <vt:lpstr>PowerPoint プレゼンテーション</vt:lpstr>
      <vt:lpstr>結論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光集積回路測定速度向上に向けた計算機生成ホログラムの検討</dc:title>
  <dc:creator>b2181220　b2181220</dc:creator>
  <cp:lastModifiedBy>b2181220　b2181220</cp:lastModifiedBy>
  <cp:revision>18</cp:revision>
  <dcterms:created xsi:type="dcterms:W3CDTF">2022-02-04T16:28:15Z</dcterms:created>
  <dcterms:modified xsi:type="dcterms:W3CDTF">2022-02-09T10:21:21Z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0x010100AED656AC040CFE4FAC55C3A5F9CCE136</vt:lpwstr>
  </property>
</Properties>
</file>