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76" r:id="rId10"/>
    <p:sldId id="277" r:id="rId11"/>
    <p:sldId id="278" r:id="rId12"/>
    <p:sldId id="279" r:id="rId13"/>
    <p:sldId id="280" r:id="rId14"/>
    <p:sldId id="281" r:id="rId15"/>
    <p:sldId id="273" r:id="rId16"/>
    <p:sldId id="274" r:id="rId17"/>
    <p:sldId id="275" r:id="rId18"/>
    <p:sldId id="272" r:id="rId19"/>
    <p:sldId id="282" r:id="rId20"/>
    <p:sldId id="265" r:id="rId21"/>
    <p:sldId id="266" r:id="rId22"/>
    <p:sldId id="267" r:id="rId23"/>
    <p:sldId id="268" r:id="rId24"/>
    <p:sldId id="269" r:id="rId25"/>
    <p:sldId id="270" r:id="rId26"/>
    <p:sldId id="271" r:id="rId27"/>
    <p:sldId id="264"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05"/>
    <p:restoredTop sz="96197"/>
  </p:normalViewPr>
  <p:slideViewPr>
    <p:cSldViewPr snapToGrid="0" snapToObjects="1">
      <p:cViewPr>
        <p:scale>
          <a:sx n="66" d="100"/>
          <a:sy n="66" d="100"/>
        </p:scale>
        <p:origin x="4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E942E3-7B89-0F4B-A473-87B25322D07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3B4DA50-FC20-3B45-8DBE-1BAA0B3FA8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496FE06-ADE1-BC46-B4A6-5909E641FC0B}"/>
              </a:ext>
            </a:extLst>
          </p:cNvPr>
          <p:cNvSpPr>
            <a:spLocks noGrp="1"/>
          </p:cNvSpPr>
          <p:nvPr>
            <p:ph type="dt" sz="half" idx="10"/>
          </p:nvPr>
        </p:nvSpPr>
        <p:spPr/>
        <p:txBody>
          <a:bodyPr/>
          <a:lstStyle/>
          <a:p>
            <a:fld id="{7AC3C464-0786-A344-9B15-295C4E62B5A2}" type="datetimeFigureOut">
              <a:rPr kumimoji="1" lang="ja-JP" altLang="en-US" smtClean="0"/>
              <a:t>2022/2/9</a:t>
            </a:fld>
            <a:endParaRPr kumimoji="1" lang="ja-JP" altLang="en-US"/>
          </a:p>
        </p:txBody>
      </p:sp>
      <p:sp>
        <p:nvSpPr>
          <p:cNvPr id="5" name="フッター プレースホルダー 4">
            <a:extLst>
              <a:ext uri="{FF2B5EF4-FFF2-40B4-BE49-F238E27FC236}">
                <a16:creationId xmlns:a16="http://schemas.microsoft.com/office/drawing/2014/main" id="{B1138A48-961E-B945-88B7-E35DEA28C1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627C5DC-2A18-4C40-A18B-CE4268503299}"/>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68087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4E2FE-4DB1-7C4A-8D6B-E963E062778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3251595-EB4F-E54B-92D5-D6E0DA1869B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031068F-2874-0D42-88B8-4A261342EB18}"/>
              </a:ext>
            </a:extLst>
          </p:cNvPr>
          <p:cNvSpPr>
            <a:spLocks noGrp="1"/>
          </p:cNvSpPr>
          <p:nvPr>
            <p:ph type="dt" sz="half" idx="10"/>
          </p:nvPr>
        </p:nvSpPr>
        <p:spPr/>
        <p:txBody>
          <a:bodyPr/>
          <a:lstStyle/>
          <a:p>
            <a:fld id="{7AC3C464-0786-A344-9B15-295C4E62B5A2}" type="datetimeFigureOut">
              <a:rPr kumimoji="1" lang="ja-JP" altLang="en-US" smtClean="0"/>
              <a:t>2022/2/9</a:t>
            </a:fld>
            <a:endParaRPr kumimoji="1" lang="ja-JP" altLang="en-US"/>
          </a:p>
        </p:txBody>
      </p:sp>
      <p:sp>
        <p:nvSpPr>
          <p:cNvPr id="5" name="フッター プレースホルダー 4">
            <a:extLst>
              <a:ext uri="{FF2B5EF4-FFF2-40B4-BE49-F238E27FC236}">
                <a16:creationId xmlns:a16="http://schemas.microsoft.com/office/drawing/2014/main" id="{CFEDF0E7-4046-444B-893E-0F68C2ABEA6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EC9CF5-35B8-D544-865A-2676535255E3}"/>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172120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4184242-29BD-804A-B2CC-8BEF834974E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3D94855-C1AC-0345-8A9D-9E836392429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E3FA9AF-0E6B-9046-95EE-E59151BFA6A6}"/>
              </a:ext>
            </a:extLst>
          </p:cNvPr>
          <p:cNvSpPr>
            <a:spLocks noGrp="1"/>
          </p:cNvSpPr>
          <p:nvPr>
            <p:ph type="dt" sz="half" idx="10"/>
          </p:nvPr>
        </p:nvSpPr>
        <p:spPr/>
        <p:txBody>
          <a:bodyPr/>
          <a:lstStyle/>
          <a:p>
            <a:fld id="{7AC3C464-0786-A344-9B15-295C4E62B5A2}" type="datetimeFigureOut">
              <a:rPr kumimoji="1" lang="ja-JP" altLang="en-US" smtClean="0"/>
              <a:t>2022/2/9</a:t>
            </a:fld>
            <a:endParaRPr kumimoji="1" lang="ja-JP" altLang="en-US"/>
          </a:p>
        </p:txBody>
      </p:sp>
      <p:sp>
        <p:nvSpPr>
          <p:cNvPr id="5" name="フッター プレースホルダー 4">
            <a:extLst>
              <a:ext uri="{FF2B5EF4-FFF2-40B4-BE49-F238E27FC236}">
                <a16:creationId xmlns:a16="http://schemas.microsoft.com/office/drawing/2014/main" id="{3D2E2EE1-423D-5746-A3A2-8D7C2503515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13A01D-FA09-B345-8452-E1C3B97D8BC1}"/>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1344611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F430D4-267A-B94D-B093-D1C476D4B14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DCAE182-97BC-3140-8387-585CA6D862C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8F8950-CE55-9B45-9441-5F0D6CEB7D90}"/>
              </a:ext>
            </a:extLst>
          </p:cNvPr>
          <p:cNvSpPr>
            <a:spLocks noGrp="1"/>
          </p:cNvSpPr>
          <p:nvPr>
            <p:ph type="dt" sz="half" idx="10"/>
          </p:nvPr>
        </p:nvSpPr>
        <p:spPr/>
        <p:txBody>
          <a:bodyPr/>
          <a:lstStyle/>
          <a:p>
            <a:fld id="{7AC3C464-0786-A344-9B15-295C4E62B5A2}" type="datetimeFigureOut">
              <a:rPr kumimoji="1" lang="ja-JP" altLang="en-US" smtClean="0"/>
              <a:t>2022/2/9</a:t>
            </a:fld>
            <a:endParaRPr kumimoji="1" lang="ja-JP" altLang="en-US"/>
          </a:p>
        </p:txBody>
      </p:sp>
      <p:sp>
        <p:nvSpPr>
          <p:cNvPr id="5" name="フッター プレースホルダー 4">
            <a:extLst>
              <a:ext uri="{FF2B5EF4-FFF2-40B4-BE49-F238E27FC236}">
                <a16:creationId xmlns:a16="http://schemas.microsoft.com/office/drawing/2014/main" id="{3A9C0DAC-6BD0-6544-AEAD-D0EC1416C49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8EF0CB-CFBD-E148-90AF-14771B61DC9C}"/>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822058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EB886D-AC0C-454C-AE63-22D42451B31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478E021-3F2A-6542-9581-7B72EFB308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AC04210-272B-054B-AC79-1641B2855471}"/>
              </a:ext>
            </a:extLst>
          </p:cNvPr>
          <p:cNvSpPr>
            <a:spLocks noGrp="1"/>
          </p:cNvSpPr>
          <p:nvPr>
            <p:ph type="dt" sz="half" idx="10"/>
          </p:nvPr>
        </p:nvSpPr>
        <p:spPr/>
        <p:txBody>
          <a:bodyPr/>
          <a:lstStyle/>
          <a:p>
            <a:fld id="{7AC3C464-0786-A344-9B15-295C4E62B5A2}" type="datetimeFigureOut">
              <a:rPr kumimoji="1" lang="ja-JP" altLang="en-US" smtClean="0"/>
              <a:t>2022/2/9</a:t>
            </a:fld>
            <a:endParaRPr kumimoji="1" lang="ja-JP" altLang="en-US"/>
          </a:p>
        </p:txBody>
      </p:sp>
      <p:sp>
        <p:nvSpPr>
          <p:cNvPr id="5" name="フッター プレースホルダー 4">
            <a:extLst>
              <a:ext uri="{FF2B5EF4-FFF2-40B4-BE49-F238E27FC236}">
                <a16:creationId xmlns:a16="http://schemas.microsoft.com/office/drawing/2014/main" id="{579C1A0F-D453-3F4D-8E50-5F85B9059B1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DE4EC7-100A-5041-8366-A29CB13C8BD4}"/>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1550191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4AC3FE-1F35-4849-B3C0-C5C7ABF3C17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C3C4241-2F43-E841-87C1-6F5E8E19E4C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B0527AA-82B4-1841-BA00-FFAAEE3AF83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DDE00B8-A196-D246-ADA4-8E425CE51FC4}"/>
              </a:ext>
            </a:extLst>
          </p:cNvPr>
          <p:cNvSpPr>
            <a:spLocks noGrp="1"/>
          </p:cNvSpPr>
          <p:nvPr>
            <p:ph type="dt" sz="half" idx="10"/>
          </p:nvPr>
        </p:nvSpPr>
        <p:spPr/>
        <p:txBody>
          <a:bodyPr/>
          <a:lstStyle/>
          <a:p>
            <a:fld id="{7AC3C464-0786-A344-9B15-295C4E62B5A2}" type="datetimeFigureOut">
              <a:rPr kumimoji="1" lang="ja-JP" altLang="en-US" smtClean="0"/>
              <a:t>2022/2/9</a:t>
            </a:fld>
            <a:endParaRPr kumimoji="1" lang="ja-JP" altLang="en-US"/>
          </a:p>
        </p:txBody>
      </p:sp>
      <p:sp>
        <p:nvSpPr>
          <p:cNvPr id="6" name="フッター プレースホルダー 5">
            <a:extLst>
              <a:ext uri="{FF2B5EF4-FFF2-40B4-BE49-F238E27FC236}">
                <a16:creationId xmlns:a16="http://schemas.microsoft.com/office/drawing/2014/main" id="{75F03281-146A-2047-899A-52325B10086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1050302-0C1E-C645-930D-0DA1F0359BEA}"/>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4096607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CD10D7-8BC0-8A43-9667-7FD4C74D85E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C296C3-8D3D-5A44-9A59-8692409BBE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01E3690-12FA-F24F-B021-F4787541E4B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3A445E6-7026-9942-8A6F-05D2B18BAE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21A1BE5-C08F-8D41-AC19-0CD3B9B31CD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8739D5E-2631-9949-905A-D2D3185C53EF}"/>
              </a:ext>
            </a:extLst>
          </p:cNvPr>
          <p:cNvSpPr>
            <a:spLocks noGrp="1"/>
          </p:cNvSpPr>
          <p:nvPr>
            <p:ph type="dt" sz="half" idx="10"/>
          </p:nvPr>
        </p:nvSpPr>
        <p:spPr/>
        <p:txBody>
          <a:bodyPr/>
          <a:lstStyle/>
          <a:p>
            <a:fld id="{7AC3C464-0786-A344-9B15-295C4E62B5A2}" type="datetimeFigureOut">
              <a:rPr kumimoji="1" lang="ja-JP" altLang="en-US" smtClean="0"/>
              <a:t>2022/2/9</a:t>
            </a:fld>
            <a:endParaRPr kumimoji="1" lang="ja-JP" altLang="en-US"/>
          </a:p>
        </p:txBody>
      </p:sp>
      <p:sp>
        <p:nvSpPr>
          <p:cNvPr id="8" name="フッター プレースホルダー 7">
            <a:extLst>
              <a:ext uri="{FF2B5EF4-FFF2-40B4-BE49-F238E27FC236}">
                <a16:creationId xmlns:a16="http://schemas.microsoft.com/office/drawing/2014/main" id="{59E42BE1-ABCF-A641-AE60-E640B0E876D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B95FFA7-1EEA-A246-8D5E-21B000D55C59}"/>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17334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44AFF8-6C3B-0A48-92D2-376A6B5A3F9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360F65-8656-654A-A5F5-55339B0619AF}"/>
              </a:ext>
            </a:extLst>
          </p:cNvPr>
          <p:cNvSpPr>
            <a:spLocks noGrp="1"/>
          </p:cNvSpPr>
          <p:nvPr>
            <p:ph type="dt" sz="half" idx="10"/>
          </p:nvPr>
        </p:nvSpPr>
        <p:spPr/>
        <p:txBody>
          <a:bodyPr/>
          <a:lstStyle/>
          <a:p>
            <a:fld id="{7AC3C464-0786-A344-9B15-295C4E62B5A2}" type="datetimeFigureOut">
              <a:rPr kumimoji="1" lang="ja-JP" altLang="en-US" smtClean="0"/>
              <a:t>2022/2/9</a:t>
            </a:fld>
            <a:endParaRPr kumimoji="1" lang="ja-JP" altLang="en-US"/>
          </a:p>
        </p:txBody>
      </p:sp>
      <p:sp>
        <p:nvSpPr>
          <p:cNvPr id="4" name="フッター プレースホルダー 3">
            <a:extLst>
              <a:ext uri="{FF2B5EF4-FFF2-40B4-BE49-F238E27FC236}">
                <a16:creationId xmlns:a16="http://schemas.microsoft.com/office/drawing/2014/main" id="{C7EAB835-137C-DD46-A9A7-1EF3A61A7BA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698AB55-FBC9-DC45-8DFE-C8657656E375}"/>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2337614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B95791E-1CE9-074A-8B29-A8ED9399F90F}"/>
              </a:ext>
            </a:extLst>
          </p:cNvPr>
          <p:cNvSpPr>
            <a:spLocks noGrp="1"/>
          </p:cNvSpPr>
          <p:nvPr>
            <p:ph type="dt" sz="half" idx="10"/>
          </p:nvPr>
        </p:nvSpPr>
        <p:spPr/>
        <p:txBody>
          <a:bodyPr/>
          <a:lstStyle/>
          <a:p>
            <a:fld id="{7AC3C464-0786-A344-9B15-295C4E62B5A2}" type="datetimeFigureOut">
              <a:rPr kumimoji="1" lang="ja-JP" altLang="en-US" smtClean="0"/>
              <a:t>2022/2/9</a:t>
            </a:fld>
            <a:endParaRPr kumimoji="1" lang="ja-JP" altLang="en-US"/>
          </a:p>
        </p:txBody>
      </p:sp>
      <p:sp>
        <p:nvSpPr>
          <p:cNvPr id="3" name="フッター プレースホルダー 2">
            <a:extLst>
              <a:ext uri="{FF2B5EF4-FFF2-40B4-BE49-F238E27FC236}">
                <a16:creationId xmlns:a16="http://schemas.microsoft.com/office/drawing/2014/main" id="{026BE3B8-E84E-0044-A23F-6FF304845DA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9B0C62A-A3A6-844A-98D5-C2AFDF0F989B}"/>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261204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62EB63-DB81-784E-8BE0-8BB9980803E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4DE8977-75DA-CD49-A800-7187F05B91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C843BF7-E46C-0543-B56C-6F68913CDE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7674685-C3C4-9B44-A933-7C57818F05BF}"/>
              </a:ext>
            </a:extLst>
          </p:cNvPr>
          <p:cNvSpPr>
            <a:spLocks noGrp="1"/>
          </p:cNvSpPr>
          <p:nvPr>
            <p:ph type="dt" sz="half" idx="10"/>
          </p:nvPr>
        </p:nvSpPr>
        <p:spPr/>
        <p:txBody>
          <a:bodyPr/>
          <a:lstStyle/>
          <a:p>
            <a:fld id="{7AC3C464-0786-A344-9B15-295C4E62B5A2}" type="datetimeFigureOut">
              <a:rPr kumimoji="1" lang="ja-JP" altLang="en-US" smtClean="0"/>
              <a:t>2022/2/9</a:t>
            </a:fld>
            <a:endParaRPr kumimoji="1" lang="ja-JP" altLang="en-US"/>
          </a:p>
        </p:txBody>
      </p:sp>
      <p:sp>
        <p:nvSpPr>
          <p:cNvPr id="6" name="フッター プレースホルダー 5">
            <a:extLst>
              <a:ext uri="{FF2B5EF4-FFF2-40B4-BE49-F238E27FC236}">
                <a16:creationId xmlns:a16="http://schemas.microsoft.com/office/drawing/2014/main" id="{B7177406-53D8-7E4B-A4EA-7CBFBA4AECD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F754854-EC39-5C45-9470-B1746D0AA2A7}"/>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3388567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E5500-301B-1D44-B0F0-0CA4D0A453A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FA9DF5B-043C-2041-8254-14AABD7CE0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1EA0519-C71D-3941-93EF-DC31EAC9A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53208EE-C754-E542-8A7A-686B3FBAD8E4}"/>
              </a:ext>
            </a:extLst>
          </p:cNvPr>
          <p:cNvSpPr>
            <a:spLocks noGrp="1"/>
          </p:cNvSpPr>
          <p:nvPr>
            <p:ph type="dt" sz="half" idx="10"/>
          </p:nvPr>
        </p:nvSpPr>
        <p:spPr/>
        <p:txBody>
          <a:bodyPr/>
          <a:lstStyle/>
          <a:p>
            <a:fld id="{7AC3C464-0786-A344-9B15-295C4E62B5A2}" type="datetimeFigureOut">
              <a:rPr kumimoji="1" lang="ja-JP" altLang="en-US" smtClean="0"/>
              <a:t>2022/2/9</a:t>
            </a:fld>
            <a:endParaRPr kumimoji="1" lang="ja-JP" altLang="en-US"/>
          </a:p>
        </p:txBody>
      </p:sp>
      <p:sp>
        <p:nvSpPr>
          <p:cNvPr id="6" name="フッター プレースホルダー 5">
            <a:extLst>
              <a:ext uri="{FF2B5EF4-FFF2-40B4-BE49-F238E27FC236}">
                <a16:creationId xmlns:a16="http://schemas.microsoft.com/office/drawing/2014/main" id="{92C7000A-F507-7E49-9853-A61AA76DC13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AAD385D-5423-D249-906D-D86384ED5CE2}"/>
              </a:ext>
            </a:extLst>
          </p:cNvPr>
          <p:cNvSpPr>
            <a:spLocks noGrp="1"/>
          </p:cNvSpPr>
          <p:nvPr>
            <p:ph type="sldNum" sz="quarter" idx="12"/>
          </p:nvPr>
        </p:nvSpPr>
        <p:spPr/>
        <p:txBody>
          <a:body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1430977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1A27EFC-1DE3-2444-9565-E06B244D6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2E1418-761B-9146-9BB9-010CA49219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27C0B21-2800-FB41-B870-F12FB34DDF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3C464-0786-A344-9B15-295C4E62B5A2}" type="datetimeFigureOut">
              <a:rPr kumimoji="1" lang="ja-JP" altLang="en-US" smtClean="0"/>
              <a:t>2022/2/9</a:t>
            </a:fld>
            <a:endParaRPr kumimoji="1" lang="ja-JP" altLang="en-US"/>
          </a:p>
        </p:txBody>
      </p:sp>
      <p:sp>
        <p:nvSpPr>
          <p:cNvPr id="5" name="フッター プレースホルダー 4">
            <a:extLst>
              <a:ext uri="{FF2B5EF4-FFF2-40B4-BE49-F238E27FC236}">
                <a16:creationId xmlns:a16="http://schemas.microsoft.com/office/drawing/2014/main" id="{DFD930D1-E89A-5D41-BCFF-4B8DAE3726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6E1A0C7-145A-984E-A73B-8F02E1F62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6CCAE-340E-844C-A29E-A951E51A2135}" type="slidenum">
              <a:rPr kumimoji="1" lang="ja-JP" altLang="en-US" smtClean="0"/>
              <a:t>‹#›</a:t>
            </a:fld>
            <a:endParaRPr kumimoji="1" lang="ja-JP" altLang="en-US"/>
          </a:p>
        </p:txBody>
      </p:sp>
    </p:spTree>
    <p:extLst>
      <p:ext uri="{BB962C8B-B14F-4D97-AF65-F5344CB8AC3E}">
        <p14:creationId xmlns:p14="http://schemas.microsoft.com/office/powerpoint/2010/main" val="3209451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C1D087-F1FD-9844-8E14-08BEC9D1A519}"/>
              </a:ext>
            </a:extLst>
          </p:cNvPr>
          <p:cNvSpPr>
            <a:spLocks noGrp="1"/>
          </p:cNvSpPr>
          <p:nvPr>
            <p:ph type="ctrTitle"/>
          </p:nvPr>
        </p:nvSpPr>
        <p:spPr>
          <a:xfrm>
            <a:off x="1636005" y="1133380"/>
            <a:ext cx="8919990" cy="2387600"/>
          </a:xfrm>
        </p:spPr>
        <p:txBody>
          <a:bodyPr>
            <a:normAutofit/>
          </a:bodyPr>
          <a:lstStyle/>
          <a:p>
            <a:r>
              <a:rPr lang="ja-JP" altLang="en-US" sz="4400"/>
              <a:t>光集積回路測定速度向上に向けた計算機生成ホログラムの検討</a:t>
            </a:r>
            <a:endParaRPr kumimoji="1" lang="ja-JP" altLang="en-US" sz="4400"/>
          </a:p>
        </p:txBody>
      </p:sp>
      <p:sp>
        <p:nvSpPr>
          <p:cNvPr id="3" name="字幕 2">
            <a:extLst>
              <a:ext uri="{FF2B5EF4-FFF2-40B4-BE49-F238E27FC236}">
                <a16:creationId xmlns:a16="http://schemas.microsoft.com/office/drawing/2014/main" id="{CEE76192-8B89-1F4F-9784-4C500B93415B}"/>
              </a:ext>
            </a:extLst>
          </p:cNvPr>
          <p:cNvSpPr>
            <a:spLocks noGrp="1"/>
          </p:cNvSpPr>
          <p:nvPr>
            <p:ph type="subTitle" idx="1"/>
          </p:nvPr>
        </p:nvSpPr>
        <p:spPr/>
        <p:txBody>
          <a:bodyPr/>
          <a:lstStyle/>
          <a:p>
            <a:r>
              <a:rPr kumimoji="1" lang="ja-JP" altLang="en-US"/>
              <a:t>福田研究室　佐々木</a:t>
            </a:r>
            <a:r>
              <a:rPr kumimoji="1" lang="en-US" altLang="ja-JP" dirty="0"/>
              <a:t> </a:t>
            </a:r>
            <a:r>
              <a:rPr kumimoji="1" lang="ja-JP" altLang="en-US"/>
              <a:t>瑠斗</a:t>
            </a:r>
          </a:p>
        </p:txBody>
      </p:sp>
    </p:spTree>
    <p:extLst>
      <p:ext uri="{BB962C8B-B14F-4D97-AF65-F5344CB8AC3E}">
        <p14:creationId xmlns:p14="http://schemas.microsoft.com/office/powerpoint/2010/main" val="2435314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raw.githubusercontent.com/ryutosasaki/scl2021_sasaki_private/main/figures/p700nm_d60_8.png?token=GHSAT0AAAAAABNDJ7K26H5TKSRMTVJSVZVSYQDQI5A">
            <a:extLst>
              <a:ext uri="{FF2B5EF4-FFF2-40B4-BE49-F238E27FC236}">
                <a16:creationId xmlns:a16="http://schemas.microsoft.com/office/drawing/2014/main" id="{D7C73885-4654-40D3-A824-DF9B18177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4232" y="2278953"/>
            <a:ext cx="5971306" cy="4478480"/>
          </a:xfrm>
          <a:prstGeom prst="rect">
            <a:avLst/>
          </a:prstGeom>
          <a:noFill/>
          <a:extLst>
            <a:ext uri="{909E8E84-426E-40DD-AFC4-6F175D3DCCD1}">
              <a14:hiddenFill xmlns:a14="http://schemas.microsoft.com/office/drawing/2010/main">
                <a:solidFill>
                  <a:srgbClr val="FFFFFF"/>
                </a:solidFill>
              </a14:hiddenFill>
            </a:ext>
          </a:extLst>
        </p:spPr>
      </p:pic>
      <p:pic>
        <p:nvPicPr>
          <p:cNvPr id="5" name="図 4">
            <a:extLst>
              <a:ext uri="{FF2B5EF4-FFF2-40B4-BE49-F238E27FC236}">
                <a16:creationId xmlns:a16="http://schemas.microsoft.com/office/drawing/2014/main" id="{16CC16D6-387F-407E-90A3-253410CC58AC}"/>
              </a:ext>
            </a:extLst>
          </p:cNvPr>
          <p:cNvPicPr>
            <a:picLocks noChangeAspect="1"/>
          </p:cNvPicPr>
          <p:nvPr/>
        </p:nvPicPr>
        <p:blipFill>
          <a:blip r:embed="rId3"/>
          <a:stretch>
            <a:fillRect/>
          </a:stretch>
        </p:blipFill>
        <p:spPr>
          <a:xfrm>
            <a:off x="0" y="1572224"/>
            <a:ext cx="5971306" cy="5454654"/>
          </a:xfrm>
          <a:prstGeom prst="rect">
            <a:avLst/>
          </a:prstGeom>
        </p:spPr>
      </p:pic>
      <p:sp>
        <p:nvSpPr>
          <p:cNvPr id="3" name="コンテンツ プレースホルダー 2">
            <a:extLst>
              <a:ext uri="{FF2B5EF4-FFF2-40B4-BE49-F238E27FC236}">
                <a16:creationId xmlns:a16="http://schemas.microsoft.com/office/drawing/2014/main" id="{5DD50533-E3A7-2A40-9CE5-FF411C5739C8}"/>
              </a:ext>
            </a:extLst>
          </p:cNvPr>
          <p:cNvSpPr>
            <a:spLocks noGrp="1"/>
          </p:cNvSpPr>
          <p:nvPr>
            <p:ph idx="1"/>
          </p:nvPr>
        </p:nvSpPr>
        <p:spPr>
          <a:xfrm>
            <a:off x="3303366" y="853669"/>
            <a:ext cx="5429252" cy="560388"/>
          </a:xfrm>
        </p:spPr>
        <p:txBody>
          <a:bodyPr>
            <a:normAutofit/>
          </a:bodyPr>
          <a:lstStyle/>
          <a:p>
            <a:pPr marL="0" indent="0">
              <a:buNone/>
            </a:pPr>
            <a:r>
              <a:rPr kumimoji="1" lang="en-US" altLang="ja-JP" dirty="0"/>
              <a:t>60</a:t>
            </a:r>
            <a:r>
              <a:rPr kumimoji="1" lang="ja-JP" altLang="en-US" dirty="0"/>
              <a:t>度回転させた</a:t>
            </a:r>
            <a:r>
              <a:rPr lang="ja-JP" altLang="en-US" dirty="0"/>
              <a:t>グレーティング</a:t>
            </a:r>
            <a:endParaRPr kumimoji="1" lang="ja-JP" altLang="en-US" dirty="0"/>
          </a:p>
        </p:txBody>
      </p:sp>
      <p:sp>
        <p:nvSpPr>
          <p:cNvPr id="7" name="右矢印 6">
            <a:extLst>
              <a:ext uri="{FF2B5EF4-FFF2-40B4-BE49-F238E27FC236}">
                <a16:creationId xmlns:a16="http://schemas.microsoft.com/office/drawing/2014/main" id="{B7B0D12F-F658-354A-BD93-C0DB1672B252}"/>
              </a:ext>
            </a:extLst>
          </p:cNvPr>
          <p:cNvSpPr/>
          <p:nvPr/>
        </p:nvSpPr>
        <p:spPr>
          <a:xfrm>
            <a:off x="4937547" y="4239244"/>
            <a:ext cx="1824942" cy="557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2A6338F-D44F-7747-8B6E-A1FE353A14A2}"/>
              </a:ext>
            </a:extLst>
          </p:cNvPr>
          <p:cNvSpPr txBox="1"/>
          <p:nvPr/>
        </p:nvSpPr>
        <p:spPr>
          <a:xfrm>
            <a:off x="4937547" y="3712451"/>
            <a:ext cx="1621885" cy="646331"/>
          </a:xfrm>
          <a:prstGeom prst="rect">
            <a:avLst/>
          </a:prstGeom>
          <a:noFill/>
        </p:spPr>
        <p:txBody>
          <a:bodyPr wrap="square" rtlCol="0">
            <a:spAutoFit/>
          </a:bodyPr>
          <a:lstStyle/>
          <a:p>
            <a:r>
              <a:rPr kumimoji="1" lang="ja-JP" altLang="en-US" dirty="0"/>
              <a:t>光を入射し</a:t>
            </a:r>
            <a:endParaRPr kumimoji="1" lang="en-US" altLang="ja-JP" dirty="0"/>
          </a:p>
          <a:p>
            <a:r>
              <a:rPr kumimoji="1" lang="ja-JP" altLang="en-US" dirty="0"/>
              <a:t>回折光を観察</a:t>
            </a:r>
          </a:p>
        </p:txBody>
      </p:sp>
      <p:sp>
        <p:nvSpPr>
          <p:cNvPr id="32" name="テキスト ボックス 31">
            <a:extLst>
              <a:ext uri="{FF2B5EF4-FFF2-40B4-BE49-F238E27FC236}">
                <a16:creationId xmlns:a16="http://schemas.microsoft.com/office/drawing/2014/main" id="{4C1C028D-DA1B-F045-8C43-4542D5EFC9C2}"/>
              </a:ext>
            </a:extLst>
          </p:cNvPr>
          <p:cNvSpPr txBox="1"/>
          <p:nvPr/>
        </p:nvSpPr>
        <p:spPr>
          <a:xfrm>
            <a:off x="7667521" y="2318541"/>
            <a:ext cx="2964729" cy="369332"/>
          </a:xfrm>
          <a:prstGeom prst="rect">
            <a:avLst/>
          </a:prstGeom>
          <a:noFill/>
        </p:spPr>
        <p:txBody>
          <a:bodyPr wrap="square" rtlCol="0">
            <a:spAutoFit/>
          </a:bodyPr>
          <a:lstStyle/>
          <a:p>
            <a:r>
              <a:rPr kumimoji="1" lang="ja-JP" altLang="en-US" dirty="0"/>
              <a:t>反射面から</a:t>
            </a:r>
            <a:r>
              <a:rPr kumimoji="1" lang="en-US" altLang="ja-JP" dirty="0"/>
              <a:t>15 </a:t>
            </a:r>
            <a:r>
              <a:rPr kumimoji="1" lang="en-US" altLang="ja-JP" dirty="0" err="1"/>
              <a:t>μm</a:t>
            </a:r>
            <a:r>
              <a:rPr kumimoji="1" lang="ja-JP" altLang="en-US" dirty="0"/>
              <a:t>上の面</a:t>
            </a:r>
          </a:p>
        </p:txBody>
      </p:sp>
    </p:spTree>
    <p:extLst>
      <p:ext uri="{BB962C8B-B14F-4D97-AF65-F5344CB8AC3E}">
        <p14:creationId xmlns:p14="http://schemas.microsoft.com/office/powerpoint/2010/main" val="35216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raw.githubusercontent.com/ryutosasaki/scl2021_sasaki_private/main/figures/p500nm_square_theta10_8.png?token=GHSAT0AAAAAABNDJ7K3GZPNBPYKNH7H74SSYQDQKSQ">
            <a:extLst>
              <a:ext uri="{FF2B5EF4-FFF2-40B4-BE49-F238E27FC236}">
                <a16:creationId xmlns:a16="http://schemas.microsoft.com/office/drawing/2014/main" id="{30126D2D-E137-4C77-981F-FA3B04ABD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5385" y="2298426"/>
            <a:ext cx="6096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a:extLst>
              <a:ext uri="{FF2B5EF4-FFF2-40B4-BE49-F238E27FC236}">
                <a16:creationId xmlns:a16="http://schemas.microsoft.com/office/drawing/2014/main" id="{F4E60D72-810B-471F-A196-2EAAFF1169C4}"/>
              </a:ext>
            </a:extLst>
          </p:cNvPr>
          <p:cNvPicPr>
            <a:picLocks noChangeAspect="1"/>
          </p:cNvPicPr>
          <p:nvPr/>
        </p:nvPicPr>
        <p:blipFill>
          <a:blip r:embed="rId3"/>
          <a:stretch>
            <a:fillRect/>
          </a:stretch>
        </p:blipFill>
        <p:spPr>
          <a:xfrm>
            <a:off x="87204" y="1788431"/>
            <a:ext cx="5549748" cy="5069570"/>
          </a:xfrm>
          <a:prstGeom prst="rect">
            <a:avLst/>
          </a:prstGeom>
        </p:spPr>
      </p:pic>
      <p:sp>
        <p:nvSpPr>
          <p:cNvPr id="3" name="コンテンツ プレースホルダー 2">
            <a:extLst>
              <a:ext uri="{FF2B5EF4-FFF2-40B4-BE49-F238E27FC236}">
                <a16:creationId xmlns:a16="http://schemas.microsoft.com/office/drawing/2014/main" id="{5DD50533-E3A7-2A40-9CE5-FF411C5739C8}"/>
              </a:ext>
            </a:extLst>
          </p:cNvPr>
          <p:cNvSpPr>
            <a:spLocks noGrp="1"/>
          </p:cNvSpPr>
          <p:nvPr>
            <p:ph idx="1"/>
          </p:nvPr>
        </p:nvSpPr>
        <p:spPr>
          <a:xfrm>
            <a:off x="3286122" y="921431"/>
            <a:ext cx="5429252" cy="560388"/>
          </a:xfrm>
        </p:spPr>
        <p:txBody>
          <a:bodyPr>
            <a:normAutofit fontScale="92500"/>
          </a:bodyPr>
          <a:lstStyle/>
          <a:p>
            <a:pPr marL="0" indent="0">
              <a:buNone/>
            </a:pPr>
            <a:r>
              <a:rPr kumimoji="1" lang="ja-JP" altLang="en-US" dirty="0"/>
              <a:t>縦横で交差させた</a:t>
            </a:r>
            <a:r>
              <a:rPr lang="ja-JP" altLang="en-US" dirty="0"/>
              <a:t>グレーティング</a:t>
            </a:r>
            <a:endParaRPr kumimoji="1" lang="ja-JP" altLang="en-US" dirty="0"/>
          </a:p>
        </p:txBody>
      </p:sp>
      <p:sp>
        <p:nvSpPr>
          <p:cNvPr id="7" name="右矢印 6">
            <a:extLst>
              <a:ext uri="{FF2B5EF4-FFF2-40B4-BE49-F238E27FC236}">
                <a16:creationId xmlns:a16="http://schemas.microsoft.com/office/drawing/2014/main" id="{B7B0D12F-F658-354A-BD93-C0DB1672B252}"/>
              </a:ext>
            </a:extLst>
          </p:cNvPr>
          <p:cNvSpPr/>
          <p:nvPr/>
        </p:nvSpPr>
        <p:spPr>
          <a:xfrm>
            <a:off x="5168154" y="4239244"/>
            <a:ext cx="1824942" cy="557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2A6338F-D44F-7747-8B6E-A1FE353A14A2}"/>
              </a:ext>
            </a:extLst>
          </p:cNvPr>
          <p:cNvSpPr txBox="1"/>
          <p:nvPr/>
        </p:nvSpPr>
        <p:spPr>
          <a:xfrm>
            <a:off x="5332577" y="3658533"/>
            <a:ext cx="1621885" cy="646331"/>
          </a:xfrm>
          <a:prstGeom prst="rect">
            <a:avLst/>
          </a:prstGeom>
          <a:noFill/>
        </p:spPr>
        <p:txBody>
          <a:bodyPr wrap="square" rtlCol="0">
            <a:spAutoFit/>
          </a:bodyPr>
          <a:lstStyle/>
          <a:p>
            <a:r>
              <a:rPr kumimoji="1" lang="ja-JP" altLang="en-US" dirty="0"/>
              <a:t>光を入射し</a:t>
            </a:r>
            <a:endParaRPr kumimoji="1" lang="en-US" altLang="ja-JP" dirty="0"/>
          </a:p>
          <a:p>
            <a:r>
              <a:rPr kumimoji="1" lang="ja-JP" altLang="en-US" dirty="0"/>
              <a:t>回折光を観察</a:t>
            </a:r>
          </a:p>
        </p:txBody>
      </p:sp>
      <p:sp>
        <p:nvSpPr>
          <p:cNvPr id="32" name="テキスト ボックス 31">
            <a:extLst>
              <a:ext uri="{FF2B5EF4-FFF2-40B4-BE49-F238E27FC236}">
                <a16:creationId xmlns:a16="http://schemas.microsoft.com/office/drawing/2014/main" id="{4C1C028D-DA1B-F045-8C43-4542D5EFC9C2}"/>
              </a:ext>
            </a:extLst>
          </p:cNvPr>
          <p:cNvSpPr txBox="1"/>
          <p:nvPr/>
        </p:nvSpPr>
        <p:spPr>
          <a:xfrm>
            <a:off x="7667521" y="2318541"/>
            <a:ext cx="2964729" cy="369332"/>
          </a:xfrm>
          <a:prstGeom prst="rect">
            <a:avLst/>
          </a:prstGeom>
          <a:noFill/>
        </p:spPr>
        <p:txBody>
          <a:bodyPr wrap="square" rtlCol="0">
            <a:spAutoFit/>
          </a:bodyPr>
          <a:lstStyle/>
          <a:p>
            <a:r>
              <a:rPr kumimoji="1" lang="ja-JP" altLang="en-US" dirty="0"/>
              <a:t>反射面から</a:t>
            </a:r>
            <a:r>
              <a:rPr kumimoji="1" lang="en-US" altLang="ja-JP" dirty="0"/>
              <a:t>15 </a:t>
            </a:r>
            <a:r>
              <a:rPr kumimoji="1" lang="en-US" altLang="ja-JP" dirty="0" err="1"/>
              <a:t>μm</a:t>
            </a:r>
            <a:r>
              <a:rPr kumimoji="1" lang="ja-JP" altLang="en-US" dirty="0"/>
              <a:t>上の面</a:t>
            </a:r>
          </a:p>
        </p:txBody>
      </p:sp>
    </p:spTree>
    <p:extLst>
      <p:ext uri="{BB962C8B-B14F-4D97-AF65-F5344CB8AC3E}">
        <p14:creationId xmlns:p14="http://schemas.microsoft.com/office/powerpoint/2010/main" val="950153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raw.githubusercontent.com/ryutosasaki/scl2021_sasaki_private/main/figures/p700nm_d60_d120_rhombas_10_8.png?token=GHSAT0AAAAAABNDJ7K3PPGLNM2CEZTHKQAUYQDQPFQ">
            <a:extLst>
              <a:ext uri="{FF2B5EF4-FFF2-40B4-BE49-F238E27FC236}">
                <a16:creationId xmlns:a16="http://schemas.microsoft.com/office/drawing/2014/main" id="{F01462D0-D016-4A6B-82B8-B2AA8BFB46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5250" y="2232193"/>
            <a:ext cx="6096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4" name="図 3">
            <a:extLst>
              <a:ext uri="{FF2B5EF4-FFF2-40B4-BE49-F238E27FC236}">
                <a16:creationId xmlns:a16="http://schemas.microsoft.com/office/drawing/2014/main" id="{99566B6C-05D6-4F8D-A6A9-EDB758C0D3EE}"/>
              </a:ext>
            </a:extLst>
          </p:cNvPr>
          <p:cNvPicPr>
            <a:picLocks noChangeAspect="1"/>
          </p:cNvPicPr>
          <p:nvPr/>
        </p:nvPicPr>
        <p:blipFill>
          <a:blip r:embed="rId3"/>
          <a:stretch>
            <a:fillRect/>
          </a:stretch>
        </p:blipFill>
        <p:spPr>
          <a:xfrm>
            <a:off x="0" y="1868701"/>
            <a:ext cx="5450520" cy="4978928"/>
          </a:xfrm>
          <a:prstGeom prst="rect">
            <a:avLst/>
          </a:prstGeom>
        </p:spPr>
      </p:pic>
      <p:sp>
        <p:nvSpPr>
          <p:cNvPr id="3" name="コンテンツ プレースホルダー 2">
            <a:extLst>
              <a:ext uri="{FF2B5EF4-FFF2-40B4-BE49-F238E27FC236}">
                <a16:creationId xmlns:a16="http://schemas.microsoft.com/office/drawing/2014/main" id="{5DD50533-E3A7-2A40-9CE5-FF411C5739C8}"/>
              </a:ext>
            </a:extLst>
          </p:cNvPr>
          <p:cNvSpPr>
            <a:spLocks noGrp="1"/>
          </p:cNvSpPr>
          <p:nvPr>
            <p:ph idx="1"/>
          </p:nvPr>
        </p:nvSpPr>
        <p:spPr>
          <a:xfrm>
            <a:off x="3286122" y="921431"/>
            <a:ext cx="6315078" cy="560388"/>
          </a:xfrm>
        </p:spPr>
        <p:txBody>
          <a:bodyPr>
            <a:normAutofit fontScale="85000" lnSpcReduction="10000"/>
          </a:bodyPr>
          <a:lstStyle/>
          <a:p>
            <a:pPr marL="0" indent="0">
              <a:buNone/>
            </a:pPr>
            <a:r>
              <a:rPr kumimoji="1" lang="en-US" altLang="ja-JP" dirty="0"/>
              <a:t>60</a:t>
            </a:r>
            <a:r>
              <a:rPr kumimoji="1" lang="ja-JP" altLang="en-US" dirty="0"/>
              <a:t>度</a:t>
            </a:r>
            <a:r>
              <a:rPr lang="ja-JP" altLang="en-US" dirty="0"/>
              <a:t>と</a:t>
            </a:r>
            <a:r>
              <a:rPr lang="en-US" altLang="ja-JP" dirty="0"/>
              <a:t>120</a:t>
            </a:r>
            <a:r>
              <a:rPr lang="ja-JP" altLang="en-US" dirty="0"/>
              <a:t>度で交差</a:t>
            </a:r>
            <a:r>
              <a:rPr kumimoji="1" lang="ja-JP" altLang="en-US" dirty="0"/>
              <a:t>させた</a:t>
            </a:r>
            <a:r>
              <a:rPr lang="ja-JP" altLang="en-US" dirty="0"/>
              <a:t>グレーティング</a:t>
            </a:r>
            <a:endParaRPr kumimoji="1" lang="ja-JP" altLang="en-US" dirty="0"/>
          </a:p>
        </p:txBody>
      </p:sp>
      <p:sp>
        <p:nvSpPr>
          <p:cNvPr id="7" name="右矢印 6">
            <a:extLst>
              <a:ext uri="{FF2B5EF4-FFF2-40B4-BE49-F238E27FC236}">
                <a16:creationId xmlns:a16="http://schemas.microsoft.com/office/drawing/2014/main" id="{B7B0D12F-F658-354A-BD93-C0DB1672B252}"/>
              </a:ext>
            </a:extLst>
          </p:cNvPr>
          <p:cNvSpPr/>
          <p:nvPr/>
        </p:nvSpPr>
        <p:spPr>
          <a:xfrm>
            <a:off x="5168154" y="4239244"/>
            <a:ext cx="1824942" cy="557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2A6338F-D44F-7747-8B6E-A1FE353A14A2}"/>
              </a:ext>
            </a:extLst>
          </p:cNvPr>
          <p:cNvSpPr txBox="1"/>
          <p:nvPr/>
        </p:nvSpPr>
        <p:spPr>
          <a:xfrm>
            <a:off x="5119597" y="3722638"/>
            <a:ext cx="1621885" cy="646331"/>
          </a:xfrm>
          <a:prstGeom prst="rect">
            <a:avLst/>
          </a:prstGeom>
          <a:noFill/>
        </p:spPr>
        <p:txBody>
          <a:bodyPr wrap="square" rtlCol="0">
            <a:spAutoFit/>
          </a:bodyPr>
          <a:lstStyle/>
          <a:p>
            <a:r>
              <a:rPr kumimoji="1" lang="ja-JP" altLang="en-US" dirty="0"/>
              <a:t>光を入射し</a:t>
            </a:r>
            <a:endParaRPr kumimoji="1" lang="en-US" altLang="ja-JP" dirty="0"/>
          </a:p>
          <a:p>
            <a:r>
              <a:rPr kumimoji="1" lang="ja-JP" altLang="en-US" dirty="0"/>
              <a:t>回折光を観察</a:t>
            </a:r>
          </a:p>
        </p:txBody>
      </p:sp>
      <p:sp>
        <p:nvSpPr>
          <p:cNvPr id="32" name="テキスト ボックス 31">
            <a:extLst>
              <a:ext uri="{FF2B5EF4-FFF2-40B4-BE49-F238E27FC236}">
                <a16:creationId xmlns:a16="http://schemas.microsoft.com/office/drawing/2014/main" id="{4C1C028D-DA1B-F045-8C43-4542D5EFC9C2}"/>
              </a:ext>
            </a:extLst>
          </p:cNvPr>
          <p:cNvSpPr txBox="1"/>
          <p:nvPr/>
        </p:nvSpPr>
        <p:spPr>
          <a:xfrm>
            <a:off x="7667521" y="2318541"/>
            <a:ext cx="2964729" cy="369332"/>
          </a:xfrm>
          <a:prstGeom prst="rect">
            <a:avLst/>
          </a:prstGeom>
          <a:noFill/>
        </p:spPr>
        <p:txBody>
          <a:bodyPr wrap="square" rtlCol="0">
            <a:spAutoFit/>
          </a:bodyPr>
          <a:lstStyle/>
          <a:p>
            <a:r>
              <a:rPr kumimoji="1" lang="ja-JP" altLang="en-US" dirty="0"/>
              <a:t>反射面から</a:t>
            </a:r>
            <a:r>
              <a:rPr kumimoji="1" lang="en-US" altLang="ja-JP" dirty="0"/>
              <a:t>15 </a:t>
            </a:r>
            <a:r>
              <a:rPr kumimoji="1" lang="en-US" altLang="ja-JP" dirty="0" err="1"/>
              <a:t>μm</a:t>
            </a:r>
            <a:r>
              <a:rPr kumimoji="1" lang="ja-JP" altLang="en-US" dirty="0"/>
              <a:t>上の面</a:t>
            </a:r>
          </a:p>
        </p:txBody>
      </p:sp>
    </p:spTree>
    <p:extLst>
      <p:ext uri="{BB962C8B-B14F-4D97-AF65-F5344CB8AC3E}">
        <p14:creationId xmlns:p14="http://schemas.microsoft.com/office/powerpoint/2010/main" val="1163247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raw.githubusercontent.com/ryutosasaki/scl2021_sasaki_private/main/figures/p700nm_d10_d170_rhombus_10_8.png?token=GHSAT0AAAAAABNDJ7K2NVXEVANI47WMX42AYQDQTBA">
            <a:extLst>
              <a:ext uri="{FF2B5EF4-FFF2-40B4-BE49-F238E27FC236}">
                <a16:creationId xmlns:a16="http://schemas.microsoft.com/office/drawing/2014/main" id="{9DD528D0-52B3-40DD-9EC4-6A5E28B25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625" y="2232193"/>
            <a:ext cx="6096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5" name="図 4">
            <a:extLst>
              <a:ext uri="{FF2B5EF4-FFF2-40B4-BE49-F238E27FC236}">
                <a16:creationId xmlns:a16="http://schemas.microsoft.com/office/drawing/2014/main" id="{71D15296-DA45-4A0F-9A78-4B79B695F3DE}"/>
              </a:ext>
            </a:extLst>
          </p:cNvPr>
          <p:cNvPicPr>
            <a:picLocks noChangeAspect="1"/>
          </p:cNvPicPr>
          <p:nvPr/>
        </p:nvPicPr>
        <p:blipFill>
          <a:blip r:embed="rId3"/>
          <a:stretch>
            <a:fillRect/>
          </a:stretch>
        </p:blipFill>
        <p:spPr>
          <a:xfrm>
            <a:off x="0" y="1766842"/>
            <a:ext cx="5413164" cy="4944804"/>
          </a:xfrm>
          <a:prstGeom prst="rect">
            <a:avLst/>
          </a:prstGeom>
        </p:spPr>
      </p:pic>
      <p:sp>
        <p:nvSpPr>
          <p:cNvPr id="3" name="コンテンツ プレースホルダー 2">
            <a:extLst>
              <a:ext uri="{FF2B5EF4-FFF2-40B4-BE49-F238E27FC236}">
                <a16:creationId xmlns:a16="http://schemas.microsoft.com/office/drawing/2014/main" id="{5DD50533-E3A7-2A40-9CE5-FF411C5739C8}"/>
              </a:ext>
            </a:extLst>
          </p:cNvPr>
          <p:cNvSpPr>
            <a:spLocks noGrp="1"/>
          </p:cNvSpPr>
          <p:nvPr>
            <p:ph idx="1"/>
          </p:nvPr>
        </p:nvSpPr>
        <p:spPr>
          <a:xfrm>
            <a:off x="3286122" y="921431"/>
            <a:ext cx="6315078" cy="560388"/>
          </a:xfrm>
        </p:spPr>
        <p:txBody>
          <a:bodyPr>
            <a:normAutofit fontScale="85000" lnSpcReduction="10000"/>
          </a:bodyPr>
          <a:lstStyle/>
          <a:p>
            <a:pPr marL="0" indent="0">
              <a:buNone/>
            </a:pPr>
            <a:r>
              <a:rPr kumimoji="1" lang="en-US" altLang="ja-JP" dirty="0"/>
              <a:t>60</a:t>
            </a:r>
            <a:r>
              <a:rPr kumimoji="1" lang="ja-JP" altLang="en-US" dirty="0"/>
              <a:t>度</a:t>
            </a:r>
            <a:r>
              <a:rPr lang="ja-JP" altLang="en-US" dirty="0"/>
              <a:t>と</a:t>
            </a:r>
            <a:r>
              <a:rPr lang="en-US" altLang="ja-JP" dirty="0"/>
              <a:t>120</a:t>
            </a:r>
            <a:r>
              <a:rPr lang="ja-JP" altLang="en-US" dirty="0"/>
              <a:t>度で交差</a:t>
            </a:r>
            <a:r>
              <a:rPr kumimoji="1" lang="ja-JP" altLang="en-US" dirty="0"/>
              <a:t>させた</a:t>
            </a:r>
            <a:r>
              <a:rPr lang="ja-JP" altLang="en-US" dirty="0"/>
              <a:t>グレーティング</a:t>
            </a:r>
            <a:endParaRPr kumimoji="1" lang="ja-JP" altLang="en-US" dirty="0"/>
          </a:p>
        </p:txBody>
      </p:sp>
      <p:sp>
        <p:nvSpPr>
          <p:cNvPr id="7" name="右矢印 6">
            <a:extLst>
              <a:ext uri="{FF2B5EF4-FFF2-40B4-BE49-F238E27FC236}">
                <a16:creationId xmlns:a16="http://schemas.microsoft.com/office/drawing/2014/main" id="{B7B0D12F-F658-354A-BD93-C0DB1672B252}"/>
              </a:ext>
            </a:extLst>
          </p:cNvPr>
          <p:cNvSpPr/>
          <p:nvPr/>
        </p:nvSpPr>
        <p:spPr>
          <a:xfrm>
            <a:off x="5168154" y="4239244"/>
            <a:ext cx="1824942" cy="557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2A6338F-D44F-7747-8B6E-A1FE353A14A2}"/>
              </a:ext>
            </a:extLst>
          </p:cNvPr>
          <p:cNvSpPr txBox="1"/>
          <p:nvPr/>
        </p:nvSpPr>
        <p:spPr>
          <a:xfrm>
            <a:off x="5119597" y="3722638"/>
            <a:ext cx="1621885" cy="646331"/>
          </a:xfrm>
          <a:prstGeom prst="rect">
            <a:avLst/>
          </a:prstGeom>
          <a:noFill/>
        </p:spPr>
        <p:txBody>
          <a:bodyPr wrap="square" rtlCol="0">
            <a:spAutoFit/>
          </a:bodyPr>
          <a:lstStyle/>
          <a:p>
            <a:r>
              <a:rPr kumimoji="1" lang="ja-JP" altLang="en-US" dirty="0"/>
              <a:t>光を入射し</a:t>
            </a:r>
            <a:endParaRPr kumimoji="1" lang="en-US" altLang="ja-JP" dirty="0"/>
          </a:p>
          <a:p>
            <a:r>
              <a:rPr kumimoji="1" lang="ja-JP" altLang="en-US" dirty="0"/>
              <a:t>回折光を観察</a:t>
            </a:r>
          </a:p>
        </p:txBody>
      </p:sp>
      <p:sp>
        <p:nvSpPr>
          <p:cNvPr id="32" name="テキスト ボックス 31">
            <a:extLst>
              <a:ext uri="{FF2B5EF4-FFF2-40B4-BE49-F238E27FC236}">
                <a16:creationId xmlns:a16="http://schemas.microsoft.com/office/drawing/2014/main" id="{4C1C028D-DA1B-F045-8C43-4542D5EFC9C2}"/>
              </a:ext>
            </a:extLst>
          </p:cNvPr>
          <p:cNvSpPr txBox="1"/>
          <p:nvPr/>
        </p:nvSpPr>
        <p:spPr>
          <a:xfrm>
            <a:off x="7667521" y="2318541"/>
            <a:ext cx="2964729" cy="369332"/>
          </a:xfrm>
          <a:prstGeom prst="rect">
            <a:avLst/>
          </a:prstGeom>
          <a:noFill/>
        </p:spPr>
        <p:txBody>
          <a:bodyPr wrap="square" rtlCol="0">
            <a:spAutoFit/>
          </a:bodyPr>
          <a:lstStyle/>
          <a:p>
            <a:r>
              <a:rPr kumimoji="1" lang="ja-JP" altLang="en-US" dirty="0"/>
              <a:t>反射面から</a:t>
            </a:r>
            <a:r>
              <a:rPr kumimoji="1" lang="en-US" altLang="ja-JP" dirty="0"/>
              <a:t>15 </a:t>
            </a:r>
            <a:r>
              <a:rPr kumimoji="1" lang="en-US" altLang="ja-JP" dirty="0" err="1"/>
              <a:t>μm</a:t>
            </a:r>
            <a:r>
              <a:rPr kumimoji="1" lang="ja-JP" altLang="en-US" dirty="0"/>
              <a:t>上の面</a:t>
            </a:r>
          </a:p>
        </p:txBody>
      </p:sp>
    </p:spTree>
    <p:extLst>
      <p:ext uri="{BB962C8B-B14F-4D97-AF65-F5344CB8AC3E}">
        <p14:creationId xmlns:p14="http://schemas.microsoft.com/office/powerpoint/2010/main" val="25868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s://raw.githubusercontent.com/ryutosasaki/scl2021_sasaki_private/main/%E5%9B%B310.png?token=GHSAT0AAAAAABNDJ7K3LPQLTD5FRNASGI56YQDQ2EQ">
            <a:extLst>
              <a:ext uri="{FF2B5EF4-FFF2-40B4-BE49-F238E27FC236}">
                <a16:creationId xmlns:a16="http://schemas.microsoft.com/office/drawing/2014/main" id="{4AF45058-427E-4149-A1AE-9DED0BF338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57" y="1885787"/>
            <a:ext cx="5443169" cy="497221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s://raw.githubusercontent.com/ryutosasaki/scl2021_sasaki_private/main/figures/5um_frenel_8.png?token=GHSAT0AAAAAABNDJ7K2JPODZSMU5E3RIPBEYQDQUIQ">
            <a:extLst>
              <a:ext uri="{FF2B5EF4-FFF2-40B4-BE49-F238E27FC236}">
                <a16:creationId xmlns:a16="http://schemas.microsoft.com/office/drawing/2014/main" id="{AF594480-0BE4-48BE-9189-F5343C8FE4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3507" y="2232192"/>
            <a:ext cx="6167743" cy="4625807"/>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5DD50533-E3A7-2A40-9CE5-FF411C5739C8}"/>
              </a:ext>
            </a:extLst>
          </p:cNvPr>
          <p:cNvSpPr>
            <a:spLocks noGrp="1"/>
          </p:cNvSpPr>
          <p:nvPr>
            <p:ph idx="1"/>
          </p:nvPr>
        </p:nvSpPr>
        <p:spPr>
          <a:xfrm>
            <a:off x="4011336" y="897225"/>
            <a:ext cx="3225037" cy="560388"/>
          </a:xfrm>
        </p:spPr>
        <p:txBody>
          <a:bodyPr>
            <a:normAutofit/>
          </a:bodyPr>
          <a:lstStyle/>
          <a:p>
            <a:pPr marL="0" indent="0">
              <a:buNone/>
            </a:pPr>
            <a:r>
              <a:rPr kumimoji="1" lang="ja-JP" altLang="en-US" dirty="0"/>
              <a:t>フレネルレンズ</a:t>
            </a:r>
          </a:p>
        </p:txBody>
      </p:sp>
      <p:sp>
        <p:nvSpPr>
          <p:cNvPr id="7" name="右矢印 6">
            <a:extLst>
              <a:ext uri="{FF2B5EF4-FFF2-40B4-BE49-F238E27FC236}">
                <a16:creationId xmlns:a16="http://schemas.microsoft.com/office/drawing/2014/main" id="{B7B0D12F-F658-354A-BD93-C0DB1672B252}"/>
              </a:ext>
            </a:extLst>
          </p:cNvPr>
          <p:cNvSpPr/>
          <p:nvPr/>
        </p:nvSpPr>
        <p:spPr>
          <a:xfrm>
            <a:off x="5168154" y="4239244"/>
            <a:ext cx="1824942" cy="557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2A6338F-D44F-7747-8B6E-A1FE353A14A2}"/>
              </a:ext>
            </a:extLst>
          </p:cNvPr>
          <p:cNvSpPr txBox="1"/>
          <p:nvPr/>
        </p:nvSpPr>
        <p:spPr>
          <a:xfrm>
            <a:off x="5119597" y="3722638"/>
            <a:ext cx="1621885" cy="646331"/>
          </a:xfrm>
          <a:prstGeom prst="rect">
            <a:avLst/>
          </a:prstGeom>
          <a:noFill/>
        </p:spPr>
        <p:txBody>
          <a:bodyPr wrap="square" rtlCol="0">
            <a:spAutoFit/>
          </a:bodyPr>
          <a:lstStyle/>
          <a:p>
            <a:r>
              <a:rPr kumimoji="1" lang="ja-JP" altLang="en-US" dirty="0"/>
              <a:t>光を入射し</a:t>
            </a:r>
            <a:endParaRPr kumimoji="1" lang="en-US" altLang="ja-JP" dirty="0"/>
          </a:p>
          <a:p>
            <a:r>
              <a:rPr kumimoji="1" lang="ja-JP" altLang="en-US" dirty="0"/>
              <a:t>回折光を観察</a:t>
            </a:r>
          </a:p>
        </p:txBody>
      </p:sp>
      <p:sp>
        <p:nvSpPr>
          <p:cNvPr id="32" name="テキスト ボックス 31">
            <a:extLst>
              <a:ext uri="{FF2B5EF4-FFF2-40B4-BE49-F238E27FC236}">
                <a16:creationId xmlns:a16="http://schemas.microsoft.com/office/drawing/2014/main" id="{4C1C028D-DA1B-F045-8C43-4542D5EFC9C2}"/>
              </a:ext>
            </a:extLst>
          </p:cNvPr>
          <p:cNvSpPr txBox="1"/>
          <p:nvPr/>
        </p:nvSpPr>
        <p:spPr>
          <a:xfrm>
            <a:off x="7667521" y="2318541"/>
            <a:ext cx="2964729" cy="369332"/>
          </a:xfrm>
          <a:prstGeom prst="rect">
            <a:avLst/>
          </a:prstGeom>
          <a:noFill/>
        </p:spPr>
        <p:txBody>
          <a:bodyPr wrap="square" rtlCol="0">
            <a:spAutoFit/>
          </a:bodyPr>
          <a:lstStyle/>
          <a:p>
            <a:r>
              <a:rPr kumimoji="1" lang="ja-JP" altLang="en-US" dirty="0"/>
              <a:t>反射面から</a:t>
            </a:r>
            <a:r>
              <a:rPr kumimoji="1" lang="en-US" altLang="ja-JP" dirty="0"/>
              <a:t>15 </a:t>
            </a:r>
            <a:r>
              <a:rPr kumimoji="1" lang="en-US" altLang="ja-JP" dirty="0" err="1"/>
              <a:t>μm</a:t>
            </a:r>
            <a:r>
              <a:rPr kumimoji="1" lang="ja-JP" altLang="en-US" dirty="0"/>
              <a:t>上の面</a:t>
            </a:r>
          </a:p>
        </p:txBody>
      </p:sp>
    </p:spTree>
    <p:extLst>
      <p:ext uri="{BB962C8B-B14F-4D97-AF65-F5344CB8AC3E}">
        <p14:creationId xmlns:p14="http://schemas.microsoft.com/office/powerpoint/2010/main" val="665182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ィカル ユーザー インターフェイス&#10;&#10;自動的に生成された説明">
            <a:extLst>
              <a:ext uri="{FF2B5EF4-FFF2-40B4-BE49-F238E27FC236}">
                <a16:creationId xmlns:a16="http://schemas.microsoft.com/office/drawing/2014/main" id="{DA4CD266-D274-294D-8CA3-BB49313F1969}"/>
              </a:ext>
            </a:extLst>
          </p:cNvPr>
          <p:cNvPicPr>
            <a:picLocks noChangeAspect="1"/>
          </p:cNvPicPr>
          <p:nvPr/>
        </p:nvPicPr>
        <p:blipFill>
          <a:blip r:embed="rId2"/>
          <a:stretch>
            <a:fillRect/>
          </a:stretch>
        </p:blipFill>
        <p:spPr>
          <a:xfrm>
            <a:off x="5411568" y="1876425"/>
            <a:ext cx="6642100" cy="4981575"/>
          </a:xfrm>
          <a:prstGeom prst="rect">
            <a:avLst/>
          </a:prstGeom>
        </p:spPr>
      </p:pic>
      <p:sp>
        <p:nvSpPr>
          <p:cNvPr id="2" name="タイトル 1">
            <a:extLst>
              <a:ext uri="{FF2B5EF4-FFF2-40B4-BE49-F238E27FC236}">
                <a16:creationId xmlns:a16="http://schemas.microsoft.com/office/drawing/2014/main" id="{09AFB403-0CA9-264C-ACCB-D0D9049B8579}"/>
              </a:ext>
            </a:extLst>
          </p:cNvPr>
          <p:cNvSpPr>
            <a:spLocks noGrp="1"/>
          </p:cNvSpPr>
          <p:nvPr>
            <p:ph type="title"/>
          </p:nvPr>
        </p:nvSpPr>
        <p:spPr/>
        <p:txBody>
          <a:bodyPr/>
          <a:lstStyle/>
          <a:p>
            <a:r>
              <a:rPr kumimoji="1" lang="ja-JP" altLang="en-US"/>
              <a:t>結果</a:t>
            </a:r>
          </a:p>
        </p:txBody>
      </p:sp>
      <p:sp>
        <p:nvSpPr>
          <p:cNvPr id="3" name="コンテンツ プレースホルダー 2">
            <a:extLst>
              <a:ext uri="{FF2B5EF4-FFF2-40B4-BE49-F238E27FC236}">
                <a16:creationId xmlns:a16="http://schemas.microsoft.com/office/drawing/2014/main" id="{5DD50533-E3A7-2A40-9CE5-FF411C5739C8}"/>
              </a:ext>
            </a:extLst>
          </p:cNvPr>
          <p:cNvSpPr>
            <a:spLocks noGrp="1"/>
          </p:cNvSpPr>
          <p:nvPr>
            <p:ph idx="1"/>
          </p:nvPr>
        </p:nvSpPr>
        <p:spPr>
          <a:xfrm>
            <a:off x="3303366" y="1508236"/>
            <a:ext cx="5429252" cy="560388"/>
          </a:xfrm>
        </p:spPr>
        <p:txBody>
          <a:bodyPr>
            <a:normAutofit/>
          </a:bodyPr>
          <a:lstStyle/>
          <a:p>
            <a:pPr marL="0" indent="0">
              <a:buNone/>
            </a:pPr>
            <a:r>
              <a:rPr kumimoji="1" lang="ja-JP" altLang="en-US"/>
              <a:t>横並びの</a:t>
            </a:r>
            <a:r>
              <a:rPr lang="ja-JP" altLang="en-US"/>
              <a:t>グレーティング</a:t>
            </a:r>
            <a:endParaRPr kumimoji="1" lang="ja-JP" altLang="en-US"/>
          </a:p>
        </p:txBody>
      </p:sp>
      <p:sp>
        <p:nvSpPr>
          <p:cNvPr id="7" name="右矢印 6">
            <a:extLst>
              <a:ext uri="{FF2B5EF4-FFF2-40B4-BE49-F238E27FC236}">
                <a16:creationId xmlns:a16="http://schemas.microsoft.com/office/drawing/2014/main" id="{B7B0D12F-F658-354A-BD93-C0DB1672B252}"/>
              </a:ext>
            </a:extLst>
          </p:cNvPr>
          <p:cNvSpPr/>
          <p:nvPr/>
        </p:nvSpPr>
        <p:spPr>
          <a:xfrm>
            <a:off x="4177245" y="3929169"/>
            <a:ext cx="1824942" cy="557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2A6338F-D44F-7747-8B6E-A1FE353A14A2}"/>
              </a:ext>
            </a:extLst>
          </p:cNvPr>
          <p:cNvSpPr txBox="1"/>
          <p:nvPr/>
        </p:nvSpPr>
        <p:spPr>
          <a:xfrm>
            <a:off x="4130010" y="3282838"/>
            <a:ext cx="1621885" cy="646331"/>
          </a:xfrm>
          <a:prstGeom prst="rect">
            <a:avLst/>
          </a:prstGeom>
          <a:noFill/>
        </p:spPr>
        <p:txBody>
          <a:bodyPr wrap="square" rtlCol="0">
            <a:spAutoFit/>
          </a:bodyPr>
          <a:lstStyle/>
          <a:p>
            <a:r>
              <a:rPr kumimoji="1" lang="ja-JP" altLang="en-US" dirty="0"/>
              <a:t>光を入射し</a:t>
            </a:r>
            <a:endParaRPr kumimoji="1" lang="en-US" altLang="ja-JP" dirty="0"/>
          </a:p>
          <a:p>
            <a:r>
              <a:rPr kumimoji="1" lang="ja-JP" altLang="en-US" dirty="0"/>
              <a:t>回折光を観察</a:t>
            </a:r>
          </a:p>
        </p:txBody>
      </p:sp>
      <p:grpSp>
        <p:nvGrpSpPr>
          <p:cNvPr id="31" name="グループ化 30">
            <a:extLst>
              <a:ext uri="{FF2B5EF4-FFF2-40B4-BE49-F238E27FC236}">
                <a16:creationId xmlns:a16="http://schemas.microsoft.com/office/drawing/2014/main" id="{769AF205-5A75-1C41-9DA0-4AB507C82841}"/>
              </a:ext>
            </a:extLst>
          </p:cNvPr>
          <p:cNvGrpSpPr/>
          <p:nvPr/>
        </p:nvGrpSpPr>
        <p:grpSpPr>
          <a:xfrm>
            <a:off x="621871" y="1526964"/>
            <a:ext cx="3142313" cy="4645235"/>
            <a:chOff x="621871" y="1526964"/>
            <a:chExt cx="3142313" cy="4645235"/>
          </a:xfrm>
        </p:grpSpPr>
        <p:grpSp>
          <p:nvGrpSpPr>
            <p:cNvPr id="6" name="グループ化 5">
              <a:extLst>
                <a:ext uri="{FF2B5EF4-FFF2-40B4-BE49-F238E27FC236}">
                  <a16:creationId xmlns:a16="http://schemas.microsoft.com/office/drawing/2014/main" id="{9D74D1E7-F571-1941-934D-974CF361CCE2}"/>
                </a:ext>
              </a:extLst>
            </p:cNvPr>
            <p:cNvGrpSpPr/>
            <p:nvPr/>
          </p:nvGrpSpPr>
          <p:grpSpPr>
            <a:xfrm>
              <a:off x="868584" y="2606039"/>
              <a:ext cx="2895600" cy="3566160"/>
              <a:chOff x="1554480" y="2606040"/>
              <a:chExt cx="2895600" cy="3566160"/>
            </a:xfrm>
          </p:grpSpPr>
          <p:sp>
            <p:nvSpPr>
              <p:cNvPr id="4" name="正方形/長方形 3">
                <a:extLst>
                  <a:ext uri="{FF2B5EF4-FFF2-40B4-BE49-F238E27FC236}">
                    <a16:creationId xmlns:a16="http://schemas.microsoft.com/office/drawing/2014/main" id="{0EC72F87-61DF-574F-A619-46EF658CA23F}"/>
                  </a:ext>
                </a:extLst>
              </p:cNvPr>
              <p:cNvSpPr/>
              <p:nvPr/>
            </p:nvSpPr>
            <p:spPr>
              <a:xfrm>
                <a:off x="15544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BCEE663F-D692-8C49-8F8C-20FA2AE9C92D}"/>
                  </a:ext>
                </a:extLst>
              </p:cNvPr>
              <p:cNvSpPr/>
              <p:nvPr/>
            </p:nvSpPr>
            <p:spPr>
              <a:xfrm>
                <a:off x="18592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06A84DE3-800E-8B41-BD09-4D4C2CC79ECF}"/>
                  </a:ext>
                </a:extLst>
              </p:cNvPr>
              <p:cNvSpPr/>
              <p:nvPr/>
            </p:nvSpPr>
            <p:spPr>
              <a:xfrm>
                <a:off x="21640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926DC3A-9845-F44B-AC72-CFB96CE56711}"/>
                  </a:ext>
                </a:extLst>
              </p:cNvPr>
              <p:cNvSpPr/>
              <p:nvPr/>
            </p:nvSpPr>
            <p:spPr>
              <a:xfrm>
                <a:off x="24688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26D3B7B2-B849-C945-B910-F640683DB982}"/>
                  </a:ext>
                </a:extLst>
              </p:cNvPr>
              <p:cNvSpPr/>
              <p:nvPr/>
            </p:nvSpPr>
            <p:spPr>
              <a:xfrm>
                <a:off x="27736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84A90720-A88E-8D46-9B32-323C6FAA8BEE}"/>
                  </a:ext>
                </a:extLst>
              </p:cNvPr>
              <p:cNvSpPr/>
              <p:nvPr/>
            </p:nvSpPr>
            <p:spPr>
              <a:xfrm>
                <a:off x="30784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C9BC20EE-33CC-2541-95CD-BC8F5D4A521E}"/>
                  </a:ext>
                </a:extLst>
              </p:cNvPr>
              <p:cNvSpPr/>
              <p:nvPr/>
            </p:nvSpPr>
            <p:spPr>
              <a:xfrm>
                <a:off x="33832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1F899C94-6B52-2B44-B085-574AC51C086B}"/>
                  </a:ext>
                </a:extLst>
              </p:cNvPr>
              <p:cNvSpPr/>
              <p:nvPr/>
            </p:nvSpPr>
            <p:spPr>
              <a:xfrm>
                <a:off x="36880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EDE013A6-AAD8-3D4C-AF63-63020C4CADB0}"/>
                  </a:ext>
                </a:extLst>
              </p:cNvPr>
              <p:cNvSpPr/>
              <p:nvPr/>
            </p:nvSpPr>
            <p:spPr>
              <a:xfrm>
                <a:off x="39928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3827F57C-2979-9D48-9230-0F70323E6A7F}"/>
                  </a:ext>
                </a:extLst>
              </p:cNvPr>
              <p:cNvSpPr/>
              <p:nvPr/>
            </p:nvSpPr>
            <p:spPr>
              <a:xfrm>
                <a:off x="42976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3" name="直線コネクタ 22">
              <a:extLst>
                <a:ext uri="{FF2B5EF4-FFF2-40B4-BE49-F238E27FC236}">
                  <a16:creationId xmlns:a16="http://schemas.microsoft.com/office/drawing/2014/main" id="{6DA105DF-9B56-DB4D-9647-657E7DC4C61A}"/>
                </a:ext>
              </a:extLst>
            </p:cNvPr>
            <p:cNvCxnSpPr>
              <a:cxnSpLocks/>
            </p:cNvCxnSpPr>
            <p:nvPr/>
          </p:nvCxnSpPr>
          <p:spPr>
            <a:xfrm flipV="1">
              <a:off x="868584" y="2075597"/>
              <a:ext cx="0" cy="530442"/>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F3A8E3ED-A0ED-C74C-9FC2-06148EBE4C32}"/>
                </a:ext>
              </a:extLst>
            </p:cNvPr>
            <p:cNvCxnSpPr>
              <a:cxnSpLocks/>
            </p:cNvCxnSpPr>
            <p:nvPr/>
          </p:nvCxnSpPr>
          <p:spPr>
            <a:xfrm flipV="1">
              <a:off x="1173384" y="2075597"/>
              <a:ext cx="0" cy="530442"/>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66B5CEF3-647F-504E-B4E9-50A0753A3699}"/>
                </a:ext>
              </a:extLst>
            </p:cNvPr>
            <p:cNvCxnSpPr>
              <a:cxnSpLocks/>
            </p:cNvCxnSpPr>
            <p:nvPr/>
          </p:nvCxnSpPr>
          <p:spPr>
            <a:xfrm>
              <a:off x="868584" y="2190348"/>
              <a:ext cx="3048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2A3A676F-09AE-1F4B-8CCF-FCA432073B5D}"/>
                </a:ext>
              </a:extLst>
            </p:cNvPr>
            <p:cNvSpPr txBox="1"/>
            <p:nvPr/>
          </p:nvSpPr>
          <p:spPr>
            <a:xfrm>
              <a:off x="621871" y="1526964"/>
              <a:ext cx="1248203" cy="646331"/>
            </a:xfrm>
            <a:prstGeom prst="rect">
              <a:avLst/>
            </a:prstGeom>
            <a:noFill/>
          </p:spPr>
          <p:txBody>
            <a:bodyPr wrap="square" rtlCol="0">
              <a:spAutoFit/>
            </a:bodyPr>
            <a:lstStyle/>
            <a:p>
              <a:r>
                <a:rPr kumimoji="1" lang="ja-JP" altLang="en-US"/>
                <a:t>ピッチ</a:t>
              </a:r>
              <a:r>
                <a:rPr kumimoji="1" lang="en-US" altLang="ja-JP" dirty="0"/>
                <a:t>500nm</a:t>
              </a:r>
              <a:endParaRPr kumimoji="1" lang="ja-JP" altLang="en-US"/>
            </a:p>
          </p:txBody>
        </p:sp>
      </p:grpSp>
      <p:sp>
        <p:nvSpPr>
          <p:cNvPr id="32" name="テキスト ボックス 31">
            <a:extLst>
              <a:ext uri="{FF2B5EF4-FFF2-40B4-BE49-F238E27FC236}">
                <a16:creationId xmlns:a16="http://schemas.microsoft.com/office/drawing/2014/main" id="{4C1C028D-DA1B-F045-8C43-4542D5EFC9C2}"/>
              </a:ext>
            </a:extLst>
          </p:cNvPr>
          <p:cNvSpPr txBox="1"/>
          <p:nvPr/>
        </p:nvSpPr>
        <p:spPr>
          <a:xfrm>
            <a:off x="7415273" y="2025587"/>
            <a:ext cx="2964729" cy="369332"/>
          </a:xfrm>
          <a:prstGeom prst="rect">
            <a:avLst/>
          </a:prstGeom>
          <a:noFill/>
        </p:spPr>
        <p:txBody>
          <a:bodyPr wrap="square" rtlCol="0">
            <a:spAutoFit/>
          </a:bodyPr>
          <a:lstStyle/>
          <a:p>
            <a:r>
              <a:rPr kumimoji="1" lang="ja-JP" altLang="en-US"/>
              <a:t>反射面から</a:t>
            </a:r>
            <a:r>
              <a:rPr kumimoji="1" lang="en-US" altLang="ja-JP" dirty="0"/>
              <a:t>20 </a:t>
            </a:r>
            <a:r>
              <a:rPr kumimoji="1" lang="en-US" altLang="ja-JP" dirty="0" err="1"/>
              <a:t>μm</a:t>
            </a:r>
            <a:r>
              <a:rPr kumimoji="1" lang="ja-JP" altLang="en-US"/>
              <a:t>上の面</a:t>
            </a:r>
          </a:p>
        </p:txBody>
      </p:sp>
    </p:spTree>
    <p:extLst>
      <p:ext uri="{BB962C8B-B14F-4D97-AF65-F5344CB8AC3E}">
        <p14:creationId xmlns:p14="http://schemas.microsoft.com/office/powerpoint/2010/main" val="1237258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グラフィカル ユーザー インターフェイス&#10;&#10;自動的に生成された説明">
            <a:extLst>
              <a:ext uri="{FF2B5EF4-FFF2-40B4-BE49-F238E27FC236}">
                <a16:creationId xmlns:a16="http://schemas.microsoft.com/office/drawing/2014/main" id="{97DD0EC2-67E1-F64F-A0DB-00F05536FB25}"/>
              </a:ext>
            </a:extLst>
          </p:cNvPr>
          <p:cNvPicPr>
            <a:picLocks noChangeAspect="1"/>
          </p:cNvPicPr>
          <p:nvPr/>
        </p:nvPicPr>
        <p:blipFill>
          <a:blip r:embed="rId2"/>
          <a:stretch>
            <a:fillRect/>
          </a:stretch>
        </p:blipFill>
        <p:spPr>
          <a:xfrm>
            <a:off x="5687982" y="1748368"/>
            <a:ext cx="6504018" cy="4878014"/>
          </a:xfrm>
          <a:prstGeom prst="rect">
            <a:avLst/>
          </a:prstGeom>
        </p:spPr>
      </p:pic>
      <p:sp>
        <p:nvSpPr>
          <p:cNvPr id="4" name="コンテンツ プレースホルダー 2">
            <a:extLst>
              <a:ext uri="{FF2B5EF4-FFF2-40B4-BE49-F238E27FC236}">
                <a16:creationId xmlns:a16="http://schemas.microsoft.com/office/drawing/2014/main" id="{6D26B3ED-2B33-9647-BCE3-60F4F1E21C0E}"/>
              </a:ext>
            </a:extLst>
          </p:cNvPr>
          <p:cNvSpPr txBox="1">
            <a:spLocks/>
          </p:cNvSpPr>
          <p:nvPr/>
        </p:nvSpPr>
        <p:spPr>
          <a:xfrm>
            <a:off x="3072908" y="769972"/>
            <a:ext cx="5591175"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45</a:t>
            </a:r>
            <a:r>
              <a:rPr lang="ja-JP" altLang="en-US"/>
              <a:t>度回転させたグレーティング</a:t>
            </a:r>
          </a:p>
        </p:txBody>
      </p:sp>
      <p:sp>
        <p:nvSpPr>
          <p:cNvPr id="20" name="右矢印 19">
            <a:extLst>
              <a:ext uri="{FF2B5EF4-FFF2-40B4-BE49-F238E27FC236}">
                <a16:creationId xmlns:a16="http://schemas.microsoft.com/office/drawing/2014/main" id="{4C0174EC-0336-2E46-99BC-9FEE3C1D0DD2}"/>
              </a:ext>
            </a:extLst>
          </p:cNvPr>
          <p:cNvSpPr/>
          <p:nvPr/>
        </p:nvSpPr>
        <p:spPr>
          <a:xfrm>
            <a:off x="4988188" y="3959685"/>
            <a:ext cx="1824942" cy="557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A33E15CB-5916-7640-BE41-C16A8E73EE82}"/>
              </a:ext>
            </a:extLst>
          </p:cNvPr>
          <p:cNvSpPr txBox="1"/>
          <p:nvPr/>
        </p:nvSpPr>
        <p:spPr>
          <a:xfrm>
            <a:off x="5057554" y="3329504"/>
            <a:ext cx="1621885" cy="646331"/>
          </a:xfrm>
          <a:prstGeom prst="rect">
            <a:avLst/>
          </a:prstGeom>
          <a:noFill/>
        </p:spPr>
        <p:txBody>
          <a:bodyPr wrap="square" rtlCol="0">
            <a:spAutoFit/>
          </a:bodyPr>
          <a:lstStyle/>
          <a:p>
            <a:r>
              <a:rPr kumimoji="1" lang="ja-JP" altLang="en-US"/>
              <a:t>光を入射し</a:t>
            </a:r>
            <a:endParaRPr kumimoji="1" lang="en-US" altLang="ja-JP" dirty="0"/>
          </a:p>
          <a:p>
            <a:r>
              <a:rPr kumimoji="1" lang="ja-JP" altLang="en-US"/>
              <a:t>回折光を観察</a:t>
            </a:r>
          </a:p>
        </p:txBody>
      </p:sp>
      <p:grpSp>
        <p:nvGrpSpPr>
          <p:cNvPr id="22" name="グループ化 21">
            <a:extLst>
              <a:ext uri="{FF2B5EF4-FFF2-40B4-BE49-F238E27FC236}">
                <a16:creationId xmlns:a16="http://schemas.microsoft.com/office/drawing/2014/main" id="{42979CF4-F011-604F-8958-0641272F0D4B}"/>
              </a:ext>
            </a:extLst>
          </p:cNvPr>
          <p:cNvGrpSpPr/>
          <p:nvPr/>
        </p:nvGrpSpPr>
        <p:grpSpPr>
          <a:xfrm rot="18915209">
            <a:off x="786176" y="1791663"/>
            <a:ext cx="3173131" cy="4426281"/>
            <a:chOff x="868584" y="1745918"/>
            <a:chExt cx="3173131" cy="4426281"/>
          </a:xfrm>
        </p:grpSpPr>
        <p:grpSp>
          <p:nvGrpSpPr>
            <p:cNvPr id="23" name="グループ化 22">
              <a:extLst>
                <a:ext uri="{FF2B5EF4-FFF2-40B4-BE49-F238E27FC236}">
                  <a16:creationId xmlns:a16="http://schemas.microsoft.com/office/drawing/2014/main" id="{A6821857-9237-814E-9B53-E87D74515AE0}"/>
                </a:ext>
              </a:extLst>
            </p:cNvPr>
            <p:cNvGrpSpPr/>
            <p:nvPr/>
          </p:nvGrpSpPr>
          <p:grpSpPr>
            <a:xfrm>
              <a:off x="868584" y="2606039"/>
              <a:ext cx="2895600" cy="3566160"/>
              <a:chOff x="1554480" y="2606040"/>
              <a:chExt cx="2895600" cy="3566160"/>
            </a:xfrm>
          </p:grpSpPr>
          <p:sp>
            <p:nvSpPr>
              <p:cNvPr id="28" name="正方形/長方形 27">
                <a:extLst>
                  <a:ext uri="{FF2B5EF4-FFF2-40B4-BE49-F238E27FC236}">
                    <a16:creationId xmlns:a16="http://schemas.microsoft.com/office/drawing/2014/main" id="{C0940346-7B81-F24A-9F89-D0E1A1C1279E}"/>
                  </a:ext>
                </a:extLst>
              </p:cNvPr>
              <p:cNvSpPr/>
              <p:nvPr/>
            </p:nvSpPr>
            <p:spPr>
              <a:xfrm>
                <a:off x="15544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B38DE8A6-2504-A047-AABD-51490CF500C5}"/>
                  </a:ext>
                </a:extLst>
              </p:cNvPr>
              <p:cNvSpPr/>
              <p:nvPr/>
            </p:nvSpPr>
            <p:spPr>
              <a:xfrm>
                <a:off x="18592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5FED5B71-054B-624F-AB38-1C6A85AA3B02}"/>
                  </a:ext>
                </a:extLst>
              </p:cNvPr>
              <p:cNvSpPr/>
              <p:nvPr/>
            </p:nvSpPr>
            <p:spPr>
              <a:xfrm>
                <a:off x="21640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48AA671D-742B-554B-92A8-7918EA3B222E}"/>
                  </a:ext>
                </a:extLst>
              </p:cNvPr>
              <p:cNvSpPr/>
              <p:nvPr/>
            </p:nvSpPr>
            <p:spPr>
              <a:xfrm>
                <a:off x="24688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1220007-45A5-254B-B975-05A93AB3F10B}"/>
                  </a:ext>
                </a:extLst>
              </p:cNvPr>
              <p:cNvSpPr/>
              <p:nvPr/>
            </p:nvSpPr>
            <p:spPr>
              <a:xfrm>
                <a:off x="27736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7C4D2F53-2E56-DB42-A805-B0B1619512B5}"/>
                  </a:ext>
                </a:extLst>
              </p:cNvPr>
              <p:cNvSpPr/>
              <p:nvPr/>
            </p:nvSpPr>
            <p:spPr>
              <a:xfrm>
                <a:off x="30784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3C7FD50B-033A-4044-9D64-5276C8D46CA7}"/>
                  </a:ext>
                </a:extLst>
              </p:cNvPr>
              <p:cNvSpPr/>
              <p:nvPr/>
            </p:nvSpPr>
            <p:spPr>
              <a:xfrm>
                <a:off x="33832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5E94CFD0-B9D9-DF4E-823E-2441E5873390}"/>
                  </a:ext>
                </a:extLst>
              </p:cNvPr>
              <p:cNvSpPr/>
              <p:nvPr/>
            </p:nvSpPr>
            <p:spPr>
              <a:xfrm>
                <a:off x="36880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0D886C48-D618-A441-B333-69CE7E1C82C4}"/>
                  </a:ext>
                </a:extLst>
              </p:cNvPr>
              <p:cNvSpPr/>
              <p:nvPr/>
            </p:nvSpPr>
            <p:spPr>
              <a:xfrm>
                <a:off x="39928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9FB330E3-25DC-B14D-83F8-50AA71C21A08}"/>
                  </a:ext>
                </a:extLst>
              </p:cNvPr>
              <p:cNvSpPr/>
              <p:nvPr/>
            </p:nvSpPr>
            <p:spPr>
              <a:xfrm>
                <a:off x="42976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 name="直線コネクタ 23">
              <a:extLst>
                <a:ext uri="{FF2B5EF4-FFF2-40B4-BE49-F238E27FC236}">
                  <a16:creationId xmlns:a16="http://schemas.microsoft.com/office/drawing/2014/main" id="{6D9F2C66-A346-7445-A564-E58D0F0AD400}"/>
                </a:ext>
              </a:extLst>
            </p:cNvPr>
            <p:cNvCxnSpPr>
              <a:cxnSpLocks/>
            </p:cNvCxnSpPr>
            <p:nvPr/>
          </p:nvCxnSpPr>
          <p:spPr>
            <a:xfrm flipV="1">
              <a:off x="3467476" y="2087525"/>
              <a:ext cx="0" cy="530442"/>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8D217BD6-B888-7343-8675-CCD6408650AE}"/>
                </a:ext>
              </a:extLst>
            </p:cNvPr>
            <p:cNvCxnSpPr>
              <a:cxnSpLocks/>
            </p:cNvCxnSpPr>
            <p:nvPr/>
          </p:nvCxnSpPr>
          <p:spPr>
            <a:xfrm flipV="1">
              <a:off x="3772276" y="2087526"/>
              <a:ext cx="0" cy="530442"/>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4C8469E4-AEDE-B04C-B703-1EB8264B4F28}"/>
                </a:ext>
              </a:extLst>
            </p:cNvPr>
            <p:cNvCxnSpPr>
              <a:cxnSpLocks/>
            </p:cNvCxnSpPr>
            <p:nvPr/>
          </p:nvCxnSpPr>
          <p:spPr>
            <a:xfrm>
              <a:off x="3467476" y="2202276"/>
              <a:ext cx="3048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9C8A32E-AB02-9B44-94AE-051609BAD64B}"/>
                </a:ext>
              </a:extLst>
            </p:cNvPr>
            <p:cNvSpPr txBox="1"/>
            <p:nvPr/>
          </p:nvSpPr>
          <p:spPr>
            <a:xfrm rot="2684791">
              <a:off x="2974915" y="1745918"/>
              <a:ext cx="1066800" cy="369332"/>
            </a:xfrm>
            <a:prstGeom prst="rect">
              <a:avLst/>
            </a:prstGeom>
            <a:noFill/>
          </p:spPr>
          <p:txBody>
            <a:bodyPr wrap="square" rtlCol="0">
              <a:spAutoFit/>
            </a:bodyPr>
            <a:lstStyle/>
            <a:p>
              <a:r>
                <a:rPr kumimoji="1" lang="en-US" altLang="ja-JP" dirty="0"/>
                <a:t>700nm</a:t>
              </a:r>
              <a:endParaRPr kumimoji="1" lang="ja-JP" altLang="en-US"/>
            </a:p>
          </p:txBody>
        </p:sp>
      </p:grpSp>
      <p:sp>
        <p:nvSpPr>
          <p:cNvPr id="54" name="テキスト ボックス 53">
            <a:extLst>
              <a:ext uri="{FF2B5EF4-FFF2-40B4-BE49-F238E27FC236}">
                <a16:creationId xmlns:a16="http://schemas.microsoft.com/office/drawing/2014/main" id="{E33FBD52-E4AE-F943-9446-567B91CAFE8C}"/>
              </a:ext>
            </a:extLst>
          </p:cNvPr>
          <p:cNvSpPr txBox="1"/>
          <p:nvPr/>
        </p:nvSpPr>
        <p:spPr>
          <a:xfrm>
            <a:off x="7636280" y="1953456"/>
            <a:ext cx="2964729" cy="369332"/>
          </a:xfrm>
          <a:prstGeom prst="rect">
            <a:avLst/>
          </a:prstGeom>
          <a:noFill/>
        </p:spPr>
        <p:txBody>
          <a:bodyPr wrap="square" rtlCol="0">
            <a:spAutoFit/>
          </a:bodyPr>
          <a:lstStyle/>
          <a:p>
            <a:r>
              <a:rPr kumimoji="1" lang="ja-JP" altLang="en-US"/>
              <a:t>反射面から</a:t>
            </a:r>
            <a:r>
              <a:rPr lang="en-US" altLang="ja-JP" dirty="0"/>
              <a:t>15</a:t>
            </a:r>
            <a:r>
              <a:rPr kumimoji="1" lang="en-US" altLang="ja-JP" dirty="0"/>
              <a:t> </a:t>
            </a:r>
            <a:r>
              <a:rPr kumimoji="1" lang="en-US" altLang="ja-JP" dirty="0" err="1"/>
              <a:t>μm</a:t>
            </a:r>
            <a:r>
              <a:rPr kumimoji="1" lang="ja-JP" altLang="en-US"/>
              <a:t>上の面</a:t>
            </a:r>
          </a:p>
        </p:txBody>
      </p:sp>
    </p:spTree>
    <p:extLst>
      <p:ext uri="{BB962C8B-B14F-4D97-AF65-F5344CB8AC3E}">
        <p14:creationId xmlns:p14="http://schemas.microsoft.com/office/powerpoint/2010/main" val="3051533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ィカル ユーザー インターフェイス, アプリケーション&#10;&#10;自動的に生成された説明">
            <a:extLst>
              <a:ext uri="{FF2B5EF4-FFF2-40B4-BE49-F238E27FC236}">
                <a16:creationId xmlns:a16="http://schemas.microsoft.com/office/drawing/2014/main" id="{0DB61720-3210-114D-A2E0-75E7B72975FE}"/>
              </a:ext>
            </a:extLst>
          </p:cNvPr>
          <p:cNvPicPr>
            <a:picLocks noChangeAspect="1"/>
          </p:cNvPicPr>
          <p:nvPr/>
        </p:nvPicPr>
        <p:blipFill>
          <a:blip r:embed="rId2"/>
          <a:stretch>
            <a:fillRect/>
          </a:stretch>
        </p:blipFill>
        <p:spPr>
          <a:xfrm>
            <a:off x="5703003" y="1609649"/>
            <a:ext cx="6816947" cy="5112710"/>
          </a:xfrm>
          <a:prstGeom prst="rect">
            <a:avLst/>
          </a:prstGeom>
        </p:spPr>
      </p:pic>
      <p:sp>
        <p:nvSpPr>
          <p:cNvPr id="4" name="コンテンツ プレースホルダー 2">
            <a:extLst>
              <a:ext uri="{FF2B5EF4-FFF2-40B4-BE49-F238E27FC236}">
                <a16:creationId xmlns:a16="http://schemas.microsoft.com/office/drawing/2014/main" id="{6566A57D-CC7F-C949-B01F-CABA3389FFEC}"/>
              </a:ext>
            </a:extLst>
          </p:cNvPr>
          <p:cNvSpPr txBox="1">
            <a:spLocks/>
          </p:cNvSpPr>
          <p:nvPr/>
        </p:nvSpPr>
        <p:spPr>
          <a:xfrm>
            <a:off x="2774065" y="1127124"/>
            <a:ext cx="5857877" cy="5730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600" dirty="0"/>
              <a:t>0</a:t>
            </a:r>
            <a:r>
              <a:rPr lang="ja-JP" altLang="en-US" sz="2600"/>
              <a:t>度と</a:t>
            </a:r>
            <a:r>
              <a:rPr lang="en-US" altLang="ja-JP" sz="2600" dirty="0"/>
              <a:t>60</a:t>
            </a:r>
            <a:r>
              <a:rPr lang="ja-JP" altLang="en-US" sz="2600"/>
              <a:t>度の</a:t>
            </a:r>
            <a:r>
              <a:rPr lang="en-US" altLang="ja-JP" sz="2600" dirty="0"/>
              <a:t>120</a:t>
            </a:r>
            <a:r>
              <a:rPr lang="ja-JP" altLang="en-US" sz="2600"/>
              <a:t>度のグレーティング</a:t>
            </a:r>
          </a:p>
        </p:txBody>
      </p:sp>
      <p:grpSp>
        <p:nvGrpSpPr>
          <p:cNvPr id="58" name="グループ化 57">
            <a:extLst>
              <a:ext uri="{FF2B5EF4-FFF2-40B4-BE49-F238E27FC236}">
                <a16:creationId xmlns:a16="http://schemas.microsoft.com/office/drawing/2014/main" id="{36AA41C9-D61C-D64F-9E9A-24A3F8D95D7E}"/>
              </a:ext>
            </a:extLst>
          </p:cNvPr>
          <p:cNvGrpSpPr/>
          <p:nvPr/>
        </p:nvGrpSpPr>
        <p:grpSpPr>
          <a:xfrm>
            <a:off x="776270" y="1842537"/>
            <a:ext cx="3586343" cy="4351183"/>
            <a:chOff x="475328" y="1796238"/>
            <a:chExt cx="3586343" cy="4351183"/>
          </a:xfrm>
        </p:grpSpPr>
        <p:grpSp>
          <p:nvGrpSpPr>
            <p:cNvPr id="11" name="グループ化 10">
              <a:extLst>
                <a:ext uri="{FF2B5EF4-FFF2-40B4-BE49-F238E27FC236}">
                  <a16:creationId xmlns:a16="http://schemas.microsoft.com/office/drawing/2014/main" id="{C056330E-94EB-2D4C-A6E2-01241BEBC1B6}"/>
                </a:ext>
              </a:extLst>
            </p:cNvPr>
            <p:cNvGrpSpPr/>
            <p:nvPr/>
          </p:nvGrpSpPr>
          <p:grpSpPr>
            <a:xfrm rot="18009587">
              <a:off x="810608" y="2598732"/>
              <a:ext cx="2895600" cy="3566160"/>
              <a:chOff x="1554480" y="2606040"/>
              <a:chExt cx="2895600" cy="3566160"/>
            </a:xfrm>
          </p:grpSpPr>
          <p:sp>
            <p:nvSpPr>
              <p:cNvPr id="16" name="正方形/長方形 15">
                <a:extLst>
                  <a:ext uri="{FF2B5EF4-FFF2-40B4-BE49-F238E27FC236}">
                    <a16:creationId xmlns:a16="http://schemas.microsoft.com/office/drawing/2014/main" id="{DB2134A5-22C8-AE43-B535-6D33F8888C17}"/>
                  </a:ext>
                </a:extLst>
              </p:cNvPr>
              <p:cNvSpPr/>
              <p:nvPr/>
            </p:nvSpPr>
            <p:spPr>
              <a:xfrm>
                <a:off x="15544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2FF12B4-4463-6C41-9815-1F7853E8CDDE}"/>
                  </a:ext>
                </a:extLst>
              </p:cNvPr>
              <p:cNvSpPr/>
              <p:nvPr/>
            </p:nvSpPr>
            <p:spPr>
              <a:xfrm>
                <a:off x="18592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7C2A9813-3D15-784C-9803-66131367863B}"/>
                  </a:ext>
                </a:extLst>
              </p:cNvPr>
              <p:cNvSpPr/>
              <p:nvPr/>
            </p:nvSpPr>
            <p:spPr>
              <a:xfrm>
                <a:off x="21640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1598FE75-CE73-7E45-995A-3A08514C3868}"/>
                  </a:ext>
                </a:extLst>
              </p:cNvPr>
              <p:cNvSpPr/>
              <p:nvPr/>
            </p:nvSpPr>
            <p:spPr>
              <a:xfrm>
                <a:off x="24688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3BDCCF4C-5DB4-0446-BFEB-A73F82E5F198}"/>
                  </a:ext>
                </a:extLst>
              </p:cNvPr>
              <p:cNvSpPr/>
              <p:nvPr/>
            </p:nvSpPr>
            <p:spPr>
              <a:xfrm>
                <a:off x="27736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57F76CC9-81DA-204A-B1AF-2FD369E15FEF}"/>
                  </a:ext>
                </a:extLst>
              </p:cNvPr>
              <p:cNvSpPr/>
              <p:nvPr/>
            </p:nvSpPr>
            <p:spPr>
              <a:xfrm>
                <a:off x="30784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FE8334AC-1419-F041-A938-F4196FB510F3}"/>
                  </a:ext>
                </a:extLst>
              </p:cNvPr>
              <p:cNvSpPr/>
              <p:nvPr/>
            </p:nvSpPr>
            <p:spPr>
              <a:xfrm>
                <a:off x="33832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8D0176F-B716-D44A-B972-5DFEE4060E23}"/>
                  </a:ext>
                </a:extLst>
              </p:cNvPr>
              <p:cNvSpPr/>
              <p:nvPr/>
            </p:nvSpPr>
            <p:spPr>
              <a:xfrm>
                <a:off x="36880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5AA16D5B-EF48-3F4D-82FD-F4C7BB699066}"/>
                  </a:ext>
                </a:extLst>
              </p:cNvPr>
              <p:cNvSpPr/>
              <p:nvPr/>
            </p:nvSpPr>
            <p:spPr>
              <a:xfrm>
                <a:off x="39928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3F160C62-D58C-9849-A4C0-CB633E9ED48D}"/>
                  </a:ext>
                </a:extLst>
              </p:cNvPr>
              <p:cNvSpPr/>
              <p:nvPr/>
            </p:nvSpPr>
            <p:spPr>
              <a:xfrm>
                <a:off x="42976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 name="グループ化 25">
              <a:extLst>
                <a:ext uri="{FF2B5EF4-FFF2-40B4-BE49-F238E27FC236}">
                  <a16:creationId xmlns:a16="http://schemas.microsoft.com/office/drawing/2014/main" id="{BA263DBB-03CC-4346-A526-184C2BD504D2}"/>
                </a:ext>
              </a:extLst>
            </p:cNvPr>
            <p:cNvGrpSpPr/>
            <p:nvPr/>
          </p:nvGrpSpPr>
          <p:grpSpPr>
            <a:xfrm>
              <a:off x="602192" y="1796238"/>
              <a:ext cx="3200400" cy="4351183"/>
              <a:chOff x="563784" y="1821016"/>
              <a:chExt cx="3200400" cy="4351183"/>
            </a:xfrm>
          </p:grpSpPr>
          <p:grpSp>
            <p:nvGrpSpPr>
              <p:cNvPr id="27" name="グループ化 26">
                <a:extLst>
                  <a:ext uri="{FF2B5EF4-FFF2-40B4-BE49-F238E27FC236}">
                    <a16:creationId xmlns:a16="http://schemas.microsoft.com/office/drawing/2014/main" id="{9BB01598-9406-F14C-9ED0-666C46D5A077}"/>
                  </a:ext>
                </a:extLst>
              </p:cNvPr>
              <p:cNvGrpSpPr/>
              <p:nvPr/>
            </p:nvGrpSpPr>
            <p:grpSpPr>
              <a:xfrm>
                <a:off x="868584" y="2606039"/>
                <a:ext cx="2895600" cy="3566160"/>
                <a:chOff x="1554480" y="2606040"/>
                <a:chExt cx="2895600" cy="3566160"/>
              </a:xfrm>
            </p:grpSpPr>
            <p:sp>
              <p:nvSpPr>
                <p:cNvPr id="32" name="正方形/長方形 31">
                  <a:extLst>
                    <a:ext uri="{FF2B5EF4-FFF2-40B4-BE49-F238E27FC236}">
                      <a16:creationId xmlns:a16="http://schemas.microsoft.com/office/drawing/2014/main" id="{FB1E5D5C-81BD-6D44-B031-AF003A649A9D}"/>
                    </a:ext>
                  </a:extLst>
                </p:cNvPr>
                <p:cNvSpPr/>
                <p:nvPr/>
              </p:nvSpPr>
              <p:spPr>
                <a:xfrm>
                  <a:off x="15544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C9FC9537-8D87-334F-B026-D7F3813F8027}"/>
                    </a:ext>
                  </a:extLst>
                </p:cNvPr>
                <p:cNvSpPr/>
                <p:nvPr/>
              </p:nvSpPr>
              <p:spPr>
                <a:xfrm>
                  <a:off x="18592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C102B43E-94CC-B049-97D5-4A1DEEB51B76}"/>
                    </a:ext>
                  </a:extLst>
                </p:cNvPr>
                <p:cNvSpPr/>
                <p:nvPr/>
              </p:nvSpPr>
              <p:spPr>
                <a:xfrm>
                  <a:off x="21640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864900D8-1C4D-A545-8BCC-058712A11630}"/>
                    </a:ext>
                  </a:extLst>
                </p:cNvPr>
                <p:cNvSpPr/>
                <p:nvPr/>
              </p:nvSpPr>
              <p:spPr>
                <a:xfrm>
                  <a:off x="24688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EA067343-1110-9841-B236-08004B75802E}"/>
                    </a:ext>
                  </a:extLst>
                </p:cNvPr>
                <p:cNvSpPr/>
                <p:nvPr/>
              </p:nvSpPr>
              <p:spPr>
                <a:xfrm>
                  <a:off x="27736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7EE41904-8E0C-C143-856E-856C531C74DA}"/>
                    </a:ext>
                  </a:extLst>
                </p:cNvPr>
                <p:cNvSpPr/>
                <p:nvPr/>
              </p:nvSpPr>
              <p:spPr>
                <a:xfrm>
                  <a:off x="30784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E9E197C3-3CDA-E043-AECF-A280F15AC831}"/>
                    </a:ext>
                  </a:extLst>
                </p:cNvPr>
                <p:cNvSpPr/>
                <p:nvPr/>
              </p:nvSpPr>
              <p:spPr>
                <a:xfrm>
                  <a:off x="33832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1DC7A42E-5D78-9349-AF18-A9EF974B2E6B}"/>
                    </a:ext>
                  </a:extLst>
                </p:cNvPr>
                <p:cNvSpPr/>
                <p:nvPr/>
              </p:nvSpPr>
              <p:spPr>
                <a:xfrm>
                  <a:off x="36880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57DB5371-31D0-4041-8E93-CDE7E8B65BE6}"/>
                    </a:ext>
                  </a:extLst>
                </p:cNvPr>
                <p:cNvSpPr/>
                <p:nvPr/>
              </p:nvSpPr>
              <p:spPr>
                <a:xfrm>
                  <a:off x="39928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9FE40E8B-FFB9-BE48-9C21-1E432E83A28C}"/>
                    </a:ext>
                  </a:extLst>
                </p:cNvPr>
                <p:cNvSpPr/>
                <p:nvPr/>
              </p:nvSpPr>
              <p:spPr>
                <a:xfrm>
                  <a:off x="42976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 name="直線コネクタ 27">
                <a:extLst>
                  <a:ext uri="{FF2B5EF4-FFF2-40B4-BE49-F238E27FC236}">
                    <a16:creationId xmlns:a16="http://schemas.microsoft.com/office/drawing/2014/main" id="{0F2EDAF1-187D-664A-83F5-1D4A7D4C682E}"/>
                  </a:ext>
                </a:extLst>
              </p:cNvPr>
              <p:cNvCxnSpPr>
                <a:cxnSpLocks/>
              </p:cNvCxnSpPr>
              <p:nvPr/>
            </p:nvCxnSpPr>
            <p:spPr>
              <a:xfrm flipV="1">
                <a:off x="868584" y="2075597"/>
                <a:ext cx="0" cy="530442"/>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7F739A6F-6394-0D46-8348-B80A962D1FFB}"/>
                  </a:ext>
                </a:extLst>
              </p:cNvPr>
              <p:cNvCxnSpPr>
                <a:cxnSpLocks/>
              </p:cNvCxnSpPr>
              <p:nvPr/>
            </p:nvCxnSpPr>
            <p:spPr>
              <a:xfrm flipV="1">
                <a:off x="1173384" y="2075597"/>
                <a:ext cx="0" cy="530442"/>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30" name="直線矢印コネクタ 29">
                <a:extLst>
                  <a:ext uri="{FF2B5EF4-FFF2-40B4-BE49-F238E27FC236}">
                    <a16:creationId xmlns:a16="http://schemas.microsoft.com/office/drawing/2014/main" id="{D57F888D-BC89-AD40-B5D3-5AE4BDE88888}"/>
                  </a:ext>
                </a:extLst>
              </p:cNvPr>
              <p:cNvCxnSpPr>
                <a:cxnSpLocks/>
              </p:cNvCxnSpPr>
              <p:nvPr/>
            </p:nvCxnSpPr>
            <p:spPr>
              <a:xfrm>
                <a:off x="868584" y="2190348"/>
                <a:ext cx="3048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DED4BB0D-85F4-FE4B-B51D-71A27766DE30}"/>
                  </a:ext>
                </a:extLst>
              </p:cNvPr>
              <p:cNvSpPr txBox="1"/>
              <p:nvPr/>
            </p:nvSpPr>
            <p:spPr>
              <a:xfrm>
                <a:off x="563784" y="1821016"/>
                <a:ext cx="1066800" cy="369332"/>
              </a:xfrm>
              <a:prstGeom prst="rect">
                <a:avLst/>
              </a:prstGeom>
              <a:noFill/>
            </p:spPr>
            <p:txBody>
              <a:bodyPr wrap="square" rtlCol="0">
                <a:spAutoFit/>
              </a:bodyPr>
              <a:lstStyle/>
              <a:p>
                <a:r>
                  <a:rPr kumimoji="1" lang="en-US" altLang="ja-JP" dirty="0"/>
                  <a:t>700nm</a:t>
                </a:r>
                <a:endParaRPr kumimoji="1" lang="ja-JP" altLang="en-US"/>
              </a:p>
            </p:txBody>
          </p:sp>
        </p:grpSp>
        <p:grpSp>
          <p:nvGrpSpPr>
            <p:cNvPr id="43" name="グループ化 42">
              <a:extLst>
                <a:ext uri="{FF2B5EF4-FFF2-40B4-BE49-F238E27FC236}">
                  <a16:creationId xmlns:a16="http://schemas.microsoft.com/office/drawing/2014/main" id="{B861A2D6-A8A1-3140-824B-EE5E41B526AC}"/>
                </a:ext>
              </a:extLst>
            </p:cNvPr>
            <p:cNvGrpSpPr/>
            <p:nvPr/>
          </p:nvGrpSpPr>
          <p:grpSpPr>
            <a:xfrm rot="3603679">
              <a:off x="830791" y="2428889"/>
              <a:ext cx="2895600" cy="3566160"/>
              <a:chOff x="1554480" y="2606040"/>
              <a:chExt cx="2895600" cy="3566160"/>
            </a:xfrm>
          </p:grpSpPr>
          <p:sp>
            <p:nvSpPr>
              <p:cNvPr id="48" name="正方形/長方形 47">
                <a:extLst>
                  <a:ext uri="{FF2B5EF4-FFF2-40B4-BE49-F238E27FC236}">
                    <a16:creationId xmlns:a16="http://schemas.microsoft.com/office/drawing/2014/main" id="{BE81D9FE-649C-2548-A5E6-97EB0E5157BB}"/>
                  </a:ext>
                </a:extLst>
              </p:cNvPr>
              <p:cNvSpPr/>
              <p:nvPr/>
            </p:nvSpPr>
            <p:spPr>
              <a:xfrm>
                <a:off x="15544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7D435D2F-E87F-DB43-815D-6934530B73BE}"/>
                  </a:ext>
                </a:extLst>
              </p:cNvPr>
              <p:cNvSpPr/>
              <p:nvPr/>
            </p:nvSpPr>
            <p:spPr>
              <a:xfrm>
                <a:off x="18592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A2CF3684-53AD-044D-A231-19AC57854315}"/>
                  </a:ext>
                </a:extLst>
              </p:cNvPr>
              <p:cNvSpPr/>
              <p:nvPr/>
            </p:nvSpPr>
            <p:spPr>
              <a:xfrm>
                <a:off x="21640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3D783B8D-FC77-2543-92E2-95A9468863A7}"/>
                  </a:ext>
                </a:extLst>
              </p:cNvPr>
              <p:cNvSpPr/>
              <p:nvPr/>
            </p:nvSpPr>
            <p:spPr>
              <a:xfrm>
                <a:off x="24688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2998CA61-FDFE-3E43-951E-41271CFC460F}"/>
                  </a:ext>
                </a:extLst>
              </p:cNvPr>
              <p:cNvSpPr/>
              <p:nvPr/>
            </p:nvSpPr>
            <p:spPr>
              <a:xfrm>
                <a:off x="27736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6D55B8FB-A9AE-A047-A419-5D6119DD42A9}"/>
                  </a:ext>
                </a:extLst>
              </p:cNvPr>
              <p:cNvSpPr/>
              <p:nvPr/>
            </p:nvSpPr>
            <p:spPr>
              <a:xfrm>
                <a:off x="30784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F4F51CBA-4E5B-954E-9E5D-09CBE4716D2D}"/>
                  </a:ext>
                </a:extLst>
              </p:cNvPr>
              <p:cNvSpPr/>
              <p:nvPr/>
            </p:nvSpPr>
            <p:spPr>
              <a:xfrm>
                <a:off x="33832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B3A8A31F-D671-B24A-A517-7B7305344D05}"/>
                  </a:ext>
                </a:extLst>
              </p:cNvPr>
              <p:cNvSpPr/>
              <p:nvPr/>
            </p:nvSpPr>
            <p:spPr>
              <a:xfrm>
                <a:off x="36880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3171B0D3-F6F7-EB42-9487-5576344CF981}"/>
                  </a:ext>
                </a:extLst>
              </p:cNvPr>
              <p:cNvSpPr/>
              <p:nvPr/>
            </p:nvSpPr>
            <p:spPr>
              <a:xfrm>
                <a:off x="39928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E85F1680-597A-A546-89EB-0830C2F4F358}"/>
                  </a:ext>
                </a:extLst>
              </p:cNvPr>
              <p:cNvSpPr/>
              <p:nvPr/>
            </p:nvSpPr>
            <p:spPr>
              <a:xfrm>
                <a:off x="4297680" y="2606040"/>
                <a:ext cx="152400" cy="356616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9" name="右矢印 58">
            <a:extLst>
              <a:ext uri="{FF2B5EF4-FFF2-40B4-BE49-F238E27FC236}">
                <a16:creationId xmlns:a16="http://schemas.microsoft.com/office/drawing/2014/main" id="{9729C007-62DE-7040-8174-3F3130077379}"/>
              </a:ext>
            </a:extLst>
          </p:cNvPr>
          <p:cNvSpPr/>
          <p:nvPr/>
        </p:nvSpPr>
        <p:spPr>
          <a:xfrm>
            <a:off x="4962460" y="3995052"/>
            <a:ext cx="1824942" cy="557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ADDD045-CD78-1E40-8BB6-8894733D6F74}"/>
              </a:ext>
            </a:extLst>
          </p:cNvPr>
          <p:cNvSpPr txBox="1"/>
          <p:nvPr/>
        </p:nvSpPr>
        <p:spPr>
          <a:xfrm>
            <a:off x="5031826" y="3364871"/>
            <a:ext cx="1621885" cy="646331"/>
          </a:xfrm>
          <a:prstGeom prst="rect">
            <a:avLst/>
          </a:prstGeom>
          <a:noFill/>
        </p:spPr>
        <p:txBody>
          <a:bodyPr wrap="square" rtlCol="0">
            <a:spAutoFit/>
          </a:bodyPr>
          <a:lstStyle/>
          <a:p>
            <a:r>
              <a:rPr kumimoji="1" lang="ja-JP" altLang="en-US"/>
              <a:t>光を入射し</a:t>
            </a:r>
            <a:endParaRPr kumimoji="1" lang="en-US" altLang="ja-JP" dirty="0"/>
          </a:p>
          <a:p>
            <a:r>
              <a:rPr kumimoji="1" lang="ja-JP" altLang="en-US"/>
              <a:t>回折光を観察</a:t>
            </a:r>
          </a:p>
        </p:txBody>
      </p:sp>
      <p:sp>
        <p:nvSpPr>
          <p:cNvPr id="61" name="テキスト ボックス 60">
            <a:extLst>
              <a:ext uri="{FF2B5EF4-FFF2-40B4-BE49-F238E27FC236}">
                <a16:creationId xmlns:a16="http://schemas.microsoft.com/office/drawing/2014/main" id="{AD24E1BA-3F04-4F4A-8691-23132AE73497}"/>
              </a:ext>
            </a:extLst>
          </p:cNvPr>
          <p:cNvSpPr txBox="1"/>
          <p:nvPr/>
        </p:nvSpPr>
        <p:spPr>
          <a:xfrm>
            <a:off x="7844624" y="1842537"/>
            <a:ext cx="2964729" cy="369332"/>
          </a:xfrm>
          <a:prstGeom prst="rect">
            <a:avLst/>
          </a:prstGeom>
          <a:noFill/>
        </p:spPr>
        <p:txBody>
          <a:bodyPr wrap="square" rtlCol="0">
            <a:spAutoFit/>
          </a:bodyPr>
          <a:lstStyle/>
          <a:p>
            <a:r>
              <a:rPr kumimoji="1" lang="ja-JP" altLang="en-US"/>
              <a:t>反射面から</a:t>
            </a:r>
            <a:r>
              <a:rPr lang="en-US" altLang="ja-JP" dirty="0"/>
              <a:t>15</a:t>
            </a:r>
            <a:r>
              <a:rPr kumimoji="1" lang="en-US" altLang="ja-JP" dirty="0"/>
              <a:t> </a:t>
            </a:r>
            <a:r>
              <a:rPr kumimoji="1" lang="en-US" altLang="ja-JP" dirty="0" err="1"/>
              <a:t>μm</a:t>
            </a:r>
            <a:r>
              <a:rPr kumimoji="1" lang="ja-JP" altLang="en-US"/>
              <a:t>上の面</a:t>
            </a:r>
          </a:p>
        </p:txBody>
      </p:sp>
    </p:spTree>
    <p:extLst>
      <p:ext uri="{BB962C8B-B14F-4D97-AF65-F5344CB8AC3E}">
        <p14:creationId xmlns:p14="http://schemas.microsoft.com/office/powerpoint/2010/main" val="3652979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808051-3B85-4F06-9AE3-0F9D3CD93A66}"/>
              </a:ext>
            </a:extLst>
          </p:cNvPr>
          <p:cNvSpPr>
            <a:spLocks noGrp="1"/>
          </p:cNvSpPr>
          <p:nvPr>
            <p:ph type="title"/>
          </p:nvPr>
        </p:nvSpPr>
        <p:spPr/>
        <p:txBody>
          <a:bodyPr/>
          <a:lstStyle/>
          <a:p>
            <a:r>
              <a:rPr kumimoji="1" lang="ja-JP" altLang="en-US" dirty="0"/>
              <a:t>ホログラム</a:t>
            </a:r>
          </a:p>
        </p:txBody>
      </p:sp>
      <p:pic>
        <p:nvPicPr>
          <p:cNvPr id="4" name="コンテンツ プレースホルダー 3">
            <a:extLst>
              <a:ext uri="{FF2B5EF4-FFF2-40B4-BE49-F238E27FC236}">
                <a16:creationId xmlns:a16="http://schemas.microsoft.com/office/drawing/2014/main" id="{DD4CBF75-CC7B-4C2A-B976-6A6CE45A6728}"/>
              </a:ext>
            </a:extLst>
          </p:cNvPr>
          <p:cNvPicPr>
            <a:picLocks noGrp="1" noChangeAspect="1"/>
          </p:cNvPicPr>
          <p:nvPr>
            <p:ph idx="1"/>
          </p:nvPr>
        </p:nvPicPr>
        <p:blipFill>
          <a:blip r:embed="rId2"/>
          <a:stretch>
            <a:fillRect/>
          </a:stretch>
        </p:blipFill>
        <p:spPr>
          <a:xfrm>
            <a:off x="1824838" y="2189387"/>
            <a:ext cx="8190269" cy="4425511"/>
          </a:xfrm>
          <a:prstGeom prst="rect">
            <a:avLst/>
          </a:prstGeom>
        </p:spPr>
      </p:pic>
      <p:sp>
        <p:nvSpPr>
          <p:cNvPr id="5" name="正方形/長方形 4">
            <a:extLst>
              <a:ext uri="{FF2B5EF4-FFF2-40B4-BE49-F238E27FC236}">
                <a16:creationId xmlns:a16="http://schemas.microsoft.com/office/drawing/2014/main" id="{2AC097BA-3819-49D0-A4BB-F4FB612095B8}"/>
              </a:ext>
            </a:extLst>
          </p:cNvPr>
          <p:cNvSpPr/>
          <p:nvPr/>
        </p:nvSpPr>
        <p:spPr>
          <a:xfrm>
            <a:off x="4464644" y="704740"/>
            <a:ext cx="6096000" cy="646331"/>
          </a:xfrm>
          <a:prstGeom prst="rect">
            <a:avLst/>
          </a:prstGeom>
        </p:spPr>
        <p:txBody>
          <a:bodyPr>
            <a:spAutoFit/>
          </a:bodyPr>
          <a:lstStyle/>
          <a:p>
            <a:r>
              <a:rPr lang="ja-JP" altLang="en-US" dirty="0"/>
              <a:t>物体光と参照光の相互の干渉によって、所定の再生像が得られるように光学基板上に干渉縞を記録する光学素子</a:t>
            </a:r>
          </a:p>
        </p:txBody>
      </p:sp>
    </p:spTree>
    <p:extLst>
      <p:ext uri="{BB962C8B-B14F-4D97-AF65-F5344CB8AC3E}">
        <p14:creationId xmlns:p14="http://schemas.microsoft.com/office/powerpoint/2010/main" val="2437219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9C0B2C-51C7-43DC-BBFB-110A37952EE3}"/>
              </a:ext>
            </a:extLst>
          </p:cNvPr>
          <p:cNvSpPr>
            <a:spLocks noGrp="1"/>
          </p:cNvSpPr>
          <p:nvPr>
            <p:ph type="title"/>
          </p:nvPr>
        </p:nvSpPr>
        <p:spPr/>
        <p:txBody>
          <a:bodyPr/>
          <a:lstStyle/>
          <a:p>
            <a:r>
              <a:rPr kumimoji="1" lang="ja-JP" altLang="en-US" dirty="0"/>
              <a:t>計算機生成ホログラム</a:t>
            </a:r>
          </a:p>
        </p:txBody>
      </p:sp>
      <p:pic>
        <p:nvPicPr>
          <p:cNvPr id="4" name="図 3">
            <a:extLst>
              <a:ext uri="{FF2B5EF4-FFF2-40B4-BE49-F238E27FC236}">
                <a16:creationId xmlns:a16="http://schemas.microsoft.com/office/drawing/2014/main" id="{99807A17-6961-4BA8-B22C-3054784E6558}"/>
              </a:ext>
            </a:extLst>
          </p:cNvPr>
          <p:cNvPicPr>
            <a:picLocks noChangeAspect="1"/>
          </p:cNvPicPr>
          <p:nvPr/>
        </p:nvPicPr>
        <p:blipFill>
          <a:blip r:embed="rId2"/>
          <a:stretch>
            <a:fillRect/>
          </a:stretch>
        </p:blipFill>
        <p:spPr>
          <a:xfrm>
            <a:off x="2399432" y="1618785"/>
            <a:ext cx="7393136" cy="5213815"/>
          </a:xfrm>
          <a:prstGeom prst="rect">
            <a:avLst/>
          </a:prstGeom>
        </p:spPr>
      </p:pic>
    </p:spTree>
    <p:extLst>
      <p:ext uri="{BB962C8B-B14F-4D97-AF65-F5344CB8AC3E}">
        <p14:creationId xmlns:p14="http://schemas.microsoft.com/office/powerpoint/2010/main" val="335949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6F71D7-53B9-7441-9330-F9967BB6C9CA}"/>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CECE526D-63A8-E644-AC75-ABA7B614B873}"/>
              </a:ext>
            </a:extLst>
          </p:cNvPr>
          <p:cNvSpPr>
            <a:spLocks noGrp="1"/>
          </p:cNvSpPr>
          <p:nvPr>
            <p:ph idx="1"/>
          </p:nvPr>
        </p:nvSpPr>
        <p:spPr>
          <a:xfrm>
            <a:off x="838200" y="1501534"/>
            <a:ext cx="10515600" cy="4351338"/>
          </a:xfrm>
        </p:spPr>
        <p:txBody>
          <a:bodyPr/>
          <a:lstStyle/>
          <a:p>
            <a:r>
              <a:rPr lang="ja-JP" altLang="en-US"/>
              <a:t>光集積回路の研究開発における課題</a:t>
            </a:r>
            <a:endParaRPr lang="en-US" altLang="ja-JP" dirty="0"/>
          </a:p>
          <a:p>
            <a:pPr marL="0" indent="0">
              <a:buNone/>
            </a:pPr>
            <a:r>
              <a:rPr lang="ja-JP" altLang="en-US"/>
              <a:t>　→高速化、小型化、低コスト化、低消費電力化</a:t>
            </a:r>
            <a:endParaRPr lang="en-US" altLang="ja-JP" dirty="0"/>
          </a:p>
          <a:p>
            <a:r>
              <a:rPr lang="ja-JP" altLang="en-US"/>
              <a:t>シリコンフォトニクス</a:t>
            </a:r>
            <a:r>
              <a:rPr lang="en-US" altLang="ja-JP" dirty="0"/>
              <a:t>(</a:t>
            </a:r>
            <a:r>
              <a:rPr lang="ja-JP" altLang="en-US"/>
              <a:t>以下、</a:t>
            </a:r>
            <a:r>
              <a:rPr lang="en-US" altLang="ja-JP" dirty="0" err="1"/>
              <a:t>SiPh</a:t>
            </a:r>
            <a:r>
              <a:rPr lang="en-US" altLang="ja-JP" dirty="0"/>
              <a:t>)</a:t>
            </a:r>
            <a:r>
              <a:rPr lang="ja-JP" altLang="en-US"/>
              <a:t>集積回路に期待</a:t>
            </a:r>
            <a:endParaRPr lang="en-US" altLang="ja-JP" dirty="0"/>
          </a:p>
          <a:p>
            <a:r>
              <a:rPr lang="ja-JP" altLang="en-US" u="sng"/>
              <a:t>アライメント</a:t>
            </a:r>
            <a:r>
              <a:rPr lang="ja-JP" altLang="en-US"/>
              <a:t>に最もコストがかかる</a:t>
            </a:r>
            <a:endParaRPr lang="en-US" altLang="ja-JP" dirty="0"/>
          </a:p>
          <a:p>
            <a:pPr marL="0" indent="0">
              <a:buNone/>
            </a:pPr>
            <a:endParaRPr lang="en-US" altLang="ja-JP" dirty="0"/>
          </a:p>
          <a:p>
            <a:pPr marL="0" indent="0">
              <a:buNone/>
            </a:pPr>
            <a:r>
              <a:rPr lang="ja-JP" altLang="en-US"/>
              <a:t>光ファイバと</a:t>
            </a:r>
            <a:r>
              <a:rPr lang="en-US" altLang="ja-JP" dirty="0" err="1"/>
              <a:t>SiPh</a:t>
            </a:r>
            <a:r>
              <a:rPr lang="ja-JP" altLang="en-US"/>
              <a:t>集積回路を</a:t>
            </a:r>
            <a:endParaRPr lang="en-US" altLang="ja-JP" dirty="0"/>
          </a:p>
          <a:p>
            <a:pPr marL="0" indent="0">
              <a:buNone/>
            </a:pPr>
            <a:r>
              <a:rPr lang="ja-JP" altLang="en-US"/>
              <a:t>結合する際の位置決め</a:t>
            </a:r>
            <a:endParaRPr lang="en-US" altLang="ja-JP" dirty="0"/>
          </a:p>
          <a:p>
            <a:endParaRPr kumimoji="1" lang="en-US" altLang="ja-JP" dirty="0"/>
          </a:p>
        </p:txBody>
      </p:sp>
      <p:pic>
        <p:nvPicPr>
          <p:cNvPr id="5" name="図 4" descr="矢印&#10;&#10;低い精度で自動的に生成された説明">
            <a:extLst>
              <a:ext uri="{FF2B5EF4-FFF2-40B4-BE49-F238E27FC236}">
                <a16:creationId xmlns:a16="http://schemas.microsoft.com/office/drawing/2014/main" id="{47D27DD9-5DBB-EE46-848A-C3B1AD7A63A1}"/>
              </a:ext>
            </a:extLst>
          </p:cNvPr>
          <p:cNvPicPr>
            <a:picLocks noChangeAspect="1"/>
          </p:cNvPicPr>
          <p:nvPr/>
        </p:nvPicPr>
        <p:blipFill>
          <a:blip r:embed="rId2"/>
          <a:stretch>
            <a:fillRect/>
          </a:stretch>
        </p:blipFill>
        <p:spPr>
          <a:xfrm>
            <a:off x="5914680" y="3429000"/>
            <a:ext cx="6184723" cy="3385555"/>
          </a:xfrm>
          <a:prstGeom prst="rect">
            <a:avLst/>
          </a:prstGeom>
        </p:spPr>
      </p:pic>
      <p:cxnSp>
        <p:nvCxnSpPr>
          <p:cNvPr id="6" name="直線矢印コネクタ 5">
            <a:extLst>
              <a:ext uri="{FF2B5EF4-FFF2-40B4-BE49-F238E27FC236}">
                <a16:creationId xmlns:a16="http://schemas.microsoft.com/office/drawing/2014/main" id="{D67A2C77-69D9-9B46-B964-CE08036D2FA3}"/>
              </a:ext>
            </a:extLst>
          </p:cNvPr>
          <p:cNvCxnSpPr>
            <a:cxnSpLocks/>
          </p:cNvCxnSpPr>
          <p:nvPr/>
        </p:nvCxnSpPr>
        <p:spPr>
          <a:xfrm>
            <a:off x="2176040" y="3429000"/>
            <a:ext cx="0" cy="6221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397DF009-C4D5-5244-8384-2F9713F3D09E}"/>
              </a:ext>
            </a:extLst>
          </p:cNvPr>
          <p:cNvSpPr txBox="1"/>
          <p:nvPr/>
        </p:nvSpPr>
        <p:spPr>
          <a:xfrm>
            <a:off x="7646504" y="4518992"/>
            <a:ext cx="2991679" cy="369332"/>
          </a:xfrm>
          <a:prstGeom prst="rect">
            <a:avLst/>
          </a:prstGeom>
          <a:solidFill>
            <a:schemeClr val="bg1"/>
          </a:solidFill>
        </p:spPr>
        <p:txBody>
          <a:bodyPr wrap="square" rtlCol="0">
            <a:spAutoFit/>
          </a:bodyPr>
          <a:lstStyle/>
          <a:p>
            <a:r>
              <a:rPr kumimoji="1" lang="ja-JP" altLang="en-US"/>
              <a:t>グレーティングカプラ</a:t>
            </a:r>
          </a:p>
        </p:txBody>
      </p:sp>
      <p:cxnSp>
        <p:nvCxnSpPr>
          <p:cNvPr id="7" name="直線コネクタ 6">
            <a:extLst>
              <a:ext uri="{FF2B5EF4-FFF2-40B4-BE49-F238E27FC236}">
                <a16:creationId xmlns:a16="http://schemas.microsoft.com/office/drawing/2014/main" id="{9EBDFC31-90C9-46E8-B216-650E798B94C4}"/>
              </a:ext>
            </a:extLst>
          </p:cNvPr>
          <p:cNvCxnSpPr>
            <a:cxnSpLocks/>
          </p:cNvCxnSpPr>
          <p:nvPr/>
        </p:nvCxnSpPr>
        <p:spPr>
          <a:xfrm flipV="1">
            <a:off x="10712741" y="5780015"/>
            <a:ext cx="641059" cy="1342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BB5DBCD0-3DF8-43E1-AF39-9FC9AC74BDFC}"/>
              </a:ext>
            </a:extLst>
          </p:cNvPr>
          <p:cNvSpPr txBox="1"/>
          <p:nvPr/>
        </p:nvSpPr>
        <p:spPr>
          <a:xfrm>
            <a:off x="11265763" y="5488323"/>
            <a:ext cx="907934" cy="369332"/>
          </a:xfrm>
          <a:prstGeom prst="rect">
            <a:avLst/>
          </a:prstGeom>
          <a:noFill/>
        </p:spPr>
        <p:txBody>
          <a:bodyPr wrap="square" rtlCol="0">
            <a:spAutoFit/>
          </a:bodyPr>
          <a:lstStyle/>
          <a:p>
            <a:r>
              <a:rPr kumimoji="1" lang="ja-JP" altLang="en-US" dirty="0"/>
              <a:t>導波路</a:t>
            </a:r>
          </a:p>
        </p:txBody>
      </p:sp>
    </p:spTree>
    <p:extLst>
      <p:ext uri="{BB962C8B-B14F-4D97-AF65-F5344CB8AC3E}">
        <p14:creationId xmlns:p14="http://schemas.microsoft.com/office/powerpoint/2010/main" val="68993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6F71D7-53B9-7441-9330-F9967BB6C9CA}"/>
              </a:ext>
            </a:extLst>
          </p:cNvPr>
          <p:cNvSpPr>
            <a:spLocks noGrp="1"/>
          </p:cNvSpPr>
          <p:nvPr>
            <p:ph type="title"/>
          </p:nvPr>
        </p:nvSpPr>
        <p:spPr/>
        <p:txBody>
          <a:bodyPr/>
          <a:lstStyle/>
          <a:p>
            <a:r>
              <a:rPr kumimoji="1" lang="ja-JP" altLang="en-US"/>
              <a:t>背景</a:t>
            </a:r>
          </a:p>
        </p:txBody>
      </p:sp>
      <p:sp>
        <p:nvSpPr>
          <p:cNvPr id="3" name="コンテンツ プレースホルダー 2">
            <a:extLst>
              <a:ext uri="{FF2B5EF4-FFF2-40B4-BE49-F238E27FC236}">
                <a16:creationId xmlns:a16="http://schemas.microsoft.com/office/drawing/2014/main" id="{CECE526D-63A8-E644-AC75-ABA7B614B873}"/>
              </a:ext>
            </a:extLst>
          </p:cNvPr>
          <p:cNvSpPr>
            <a:spLocks noGrp="1"/>
          </p:cNvSpPr>
          <p:nvPr>
            <p:ph idx="1"/>
          </p:nvPr>
        </p:nvSpPr>
        <p:spPr/>
        <p:txBody>
          <a:bodyPr/>
          <a:lstStyle/>
          <a:p>
            <a:r>
              <a:rPr lang="ja-JP" altLang="en-US"/>
              <a:t>光集積回路の研究開発における、高速化、小型化、低コスト化、低消費電力化という課題の解決策として、シリコンフォトニクス集積回路が期待されている。</a:t>
            </a:r>
            <a:endParaRPr lang="en-US" altLang="ja-JP" dirty="0"/>
          </a:p>
          <a:p>
            <a:r>
              <a:rPr lang="ja-JP" altLang="en-US"/>
              <a:t>光集積回路の製造工程において、最もコストがかかる部分は、光ファイバと、光集積回路で入力部となる部分の位置決め </a:t>
            </a:r>
            <a:r>
              <a:rPr lang="en-US" altLang="ja-JP" dirty="0"/>
              <a:t>(</a:t>
            </a:r>
            <a:r>
              <a:rPr lang="ja-JP" altLang="en-US"/>
              <a:t>以下、アライメント</a:t>
            </a:r>
            <a:r>
              <a:rPr lang="en-US" altLang="ja-JP" dirty="0"/>
              <a:t>) </a:t>
            </a:r>
            <a:r>
              <a:rPr lang="ja-JP" altLang="en-US"/>
              <a:t>である。</a:t>
            </a:r>
            <a:endParaRPr lang="en-US" altLang="ja-JP" dirty="0"/>
          </a:p>
          <a:p>
            <a:endParaRPr kumimoji="1" lang="en-US" altLang="ja-JP" dirty="0"/>
          </a:p>
        </p:txBody>
      </p:sp>
      <p:pic>
        <p:nvPicPr>
          <p:cNvPr id="5" name="図 4" descr="矢印&#10;&#10;低い精度で自動的に生成された説明">
            <a:extLst>
              <a:ext uri="{FF2B5EF4-FFF2-40B4-BE49-F238E27FC236}">
                <a16:creationId xmlns:a16="http://schemas.microsoft.com/office/drawing/2014/main" id="{47D27DD9-5DBB-EE46-848A-C3B1AD7A63A1}"/>
              </a:ext>
            </a:extLst>
          </p:cNvPr>
          <p:cNvPicPr>
            <a:picLocks noChangeAspect="1"/>
          </p:cNvPicPr>
          <p:nvPr/>
        </p:nvPicPr>
        <p:blipFill>
          <a:blip r:embed="rId2"/>
          <a:stretch>
            <a:fillRect/>
          </a:stretch>
        </p:blipFill>
        <p:spPr>
          <a:xfrm>
            <a:off x="7026572" y="4001294"/>
            <a:ext cx="5263098" cy="2881052"/>
          </a:xfrm>
          <a:prstGeom prst="rect">
            <a:avLst/>
          </a:prstGeom>
        </p:spPr>
      </p:pic>
    </p:spTree>
    <p:extLst>
      <p:ext uri="{BB962C8B-B14F-4D97-AF65-F5344CB8AC3E}">
        <p14:creationId xmlns:p14="http://schemas.microsoft.com/office/powerpoint/2010/main" val="2861644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49967E-D601-9B4E-8B50-6DEA69352B2C}"/>
              </a:ext>
            </a:extLst>
          </p:cNvPr>
          <p:cNvSpPr>
            <a:spLocks noGrp="1"/>
          </p:cNvSpPr>
          <p:nvPr>
            <p:ph type="title"/>
          </p:nvPr>
        </p:nvSpPr>
        <p:spPr/>
        <p:txBody>
          <a:bodyPr/>
          <a:lstStyle/>
          <a:p>
            <a:r>
              <a:rPr kumimoji="1" lang="ja-JP" altLang="en-US"/>
              <a:t>目的</a:t>
            </a:r>
          </a:p>
        </p:txBody>
      </p:sp>
      <p:sp>
        <p:nvSpPr>
          <p:cNvPr id="3" name="コンテンツ プレースホルダー 2">
            <a:extLst>
              <a:ext uri="{FF2B5EF4-FFF2-40B4-BE49-F238E27FC236}">
                <a16:creationId xmlns:a16="http://schemas.microsoft.com/office/drawing/2014/main" id="{FA6DE361-F162-D442-BD7C-77DA17D297A0}"/>
              </a:ext>
            </a:extLst>
          </p:cNvPr>
          <p:cNvSpPr>
            <a:spLocks noGrp="1"/>
          </p:cNvSpPr>
          <p:nvPr>
            <p:ph idx="1"/>
          </p:nvPr>
        </p:nvSpPr>
        <p:spPr>
          <a:xfrm>
            <a:off x="838200" y="1882775"/>
            <a:ext cx="10515600" cy="4351338"/>
          </a:xfrm>
        </p:spPr>
        <p:txBody>
          <a:bodyPr/>
          <a:lstStyle/>
          <a:p>
            <a:r>
              <a:rPr lang="ja-JP" altLang="en-US"/>
              <a:t>アライメントに費やされる時間の短縮を検討することで、時間的なコストを大幅に下げることの可能性を示す。</a:t>
            </a:r>
            <a:endParaRPr lang="en-US" altLang="ja-JP" dirty="0"/>
          </a:p>
          <a:p>
            <a:r>
              <a:rPr lang="ja-JP" altLang="en-US"/>
              <a:t>アライメント工程における、画像認識に有用なホログラムの結像パターンの検討を行う。</a:t>
            </a:r>
            <a:endParaRPr kumimoji="1" lang="ja-JP" altLang="en-US"/>
          </a:p>
        </p:txBody>
      </p:sp>
    </p:spTree>
    <p:extLst>
      <p:ext uri="{BB962C8B-B14F-4D97-AF65-F5344CB8AC3E}">
        <p14:creationId xmlns:p14="http://schemas.microsoft.com/office/powerpoint/2010/main" val="1088631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B678A5-83D1-394A-986D-8026188BF426}"/>
              </a:ext>
            </a:extLst>
          </p:cNvPr>
          <p:cNvSpPr>
            <a:spLocks noGrp="1"/>
          </p:cNvSpPr>
          <p:nvPr>
            <p:ph type="title"/>
          </p:nvPr>
        </p:nvSpPr>
        <p:spPr/>
        <p:txBody>
          <a:bodyPr/>
          <a:lstStyle/>
          <a:p>
            <a:r>
              <a:rPr kumimoji="1" lang="ja-JP" altLang="en-US"/>
              <a:t>方法</a:t>
            </a:r>
          </a:p>
        </p:txBody>
      </p:sp>
      <p:sp>
        <p:nvSpPr>
          <p:cNvPr id="3" name="コンテンツ プレースホルダー 2">
            <a:extLst>
              <a:ext uri="{FF2B5EF4-FFF2-40B4-BE49-F238E27FC236}">
                <a16:creationId xmlns:a16="http://schemas.microsoft.com/office/drawing/2014/main" id="{FDC0DF8A-2CA7-FC4A-A29B-1BDE03F80A98}"/>
              </a:ext>
            </a:extLst>
          </p:cNvPr>
          <p:cNvSpPr>
            <a:spLocks noGrp="1"/>
          </p:cNvSpPr>
          <p:nvPr>
            <p:ph idx="1"/>
          </p:nvPr>
        </p:nvSpPr>
        <p:spPr>
          <a:xfrm>
            <a:off x="838200" y="1811125"/>
            <a:ext cx="10515600" cy="1630468"/>
          </a:xfrm>
        </p:spPr>
        <p:txBody>
          <a:bodyPr>
            <a:normAutofit lnSpcReduction="10000"/>
          </a:bodyPr>
          <a:lstStyle/>
          <a:p>
            <a:r>
              <a:rPr lang="en" altLang="ja-JP" dirty="0" err="1"/>
              <a:t>OpenFDTD</a:t>
            </a:r>
            <a:r>
              <a:rPr lang="ja-JP" altLang="en-US"/>
              <a:t>を用いて物体と光源を準備してシミュレーションを行う。</a:t>
            </a:r>
            <a:endParaRPr lang="en-US" altLang="ja-JP" dirty="0"/>
          </a:p>
          <a:p>
            <a:r>
              <a:rPr lang="ja-JP" altLang="en-US"/>
              <a:t>波長</a:t>
            </a:r>
            <a:r>
              <a:rPr lang="en-US" altLang="ja-JP" dirty="0"/>
              <a:t>630 </a:t>
            </a:r>
            <a:r>
              <a:rPr lang="en" altLang="ja-JP" dirty="0"/>
              <a:t>nm</a:t>
            </a:r>
            <a:r>
              <a:rPr lang="ja-JP" altLang="en-US"/>
              <a:t>の光を入射角</a:t>
            </a:r>
            <a:r>
              <a:rPr lang="en-US" altLang="ja-JP" dirty="0"/>
              <a:t>10</a:t>
            </a:r>
            <a:r>
              <a:rPr lang="ja-JP" altLang="en-US"/>
              <a:t>度で入射し、反射光と回折光を観察する。</a:t>
            </a:r>
            <a:endParaRPr lang="en-US" altLang="ja-JP" dirty="0"/>
          </a:p>
        </p:txBody>
      </p:sp>
      <p:grpSp>
        <p:nvGrpSpPr>
          <p:cNvPr id="4" name="グループ化 3">
            <a:extLst>
              <a:ext uri="{FF2B5EF4-FFF2-40B4-BE49-F238E27FC236}">
                <a16:creationId xmlns:a16="http://schemas.microsoft.com/office/drawing/2014/main" id="{FF7D160F-DF46-C34C-92F5-B7F46F1B1F70}"/>
              </a:ext>
            </a:extLst>
          </p:cNvPr>
          <p:cNvGrpSpPr>
            <a:grpSpLocks noChangeAspect="1"/>
          </p:cNvGrpSpPr>
          <p:nvPr/>
        </p:nvGrpSpPr>
        <p:grpSpPr>
          <a:xfrm>
            <a:off x="2902319" y="3286125"/>
            <a:ext cx="8451481" cy="3429000"/>
            <a:chOff x="1407886" y="1037172"/>
            <a:chExt cx="10443881" cy="4237372"/>
          </a:xfrm>
        </p:grpSpPr>
        <p:pic>
          <p:nvPicPr>
            <p:cNvPr id="5" name="図 4">
              <a:extLst>
                <a:ext uri="{FF2B5EF4-FFF2-40B4-BE49-F238E27FC236}">
                  <a16:creationId xmlns:a16="http://schemas.microsoft.com/office/drawing/2014/main" id="{991575FC-A003-B546-8EF4-4F1ED039468E}"/>
                </a:ext>
              </a:extLst>
            </p:cNvPr>
            <p:cNvPicPr>
              <a:picLocks noChangeAspect="1"/>
            </p:cNvPicPr>
            <p:nvPr/>
          </p:nvPicPr>
          <p:blipFill>
            <a:blip r:embed="rId2"/>
            <a:stretch>
              <a:fillRect/>
            </a:stretch>
          </p:blipFill>
          <p:spPr>
            <a:xfrm>
              <a:off x="1407886" y="1406504"/>
              <a:ext cx="4734605" cy="3701163"/>
            </a:xfrm>
            <a:prstGeom prst="rect">
              <a:avLst/>
            </a:prstGeom>
          </p:spPr>
        </p:pic>
        <p:sp>
          <p:nvSpPr>
            <p:cNvPr id="6" name="テキスト ボックス 5">
              <a:extLst>
                <a:ext uri="{FF2B5EF4-FFF2-40B4-BE49-F238E27FC236}">
                  <a16:creationId xmlns:a16="http://schemas.microsoft.com/office/drawing/2014/main" id="{21B58A14-C712-854A-B62A-25039C03105E}"/>
                </a:ext>
              </a:extLst>
            </p:cNvPr>
            <p:cNvSpPr txBox="1"/>
            <p:nvPr/>
          </p:nvSpPr>
          <p:spPr>
            <a:xfrm>
              <a:off x="1761771" y="1879904"/>
              <a:ext cx="1353256" cy="369332"/>
            </a:xfrm>
            <a:prstGeom prst="rect">
              <a:avLst/>
            </a:prstGeom>
            <a:noFill/>
          </p:spPr>
          <p:txBody>
            <a:bodyPr wrap="none" rtlCol="0">
              <a:spAutoFit/>
            </a:bodyPr>
            <a:lstStyle/>
            <a:p>
              <a:r>
                <a:rPr lang="ja-JP" altLang="en-US" dirty="0"/>
                <a:t>光源 </a:t>
              </a:r>
              <a:r>
                <a:rPr lang="en-US" altLang="ja-JP" dirty="0"/>
                <a:t>(</a:t>
              </a:r>
              <a:r>
                <a:rPr lang="ja-JP" altLang="en-US" dirty="0"/>
                <a:t>赤点</a:t>
              </a:r>
              <a:r>
                <a:rPr lang="en-US" altLang="ja-JP" dirty="0"/>
                <a:t>)</a:t>
              </a:r>
              <a:endParaRPr kumimoji="1" lang="ja-JP" altLang="en-US" dirty="0"/>
            </a:p>
          </p:txBody>
        </p:sp>
        <p:cxnSp>
          <p:nvCxnSpPr>
            <p:cNvPr id="7" name="直線矢印コネクタ 6">
              <a:extLst>
                <a:ext uri="{FF2B5EF4-FFF2-40B4-BE49-F238E27FC236}">
                  <a16:creationId xmlns:a16="http://schemas.microsoft.com/office/drawing/2014/main" id="{7B8D717F-4C7E-B74C-9B7E-862F0AB31AAD}"/>
                </a:ext>
              </a:extLst>
            </p:cNvPr>
            <p:cNvCxnSpPr/>
            <p:nvPr/>
          </p:nvCxnSpPr>
          <p:spPr>
            <a:xfrm>
              <a:off x="2438400" y="2264229"/>
              <a:ext cx="986971" cy="754742"/>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7087173-52CF-5A43-A664-A6AEB2B9E2EB}"/>
                </a:ext>
              </a:extLst>
            </p:cNvPr>
            <p:cNvSpPr txBox="1"/>
            <p:nvPr/>
          </p:nvSpPr>
          <p:spPr>
            <a:xfrm>
              <a:off x="3796959" y="1037172"/>
              <a:ext cx="1814920" cy="369332"/>
            </a:xfrm>
            <a:prstGeom prst="rect">
              <a:avLst/>
            </a:prstGeom>
            <a:noFill/>
          </p:spPr>
          <p:txBody>
            <a:bodyPr wrap="none" rtlCol="0">
              <a:spAutoFit/>
            </a:bodyPr>
            <a:lstStyle/>
            <a:p>
              <a:r>
                <a:rPr lang="ja-JP" altLang="en-US" dirty="0"/>
                <a:t>計算体系 </a:t>
              </a:r>
              <a:r>
                <a:rPr lang="en-US" altLang="ja-JP" dirty="0"/>
                <a:t>(</a:t>
              </a:r>
              <a:r>
                <a:rPr lang="ja-JP" altLang="en-US" dirty="0"/>
                <a:t>青枠</a:t>
              </a:r>
              <a:r>
                <a:rPr lang="en-US" altLang="ja-JP" dirty="0"/>
                <a:t>)</a:t>
              </a:r>
              <a:endParaRPr kumimoji="1" lang="ja-JP" altLang="en-US" dirty="0"/>
            </a:p>
          </p:txBody>
        </p:sp>
        <p:cxnSp>
          <p:nvCxnSpPr>
            <p:cNvPr id="9" name="直線矢印コネクタ 8">
              <a:extLst>
                <a:ext uri="{FF2B5EF4-FFF2-40B4-BE49-F238E27FC236}">
                  <a16:creationId xmlns:a16="http://schemas.microsoft.com/office/drawing/2014/main" id="{BBA86D82-23BC-CF4F-A357-2A38F919A5D9}"/>
                </a:ext>
              </a:extLst>
            </p:cNvPr>
            <p:cNvCxnSpPr/>
            <p:nvPr/>
          </p:nvCxnSpPr>
          <p:spPr>
            <a:xfrm flipH="1">
              <a:off x="4091940" y="1406504"/>
              <a:ext cx="28186" cy="414676"/>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0A47B765-1EC9-F84A-B151-252948C9104A}"/>
                </a:ext>
              </a:extLst>
            </p:cNvPr>
            <p:cNvSpPr txBox="1"/>
            <p:nvPr/>
          </p:nvSpPr>
          <p:spPr>
            <a:xfrm>
              <a:off x="6328285" y="2013275"/>
              <a:ext cx="1056700" cy="646331"/>
            </a:xfrm>
            <a:prstGeom prst="rect">
              <a:avLst/>
            </a:prstGeom>
            <a:noFill/>
          </p:spPr>
          <p:txBody>
            <a:bodyPr wrap="none" rtlCol="0">
              <a:spAutoFit/>
            </a:bodyPr>
            <a:lstStyle/>
            <a:p>
              <a:r>
                <a:rPr lang="ja-JP" altLang="en-US" dirty="0"/>
                <a:t>観察面 </a:t>
              </a:r>
              <a:endParaRPr lang="en-US" altLang="ja-JP" dirty="0"/>
            </a:p>
            <a:p>
              <a:r>
                <a:rPr lang="en-US" altLang="ja-JP" dirty="0"/>
                <a:t>(</a:t>
              </a:r>
              <a:r>
                <a:rPr lang="ja-JP" altLang="en-US" dirty="0"/>
                <a:t>緑枠面</a:t>
              </a:r>
              <a:r>
                <a:rPr lang="en-US" altLang="ja-JP" dirty="0"/>
                <a:t>)</a:t>
              </a:r>
              <a:endParaRPr kumimoji="1" lang="ja-JP" altLang="en-US" dirty="0"/>
            </a:p>
          </p:txBody>
        </p:sp>
        <p:cxnSp>
          <p:nvCxnSpPr>
            <p:cNvPr id="11" name="直線矢印コネクタ 10">
              <a:extLst>
                <a:ext uri="{FF2B5EF4-FFF2-40B4-BE49-F238E27FC236}">
                  <a16:creationId xmlns:a16="http://schemas.microsoft.com/office/drawing/2014/main" id="{FE2F9F98-10A9-4D41-A2B2-BABA652E45F8}"/>
                </a:ext>
              </a:extLst>
            </p:cNvPr>
            <p:cNvCxnSpPr/>
            <p:nvPr/>
          </p:nvCxnSpPr>
          <p:spPr>
            <a:xfrm flipH="1">
              <a:off x="5691615" y="2325189"/>
              <a:ext cx="694756" cy="316411"/>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E670B06B-F155-AA45-ADF5-DA790F312DCA}"/>
                </a:ext>
              </a:extLst>
            </p:cNvPr>
            <p:cNvCxnSpPr/>
            <p:nvPr/>
          </p:nvCxnSpPr>
          <p:spPr>
            <a:xfrm flipH="1" flipV="1">
              <a:off x="4704420" y="3703320"/>
              <a:ext cx="599100" cy="419100"/>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2523CD1C-C68B-BD40-B0CA-68404656A0B0}"/>
                </a:ext>
              </a:extLst>
            </p:cNvPr>
            <p:cNvSpPr txBox="1"/>
            <p:nvPr/>
          </p:nvSpPr>
          <p:spPr>
            <a:xfrm>
              <a:off x="4870393" y="4122420"/>
              <a:ext cx="1338828" cy="646331"/>
            </a:xfrm>
            <a:prstGeom prst="rect">
              <a:avLst/>
            </a:prstGeom>
            <a:noFill/>
          </p:spPr>
          <p:txBody>
            <a:bodyPr wrap="none" rtlCol="0">
              <a:spAutoFit/>
            </a:bodyPr>
            <a:lstStyle/>
            <a:p>
              <a:r>
                <a:rPr lang="ja-JP" altLang="en-US" dirty="0"/>
                <a:t>ホログラム</a:t>
              </a:r>
              <a:endParaRPr lang="en-US" altLang="ja-JP" dirty="0"/>
            </a:p>
            <a:p>
              <a:r>
                <a:rPr kumimoji="1" lang="en-US" altLang="ja-JP" dirty="0"/>
                <a:t>(</a:t>
              </a:r>
              <a:r>
                <a:rPr kumimoji="1" lang="ja-JP" altLang="en-US" dirty="0"/>
                <a:t>桃色</a:t>
              </a:r>
              <a:r>
                <a:rPr kumimoji="1" lang="en-US" altLang="ja-JP" dirty="0"/>
                <a:t>)</a:t>
              </a:r>
              <a:endParaRPr kumimoji="1" lang="ja-JP" altLang="en-US" dirty="0"/>
            </a:p>
          </p:txBody>
        </p:sp>
        <p:pic>
          <p:nvPicPr>
            <p:cNvPr id="14" name="図 13">
              <a:extLst>
                <a:ext uri="{FF2B5EF4-FFF2-40B4-BE49-F238E27FC236}">
                  <a16:creationId xmlns:a16="http://schemas.microsoft.com/office/drawing/2014/main" id="{479577AE-2F35-9442-9CEB-B2777E192A1C}"/>
                </a:ext>
              </a:extLst>
            </p:cNvPr>
            <p:cNvPicPr>
              <a:picLocks noChangeAspect="1"/>
            </p:cNvPicPr>
            <p:nvPr/>
          </p:nvPicPr>
          <p:blipFill>
            <a:blip r:embed="rId3"/>
            <a:stretch>
              <a:fillRect/>
            </a:stretch>
          </p:blipFill>
          <p:spPr>
            <a:xfrm>
              <a:off x="7465673" y="1133464"/>
              <a:ext cx="4278650" cy="3771014"/>
            </a:xfrm>
            <a:prstGeom prst="rect">
              <a:avLst/>
            </a:prstGeom>
          </p:spPr>
        </p:pic>
        <p:sp>
          <p:nvSpPr>
            <p:cNvPr id="15" name="テキスト ボックス 14">
              <a:extLst>
                <a:ext uri="{FF2B5EF4-FFF2-40B4-BE49-F238E27FC236}">
                  <a16:creationId xmlns:a16="http://schemas.microsoft.com/office/drawing/2014/main" id="{A4BC4CBF-F415-F54C-B689-1C5624EAC466}"/>
                </a:ext>
              </a:extLst>
            </p:cNvPr>
            <p:cNvSpPr txBox="1"/>
            <p:nvPr/>
          </p:nvSpPr>
          <p:spPr>
            <a:xfrm>
              <a:off x="7358229" y="4966767"/>
              <a:ext cx="4493538" cy="307777"/>
            </a:xfrm>
            <a:prstGeom prst="rect">
              <a:avLst/>
            </a:prstGeom>
            <a:noFill/>
          </p:spPr>
          <p:txBody>
            <a:bodyPr wrap="none" rtlCol="0">
              <a:spAutoFit/>
            </a:bodyPr>
            <a:lstStyle/>
            <a:p>
              <a:r>
                <a:rPr lang="ja-JP" altLang="en-US" sz="1400" dirty="0"/>
                <a:t>シミュレーション計算で生成されたホログラムの一例</a:t>
              </a:r>
              <a:endParaRPr kumimoji="1" lang="ja-JP" altLang="en-US" sz="1400" dirty="0"/>
            </a:p>
          </p:txBody>
        </p:sp>
        <p:cxnSp>
          <p:nvCxnSpPr>
            <p:cNvPr id="16" name="直線矢印コネクタ 15">
              <a:extLst>
                <a:ext uri="{FF2B5EF4-FFF2-40B4-BE49-F238E27FC236}">
                  <a16:creationId xmlns:a16="http://schemas.microsoft.com/office/drawing/2014/main" id="{3EF55DFE-53BF-5E44-8B8B-F49BAF897172}"/>
                </a:ext>
              </a:extLst>
            </p:cNvPr>
            <p:cNvCxnSpPr/>
            <p:nvPr/>
          </p:nvCxnSpPr>
          <p:spPr>
            <a:xfrm flipH="1">
              <a:off x="5734734" y="2336441"/>
              <a:ext cx="651637" cy="500378"/>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B3C519B7-2223-9E40-AABF-61C73B705F6E}"/>
                </a:ext>
              </a:extLst>
            </p:cNvPr>
            <p:cNvCxnSpPr/>
            <p:nvPr/>
          </p:nvCxnSpPr>
          <p:spPr>
            <a:xfrm flipH="1">
              <a:off x="5734735" y="2325189"/>
              <a:ext cx="651636" cy="685743"/>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0D7C72DC-3C05-8F45-B247-115C7FCD5200}"/>
                </a:ext>
              </a:extLst>
            </p:cNvPr>
            <p:cNvCxnSpPr/>
            <p:nvPr/>
          </p:nvCxnSpPr>
          <p:spPr>
            <a:xfrm flipH="1">
              <a:off x="5816674" y="2313937"/>
              <a:ext cx="569698" cy="909867"/>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09EE5695-6951-9948-A8F8-28AD93C61D67}"/>
                </a:ext>
              </a:extLst>
            </p:cNvPr>
            <p:cNvCxnSpPr/>
            <p:nvPr/>
          </p:nvCxnSpPr>
          <p:spPr>
            <a:xfrm flipH="1">
              <a:off x="5816673" y="2336441"/>
              <a:ext cx="539649" cy="1100236"/>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2D627F8-F532-1947-9EAC-4194D264AF82}"/>
                </a:ext>
              </a:extLst>
            </p:cNvPr>
            <p:cNvCxnSpPr/>
            <p:nvPr/>
          </p:nvCxnSpPr>
          <p:spPr>
            <a:xfrm flipH="1" flipV="1">
              <a:off x="5095982" y="2101064"/>
              <a:ext cx="1260341" cy="235377"/>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1" name="フリーフォーム 20">
              <a:extLst>
                <a:ext uri="{FF2B5EF4-FFF2-40B4-BE49-F238E27FC236}">
                  <a16:creationId xmlns:a16="http://schemas.microsoft.com/office/drawing/2014/main" id="{287FD59A-B21A-B740-84E2-ADAB4035F6B1}"/>
                </a:ext>
              </a:extLst>
            </p:cNvPr>
            <p:cNvSpPr/>
            <p:nvPr/>
          </p:nvSpPr>
          <p:spPr>
            <a:xfrm>
              <a:off x="5147353" y="3164440"/>
              <a:ext cx="2496620" cy="719191"/>
            </a:xfrm>
            <a:custGeom>
              <a:avLst/>
              <a:gdLst>
                <a:gd name="connsiteX0" fmla="*/ 0 w 2496620"/>
                <a:gd name="connsiteY0" fmla="*/ 0 h 719191"/>
                <a:gd name="connsiteX1" fmla="*/ 976045 w 2496620"/>
                <a:gd name="connsiteY1" fmla="*/ 719191 h 719191"/>
                <a:gd name="connsiteX2" fmla="*/ 2496620 w 2496620"/>
                <a:gd name="connsiteY2" fmla="*/ 719191 h 719191"/>
              </a:gdLst>
              <a:ahLst/>
              <a:cxnLst>
                <a:cxn ang="0">
                  <a:pos x="connsiteX0" y="connsiteY0"/>
                </a:cxn>
                <a:cxn ang="0">
                  <a:pos x="connsiteX1" y="connsiteY1"/>
                </a:cxn>
                <a:cxn ang="0">
                  <a:pos x="connsiteX2" y="connsiteY2"/>
                </a:cxn>
              </a:cxnLst>
              <a:rect l="l" t="t" r="r" b="b"/>
              <a:pathLst>
                <a:path w="2496620" h="719191">
                  <a:moveTo>
                    <a:pt x="0" y="0"/>
                  </a:moveTo>
                  <a:lnTo>
                    <a:pt x="976045" y="719191"/>
                  </a:lnTo>
                  <a:lnTo>
                    <a:pt x="2496620" y="719191"/>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B56B2EE7-9B5E-B84E-B9AD-0E9D548A562A}"/>
                </a:ext>
              </a:extLst>
            </p:cNvPr>
            <p:cNvSpPr/>
            <p:nvPr/>
          </p:nvSpPr>
          <p:spPr>
            <a:xfrm>
              <a:off x="7643973" y="1133464"/>
              <a:ext cx="4207794" cy="38333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8996EF0-57BF-9340-806A-9FA27D7D7F2C}"/>
                </a:ext>
              </a:extLst>
            </p:cNvPr>
            <p:cNvSpPr txBox="1"/>
            <p:nvPr/>
          </p:nvSpPr>
          <p:spPr>
            <a:xfrm>
              <a:off x="6521780" y="3471434"/>
              <a:ext cx="877163" cy="369332"/>
            </a:xfrm>
            <a:prstGeom prst="rect">
              <a:avLst/>
            </a:prstGeom>
            <a:noFill/>
          </p:spPr>
          <p:txBody>
            <a:bodyPr wrap="none" rtlCol="0">
              <a:spAutoFit/>
            </a:bodyPr>
            <a:lstStyle/>
            <a:p>
              <a:r>
                <a:rPr kumimoji="1" lang="ja-JP" altLang="en-US" dirty="0"/>
                <a:t>観察面</a:t>
              </a:r>
            </a:p>
          </p:txBody>
        </p:sp>
        <p:sp>
          <p:nvSpPr>
            <p:cNvPr id="24" name="下矢印 23">
              <a:extLst>
                <a:ext uri="{FF2B5EF4-FFF2-40B4-BE49-F238E27FC236}">
                  <a16:creationId xmlns:a16="http://schemas.microsoft.com/office/drawing/2014/main" id="{367142C4-1586-4946-9AE2-810EED114B21}"/>
                </a:ext>
              </a:extLst>
            </p:cNvPr>
            <p:cNvSpPr/>
            <p:nvPr/>
          </p:nvSpPr>
          <p:spPr>
            <a:xfrm rot="19711861">
              <a:off x="3512939" y="3197965"/>
              <a:ext cx="407336" cy="26504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C8BCB6BD-00FB-0C4F-8ED8-4946FD8BEA65}"/>
                </a:ext>
              </a:extLst>
            </p:cNvPr>
            <p:cNvSpPr txBox="1"/>
            <p:nvPr/>
          </p:nvSpPr>
          <p:spPr>
            <a:xfrm>
              <a:off x="3106217" y="3274665"/>
              <a:ext cx="668263" cy="523220"/>
            </a:xfrm>
            <a:prstGeom prst="rect">
              <a:avLst/>
            </a:prstGeom>
            <a:noFill/>
          </p:spPr>
          <p:txBody>
            <a:bodyPr wrap="square" rtlCol="0">
              <a:spAutoFit/>
            </a:bodyPr>
            <a:lstStyle/>
            <a:p>
              <a:r>
                <a:rPr kumimoji="1" lang="ja-JP" altLang="en-US" sz="1400" dirty="0"/>
                <a:t>出射方向</a:t>
              </a:r>
            </a:p>
          </p:txBody>
        </p:sp>
      </p:grpSp>
    </p:spTree>
    <p:extLst>
      <p:ext uri="{BB962C8B-B14F-4D97-AF65-F5344CB8AC3E}">
        <p14:creationId xmlns:p14="http://schemas.microsoft.com/office/powerpoint/2010/main" val="573299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FB403-0CA9-264C-ACCB-D0D9049B8579}"/>
              </a:ext>
            </a:extLst>
          </p:cNvPr>
          <p:cNvSpPr>
            <a:spLocks noGrp="1"/>
          </p:cNvSpPr>
          <p:nvPr>
            <p:ph type="title"/>
          </p:nvPr>
        </p:nvSpPr>
        <p:spPr/>
        <p:txBody>
          <a:bodyPr/>
          <a:lstStyle/>
          <a:p>
            <a:r>
              <a:rPr kumimoji="1" lang="ja-JP" altLang="en-US"/>
              <a:t>結果</a:t>
            </a:r>
          </a:p>
        </p:txBody>
      </p:sp>
      <p:sp>
        <p:nvSpPr>
          <p:cNvPr id="3" name="コンテンツ プレースホルダー 2">
            <a:extLst>
              <a:ext uri="{FF2B5EF4-FFF2-40B4-BE49-F238E27FC236}">
                <a16:creationId xmlns:a16="http://schemas.microsoft.com/office/drawing/2014/main" id="{5DD50533-E3A7-2A40-9CE5-FF411C5739C8}"/>
              </a:ext>
            </a:extLst>
          </p:cNvPr>
          <p:cNvSpPr>
            <a:spLocks noGrp="1"/>
          </p:cNvSpPr>
          <p:nvPr>
            <p:ph idx="1"/>
          </p:nvPr>
        </p:nvSpPr>
        <p:spPr>
          <a:xfrm>
            <a:off x="885823" y="1825625"/>
            <a:ext cx="5429252" cy="560388"/>
          </a:xfrm>
        </p:spPr>
        <p:txBody>
          <a:bodyPr>
            <a:normAutofit fontScale="92500"/>
          </a:bodyPr>
          <a:lstStyle/>
          <a:p>
            <a:r>
              <a:rPr lang="ja-JP" altLang="en-US"/>
              <a:t>ピッチ</a:t>
            </a:r>
            <a:r>
              <a:rPr lang="en-US" altLang="ja-JP" dirty="0"/>
              <a:t>500 </a:t>
            </a:r>
            <a:r>
              <a:rPr lang="en-US" altLang="ja-JP" dirty="0" err="1"/>
              <a:t>μm</a:t>
            </a:r>
            <a:r>
              <a:rPr kumimoji="1" lang="ja-JP" altLang="en-US"/>
              <a:t>の</a:t>
            </a:r>
            <a:r>
              <a:rPr lang="ja-JP" altLang="en-US"/>
              <a:t>グレーティング</a:t>
            </a:r>
            <a:endParaRPr kumimoji="1" lang="ja-JP" altLang="en-US"/>
          </a:p>
        </p:txBody>
      </p:sp>
      <p:pic>
        <p:nvPicPr>
          <p:cNvPr id="5" name="図 4" descr="グラフィカル ユーザー インターフェイス&#10;&#10;自動的に生成された説明">
            <a:extLst>
              <a:ext uri="{FF2B5EF4-FFF2-40B4-BE49-F238E27FC236}">
                <a16:creationId xmlns:a16="http://schemas.microsoft.com/office/drawing/2014/main" id="{DA4CD266-D274-294D-8CA3-BB49313F1969}"/>
              </a:ext>
            </a:extLst>
          </p:cNvPr>
          <p:cNvPicPr>
            <a:picLocks noChangeAspect="1"/>
          </p:cNvPicPr>
          <p:nvPr/>
        </p:nvPicPr>
        <p:blipFill>
          <a:blip r:embed="rId2"/>
          <a:stretch>
            <a:fillRect/>
          </a:stretch>
        </p:blipFill>
        <p:spPr>
          <a:xfrm>
            <a:off x="447675" y="2286000"/>
            <a:ext cx="5867400" cy="4400550"/>
          </a:xfrm>
          <a:prstGeom prst="rect">
            <a:avLst/>
          </a:prstGeom>
        </p:spPr>
      </p:pic>
      <p:sp>
        <p:nvSpPr>
          <p:cNvPr id="10" name="コンテンツ プレースホルダー 2">
            <a:extLst>
              <a:ext uri="{FF2B5EF4-FFF2-40B4-BE49-F238E27FC236}">
                <a16:creationId xmlns:a16="http://schemas.microsoft.com/office/drawing/2014/main" id="{27579481-1D6F-554F-962B-539C567A3969}"/>
              </a:ext>
            </a:extLst>
          </p:cNvPr>
          <p:cNvSpPr txBox="1">
            <a:spLocks/>
          </p:cNvSpPr>
          <p:nvPr/>
        </p:nvSpPr>
        <p:spPr>
          <a:xfrm>
            <a:off x="6681789" y="1825625"/>
            <a:ext cx="5086349" cy="560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縦型のグレーティング</a:t>
            </a:r>
          </a:p>
        </p:txBody>
      </p:sp>
      <p:pic>
        <p:nvPicPr>
          <p:cNvPr id="11" name="図 10" descr="グラフィカル ユーザー インターフェイス&#10;&#10;自動的に生成された説明">
            <a:extLst>
              <a:ext uri="{FF2B5EF4-FFF2-40B4-BE49-F238E27FC236}">
                <a16:creationId xmlns:a16="http://schemas.microsoft.com/office/drawing/2014/main" id="{1C80F0DD-81CB-F24D-BAA3-D3C172435461}"/>
              </a:ext>
            </a:extLst>
          </p:cNvPr>
          <p:cNvPicPr>
            <a:picLocks noChangeAspect="1"/>
          </p:cNvPicPr>
          <p:nvPr/>
        </p:nvPicPr>
        <p:blipFill>
          <a:blip r:embed="rId3"/>
          <a:stretch>
            <a:fillRect/>
          </a:stretch>
        </p:blipFill>
        <p:spPr>
          <a:xfrm>
            <a:off x="6267452" y="2286000"/>
            <a:ext cx="5867400" cy="4400550"/>
          </a:xfrm>
          <a:prstGeom prst="rect">
            <a:avLst/>
          </a:prstGeom>
        </p:spPr>
      </p:pic>
    </p:spTree>
    <p:extLst>
      <p:ext uri="{BB962C8B-B14F-4D97-AF65-F5344CB8AC3E}">
        <p14:creationId xmlns:p14="http://schemas.microsoft.com/office/powerpoint/2010/main" val="3719610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6D26B3ED-2B33-9647-BCE3-60F4F1E21C0E}"/>
              </a:ext>
            </a:extLst>
          </p:cNvPr>
          <p:cNvSpPr txBox="1">
            <a:spLocks/>
          </p:cNvSpPr>
          <p:nvPr/>
        </p:nvSpPr>
        <p:spPr>
          <a:xfrm>
            <a:off x="638175" y="1200149"/>
            <a:ext cx="5591175"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45</a:t>
            </a:r>
            <a:r>
              <a:rPr lang="ja-JP" altLang="en-US"/>
              <a:t>度回転させたグレーティング</a:t>
            </a:r>
          </a:p>
        </p:txBody>
      </p:sp>
      <p:pic>
        <p:nvPicPr>
          <p:cNvPr id="8" name="図 7" descr="グラフィカル ユーザー インターフェイス&#10;&#10;自動的に生成された説明">
            <a:extLst>
              <a:ext uri="{FF2B5EF4-FFF2-40B4-BE49-F238E27FC236}">
                <a16:creationId xmlns:a16="http://schemas.microsoft.com/office/drawing/2014/main" id="{97DD0EC2-67E1-F64F-A0DB-00F05536FB25}"/>
              </a:ext>
            </a:extLst>
          </p:cNvPr>
          <p:cNvPicPr>
            <a:picLocks noChangeAspect="1"/>
          </p:cNvPicPr>
          <p:nvPr/>
        </p:nvPicPr>
        <p:blipFill>
          <a:blip r:embed="rId2"/>
          <a:stretch>
            <a:fillRect/>
          </a:stretch>
        </p:blipFill>
        <p:spPr>
          <a:xfrm>
            <a:off x="385762" y="1746249"/>
            <a:ext cx="6096000" cy="4572000"/>
          </a:xfrm>
          <a:prstGeom prst="rect">
            <a:avLst/>
          </a:prstGeom>
        </p:spPr>
      </p:pic>
      <p:sp>
        <p:nvSpPr>
          <p:cNvPr id="11" name="コンテンツ プレースホルダー 2">
            <a:extLst>
              <a:ext uri="{FF2B5EF4-FFF2-40B4-BE49-F238E27FC236}">
                <a16:creationId xmlns:a16="http://schemas.microsoft.com/office/drawing/2014/main" id="{13955438-52F5-0D4F-9618-ECC0F3A4A11B}"/>
              </a:ext>
            </a:extLst>
          </p:cNvPr>
          <p:cNvSpPr txBox="1">
            <a:spLocks/>
          </p:cNvSpPr>
          <p:nvPr/>
        </p:nvSpPr>
        <p:spPr>
          <a:xfrm>
            <a:off x="6176962" y="1200149"/>
            <a:ext cx="5591175"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60</a:t>
            </a:r>
            <a:r>
              <a:rPr lang="ja-JP" altLang="en-US"/>
              <a:t>度回転させたグレーティング</a:t>
            </a:r>
          </a:p>
        </p:txBody>
      </p:sp>
      <p:pic>
        <p:nvPicPr>
          <p:cNvPr id="13" name="図 12" descr="グラフィカル ユーザー インターフェイス&#10;&#10;自動的に生成された説明">
            <a:extLst>
              <a:ext uri="{FF2B5EF4-FFF2-40B4-BE49-F238E27FC236}">
                <a16:creationId xmlns:a16="http://schemas.microsoft.com/office/drawing/2014/main" id="{1DC85CE4-34E2-5B47-B8C7-071B28064F53}"/>
              </a:ext>
            </a:extLst>
          </p:cNvPr>
          <p:cNvPicPr>
            <a:picLocks noChangeAspect="1"/>
          </p:cNvPicPr>
          <p:nvPr/>
        </p:nvPicPr>
        <p:blipFill>
          <a:blip r:embed="rId3"/>
          <a:stretch>
            <a:fillRect/>
          </a:stretch>
        </p:blipFill>
        <p:spPr>
          <a:xfrm>
            <a:off x="5893593" y="1746249"/>
            <a:ext cx="6096000" cy="4572000"/>
          </a:xfrm>
          <a:prstGeom prst="rect">
            <a:avLst/>
          </a:prstGeom>
        </p:spPr>
      </p:pic>
    </p:spTree>
    <p:extLst>
      <p:ext uri="{BB962C8B-B14F-4D97-AF65-F5344CB8AC3E}">
        <p14:creationId xmlns:p14="http://schemas.microsoft.com/office/powerpoint/2010/main" val="1059025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583F101-B240-FE44-A945-4251DC681E24}"/>
              </a:ext>
            </a:extLst>
          </p:cNvPr>
          <p:cNvSpPr>
            <a:spLocks noGrp="1"/>
          </p:cNvSpPr>
          <p:nvPr>
            <p:ph idx="1"/>
          </p:nvPr>
        </p:nvSpPr>
        <p:spPr>
          <a:xfrm>
            <a:off x="476248" y="1284287"/>
            <a:ext cx="5619751" cy="831850"/>
          </a:xfrm>
        </p:spPr>
        <p:txBody>
          <a:bodyPr>
            <a:normAutofit/>
          </a:bodyPr>
          <a:lstStyle/>
          <a:p>
            <a:r>
              <a:rPr lang="en-US" altLang="ja-JP" dirty="0"/>
              <a:t>45</a:t>
            </a:r>
            <a:r>
              <a:rPr kumimoji="1" lang="ja-JP" altLang="en-US"/>
              <a:t>度と</a:t>
            </a:r>
            <a:r>
              <a:rPr kumimoji="1" lang="en-US" altLang="ja-JP" dirty="0"/>
              <a:t>135</a:t>
            </a:r>
            <a:r>
              <a:rPr kumimoji="1" lang="ja-JP" altLang="en-US"/>
              <a:t>度のグレーティング</a:t>
            </a:r>
          </a:p>
        </p:txBody>
      </p:sp>
      <p:sp>
        <p:nvSpPr>
          <p:cNvPr id="4" name="コンテンツ プレースホルダー 2">
            <a:extLst>
              <a:ext uri="{FF2B5EF4-FFF2-40B4-BE49-F238E27FC236}">
                <a16:creationId xmlns:a16="http://schemas.microsoft.com/office/drawing/2014/main" id="{6566A57D-CC7F-C949-B01F-CABA3389FFEC}"/>
              </a:ext>
            </a:extLst>
          </p:cNvPr>
          <p:cNvSpPr txBox="1">
            <a:spLocks/>
          </p:cNvSpPr>
          <p:nvPr/>
        </p:nvSpPr>
        <p:spPr>
          <a:xfrm>
            <a:off x="6095999" y="1284287"/>
            <a:ext cx="5857877" cy="5730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600" dirty="0"/>
              <a:t>0</a:t>
            </a:r>
            <a:r>
              <a:rPr lang="ja-JP" altLang="en-US" sz="2600"/>
              <a:t>度と</a:t>
            </a:r>
            <a:r>
              <a:rPr lang="en-US" altLang="ja-JP" sz="2600" dirty="0"/>
              <a:t>60</a:t>
            </a:r>
            <a:r>
              <a:rPr lang="ja-JP" altLang="en-US" sz="2600"/>
              <a:t>度の</a:t>
            </a:r>
            <a:r>
              <a:rPr lang="en-US" altLang="ja-JP" sz="2600" dirty="0"/>
              <a:t>120</a:t>
            </a:r>
            <a:r>
              <a:rPr lang="ja-JP" altLang="en-US" sz="2600"/>
              <a:t>度のグレーティング</a:t>
            </a:r>
          </a:p>
        </p:txBody>
      </p:sp>
      <p:pic>
        <p:nvPicPr>
          <p:cNvPr id="6" name="図 5" descr="グラフィカル ユーザー インターフェイス&#10;&#10;自動的に生成された説明">
            <a:extLst>
              <a:ext uri="{FF2B5EF4-FFF2-40B4-BE49-F238E27FC236}">
                <a16:creationId xmlns:a16="http://schemas.microsoft.com/office/drawing/2014/main" id="{B5D6E099-E555-6147-AC32-D455D7C447A5}"/>
              </a:ext>
            </a:extLst>
          </p:cNvPr>
          <p:cNvPicPr>
            <a:picLocks noChangeAspect="1"/>
          </p:cNvPicPr>
          <p:nvPr/>
        </p:nvPicPr>
        <p:blipFill>
          <a:blip r:embed="rId2"/>
          <a:stretch>
            <a:fillRect/>
          </a:stretch>
        </p:blipFill>
        <p:spPr>
          <a:xfrm>
            <a:off x="238124" y="1700212"/>
            <a:ext cx="6096000" cy="4572000"/>
          </a:xfrm>
          <a:prstGeom prst="rect">
            <a:avLst/>
          </a:prstGeom>
        </p:spPr>
      </p:pic>
      <p:pic>
        <p:nvPicPr>
          <p:cNvPr id="9" name="図 8" descr="グラフィカル ユーザー インターフェイス, アプリケーション&#10;&#10;自動的に生成された説明">
            <a:extLst>
              <a:ext uri="{FF2B5EF4-FFF2-40B4-BE49-F238E27FC236}">
                <a16:creationId xmlns:a16="http://schemas.microsoft.com/office/drawing/2014/main" id="{0DB61720-3210-114D-A2E0-75E7B72975FE}"/>
              </a:ext>
            </a:extLst>
          </p:cNvPr>
          <p:cNvPicPr>
            <a:picLocks noChangeAspect="1"/>
          </p:cNvPicPr>
          <p:nvPr/>
        </p:nvPicPr>
        <p:blipFill>
          <a:blip r:embed="rId3"/>
          <a:stretch>
            <a:fillRect/>
          </a:stretch>
        </p:blipFill>
        <p:spPr>
          <a:xfrm>
            <a:off x="5976937" y="1700212"/>
            <a:ext cx="6096000" cy="4572000"/>
          </a:xfrm>
          <a:prstGeom prst="rect">
            <a:avLst/>
          </a:prstGeom>
        </p:spPr>
      </p:pic>
    </p:spTree>
    <p:extLst>
      <p:ext uri="{BB962C8B-B14F-4D97-AF65-F5344CB8AC3E}">
        <p14:creationId xmlns:p14="http://schemas.microsoft.com/office/powerpoint/2010/main" val="1311486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8F9CAC-9332-F243-9012-3BD756D41B4D}"/>
              </a:ext>
            </a:extLst>
          </p:cNvPr>
          <p:cNvSpPr>
            <a:spLocks noGrp="1"/>
          </p:cNvSpPr>
          <p:nvPr>
            <p:ph type="title"/>
          </p:nvPr>
        </p:nvSpPr>
        <p:spPr/>
        <p:txBody>
          <a:bodyPr/>
          <a:lstStyle/>
          <a:p>
            <a:r>
              <a:rPr kumimoji="1" lang="ja-JP" altLang="en-US"/>
              <a:t>結論</a:t>
            </a:r>
          </a:p>
        </p:txBody>
      </p:sp>
      <p:sp>
        <p:nvSpPr>
          <p:cNvPr id="3" name="コンテンツ プレースホルダー 2">
            <a:extLst>
              <a:ext uri="{FF2B5EF4-FFF2-40B4-BE49-F238E27FC236}">
                <a16:creationId xmlns:a16="http://schemas.microsoft.com/office/drawing/2014/main" id="{7B51800A-FAD4-2C48-B0F6-5DE12A8AC08C}"/>
              </a:ext>
            </a:extLst>
          </p:cNvPr>
          <p:cNvSpPr>
            <a:spLocks noGrp="1"/>
          </p:cNvSpPr>
          <p:nvPr>
            <p:ph idx="1"/>
          </p:nvPr>
        </p:nvSpPr>
        <p:spPr>
          <a:xfrm>
            <a:off x="838200" y="2487612"/>
            <a:ext cx="10515600" cy="3975100"/>
          </a:xfrm>
        </p:spPr>
        <p:txBody>
          <a:bodyPr/>
          <a:lstStyle/>
          <a:p>
            <a:r>
              <a:rPr lang="ja-JP" altLang="en-US"/>
              <a:t>本研究で検討を行ったホログラムを画像認識に足る図形を生成する成果は限定的であった。</a:t>
            </a:r>
            <a:endParaRPr lang="en-US" altLang="ja-JP" dirty="0"/>
          </a:p>
          <a:p>
            <a:r>
              <a:rPr lang="ja-JP" altLang="en-US"/>
              <a:t>アライメントの時間を短縮する検討としては不十分である。</a:t>
            </a:r>
            <a:endParaRPr lang="en-US" altLang="ja-JP" dirty="0"/>
          </a:p>
          <a:p>
            <a:pPr marL="0" indent="0">
              <a:buNone/>
            </a:pPr>
            <a:r>
              <a:rPr lang="ja-JP" altLang="en-US"/>
              <a:t>　→実際にアライメントの作業を行っていないため</a:t>
            </a:r>
            <a:endParaRPr lang="en-US" altLang="ja-JP" dirty="0"/>
          </a:p>
        </p:txBody>
      </p:sp>
    </p:spTree>
    <p:extLst>
      <p:ext uri="{BB962C8B-B14F-4D97-AF65-F5344CB8AC3E}">
        <p14:creationId xmlns:p14="http://schemas.microsoft.com/office/powerpoint/2010/main" val="1512583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583F101-B240-FE44-A945-4251DC681E24}"/>
              </a:ext>
            </a:extLst>
          </p:cNvPr>
          <p:cNvSpPr>
            <a:spLocks noGrp="1"/>
          </p:cNvSpPr>
          <p:nvPr>
            <p:ph idx="1"/>
          </p:nvPr>
        </p:nvSpPr>
        <p:spPr>
          <a:xfrm>
            <a:off x="476248" y="1284287"/>
            <a:ext cx="5619751" cy="831850"/>
          </a:xfrm>
        </p:spPr>
        <p:txBody>
          <a:bodyPr>
            <a:normAutofit/>
          </a:bodyPr>
          <a:lstStyle/>
          <a:p>
            <a:r>
              <a:rPr lang="en-US" altLang="ja-JP" dirty="0"/>
              <a:t>45</a:t>
            </a:r>
            <a:r>
              <a:rPr kumimoji="1" lang="ja-JP" altLang="en-US"/>
              <a:t>度と</a:t>
            </a:r>
            <a:r>
              <a:rPr kumimoji="1" lang="en-US" altLang="ja-JP" dirty="0"/>
              <a:t>135</a:t>
            </a:r>
            <a:r>
              <a:rPr kumimoji="1" lang="ja-JP" altLang="en-US"/>
              <a:t>度のグレーティング</a:t>
            </a:r>
          </a:p>
        </p:txBody>
      </p:sp>
      <p:sp>
        <p:nvSpPr>
          <p:cNvPr id="4" name="コンテンツ プレースホルダー 2">
            <a:extLst>
              <a:ext uri="{FF2B5EF4-FFF2-40B4-BE49-F238E27FC236}">
                <a16:creationId xmlns:a16="http://schemas.microsoft.com/office/drawing/2014/main" id="{6566A57D-CC7F-C949-B01F-CABA3389FFEC}"/>
              </a:ext>
            </a:extLst>
          </p:cNvPr>
          <p:cNvSpPr txBox="1">
            <a:spLocks/>
          </p:cNvSpPr>
          <p:nvPr/>
        </p:nvSpPr>
        <p:spPr>
          <a:xfrm>
            <a:off x="6095999" y="1284287"/>
            <a:ext cx="5857877" cy="5730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600" dirty="0"/>
              <a:t>0</a:t>
            </a:r>
            <a:r>
              <a:rPr lang="ja-JP" altLang="en-US" sz="2600"/>
              <a:t>度と</a:t>
            </a:r>
            <a:r>
              <a:rPr lang="en-US" altLang="ja-JP" sz="2600" dirty="0"/>
              <a:t>60</a:t>
            </a:r>
            <a:r>
              <a:rPr lang="ja-JP" altLang="en-US" sz="2600"/>
              <a:t>度の</a:t>
            </a:r>
            <a:r>
              <a:rPr lang="en-US" altLang="ja-JP" sz="2600" dirty="0"/>
              <a:t>120</a:t>
            </a:r>
            <a:r>
              <a:rPr lang="ja-JP" altLang="en-US" sz="2600"/>
              <a:t>度のグレーティング</a:t>
            </a:r>
          </a:p>
        </p:txBody>
      </p:sp>
      <p:pic>
        <p:nvPicPr>
          <p:cNvPr id="6" name="図 5" descr="グラフィカル ユーザー インターフェイス&#10;&#10;自動的に生成された説明">
            <a:extLst>
              <a:ext uri="{FF2B5EF4-FFF2-40B4-BE49-F238E27FC236}">
                <a16:creationId xmlns:a16="http://schemas.microsoft.com/office/drawing/2014/main" id="{B5D6E099-E555-6147-AC32-D455D7C447A5}"/>
              </a:ext>
            </a:extLst>
          </p:cNvPr>
          <p:cNvPicPr>
            <a:picLocks noChangeAspect="1"/>
          </p:cNvPicPr>
          <p:nvPr/>
        </p:nvPicPr>
        <p:blipFill>
          <a:blip r:embed="rId2"/>
          <a:stretch>
            <a:fillRect/>
          </a:stretch>
        </p:blipFill>
        <p:spPr>
          <a:xfrm>
            <a:off x="238124" y="1700212"/>
            <a:ext cx="6096000" cy="4572000"/>
          </a:xfrm>
          <a:prstGeom prst="rect">
            <a:avLst/>
          </a:prstGeom>
        </p:spPr>
      </p:pic>
      <p:pic>
        <p:nvPicPr>
          <p:cNvPr id="9" name="図 8" descr="グラフィカル ユーザー インターフェイス, アプリケーション&#10;&#10;自動的に生成された説明">
            <a:extLst>
              <a:ext uri="{FF2B5EF4-FFF2-40B4-BE49-F238E27FC236}">
                <a16:creationId xmlns:a16="http://schemas.microsoft.com/office/drawing/2014/main" id="{0DB61720-3210-114D-A2E0-75E7B72975FE}"/>
              </a:ext>
            </a:extLst>
          </p:cNvPr>
          <p:cNvPicPr>
            <a:picLocks noChangeAspect="1"/>
          </p:cNvPicPr>
          <p:nvPr/>
        </p:nvPicPr>
        <p:blipFill>
          <a:blip r:embed="rId3"/>
          <a:stretch>
            <a:fillRect/>
          </a:stretch>
        </p:blipFill>
        <p:spPr>
          <a:xfrm>
            <a:off x="5976937" y="1700212"/>
            <a:ext cx="6096000" cy="4572000"/>
          </a:xfrm>
          <a:prstGeom prst="rect">
            <a:avLst/>
          </a:prstGeom>
        </p:spPr>
      </p:pic>
    </p:spTree>
    <p:extLst>
      <p:ext uri="{BB962C8B-B14F-4D97-AF65-F5344CB8AC3E}">
        <p14:creationId xmlns:p14="http://schemas.microsoft.com/office/powerpoint/2010/main" val="4197461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49967E-D601-9B4E-8B50-6DEA69352B2C}"/>
              </a:ext>
            </a:extLst>
          </p:cNvPr>
          <p:cNvSpPr>
            <a:spLocks noGrp="1"/>
          </p:cNvSpPr>
          <p:nvPr>
            <p:ph type="title"/>
          </p:nvPr>
        </p:nvSpPr>
        <p:spPr/>
        <p:txBody>
          <a:bodyPr/>
          <a:lstStyle/>
          <a:p>
            <a:r>
              <a:rPr kumimoji="1" lang="ja-JP" altLang="en-US"/>
              <a:t>目的</a:t>
            </a:r>
          </a:p>
        </p:txBody>
      </p:sp>
      <p:sp>
        <p:nvSpPr>
          <p:cNvPr id="3" name="コンテンツ プレースホルダー 2">
            <a:extLst>
              <a:ext uri="{FF2B5EF4-FFF2-40B4-BE49-F238E27FC236}">
                <a16:creationId xmlns:a16="http://schemas.microsoft.com/office/drawing/2014/main" id="{FA6DE361-F162-D442-BD7C-77DA17D297A0}"/>
              </a:ext>
            </a:extLst>
          </p:cNvPr>
          <p:cNvSpPr>
            <a:spLocks noGrp="1"/>
          </p:cNvSpPr>
          <p:nvPr>
            <p:ph idx="1"/>
          </p:nvPr>
        </p:nvSpPr>
        <p:spPr>
          <a:xfrm>
            <a:off x="838200" y="1603970"/>
            <a:ext cx="10515600" cy="2101285"/>
          </a:xfrm>
        </p:spPr>
        <p:txBody>
          <a:bodyPr>
            <a:normAutofit/>
          </a:bodyPr>
          <a:lstStyle/>
          <a:p>
            <a:pPr marL="0" indent="0">
              <a:buNone/>
            </a:pPr>
            <a:r>
              <a:rPr lang="ja-JP" altLang="en-US" dirty="0"/>
              <a:t>アライメントに費やされる時間の短縮を検討</a:t>
            </a:r>
            <a:endParaRPr lang="en-US" altLang="ja-JP" dirty="0"/>
          </a:p>
          <a:p>
            <a:endParaRPr lang="en-US" altLang="ja-JP" dirty="0"/>
          </a:p>
          <a:p>
            <a:r>
              <a:rPr lang="ja-JP" altLang="en-US" dirty="0"/>
              <a:t>アライメントに計算機生成ホログラムを用いる</a:t>
            </a:r>
            <a:endParaRPr lang="en-US" altLang="ja-JP" dirty="0"/>
          </a:p>
          <a:p>
            <a:r>
              <a:rPr lang="ja-JP" altLang="en-US" dirty="0"/>
              <a:t>画像認識に有用なホログラムの結像パターンの検討</a:t>
            </a:r>
            <a:endParaRPr kumimoji="1" lang="ja-JP" altLang="en-US" dirty="0"/>
          </a:p>
        </p:txBody>
      </p:sp>
      <p:grpSp>
        <p:nvGrpSpPr>
          <p:cNvPr id="60" name="グループ化 59">
            <a:extLst>
              <a:ext uri="{FF2B5EF4-FFF2-40B4-BE49-F238E27FC236}">
                <a16:creationId xmlns:a16="http://schemas.microsoft.com/office/drawing/2014/main" id="{8E0B3FEB-3457-D148-8B6E-D59B537EEB46}"/>
              </a:ext>
            </a:extLst>
          </p:cNvPr>
          <p:cNvGrpSpPr/>
          <p:nvPr/>
        </p:nvGrpSpPr>
        <p:grpSpPr>
          <a:xfrm>
            <a:off x="2007053" y="3760065"/>
            <a:ext cx="7005940" cy="3030962"/>
            <a:chOff x="2369111" y="2929533"/>
            <a:chExt cx="7660651" cy="3668150"/>
          </a:xfrm>
        </p:grpSpPr>
        <p:sp>
          <p:nvSpPr>
            <p:cNvPr id="48" name="平行四辺形 47">
              <a:extLst>
                <a:ext uri="{FF2B5EF4-FFF2-40B4-BE49-F238E27FC236}">
                  <a16:creationId xmlns:a16="http://schemas.microsoft.com/office/drawing/2014/main" id="{6D686569-E483-5748-8EE8-46265DC997E3}"/>
                </a:ext>
              </a:extLst>
            </p:cNvPr>
            <p:cNvSpPr/>
            <p:nvPr/>
          </p:nvSpPr>
          <p:spPr>
            <a:xfrm>
              <a:off x="5691670" y="3985570"/>
              <a:ext cx="1690049" cy="538231"/>
            </a:xfrm>
            <a:prstGeom prst="parallelogram">
              <a:avLst>
                <a:gd name="adj" fmla="val 60191"/>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B5A2BCCB-6D6E-7F49-9894-3B87011544A5}"/>
                </a:ext>
              </a:extLst>
            </p:cNvPr>
            <p:cNvGrpSpPr/>
            <p:nvPr/>
          </p:nvGrpSpPr>
          <p:grpSpPr>
            <a:xfrm>
              <a:off x="5217385" y="4127480"/>
              <a:ext cx="4812377" cy="2009057"/>
              <a:chOff x="1617491" y="5071053"/>
              <a:chExt cx="2282373" cy="952838"/>
            </a:xfrm>
          </p:grpSpPr>
          <p:sp>
            <p:nvSpPr>
              <p:cNvPr id="32" name="正方形/長方形 31">
                <a:extLst>
                  <a:ext uri="{FF2B5EF4-FFF2-40B4-BE49-F238E27FC236}">
                    <a16:creationId xmlns:a16="http://schemas.microsoft.com/office/drawing/2014/main" id="{CB988854-ED6A-5B4D-BD42-E6DDAB556B74}"/>
                  </a:ext>
                </a:extLst>
              </p:cNvPr>
              <p:cNvSpPr/>
              <p:nvPr/>
            </p:nvSpPr>
            <p:spPr>
              <a:xfrm rot="5400000">
                <a:off x="1541844" y="5146701"/>
                <a:ext cx="952836" cy="801542"/>
              </a:xfrm>
              <a:prstGeom prst="rect">
                <a:avLst/>
              </a:prstGeom>
              <a:scene3d>
                <a:camera prst="isometricOffAxis1Left"/>
                <a:lightRig rig="threePt" dir="t">
                  <a:rot lat="0" lon="0" rev="156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sp>
            <p:nvSpPr>
              <p:cNvPr id="33" name="台形 32">
                <a:extLst>
                  <a:ext uri="{FF2B5EF4-FFF2-40B4-BE49-F238E27FC236}">
                    <a16:creationId xmlns:a16="http://schemas.microsoft.com/office/drawing/2014/main" id="{92712D35-806D-BE4D-AAF2-5E759EC21E9F}"/>
                  </a:ext>
                </a:extLst>
              </p:cNvPr>
              <p:cNvSpPr/>
              <p:nvPr/>
            </p:nvSpPr>
            <p:spPr>
              <a:xfrm rot="5400000">
                <a:off x="2278821" y="5177372"/>
                <a:ext cx="952836" cy="740201"/>
              </a:xfrm>
              <a:prstGeom prst="trapezoid">
                <a:avLst>
                  <a:gd name="adj" fmla="val 52949"/>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a:p>
            </p:txBody>
          </p:sp>
          <p:sp>
            <p:nvSpPr>
              <p:cNvPr id="34" name="正方形/長方形 33">
                <a:extLst>
                  <a:ext uri="{FF2B5EF4-FFF2-40B4-BE49-F238E27FC236}">
                    <a16:creationId xmlns:a16="http://schemas.microsoft.com/office/drawing/2014/main" id="{FBCD20E0-4005-0540-A53E-DC81DAFFF618}"/>
                  </a:ext>
                </a:extLst>
              </p:cNvPr>
              <p:cNvSpPr/>
              <p:nvPr/>
            </p:nvSpPr>
            <p:spPr>
              <a:xfrm rot="5400000">
                <a:off x="3434975" y="5146700"/>
                <a:ext cx="128236" cy="801542"/>
              </a:xfrm>
              <a:prstGeom prst="rect">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grpSp>
            <p:nvGrpSpPr>
              <p:cNvPr id="35" name="グループ化 34">
                <a:extLst>
                  <a:ext uri="{FF2B5EF4-FFF2-40B4-BE49-F238E27FC236}">
                    <a16:creationId xmlns:a16="http://schemas.microsoft.com/office/drawing/2014/main" id="{577A5363-CE33-074B-9702-52735FD56260}"/>
                  </a:ext>
                </a:extLst>
              </p:cNvPr>
              <p:cNvGrpSpPr/>
              <p:nvPr/>
            </p:nvGrpSpPr>
            <p:grpSpPr>
              <a:xfrm>
                <a:off x="1663262" y="5071053"/>
                <a:ext cx="662398" cy="768368"/>
                <a:chOff x="1659674" y="5106464"/>
                <a:chExt cx="662398" cy="768368"/>
              </a:xfrm>
            </p:grpSpPr>
            <p:sp>
              <p:nvSpPr>
                <p:cNvPr id="36" name="正方形/長方形 35">
                  <a:extLst>
                    <a:ext uri="{FF2B5EF4-FFF2-40B4-BE49-F238E27FC236}">
                      <a16:creationId xmlns:a16="http://schemas.microsoft.com/office/drawing/2014/main" id="{80BB7233-84FE-6F45-9B76-8B60E453B7DB}"/>
                    </a:ext>
                  </a:extLst>
                </p:cNvPr>
                <p:cNvSpPr/>
                <p:nvPr/>
              </p:nvSpPr>
              <p:spPr>
                <a:xfrm rot="5400000">
                  <a:off x="1293545" y="5472599"/>
                  <a:ext cx="768362" cy="36103"/>
                </a:xfrm>
                <a:prstGeom prst="rect">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sp>
              <p:nvSpPr>
                <p:cNvPr id="37" name="正方形/長方形 36">
                  <a:extLst>
                    <a:ext uri="{FF2B5EF4-FFF2-40B4-BE49-F238E27FC236}">
                      <a16:creationId xmlns:a16="http://schemas.microsoft.com/office/drawing/2014/main" id="{E59C2F8C-379E-7146-BF14-7C274EB9B673}"/>
                    </a:ext>
                  </a:extLst>
                </p:cNvPr>
                <p:cNvSpPr/>
                <p:nvPr/>
              </p:nvSpPr>
              <p:spPr>
                <a:xfrm rot="5400000">
                  <a:off x="1371832" y="5472598"/>
                  <a:ext cx="768362" cy="36103"/>
                </a:xfrm>
                <a:prstGeom prst="rect">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sp>
              <p:nvSpPr>
                <p:cNvPr id="38" name="正方形/長方形 37">
                  <a:extLst>
                    <a:ext uri="{FF2B5EF4-FFF2-40B4-BE49-F238E27FC236}">
                      <a16:creationId xmlns:a16="http://schemas.microsoft.com/office/drawing/2014/main" id="{14B12993-540C-3D46-B9D5-305975479AF7}"/>
                    </a:ext>
                  </a:extLst>
                </p:cNvPr>
                <p:cNvSpPr/>
                <p:nvPr/>
              </p:nvSpPr>
              <p:spPr>
                <a:xfrm rot="5400000">
                  <a:off x="1450119" y="5472597"/>
                  <a:ext cx="768362" cy="36103"/>
                </a:xfrm>
                <a:prstGeom prst="rect">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sp>
              <p:nvSpPr>
                <p:cNvPr id="39" name="正方形/長方形 38">
                  <a:extLst>
                    <a:ext uri="{FF2B5EF4-FFF2-40B4-BE49-F238E27FC236}">
                      <a16:creationId xmlns:a16="http://schemas.microsoft.com/office/drawing/2014/main" id="{F6312F66-3587-314D-85DD-B7DDA6F5A266}"/>
                    </a:ext>
                  </a:extLst>
                </p:cNvPr>
                <p:cNvSpPr/>
                <p:nvPr/>
              </p:nvSpPr>
              <p:spPr>
                <a:xfrm rot="5400000">
                  <a:off x="1528406" y="5472596"/>
                  <a:ext cx="768362" cy="36103"/>
                </a:xfrm>
                <a:prstGeom prst="rect">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sp>
              <p:nvSpPr>
                <p:cNvPr id="40" name="正方形/長方形 39">
                  <a:extLst>
                    <a:ext uri="{FF2B5EF4-FFF2-40B4-BE49-F238E27FC236}">
                      <a16:creationId xmlns:a16="http://schemas.microsoft.com/office/drawing/2014/main" id="{06B78766-625A-A64C-BCA2-A9E0D85DB61B}"/>
                    </a:ext>
                  </a:extLst>
                </p:cNvPr>
                <p:cNvSpPr/>
                <p:nvPr/>
              </p:nvSpPr>
              <p:spPr>
                <a:xfrm rot="5400000">
                  <a:off x="1606693" y="5472596"/>
                  <a:ext cx="768362" cy="36103"/>
                </a:xfrm>
                <a:prstGeom prst="rect">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sp>
              <p:nvSpPr>
                <p:cNvPr id="41" name="正方形/長方形 40">
                  <a:extLst>
                    <a:ext uri="{FF2B5EF4-FFF2-40B4-BE49-F238E27FC236}">
                      <a16:creationId xmlns:a16="http://schemas.microsoft.com/office/drawing/2014/main" id="{8FE063C4-5BF5-F843-BC78-63CD0C22CB69}"/>
                    </a:ext>
                  </a:extLst>
                </p:cNvPr>
                <p:cNvSpPr/>
                <p:nvPr/>
              </p:nvSpPr>
              <p:spPr>
                <a:xfrm rot="5400000">
                  <a:off x="1684980" y="5472595"/>
                  <a:ext cx="768362" cy="36103"/>
                </a:xfrm>
                <a:prstGeom prst="rect">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sp>
              <p:nvSpPr>
                <p:cNvPr id="42" name="正方形/長方形 41">
                  <a:extLst>
                    <a:ext uri="{FF2B5EF4-FFF2-40B4-BE49-F238E27FC236}">
                      <a16:creationId xmlns:a16="http://schemas.microsoft.com/office/drawing/2014/main" id="{6CE66E43-B964-2E41-BEB4-506B3FBF50A8}"/>
                    </a:ext>
                  </a:extLst>
                </p:cNvPr>
                <p:cNvSpPr/>
                <p:nvPr/>
              </p:nvSpPr>
              <p:spPr>
                <a:xfrm rot="5400000">
                  <a:off x="1763267" y="5472594"/>
                  <a:ext cx="768362" cy="36103"/>
                </a:xfrm>
                <a:prstGeom prst="rect">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sp>
              <p:nvSpPr>
                <p:cNvPr id="43" name="正方形/長方形 42">
                  <a:extLst>
                    <a:ext uri="{FF2B5EF4-FFF2-40B4-BE49-F238E27FC236}">
                      <a16:creationId xmlns:a16="http://schemas.microsoft.com/office/drawing/2014/main" id="{40D8AEDC-E13E-4F45-BD7D-CD3BE46517CC}"/>
                    </a:ext>
                  </a:extLst>
                </p:cNvPr>
                <p:cNvSpPr/>
                <p:nvPr/>
              </p:nvSpPr>
              <p:spPr>
                <a:xfrm rot="5400000">
                  <a:off x="1841554" y="5472594"/>
                  <a:ext cx="768362" cy="36103"/>
                </a:xfrm>
                <a:prstGeom prst="rect">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sp>
              <p:nvSpPr>
                <p:cNvPr id="44" name="正方形/長方形 43">
                  <a:extLst>
                    <a:ext uri="{FF2B5EF4-FFF2-40B4-BE49-F238E27FC236}">
                      <a16:creationId xmlns:a16="http://schemas.microsoft.com/office/drawing/2014/main" id="{142EB6AD-10F8-AF4F-A242-27C6935E1B42}"/>
                    </a:ext>
                  </a:extLst>
                </p:cNvPr>
                <p:cNvSpPr/>
                <p:nvPr/>
              </p:nvSpPr>
              <p:spPr>
                <a:xfrm rot="5400000">
                  <a:off x="1919840" y="5472593"/>
                  <a:ext cx="768362" cy="36103"/>
                </a:xfrm>
                <a:prstGeom prst="rect">
                  <a:avLst/>
                </a:prstGeom>
                <a:scene3d>
                  <a:camera prst="isometricOffAxis1Left"/>
                  <a:lightRig rig="threePt" dir="t">
                    <a:rot lat="0" lon="0" rev="15000000"/>
                  </a:lightRig>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u="sng" dirty="0"/>
                </a:p>
              </p:txBody>
            </p:sp>
          </p:grpSp>
        </p:grpSp>
        <p:sp>
          <p:nvSpPr>
            <p:cNvPr id="46" name="平行四辺形 45">
              <a:extLst>
                <a:ext uri="{FF2B5EF4-FFF2-40B4-BE49-F238E27FC236}">
                  <a16:creationId xmlns:a16="http://schemas.microsoft.com/office/drawing/2014/main" id="{00ECC74D-50BD-7F48-BBEB-538B074DA1CF}"/>
                </a:ext>
              </a:extLst>
            </p:cNvPr>
            <p:cNvSpPr/>
            <p:nvPr/>
          </p:nvSpPr>
          <p:spPr>
            <a:xfrm>
              <a:off x="4718833" y="5747566"/>
              <a:ext cx="1690049" cy="538231"/>
            </a:xfrm>
            <a:prstGeom prst="parallelogram">
              <a:avLst>
                <a:gd name="adj" fmla="val 60191"/>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平行四辺形 46">
              <a:extLst>
                <a:ext uri="{FF2B5EF4-FFF2-40B4-BE49-F238E27FC236}">
                  <a16:creationId xmlns:a16="http://schemas.microsoft.com/office/drawing/2014/main" id="{0C6179AA-FB89-1242-907B-29038352838B}"/>
                </a:ext>
              </a:extLst>
            </p:cNvPr>
            <p:cNvSpPr/>
            <p:nvPr/>
          </p:nvSpPr>
          <p:spPr>
            <a:xfrm>
              <a:off x="4170845" y="4684104"/>
              <a:ext cx="1205534" cy="914198"/>
            </a:xfrm>
            <a:prstGeom prst="parallelogram">
              <a:avLst>
                <a:gd name="adj" fmla="val 60191"/>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柱 26">
              <a:extLst>
                <a:ext uri="{FF2B5EF4-FFF2-40B4-BE49-F238E27FC236}">
                  <a16:creationId xmlns:a16="http://schemas.microsoft.com/office/drawing/2014/main" id="{0556C136-66A3-054B-9CEF-1A72B75D18DC}"/>
                </a:ext>
              </a:extLst>
            </p:cNvPr>
            <p:cNvSpPr/>
            <p:nvPr/>
          </p:nvSpPr>
          <p:spPr>
            <a:xfrm rot="20218185">
              <a:off x="4434567" y="3039896"/>
              <a:ext cx="529819" cy="189822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A704C3DD-AD82-274A-8AC9-DDDB85A04F1F}"/>
                </a:ext>
              </a:extLst>
            </p:cNvPr>
            <p:cNvCxnSpPr>
              <a:cxnSpLocks/>
            </p:cNvCxnSpPr>
            <p:nvPr/>
          </p:nvCxnSpPr>
          <p:spPr>
            <a:xfrm>
              <a:off x="4345650" y="3199970"/>
              <a:ext cx="1225916" cy="2849675"/>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ACE66C81-4753-8D46-956D-603B41C038D1}"/>
                </a:ext>
              </a:extLst>
            </p:cNvPr>
            <p:cNvCxnSpPr>
              <a:cxnSpLocks/>
            </p:cNvCxnSpPr>
            <p:nvPr/>
          </p:nvCxnSpPr>
          <p:spPr>
            <a:xfrm flipV="1">
              <a:off x="5563857" y="3588406"/>
              <a:ext cx="1770662" cy="2461239"/>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2" name="平行四辺形 51">
              <a:extLst>
                <a:ext uri="{FF2B5EF4-FFF2-40B4-BE49-F238E27FC236}">
                  <a16:creationId xmlns:a16="http://schemas.microsoft.com/office/drawing/2014/main" id="{0644F82E-B759-8C4C-A5FA-1AF99494F6C3}"/>
                </a:ext>
              </a:extLst>
            </p:cNvPr>
            <p:cNvSpPr/>
            <p:nvPr/>
          </p:nvSpPr>
          <p:spPr>
            <a:xfrm>
              <a:off x="6907434" y="2929533"/>
              <a:ext cx="1489246" cy="680805"/>
            </a:xfrm>
            <a:prstGeom prst="parallelogram">
              <a:avLst>
                <a:gd name="adj" fmla="val 60191"/>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598F920E-EF80-4D4F-A91B-8807B3E9E4FF}"/>
                </a:ext>
              </a:extLst>
            </p:cNvPr>
            <p:cNvCxnSpPr/>
            <p:nvPr/>
          </p:nvCxnSpPr>
          <p:spPr>
            <a:xfrm flipH="1">
              <a:off x="4002193" y="6136535"/>
              <a:ext cx="965916" cy="166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7A1F98A0-9769-194A-9F37-95D141B18752}"/>
                </a:ext>
              </a:extLst>
            </p:cNvPr>
            <p:cNvSpPr txBox="1"/>
            <p:nvPr/>
          </p:nvSpPr>
          <p:spPr>
            <a:xfrm>
              <a:off x="2369111" y="6136018"/>
              <a:ext cx="1976539" cy="461665"/>
            </a:xfrm>
            <a:prstGeom prst="rect">
              <a:avLst/>
            </a:prstGeom>
            <a:noFill/>
          </p:spPr>
          <p:txBody>
            <a:bodyPr wrap="square" rtlCol="0">
              <a:spAutoFit/>
            </a:bodyPr>
            <a:lstStyle/>
            <a:p>
              <a:r>
                <a:rPr kumimoji="1" lang="ja-JP" altLang="en-US" sz="2400"/>
                <a:t>ホログラム</a:t>
              </a:r>
            </a:p>
          </p:txBody>
        </p:sp>
        <p:cxnSp>
          <p:nvCxnSpPr>
            <p:cNvPr id="56" name="直線コネクタ 55">
              <a:extLst>
                <a:ext uri="{FF2B5EF4-FFF2-40B4-BE49-F238E27FC236}">
                  <a16:creationId xmlns:a16="http://schemas.microsoft.com/office/drawing/2014/main" id="{AE23F37D-0B8C-F547-B4C8-03DAD67A4040}"/>
                </a:ext>
              </a:extLst>
            </p:cNvPr>
            <p:cNvCxnSpPr>
              <a:cxnSpLocks/>
            </p:cNvCxnSpPr>
            <p:nvPr/>
          </p:nvCxnSpPr>
          <p:spPr>
            <a:xfrm flipH="1" flipV="1">
              <a:off x="8075976" y="3332785"/>
              <a:ext cx="771810" cy="3750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59008BB2-F319-B345-9020-B5D0E8073736}"/>
                </a:ext>
              </a:extLst>
            </p:cNvPr>
            <p:cNvSpPr txBox="1"/>
            <p:nvPr/>
          </p:nvSpPr>
          <p:spPr>
            <a:xfrm>
              <a:off x="8823765" y="3666052"/>
              <a:ext cx="570396" cy="461665"/>
            </a:xfrm>
            <a:prstGeom prst="rect">
              <a:avLst/>
            </a:prstGeom>
            <a:noFill/>
          </p:spPr>
          <p:txBody>
            <a:bodyPr wrap="square" rtlCol="0">
              <a:spAutoFit/>
            </a:bodyPr>
            <a:lstStyle/>
            <a:p>
              <a:r>
                <a:rPr lang="ja-JP" altLang="en-US" sz="2400"/>
                <a:t>像</a:t>
              </a:r>
              <a:endParaRPr kumimoji="1" lang="ja-JP" altLang="en-US" sz="2400"/>
            </a:p>
          </p:txBody>
        </p:sp>
      </p:grpSp>
      <p:sp>
        <p:nvSpPr>
          <p:cNvPr id="4" name="矢印: 下 3">
            <a:extLst>
              <a:ext uri="{FF2B5EF4-FFF2-40B4-BE49-F238E27FC236}">
                <a16:creationId xmlns:a16="http://schemas.microsoft.com/office/drawing/2014/main" id="{5F344FDC-A2D0-4D5E-A676-68EDA987CB92}"/>
              </a:ext>
            </a:extLst>
          </p:cNvPr>
          <p:cNvSpPr/>
          <p:nvPr/>
        </p:nvSpPr>
        <p:spPr>
          <a:xfrm>
            <a:off x="3810000" y="2030408"/>
            <a:ext cx="742950" cy="51276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0612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B678A5-83D1-394A-986D-8026188BF426}"/>
              </a:ext>
            </a:extLst>
          </p:cNvPr>
          <p:cNvSpPr>
            <a:spLocks noGrp="1"/>
          </p:cNvSpPr>
          <p:nvPr>
            <p:ph type="title"/>
          </p:nvPr>
        </p:nvSpPr>
        <p:spPr/>
        <p:txBody>
          <a:bodyPr/>
          <a:lstStyle/>
          <a:p>
            <a:r>
              <a:rPr kumimoji="1" lang="ja-JP" altLang="en-US"/>
              <a:t>方法</a:t>
            </a:r>
          </a:p>
        </p:txBody>
      </p:sp>
      <p:sp>
        <p:nvSpPr>
          <p:cNvPr id="3" name="コンテンツ プレースホルダー 2">
            <a:extLst>
              <a:ext uri="{FF2B5EF4-FFF2-40B4-BE49-F238E27FC236}">
                <a16:creationId xmlns:a16="http://schemas.microsoft.com/office/drawing/2014/main" id="{FDC0DF8A-2CA7-FC4A-A29B-1BDE03F80A98}"/>
              </a:ext>
            </a:extLst>
          </p:cNvPr>
          <p:cNvSpPr>
            <a:spLocks noGrp="1"/>
          </p:cNvSpPr>
          <p:nvPr>
            <p:ph idx="1"/>
          </p:nvPr>
        </p:nvSpPr>
        <p:spPr>
          <a:xfrm>
            <a:off x="838200" y="1811125"/>
            <a:ext cx="10515600" cy="1630468"/>
          </a:xfrm>
        </p:spPr>
        <p:txBody>
          <a:bodyPr>
            <a:normAutofit/>
          </a:bodyPr>
          <a:lstStyle/>
          <a:p>
            <a:r>
              <a:rPr lang="ja-JP" altLang="en-US"/>
              <a:t>コンピュータでのシミュレーション</a:t>
            </a:r>
            <a:endParaRPr lang="en-US" altLang="ja-JP" dirty="0"/>
          </a:p>
          <a:p>
            <a:r>
              <a:rPr lang="ja-JP" altLang="en-US"/>
              <a:t>回折光を平面図で観察</a:t>
            </a:r>
            <a:endParaRPr lang="en-US" altLang="ja-JP" dirty="0"/>
          </a:p>
        </p:txBody>
      </p:sp>
      <p:grpSp>
        <p:nvGrpSpPr>
          <p:cNvPr id="4" name="グループ化 3">
            <a:extLst>
              <a:ext uri="{FF2B5EF4-FFF2-40B4-BE49-F238E27FC236}">
                <a16:creationId xmlns:a16="http://schemas.microsoft.com/office/drawing/2014/main" id="{FF7D160F-DF46-C34C-92F5-B7F46F1B1F70}"/>
              </a:ext>
            </a:extLst>
          </p:cNvPr>
          <p:cNvGrpSpPr>
            <a:grpSpLocks noChangeAspect="1"/>
          </p:cNvGrpSpPr>
          <p:nvPr/>
        </p:nvGrpSpPr>
        <p:grpSpPr>
          <a:xfrm>
            <a:off x="2902319" y="3286125"/>
            <a:ext cx="8451481" cy="3429000"/>
            <a:chOff x="1407886" y="1037172"/>
            <a:chExt cx="10443881" cy="4237372"/>
          </a:xfrm>
        </p:grpSpPr>
        <p:pic>
          <p:nvPicPr>
            <p:cNvPr id="5" name="図 4">
              <a:extLst>
                <a:ext uri="{FF2B5EF4-FFF2-40B4-BE49-F238E27FC236}">
                  <a16:creationId xmlns:a16="http://schemas.microsoft.com/office/drawing/2014/main" id="{991575FC-A003-B546-8EF4-4F1ED039468E}"/>
                </a:ext>
              </a:extLst>
            </p:cNvPr>
            <p:cNvPicPr>
              <a:picLocks noChangeAspect="1"/>
            </p:cNvPicPr>
            <p:nvPr/>
          </p:nvPicPr>
          <p:blipFill>
            <a:blip r:embed="rId2"/>
            <a:stretch>
              <a:fillRect/>
            </a:stretch>
          </p:blipFill>
          <p:spPr>
            <a:xfrm>
              <a:off x="1407886" y="1406504"/>
              <a:ext cx="4734605" cy="3701163"/>
            </a:xfrm>
            <a:prstGeom prst="rect">
              <a:avLst/>
            </a:prstGeom>
          </p:spPr>
        </p:pic>
        <p:sp>
          <p:nvSpPr>
            <p:cNvPr id="6" name="テキスト ボックス 5">
              <a:extLst>
                <a:ext uri="{FF2B5EF4-FFF2-40B4-BE49-F238E27FC236}">
                  <a16:creationId xmlns:a16="http://schemas.microsoft.com/office/drawing/2014/main" id="{21B58A14-C712-854A-B62A-25039C03105E}"/>
                </a:ext>
              </a:extLst>
            </p:cNvPr>
            <p:cNvSpPr txBox="1"/>
            <p:nvPr/>
          </p:nvSpPr>
          <p:spPr>
            <a:xfrm>
              <a:off x="1761771" y="1879904"/>
              <a:ext cx="1353256" cy="369332"/>
            </a:xfrm>
            <a:prstGeom prst="rect">
              <a:avLst/>
            </a:prstGeom>
            <a:noFill/>
          </p:spPr>
          <p:txBody>
            <a:bodyPr wrap="none" rtlCol="0">
              <a:spAutoFit/>
            </a:bodyPr>
            <a:lstStyle/>
            <a:p>
              <a:r>
                <a:rPr lang="ja-JP" altLang="en-US" dirty="0"/>
                <a:t>光源 </a:t>
              </a:r>
              <a:r>
                <a:rPr lang="en-US" altLang="ja-JP" dirty="0"/>
                <a:t>(</a:t>
              </a:r>
              <a:r>
                <a:rPr lang="ja-JP" altLang="en-US" dirty="0"/>
                <a:t>赤点</a:t>
              </a:r>
              <a:r>
                <a:rPr lang="en-US" altLang="ja-JP" dirty="0"/>
                <a:t>)</a:t>
              </a:r>
              <a:endParaRPr kumimoji="1" lang="ja-JP" altLang="en-US" dirty="0"/>
            </a:p>
          </p:txBody>
        </p:sp>
        <p:cxnSp>
          <p:nvCxnSpPr>
            <p:cNvPr id="7" name="直線矢印コネクタ 6">
              <a:extLst>
                <a:ext uri="{FF2B5EF4-FFF2-40B4-BE49-F238E27FC236}">
                  <a16:creationId xmlns:a16="http://schemas.microsoft.com/office/drawing/2014/main" id="{7B8D717F-4C7E-B74C-9B7E-862F0AB31AAD}"/>
                </a:ext>
              </a:extLst>
            </p:cNvPr>
            <p:cNvCxnSpPr/>
            <p:nvPr/>
          </p:nvCxnSpPr>
          <p:spPr>
            <a:xfrm>
              <a:off x="2438400" y="2264229"/>
              <a:ext cx="986971" cy="754742"/>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87087173-52CF-5A43-A664-A6AEB2B9E2EB}"/>
                </a:ext>
              </a:extLst>
            </p:cNvPr>
            <p:cNvSpPr txBox="1"/>
            <p:nvPr/>
          </p:nvSpPr>
          <p:spPr>
            <a:xfrm>
              <a:off x="3796959" y="1037172"/>
              <a:ext cx="1814920" cy="369332"/>
            </a:xfrm>
            <a:prstGeom prst="rect">
              <a:avLst/>
            </a:prstGeom>
            <a:noFill/>
          </p:spPr>
          <p:txBody>
            <a:bodyPr wrap="none" rtlCol="0">
              <a:spAutoFit/>
            </a:bodyPr>
            <a:lstStyle/>
            <a:p>
              <a:r>
                <a:rPr lang="ja-JP" altLang="en-US" dirty="0"/>
                <a:t>計算体系 </a:t>
              </a:r>
              <a:r>
                <a:rPr lang="en-US" altLang="ja-JP" dirty="0"/>
                <a:t>(</a:t>
              </a:r>
              <a:r>
                <a:rPr lang="ja-JP" altLang="en-US" dirty="0"/>
                <a:t>青枠</a:t>
              </a:r>
              <a:r>
                <a:rPr lang="en-US" altLang="ja-JP" dirty="0"/>
                <a:t>)</a:t>
              </a:r>
              <a:endParaRPr kumimoji="1" lang="ja-JP" altLang="en-US" dirty="0"/>
            </a:p>
          </p:txBody>
        </p:sp>
        <p:cxnSp>
          <p:nvCxnSpPr>
            <p:cNvPr id="9" name="直線矢印コネクタ 8">
              <a:extLst>
                <a:ext uri="{FF2B5EF4-FFF2-40B4-BE49-F238E27FC236}">
                  <a16:creationId xmlns:a16="http://schemas.microsoft.com/office/drawing/2014/main" id="{BBA86D82-23BC-CF4F-A357-2A38F919A5D9}"/>
                </a:ext>
              </a:extLst>
            </p:cNvPr>
            <p:cNvCxnSpPr/>
            <p:nvPr/>
          </p:nvCxnSpPr>
          <p:spPr>
            <a:xfrm flipH="1">
              <a:off x="4091940" y="1406504"/>
              <a:ext cx="28186" cy="414676"/>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0A47B765-1EC9-F84A-B151-252948C9104A}"/>
                </a:ext>
              </a:extLst>
            </p:cNvPr>
            <p:cNvSpPr txBox="1"/>
            <p:nvPr/>
          </p:nvSpPr>
          <p:spPr>
            <a:xfrm>
              <a:off x="6328285" y="2013275"/>
              <a:ext cx="1056700" cy="646331"/>
            </a:xfrm>
            <a:prstGeom prst="rect">
              <a:avLst/>
            </a:prstGeom>
            <a:noFill/>
          </p:spPr>
          <p:txBody>
            <a:bodyPr wrap="none" rtlCol="0">
              <a:spAutoFit/>
            </a:bodyPr>
            <a:lstStyle/>
            <a:p>
              <a:r>
                <a:rPr lang="ja-JP" altLang="en-US" dirty="0"/>
                <a:t>観察面 </a:t>
              </a:r>
              <a:endParaRPr lang="en-US" altLang="ja-JP" dirty="0"/>
            </a:p>
            <a:p>
              <a:r>
                <a:rPr lang="en-US" altLang="ja-JP" dirty="0"/>
                <a:t>(</a:t>
              </a:r>
              <a:r>
                <a:rPr lang="ja-JP" altLang="en-US" dirty="0"/>
                <a:t>緑枠面</a:t>
              </a:r>
              <a:r>
                <a:rPr lang="en-US" altLang="ja-JP" dirty="0"/>
                <a:t>)</a:t>
              </a:r>
              <a:endParaRPr kumimoji="1" lang="ja-JP" altLang="en-US" dirty="0"/>
            </a:p>
          </p:txBody>
        </p:sp>
        <p:cxnSp>
          <p:nvCxnSpPr>
            <p:cNvPr id="11" name="直線矢印コネクタ 10">
              <a:extLst>
                <a:ext uri="{FF2B5EF4-FFF2-40B4-BE49-F238E27FC236}">
                  <a16:creationId xmlns:a16="http://schemas.microsoft.com/office/drawing/2014/main" id="{FE2F9F98-10A9-4D41-A2B2-BABA652E45F8}"/>
                </a:ext>
              </a:extLst>
            </p:cNvPr>
            <p:cNvCxnSpPr/>
            <p:nvPr/>
          </p:nvCxnSpPr>
          <p:spPr>
            <a:xfrm flipH="1">
              <a:off x="5691615" y="2325189"/>
              <a:ext cx="694756" cy="316411"/>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E670B06B-F155-AA45-ADF5-DA790F312DCA}"/>
                </a:ext>
              </a:extLst>
            </p:cNvPr>
            <p:cNvCxnSpPr/>
            <p:nvPr/>
          </p:nvCxnSpPr>
          <p:spPr>
            <a:xfrm flipH="1" flipV="1">
              <a:off x="4704420" y="3703320"/>
              <a:ext cx="599100" cy="419100"/>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2523CD1C-C68B-BD40-B0CA-68404656A0B0}"/>
                </a:ext>
              </a:extLst>
            </p:cNvPr>
            <p:cNvSpPr txBox="1"/>
            <p:nvPr/>
          </p:nvSpPr>
          <p:spPr>
            <a:xfrm>
              <a:off x="4870393" y="4122420"/>
              <a:ext cx="1338828" cy="646331"/>
            </a:xfrm>
            <a:prstGeom prst="rect">
              <a:avLst/>
            </a:prstGeom>
            <a:noFill/>
          </p:spPr>
          <p:txBody>
            <a:bodyPr wrap="none" rtlCol="0">
              <a:spAutoFit/>
            </a:bodyPr>
            <a:lstStyle/>
            <a:p>
              <a:r>
                <a:rPr lang="ja-JP" altLang="en-US" dirty="0"/>
                <a:t>ホログラム</a:t>
              </a:r>
              <a:endParaRPr lang="en-US" altLang="ja-JP" dirty="0"/>
            </a:p>
            <a:p>
              <a:r>
                <a:rPr kumimoji="1" lang="en-US" altLang="ja-JP" dirty="0"/>
                <a:t>(</a:t>
              </a:r>
              <a:r>
                <a:rPr kumimoji="1" lang="ja-JP" altLang="en-US" dirty="0"/>
                <a:t>桃色</a:t>
              </a:r>
              <a:r>
                <a:rPr kumimoji="1" lang="en-US" altLang="ja-JP" dirty="0"/>
                <a:t>)</a:t>
              </a:r>
              <a:endParaRPr kumimoji="1" lang="ja-JP" altLang="en-US" dirty="0"/>
            </a:p>
          </p:txBody>
        </p:sp>
        <p:pic>
          <p:nvPicPr>
            <p:cNvPr id="14" name="図 13">
              <a:extLst>
                <a:ext uri="{FF2B5EF4-FFF2-40B4-BE49-F238E27FC236}">
                  <a16:creationId xmlns:a16="http://schemas.microsoft.com/office/drawing/2014/main" id="{479577AE-2F35-9442-9CEB-B2777E192A1C}"/>
                </a:ext>
              </a:extLst>
            </p:cNvPr>
            <p:cNvPicPr>
              <a:picLocks noChangeAspect="1"/>
            </p:cNvPicPr>
            <p:nvPr/>
          </p:nvPicPr>
          <p:blipFill>
            <a:blip r:embed="rId3"/>
            <a:stretch>
              <a:fillRect/>
            </a:stretch>
          </p:blipFill>
          <p:spPr>
            <a:xfrm>
              <a:off x="7465673" y="1133464"/>
              <a:ext cx="4278650" cy="3771014"/>
            </a:xfrm>
            <a:prstGeom prst="rect">
              <a:avLst/>
            </a:prstGeom>
          </p:spPr>
        </p:pic>
        <p:sp>
          <p:nvSpPr>
            <p:cNvPr id="15" name="テキスト ボックス 14">
              <a:extLst>
                <a:ext uri="{FF2B5EF4-FFF2-40B4-BE49-F238E27FC236}">
                  <a16:creationId xmlns:a16="http://schemas.microsoft.com/office/drawing/2014/main" id="{A4BC4CBF-F415-F54C-B689-1C5624EAC466}"/>
                </a:ext>
              </a:extLst>
            </p:cNvPr>
            <p:cNvSpPr txBox="1"/>
            <p:nvPr/>
          </p:nvSpPr>
          <p:spPr>
            <a:xfrm>
              <a:off x="7358229" y="4966767"/>
              <a:ext cx="4493538" cy="307777"/>
            </a:xfrm>
            <a:prstGeom prst="rect">
              <a:avLst/>
            </a:prstGeom>
            <a:noFill/>
          </p:spPr>
          <p:txBody>
            <a:bodyPr wrap="none" rtlCol="0">
              <a:spAutoFit/>
            </a:bodyPr>
            <a:lstStyle/>
            <a:p>
              <a:r>
                <a:rPr lang="ja-JP" altLang="en-US" sz="1400" dirty="0"/>
                <a:t>シミュレーション計算で生成されたホログラムの一例</a:t>
              </a:r>
              <a:endParaRPr kumimoji="1" lang="ja-JP" altLang="en-US" sz="1400" dirty="0"/>
            </a:p>
          </p:txBody>
        </p:sp>
        <p:cxnSp>
          <p:nvCxnSpPr>
            <p:cNvPr id="16" name="直線矢印コネクタ 15">
              <a:extLst>
                <a:ext uri="{FF2B5EF4-FFF2-40B4-BE49-F238E27FC236}">
                  <a16:creationId xmlns:a16="http://schemas.microsoft.com/office/drawing/2014/main" id="{3EF55DFE-53BF-5E44-8B8B-F49BAF897172}"/>
                </a:ext>
              </a:extLst>
            </p:cNvPr>
            <p:cNvCxnSpPr/>
            <p:nvPr/>
          </p:nvCxnSpPr>
          <p:spPr>
            <a:xfrm flipH="1">
              <a:off x="5734734" y="2336441"/>
              <a:ext cx="651637" cy="500378"/>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B3C519B7-2223-9E40-AABF-61C73B705F6E}"/>
                </a:ext>
              </a:extLst>
            </p:cNvPr>
            <p:cNvCxnSpPr/>
            <p:nvPr/>
          </p:nvCxnSpPr>
          <p:spPr>
            <a:xfrm flipH="1">
              <a:off x="5734735" y="2325189"/>
              <a:ext cx="651636" cy="685743"/>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0D7C72DC-3C05-8F45-B247-115C7FCD5200}"/>
                </a:ext>
              </a:extLst>
            </p:cNvPr>
            <p:cNvCxnSpPr/>
            <p:nvPr/>
          </p:nvCxnSpPr>
          <p:spPr>
            <a:xfrm flipH="1">
              <a:off x="5816674" y="2313937"/>
              <a:ext cx="569698" cy="909867"/>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09EE5695-6951-9948-A8F8-28AD93C61D67}"/>
                </a:ext>
              </a:extLst>
            </p:cNvPr>
            <p:cNvCxnSpPr/>
            <p:nvPr/>
          </p:nvCxnSpPr>
          <p:spPr>
            <a:xfrm flipH="1">
              <a:off x="5816673" y="2336441"/>
              <a:ext cx="539649" cy="1100236"/>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A2D627F8-F532-1947-9EAC-4194D264AF82}"/>
                </a:ext>
              </a:extLst>
            </p:cNvPr>
            <p:cNvCxnSpPr/>
            <p:nvPr/>
          </p:nvCxnSpPr>
          <p:spPr>
            <a:xfrm flipH="1" flipV="1">
              <a:off x="5095982" y="2101064"/>
              <a:ext cx="1260341" cy="235377"/>
            </a:xfrm>
            <a:prstGeom prst="straightConnector1">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1" name="フリーフォーム 20">
              <a:extLst>
                <a:ext uri="{FF2B5EF4-FFF2-40B4-BE49-F238E27FC236}">
                  <a16:creationId xmlns:a16="http://schemas.microsoft.com/office/drawing/2014/main" id="{287FD59A-B21A-B740-84E2-ADAB4035F6B1}"/>
                </a:ext>
              </a:extLst>
            </p:cNvPr>
            <p:cNvSpPr/>
            <p:nvPr/>
          </p:nvSpPr>
          <p:spPr>
            <a:xfrm>
              <a:off x="5147353" y="3164440"/>
              <a:ext cx="2496620" cy="719191"/>
            </a:xfrm>
            <a:custGeom>
              <a:avLst/>
              <a:gdLst>
                <a:gd name="connsiteX0" fmla="*/ 0 w 2496620"/>
                <a:gd name="connsiteY0" fmla="*/ 0 h 719191"/>
                <a:gd name="connsiteX1" fmla="*/ 976045 w 2496620"/>
                <a:gd name="connsiteY1" fmla="*/ 719191 h 719191"/>
                <a:gd name="connsiteX2" fmla="*/ 2496620 w 2496620"/>
                <a:gd name="connsiteY2" fmla="*/ 719191 h 719191"/>
              </a:gdLst>
              <a:ahLst/>
              <a:cxnLst>
                <a:cxn ang="0">
                  <a:pos x="connsiteX0" y="connsiteY0"/>
                </a:cxn>
                <a:cxn ang="0">
                  <a:pos x="connsiteX1" y="connsiteY1"/>
                </a:cxn>
                <a:cxn ang="0">
                  <a:pos x="connsiteX2" y="connsiteY2"/>
                </a:cxn>
              </a:cxnLst>
              <a:rect l="l" t="t" r="r" b="b"/>
              <a:pathLst>
                <a:path w="2496620" h="719191">
                  <a:moveTo>
                    <a:pt x="0" y="0"/>
                  </a:moveTo>
                  <a:lnTo>
                    <a:pt x="976045" y="719191"/>
                  </a:lnTo>
                  <a:lnTo>
                    <a:pt x="2496620" y="719191"/>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B56B2EE7-9B5E-B84E-B9AD-0E9D548A562A}"/>
                </a:ext>
              </a:extLst>
            </p:cNvPr>
            <p:cNvSpPr/>
            <p:nvPr/>
          </p:nvSpPr>
          <p:spPr>
            <a:xfrm>
              <a:off x="7643973" y="1133464"/>
              <a:ext cx="4207794" cy="38333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8996EF0-57BF-9340-806A-9FA27D7D7F2C}"/>
                </a:ext>
              </a:extLst>
            </p:cNvPr>
            <p:cNvSpPr txBox="1"/>
            <p:nvPr/>
          </p:nvSpPr>
          <p:spPr>
            <a:xfrm>
              <a:off x="6521780" y="3471434"/>
              <a:ext cx="877163" cy="369332"/>
            </a:xfrm>
            <a:prstGeom prst="rect">
              <a:avLst/>
            </a:prstGeom>
            <a:noFill/>
          </p:spPr>
          <p:txBody>
            <a:bodyPr wrap="none" rtlCol="0">
              <a:spAutoFit/>
            </a:bodyPr>
            <a:lstStyle/>
            <a:p>
              <a:r>
                <a:rPr kumimoji="1" lang="ja-JP" altLang="en-US" dirty="0"/>
                <a:t>観察面</a:t>
              </a:r>
            </a:p>
          </p:txBody>
        </p:sp>
        <p:sp>
          <p:nvSpPr>
            <p:cNvPr id="24" name="下矢印 23">
              <a:extLst>
                <a:ext uri="{FF2B5EF4-FFF2-40B4-BE49-F238E27FC236}">
                  <a16:creationId xmlns:a16="http://schemas.microsoft.com/office/drawing/2014/main" id="{367142C4-1586-4946-9AE2-810EED114B21}"/>
                </a:ext>
              </a:extLst>
            </p:cNvPr>
            <p:cNvSpPr/>
            <p:nvPr/>
          </p:nvSpPr>
          <p:spPr>
            <a:xfrm rot="19711861">
              <a:off x="3512939" y="3197965"/>
              <a:ext cx="407336" cy="26504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C8BCB6BD-00FB-0C4F-8ED8-4946FD8BEA65}"/>
                </a:ext>
              </a:extLst>
            </p:cNvPr>
            <p:cNvSpPr txBox="1"/>
            <p:nvPr/>
          </p:nvSpPr>
          <p:spPr>
            <a:xfrm>
              <a:off x="3106217" y="3274665"/>
              <a:ext cx="668263" cy="523220"/>
            </a:xfrm>
            <a:prstGeom prst="rect">
              <a:avLst/>
            </a:prstGeom>
            <a:noFill/>
          </p:spPr>
          <p:txBody>
            <a:bodyPr wrap="square" rtlCol="0">
              <a:spAutoFit/>
            </a:bodyPr>
            <a:lstStyle/>
            <a:p>
              <a:r>
                <a:rPr kumimoji="1" lang="ja-JP" altLang="en-US" sz="1400" dirty="0"/>
                <a:t>出射方向</a:t>
              </a:r>
            </a:p>
          </p:txBody>
        </p:sp>
      </p:grpSp>
      <p:sp>
        <p:nvSpPr>
          <p:cNvPr id="26" name="テキスト ボックス 25">
            <a:extLst>
              <a:ext uri="{FF2B5EF4-FFF2-40B4-BE49-F238E27FC236}">
                <a16:creationId xmlns:a16="http://schemas.microsoft.com/office/drawing/2014/main" id="{84CD4ACC-20FD-944F-BDB0-DBDD7D19A3A3}"/>
              </a:ext>
            </a:extLst>
          </p:cNvPr>
          <p:cNvSpPr txBox="1"/>
          <p:nvPr/>
        </p:nvSpPr>
        <p:spPr>
          <a:xfrm>
            <a:off x="218891" y="4605459"/>
            <a:ext cx="2643949" cy="461665"/>
          </a:xfrm>
          <a:prstGeom prst="rect">
            <a:avLst/>
          </a:prstGeom>
          <a:noFill/>
        </p:spPr>
        <p:txBody>
          <a:bodyPr wrap="square" rtlCol="0">
            <a:spAutoFit/>
          </a:bodyPr>
          <a:lstStyle/>
          <a:p>
            <a:r>
              <a:rPr kumimoji="1" lang="ja-JP" altLang="en-US" sz="2400" dirty="0"/>
              <a:t>波長</a:t>
            </a:r>
            <a:r>
              <a:rPr kumimoji="1" lang="en-US" altLang="ja-JP" sz="2400" dirty="0"/>
              <a:t>:630nm</a:t>
            </a:r>
          </a:p>
        </p:txBody>
      </p:sp>
    </p:spTree>
    <p:extLst>
      <p:ext uri="{BB962C8B-B14F-4D97-AF65-F5344CB8AC3E}">
        <p14:creationId xmlns:p14="http://schemas.microsoft.com/office/powerpoint/2010/main" val="2403749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D7536997-BEFE-4AAD-88D4-121606346BEF}"/>
              </a:ext>
            </a:extLst>
          </p:cNvPr>
          <p:cNvPicPr>
            <a:picLocks noChangeAspect="1"/>
          </p:cNvPicPr>
          <p:nvPr/>
        </p:nvPicPr>
        <p:blipFill>
          <a:blip r:embed="rId2"/>
          <a:stretch>
            <a:fillRect/>
          </a:stretch>
        </p:blipFill>
        <p:spPr>
          <a:xfrm>
            <a:off x="130386" y="2336489"/>
            <a:ext cx="4803810" cy="4387480"/>
          </a:xfrm>
          <a:prstGeom prst="rect">
            <a:avLst/>
          </a:prstGeom>
        </p:spPr>
      </p:pic>
      <p:pic>
        <p:nvPicPr>
          <p:cNvPr id="5" name="図 4" descr="グラフィカル ユーザー インターフェイス&#10;&#10;自動的に生成された説明">
            <a:extLst>
              <a:ext uri="{FF2B5EF4-FFF2-40B4-BE49-F238E27FC236}">
                <a16:creationId xmlns:a16="http://schemas.microsoft.com/office/drawing/2014/main" id="{DA4CD266-D274-294D-8CA3-BB49313F1969}"/>
              </a:ext>
            </a:extLst>
          </p:cNvPr>
          <p:cNvPicPr>
            <a:picLocks noChangeAspect="1"/>
          </p:cNvPicPr>
          <p:nvPr/>
        </p:nvPicPr>
        <p:blipFill>
          <a:blip r:embed="rId3"/>
          <a:stretch>
            <a:fillRect/>
          </a:stretch>
        </p:blipFill>
        <p:spPr>
          <a:xfrm>
            <a:off x="5591481" y="1876425"/>
            <a:ext cx="6642100" cy="4981575"/>
          </a:xfrm>
          <a:prstGeom prst="rect">
            <a:avLst/>
          </a:prstGeom>
        </p:spPr>
      </p:pic>
      <p:sp>
        <p:nvSpPr>
          <p:cNvPr id="2" name="タイトル 1">
            <a:extLst>
              <a:ext uri="{FF2B5EF4-FFF2-40B4-BE49-F238E27FC236}">
                <a16:creationId xmlns:a16="http://schemas.microsoft.com/office/drawing/2014/main" id="{09AFB403-0CA9-264C-ACCB-D0D9049B8579}"/>
              </a:ext>
            </a:extLst>
          </p:cNvPr>
          <p:cNvSpPr>
            <a:spLocks noGrp="1"/>
          </p:cNvSpPr>
          <p:nvPr>
            <p:ph type="title"/>
          </p:nvPr>
        </p:nvSpPr>
        <p:spPr/>
        <p:txBody>
          <a:bodyPr/>
          <a:lstStyle/>
          <a:p>
            <a:r>
              <a:rPr kumimoji="1" lang="ja-JP" altLang="en-US"/>
              <a:t>結果</a:t>
            </a:r>
          </a:p>
        </p:txBody>
      </p:sp>
      <p:sp>
        <p:nvSpPr>
          <p:cNvPr id="3" name="コンテンツ プレースホルダー 2">
            <a:extLst>
              <a:ext uri="{FF2B5EF4-FFF2-40B4-BE49-F238E27FC236}">
                <a16:creationId xmlns:a16="http://schemas.microsoft.com/office/drawing/2014/main" id="{5DD50533-E3A7-2A40-9CE5-FF411C5739C8}"/>
              </a:ext>
            </a:extLst>
          </p:cNvPr>
          <p:cNvSpPr>
            <a:spLocks noGrp="1"/>
          </p:cNvSpPr>
          <p:nvPr>
            <p:ph idx="1"/>
          </p:nvPr>
        </p:nvSpPr>
        <p:spPr>
          <a:xfrm>
            <a:off x="3303366" y="1508236"/>
            <a:ext cx="5429252" cy="560388"/>
          </a:xfrm>
        </p:spPr>
        <p:txBody>
          <a:bodyPr>
            <a:normAutofit/>
          </a:bodyPr>
          <a:lstStyle/>
          <a:p>
            <a:pPr marL="0" indent="0">
              <a:buNone/>
            </a:pPr>
            <a:r>
              <a:rPr kumimoji="1" lang="ja-JP" altLang="en-US"/>
              <a:t>横並びの</a:t>
            </a:r>
            <a:r>
              <a:rPr lang="ja-JP" altLang="en-US"/>
              <a:t>グレーティング</a:t>
            </a:r>
            <a:endParaRPr kumimoji="1" lang="ja-JP" altLang="en-US"/>
          </a:p>
        </p:txBody>
      </p:sp>
      <p:sp>
        <p:nvSpPr>
          <p:cNvPr id="7" name="右矢印 6">
            <a:extLst>
              <a:ext uri="{FF2B5EF4-FFF2-40B4-BE49-F238E27FC236}">
                <a16:creationId xmlns:a16="http://schemas.microsoft.com/office/drawing/2014/main" id="{B7B0D12F-F658-354A-BD93-C0DB1672B252}"/>
              </a:ext>
            </a:extLst>
          </p:cNvPr>
          <p:cNvSpPr/>
          <p:nvPr/>
        </p:nvSpPr>
        <p:spPr>
          <a:xfrm>
            <a:off x="4397568" y="3993344"/>
            <a:ext cx="1824942" cy="557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2A6338F-D44F-7747-8B6E-A1FE353A14A2}"/>
              </a:ext>
            </a:extLst>
          </p:cNvPr>
          <p:cNvSpPr txBox="1"/>
          <p:nvPr/>
        </p:nvSpPr>
        <p:spPr>
          <a:xfrm>
            <a:off x="4396107" y="3401079"/>
            <a:ext cx="1621885" cy="646331"/>
          </a:xfrm>
          <a:prstGeom prst="rect">
            <a:avLst/>
          </a:prstGeom>
          <a:noFill/>
        </p:spPr>
        <p:txBody>
          <a:bodyPr wrap="square" rtlCol="0">
            <a:spAutoFit/>
          </a:bodyPr>
          <a:lstStyle/>
          <a:p>
            <a:r>
              <a:rPr kumimoji="1" lang="ja-JP" altLang="en-US" dirty="0"/>
              <a:t>光を入射し</a:t>
            </a:r>
            <a:endParaRPr kumimoji="1" lang="en-US" altLang="ja-JP" dirty="0"/>
          </a:p>
          <a:p>
            <a:r>
              <a:rPr kumimoji="1" lang="ja-JP" altLang="en-US" dirty="0"/>
              <a:t>回折光を観察</a:t>
            </a:r>
          </a:p>
        </p:txBody>
      </p:sp>
      <p:sp>
        <p:nvSpPr>
          <p:cNvPr id="32" name="テキスト ボックス 31">
            <a:extLst>
              <a:ext uri="{FF2B5EF4-FFF2-40B4-BE49-F238E27FC236}">
                <a16:creationId xmlns:a16="http://schemas.microsoft.com/office/drawing/2014/main" id="{4C1C028D-DA1B-F045-8C43-4542D5EFC9C2}"/>
              </a:ext>
            </a:extLst>
          </p:cNvPr>
          <p:cNvSpPr txBox="1"/>
          <p:nvPr/>
        </p:nvSpPr>
        <p:spPr>
          <a:xfrm>
            <a:off x="7557162" y="2068624"/>
            <a:ext cx="2964729" cy="369332"/>
          </a:xfrm>
          <a:prstGeom prst="rect">
            <a:avLst/>
          </a:prstGeom>
          <a:noFill/>
        </p:spPr>
        <p:txBody>
          <a:bodyPr wrap="square" rtlCol="0">
            <a:spAutoFit/>
          </a:bodyPr>
          <a:lstStyle/>
          <a:p>
            <a:r>
              <a:rPr kumimoji="1" lang="ja-JP" altLang="en-US"/>
              <a:t>反射面から</a:t>
            </a:r>
            <a:r>
              <a:rPr kumimoji="1" lang="en-US" altLang="ja-JP" dirty="0"/>
              <a:t>20 </a:t>
            </a:r>
            <a:r>
              <a:rPr kumimoji="1" lang="en-US" altLang="ja-JP" dirty="0" err="1"/>
              <a:t>μm</a:t>
            </a:r>
            <a:r>
              <a:rPr kumimoji="1" lang="ja-JP" altLang="en-US"/>
              <a:t>上の面</a:t>
            </a:r>
          </a:p>
        </p:txBody>
      </p:sp>
      <p:sp>
        <p:nvSpPr>
          <p:cNvPr id="11" name="テキスト ボックス 10">
            <a:extLst>
              <a:ext uri="{FF2B5EF4-FFF2-40B4-BE49-F238E27FC236}">
                <a16:creationId xmlns:a16="http://schemas.microsoft.com/office/drawing/2014/main" id="{2BB1108A-6C0E-4311-9586-82E15B4B0547}"/>
              </a:ext>
            </a:extLst>
          </p:cNvPr>
          <p:cNvSpPr txBox="1"/>
          <p:nvPr/>
        </p:nvSpPr>
        <p:spPr>
          <a:xfrm>
            <a:off x="8535436" y="6480761"/>
            <a:ext cx="1986455" cy="369332"/>
          </a:xfrm>
          <a:prstGeom prst="rect">
            <a:avLst/>
          </a:prstGeom>
          <a:noFill/>
        </p:spPr>
        <p:txBody>
          <a:bodyPr wrap="square" rtlCol="0">
            <a:spAutoFit/>
          </a:bodyPr>
          <a:lstStyle/>
          <a:p>
            <a:r>
              <a:rPr kumimoji="1" lang="ja-JP" altLang="en-US" dirty="0"/>
              <a:t>長さ</a:t>
            </a:r>
            <a:r>
              <a:rPr kumimoji="1" lang="en-US" altLang="ja-JP" dirty="0"/>
              <a:t>(m)</a:t>
            </a:r>
            <a:endParaRPr kumimoji="1" lang="ja-JP" altLang="en-US" dirty="0"/>
          </a:p>
        </p:txBody>
      </p:sp>
      <p:sp>
        <p:nvSpPr>
          <p:cNvPr id="27" name="テキスト ボックス 26">
            <a:extLst>
              <a:ext uri="{FF2B5EF4-FFF2-40B4-BE49-F238E27FC236}">
                <a16:creationId xmlns:a16="http://schemas.microsoft.com/office/drawing/2014/main" id="{1D99141A-20B3-4DBD-A054-6A9EFE62463A}"/>
              </a:ext>
            </a:extLst>
          </p:cNvPr>
          <p:cNvSpPr txBox="1"/>
          <p:nvPr/>
        </p:nvSpPr>
        <p:spPr>
          <a:xfrm rot="16200000">
            <a:off x="5578140" y="3646359"/>
            <a:ext cx="1824942" cy="369332"/>
          </a:xfrm>
          <a:prstGeom prst="rect">
            <a:avLst/>
          </a:prstGeom>
          <a:noFill/>
        </p:spPr>
        <p:txBody>
          <a:bodyPr wrap="square" rtlCol="0">
            <a:spAutoFit/>
          </a:bodyPr>
          <a:lstStyle/>
          <a:p>
            <a:r>
              <a:rPr kumimoji="1" lang="ja-JP" altLang="en-US" dirty="0"/>
              <a:t>長さ</a:t>
            </a:r>
            <a:r>
              <a:rPr kumimoji="1" lang="en-US" altLang="ja-JP" dirty="0"/>
              <a:t>(m)</a:t>
            </a:r>
            <a:endParaRPr kumimoji="1" lang="ja-JP" altLang="en-US" dirty="0"/>
          </a:p>
        </p:txBody>
      </p:sp>
    </p:spTree>
    <p:extLst>
      <p:ext uri="{BB962C8B-B14F-4D97-AF65-F5344CB8AC3E}">
        <p14:creationId xmlns:p14="http://schemas.microsoft.com/office/powerpoint/2010/main" val="1212599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グラフィカル ユーザー インターフェイス&#10;&#10;自動的に生成された説明">
            <a:extLst>
              <a:ext uri="{FF2B5EF4-FFF2-40B4-BE49-F238E27FC236}">
                <a16:creationId xmlns:a16="http://schemas.microsoft.com/office/drawing/2014/main" id="{97DD0EC2-67E1-F64F-A0DB-00F05536FB25}"/>
              </a:ext>
            </a:extLst>
          </p:cNvPr>
          <p:cNvPicPr>
            <a:picLocks noChangeAspect="1"/>
          </p:cNvPicPr>
          <p:nvPr/>
        </p:nvPicPr>
        <p:blipFill>
          <a:blip r:embed="rId2"/>
          <a:stretch>
            <a:fillRect/>
          </a:stretch>
        </p:blipFill>
        <p:spPr>
          <a:xfrm>
            <a:off x="5687982" y="1748368"/>
            <a:ext cx="6504018" cy="4878014"/>
          </a:xfrm>
          <a:prstGeom prst="rect">
            <a:avLst/>
          </a:prstGeom>
        </p:spPr>
      </p:pic>
      <p:sp>
        <p:nvSpPr>
          <p:cNvPr id="4" name="コンテンツ プレースホルダー 2">
            <a:extLst>
              <a:ext uri="{FF2B5EF4-FFF2-40B4-BE49-F238E27FC236}">
                <a16:creationId xmlns:a16="http://schemas.microsoft.com/office/drawing/2014/main" id="{6D26B3ED-2B33-9647-BCE3-60F4F1E21C0E}"/>
              </a:ext>
            </a:extLst>
          </p:cNvPr>
          <p:cNvSpPr txBox="1">
            <a:spLocks/>
          </p:cNvSpPr>
          <p:nvPr/>
        </p:nvSpPr>
        <p:spPr>
          <a:xfrm>
            <a:off x="3072908" y="769972"/>
            <a:ext cx="5591175" cy="546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45</a:t>
            </a:r>
            <a:r>
              <a:rPr lang="ja-JP" altLang="en-US"/>
              <a:t>度回転させたグレーティング</a:t>
            </a:r>
          </a:p>
        </p:txBody>
      </p:sp>
      <p:sp>
        <p:nvSpPr>
          <p:cNvPr id="20" name="右矢印 19">
            <a:extLst>
              <a:ext uri="{FF2B5EF4-FFF2-40B4-BE49-F238E27FC236}">
                <a16:creationId xmlns:a16="http://schemas.microsoft.com/office/drawing/2014/main" id="{4C0174EC-0336-2E46-99BC-9FEE3C1D0DD2}"/>
              </a:ext>
            </a:extLst>
          </p:cNvPr>
          <p:cNvSpPr/>
          <p:nvPr/>
        </p:nvSpPr>
        <p:spPr>
          <a:xfrm>
            <a:off x="4988188" y="3959685"/>
            <a:ext cx="1824942" cy="557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A33E15CB-5916-7640-BE41-C16A8E73EE82}"/>
              </a:ext>
            </a:extLst>
          </p:cNvPr>
          <p:cNvSpPr txBox="1"/>
          <p:nvPr/>
        </p:nvSpPr>
        <p:spPr>
          <a:xfrm>
            <a:off x="5057554" y="3329504"/>
            <a:ext cx="1621885" cy="646331"/>
          </a:xfrm>
          <a:prstGeom prst="rect">
            <a:avLst/>
          </a:prstGeom>
          <a:noFill/>
        </p:spPr>
        <p:txBody>
          <a:bodyPr wrap="square" rtlCol="0">
            <a:spAutoFit/>
          </a:bodyPr>
          <a:lstStyle/>
          <a:p>
            <a:r>
              <a:rPr kumimoji="1" lang="ja-JP" altLang="en-US"/>
              <a:t>光を入射し</a:t>
            </a:r>
            <a:endParaRPr kumimoji="1" lang="en-US" altLang="ja-JP" dirty="0"/>
          </a:p>
          <a:p>
            <a:r>
              <a:rPr kumimoji="1" lang="ja-JP" altLang="en-US"/>
              <a:t>回折光を観察</a:t>
            </a:r>
          </a:p>
        </p:txBody>
      </p:sp>
      <p:sp>
        <p:nvSpPr>
          <p:cNvPr id="54" name="テキスト ボックス 53">
            <a:extLst>
              <a:ext uri="{FF2B5EF4-FFF2-40B4-BE49-F238E27FC236}">
                <a16:creationId xmlns:a16="http://schemas.microsoft.com/office/drawing/2014/main" id="{E33FBD52-E4AE-F943-9446-567B91CAFE8C}"/>
              </a:ext>
            </a:extLst>
          </p:cNvPr>
          <p:cNvSpPr txBox="1"/>
          <p:nvPr/>
        </p:nvSpPr>
        <p:spPr>
          <a:xfrm>
            <a:off x="7636280" y="1953456"/>
            <a:ext cx="2964729" cy="369332"/>
          </a:xfrm>
          <a:prstGeom prst="rect">
            <a:avLst/>
          </a:prstGeom>
          <a:noFill/>
        </p:spPr>
        <p:txBody>
          <a:bodyPr wrap="square" rtlCol="0">
            <a:spAutoFit/>
          </a:bodyPr>
          <a:lstStyle/>
          <a:p>
            <a:r>
              <a:rPr kumimoji="1" lang="ja-JP" altLang="en-US"/>
              <a:t>反射面から</a:t>
            </a:r>
            <a:r>
              <a:rPr lang="en-US" altLang="ja-JP" dirty="0"/>
              <a:t>15</a:t>
            </a:r>
            <a:r>
              <a:rPr kumimoji="1" lang="en-US" altLang="ja-JP" dirty="0"/>
              <a:t> </a:t>
            </a:r>
            <a:r>
              <a:rPr kumimoji="1" lang="en-US" altLang="ja-JP" dirty="0" err="1"/>
              <a:t>μm</a:t>
            </a:r>
            <a:r>
              <a:rPr kumimoji="1" lang="ja-JP" altLang="en-US"/>
              <a:t>上の面</a:t>
            </a:r>
          </a:p>
        </p:txBody>
      </p:sp>
      <p:pic>
        <p:nvPicPr>
          <p:cNvPr id="3" name="図 2">
            <a:extLst>
              <a:ext uri="{FF2B5EF4-FFF2-40B4-BE49-F238E27FC236}">
                <a16:creationId xmlns:a16="http://schemas.microsoft.com/office/drawing/2014/main" id="{3EE171B1-D449-4959-A48B-4F939B794482}"/>
              </a:ext>
            </a:extLst>
          </p:cNvPr>
          <p:cNvPicPr>
            <a:picLocks noChangeAspect="1"/>
          </p:cNvPicPr>
          <p:nvPr/>
        </p:nvPicPr>
        <p:blipFill>
          <a:blip r:embed="rId3"/>
          <a:stretch>
            <a:fillRect/>
          </a:stretch>
        </p:blipFill>
        <p:spPr>
          <a:xfrm>
            <a:off x="171553" y="2130354"/>
            <a:ext cx="4682944" cy="4277764"/>
          </a:xfrm>
          <a:prstGeom prst="rect">
            <a:avLst/>
          </a:prstGeom>
        </p:spPr>
      </p:pic>
    </p:spTree>
    <p:extLst>
      <p:ext uri="{BB962C8B-B14F-4D97-AF65-F5344CB8AC3E}">
        <p14:creationId xmlns:p14="http://schemas.microsoft.com/office/powerpoint/2010/main" val="2436439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D70DBFEE-1229-4F34-A1B9-AC2A67AEA0CB}"/>
              </a:ext>
            </a:extLst>
          </p:cNvPr>
          <p:cNvPicPr>
            <a:picLocks noChangeAspect="1"/>
          </p:cNvPicPr>
          <p:nvPr/>
        </p:nvPicPr>
        <p:blipFill>
          <a:blip r:embed="rId2"/>
          <a:stretch>
            <a:fillRect/>
          </a:stretch>
        </p:blipFill>
        <p:spPr>
          <a:xfrm>
            <a:off x="24747" y="1780555"/>
            <a:ext cx="5382825" cy="4917089"/>
          </a:xfrm>
          <a:prstGeom prst="rect">
            <a:avLst/>
          </a:prstGeom>
        </p:spPr>
      </p:pic>
      <p:pic>
        <p:nvPicPr>
          <p:cNvPr id="9" name="図 8" descr="グラフィカル ユーザー インターフェイス, アプリケーション&#10;&#10;自動的に生成された説明">
            <a:extLst>
              <a:ext uri="{FF2B5EF4-FFF2-40B4-BE49-F238E27FC236}">
                <a16:creationId xmlns:a16="http://schemas.microsoft.com/office/drawing/2014/main" id="{0DB61720-3210-114D-A2E0-75E7B72975FE}"/>
              </a:ext>
            </a:extLst>
          </p:cNvPr>
          <p:cNvPicPr>
            <a:picLocks noChangeAspect="1"/>
          </p:cNvPicPr>
          <p:nvPr/>
        </p:nvPicPr>
        <p:blipFill>
          <a:blip r:embed="rId3"/>
          <a:stretch>
            <a:fillRect/>
          </a:stretch>
        </p:blipFill>
        <p:spPr>
          <a:xfrm>
            <a:off x="5703003" y="1609649"/>
            <a:ext cx="6816947" cy="5112710"/>
          </a:xfrm>
          <a:prstGeom prst="rect">
            <a:avLst/>
          </a:prstGeom>
        </p:spPr>
      </p:pic>
      <p:sp>
        <p:nvSpPr>
          <p:cNvPr id="4" name="コンテンツ プレースホルダー 2">
            <a:extLst>
              <a:ext uri="{FF2B5EF4-FFF2-40B4-BE49-F238E27FC236}">
                <a16:creationId xmlns:a16="http://schemas.microsoft.com/office/drawing/2014/main" id="{6566A57D-CC7F-C949-B01F-CABA3389FFEC}"/>
              </a:ext>
            </a:extLst>
          </p:cNvPr>
          <p:cNvSpPr txBox="1">
            <a:spLocks/>
          </p:cNvSpPr>
          <p:nvPr/>
        </p:nvSpPr>
        <p:spPr>
          <a:xfrm>
            <a:off x="2774065" y="1127124"/>
            <a:ext cx="5857877" cy="5730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600" dirty="0"/>
              <a:t>0</a:t>
            </a:r>
            <a:r>
              <a:rPr lang="ja-JP" altLang="en-US" sz="2600"/>
              <a:t>度と</a:t>
            </a:r>
            <a:r>
              <a:rPr lang="en-US" altLang="ja-JP" sz="2600" dirty="0"/>
              <a:t>60</a:t>
            </a:r>
            <a:r>
              <a:rPr lang="ja-JP" altLang="en-US" sz="2600"/>
              <a:t>度の</a:t>
            </a:r>
            <a:r>
              <a:rPr lang="en-US" altLang="ja-JP" sz="2600" dirty="0"/>
              <a:t>120</a:t>
            </a:r>
            <a:r>
              <a:rPr lang="ja-JP" altLang="en-US" sz="2600"/>
              <a:t>度のグレーティング</a:t>
            </a:r>
          </a:p>
        </p:txBody>
      </p:sp>
      <p:sp>
        <p:nvSpPr>
          <p:cNvPr id="59" name="右矢印 58">
            <a:extLst>
              <a:ext uri="{FF2B5EF4-FFF2-40B4-BE49-F238E27FC236}">
                <a16:creationId xmlns:a16="http://schemas.microsoft.com/office/drawing/2014/main" id="{9729C007-62DE-7040-8174-3F3130077379}"/>
              </a:ext>
            </a:extLst>
          </p:cNvPr>
          <p:cNvSpPr/>
          <p:nvPr/>
        </p:nvSpPr>
        <p:spPr>
          <a:xfrm>
            <a:off x="4962460" y="3995052"/>
            <a:ext cx="1824942" cy="557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ADDD045-CD78-1E40-8BB6-8894733D6F74}"/>
              </a:ext>
            </a:extLst>
          </p:cNvPr>
          <p:cNvSpPr txBox="1"/>
          <p:nvPr/>
        </p:nvSpPr>
        <p:spPr>
          <a:xfrm>
            <a:off x="5031826" y="3364871"/>
            <a:ext cx="1621885" cy="646331"/>
          </a:xfrm>
          <a:prstGeom prst="rect">
            <a:avLst/>
          </a:prstGeom>
          <a:noFill/>
        </p:spPr>
        <p:txBody>
          <a:bodyPr wrap="square" rtlCol="0">
            <a:spAutoFit/>
          </a:bodyPr>
          <a:lstStyle/>
          <a:p>
            <a:r>
              <a:rPr kumimoji="1" lang="ja-JP" altLang="en-US"/>
              <a:t>光を入射し</a:t>
            </a:r>
            <a:endParaRPr kumimoji="1" lang="en-US" altLang="ja-JP" dirty="0"/>
          </a:p>
          <a:p>
            <a:r>
              <a:rPr kumimoji="1" lang="ja-JP" altLang="en-US"/>
              <a:t>回折光を観察</a:t>
            </a:r>
          </a:p>
        </p:txBody>
      </p:sp>
      <p:sp>
        <p:nvSpPr>
          <p:cNvPr id="61" name="テキスト ボックス 60">
            <a:extLst>
              <a:ext uri="{FF2B5EF4-FFF2-40B4-BE49-F238E27FC236}">
                <a16:creationId xmlns:a16="http://schemas.microsoft.com/office/drawing/2014/main" id="{AD24E1BA-3F04-4F4A-8691-23132AE73497}"/>
              </a:ext>
            </a:extLst>
          </p:cNvPr>
          <p:cNvSpPr txBox="1"/>
          <p:nvPr/>
        </p:nvSpPr>
        <p:spPr>
          <a:xfrm>
            <a:off x="7844624" y="1842537"/>
            <a:ext cx="2964729" cy="369332"/>
          </a:xfrm>
          <a:prstGeom prst="rect">
            <a:avLst/>
          </a:prstGeom>
          <a:noFill/>
        </p:spPr>
        <p:txBody>
          <a:bodyPr wrap="square" rtlCol="0">
            <a:spAutoFit/>
          </a:bodyPr>
          <a:lstStyle/>
          <a:p>
            <a:r>
              <a:rPr kumimoji="1" lang="ja-JP" altLang="en-US"/>
              <a:t>反射面から</a:t>
            </a:r>
            <a:r>
              <a:rPr lang="en-US" altLang="ja-JP" dirty="0"/>
              <a:t>15</a:t>
            </a:r>
            <a:r>
              <a:rPr kumimoji="1" lang="en-US" altLang="ja-JP" dirty="0"/>
              <a:t> </a:t>
            </a:r>
            <a:r>
              <a:rPr kumimoji="1" lang="en-US" altLang="ja-JP" dirty="0" err="1"/>
              <a:t>μm</a:t>
            </a:r>
            <a:r>
              <a:rPr kumimoji="1" lang="ja-JP" altLang="en-US"/>
              <a:t>上の面</a:t>
            </a:r>
          </a:p>
        </p:txBody>
      </p:sp>
    </p:spTree>
    <p:extLst>
      <p:ext uri="{BB962C8B-B14F-4D97-AF65-F5344CB8AC3E}">
        <p14:creationId xmlns:p14="http://schemas.microsoft.com/office/powerpoint/2010/main" val="1573624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8F9CAC-9332-F243-9012-3BD756D41B4D}"/>
              </a:ext>
            </a:extLst>
          </p:cNvPr>
          <p:cNvSpPr>
            <a:spLocks noGrp="1"/>
          </p:cNvSpPr>
          <p:nvPr>
            <p:ph type="title"/>
          </p:nvPr>
        </p:nvSpPr>
        <p:spPr/>
        <p:txBody>
          <a:bodyPr/>
          <a:lstStyle/>
          <a:p>
            <a:r>
              <a:rPr kumimoji="1" lang="ja-JP" altLang="en-US"/>
              <a:t>結論</a:t>
            </a:r>
          </a:p>
        </p:txBody>
      </p:sp>
      <p:sp>
        <p:nvSpPr>
          <p:cNvPr id="3" name="コンテンツ プレースホルダー 2">
            <a:extLst>
              <a:ext uri="{FF2B5EF4-FFF2-40B4-BE49-F238E27FC236}">
                <a16:creationId xmlns:a16="http://schemas.microsoft.com/office/drawing/2014/main" id="{7B51800A-FAD4-2C48-B0F6-5DE12A8AC08C}"/>
              </a:ext>
            </a:extLst>
          </p:cNvPr>
          <p:cNvSpPr>
            <a:spLocks noGrp="1"/>
          </p:cNvSpPr>
          <p:nvPr>
            <p:ph idx="1"/>
          </p:nvPr>
        </p:nvSpPr>
        <p:spPr>
          <a:xfrm>
            <a:off x="838200" y="2093165"/>
            <a:ext cx="10515600" cy="3975100"/>
          </a:xfrm>
        </p:spPr>
        <p:txBody>
          <a:bodyPr/>
          <a:lstStyle/>
          <a:p>
            <a:r>
              <a:rPr lang="ja-JP" altLang="en-US" dirty="0"/>
              <a:t>画像認識に足る図形を生成するには成果が限定的</a:t>
            </a:r>
            <a:endParaRPr lang="en-US" altLang="ja-JP" dirty="0"/>
          </a:p>
          <a:p>
            <a:r>
              <a:rPr lang="ja-JP" altLang="en-US" dirty="0"/>
              <a:t>基礎データとして価値のある結像パターンの発見</a:t>
            </a:r>
            <a:endParaRPr lang="en-US" altLang="ja-JP" dirty="0"/>
          </a:p>
          <a:p>
            <a:endParaRPr lang="en-US" altLang="ja-JP" dirty="0"/>
          </a:p>
          <a:p>
            <a:r>
              <a:rPr lang="ja-JP" altLang="en-US" dirty="0"/>
              <a:t>アライメントの時間を短縮する検討としては不十分である。</a:t>
            </a:r>
            <a:endParaRPr lang="en-US" altLang="ja-JP" dirty="0"/>
          </a:p>
          <a:p>
            <a:pPr marL="0" indent="0">
              <a:buNone/>
            </a:pPr>
            <a:r>
              <a:rPr lang="ja-JP" altLang="en-US" dirty="0"/>
              <a:t>　→実際にアライメントの作業を行っていないため</a:t>
            </a:r>
            <a:endParaRPr lang="en-US" altLang="ja-JP" dirty="0"/>
          </a:p>
        </p:txBody>
      </p:sp>
    </p:spTree>
    <p:extLst>
      <p:ext uri="{BB962C8B-B14F-4D97-AF65-F5344CB8AC3E}">
        <p14:creationId xmlns:p14="http://schemas.microsoft.com/office/powerpoint/2010/main" val="3139007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AFB915E4-F09D-4913-B8CC-E7E30B82F4E6}"/>
              </a:ext>
            </a:extLst>
          </p:cNvPr>
          <p:cNvPicPr>
            <a:picLocks noChangeAspect="1"/>
          </p:cNvPicPr>
          <p:nvPr/>
        </p:nvPicPr>
        <p:blipFill>
          <a:blip r:embed="rId2"/>
          <a:stretch>
            <a:fillRect/>
          </a:stretch>
        </p:blipFill>
        <p:spPr>
          <a:xfrm>
            <a:off x="0" y="2280372"/>
            <a:ext cx="4971925" cy="4541742"/>
          </a:xfrm>
          <a:prstGeom prst="rect">
            <a:avLst/>
          </a:prstGeom>
        </p:spPr>
      </p:pic>
      <p:pic>
        <p:nvPicPr>
          <p:cNvPr id="6" name="図 5">
            <a:extLst>
              <a:ext uri="{FF2B5EF4-FFF2-40B4-BE49-F238E27FC236}">
                <a16:creationId xmlns:a16="http://schemas.microsoft.com/office/drawing/2014/main" id="{55451418-2352-4C40-A65D-F5EBA2494D78}"/>
              </a:ext>
            </a:extLst>
          </p:cNvPr>
          <p:cNvPicPr>
            <a:picLocks noChangeAspect="1"/>
          </p:cNvPicPr>
          <p:nvPr/>
        </p:nvPicPr>
        <p:blipFill>
          <a:blip r:embed="rId3"/>
          <a:stretch>
            <a:fillRect/>
          </a:stretch>
        </p:blipFill>
        <p:spPr>
          <a:xfrm>
            <a:off x="5850018" y="2286571"/>
            <a:ext cx="6095238" cy="4571429"/>
          </a:xfrm>
          <a:prstGeom prst="rect">
            <a:avLst/>
          </a:prstGeom>
        </p:spPr>
      </p:pic>
      <p:sp>
        <p:nvSpPr>
          <p:cNvPr id="3" name="コンテンツ プレースホルダー 2">
            <a:extLst>
              <a:ext uri="{FF2B5EF4-FFF2-40B4-BE49-F238E27FC236}">
                <a16:creationId xmlns:a16="http://schemas.microsoft.com/office/drawing/2014/main" id="{5DD50533-E3A7-2A40-9CE5-FF411C5739C8}"/>
              </a:ext>
            </a:extLst>
          </p:cNvPr>
          <p:cNvSpPr>
            <a:spLocks noGrp="1"/>
          </p:cNvSpPr>
          <p:nvPr>
            <p:ph idx="1"/>
          </p:nvPr>
        </p:nvSpPr>
        <p:spPr>
          <a:xfrm>
            <a:off x="3468385" y="947848"/>
            <a:ext cx="5429252" cy="560388"/>
          </a:xfrm>
        </p:spPr>
        <p:txBody>
          <a:bodyPr>
            <a:normAutofit/>
          </a:bodyPr>
          <a:lstStyle/>
          <a:p>
            <a:pPr marL="0" indent="0">
              <a:buNone/>
            </a:pPr>
            <a:r>
              <a:rPr lang="ja-JP" altLang="en-US" dirty="0"/>
              <a:t>縦</a:t>
            </a:r>
            <a:r>
              <a:rPr kumimoji="1" lang="ja-JP" altLang="en-US" dirty="0"/>
              <a:t>並びの</a:t>
            </a:r>
            <a:r>
              <a:rPr lang="ja-JP" altLang="en-US" dirty="0"/>
              <a:t>グレーティング</a:t>
            </a:r>
            <a:endParaRPr kumimoji="1" lang="ja-JP" altLang="en-US" dirty="0"/>
          </a:p>
        </p:txBody>
      </p:sp>
      <p:sp>
        <p:nvSpPr>
          <p:cNvPr id="7" name="右矢印 6">
            <a:extLst>
              <a:ext uri="{FF2B5EF4-FFF2-40B4-BE49-F238E27FC236}">
                <a16:creationId xmlns:a16="http://schemas.microsoft.com/office/drawing/2014/main" id="{B7B0D12F-F658-354A-BD93-C0DB1672B252}"/>
              </a:ext>
            </a:extLst>
          </p:cNvPr>
          <p:cNvSpPr/>
          <p:nvPr/>
        </p:nvSpPr>
        <p:spPr>
          <a:xfrm>
            <a:off x="4499097" y="3993344"/>
            <a:ext cx="1824942" cy="557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2A6338F-D44F-7747-8B6E-A1FE353A14A2}"/>
              </a:ext>
            </a:extLst>
          </p:cNvPr>
          <p:cNvSpPr txBox="1"/>
          <p:nvPr/>
        </p:nvSpPr>
        <p:spPr>
          <a:xfrm>
            <a:off x="4499097" y="3401079"/>
            <a:ext cx="1621885" cy="646331"/>
          </a:xfrm>
          <a:prstGeom prst="rect">
            <a:avLst/>
          </a:prstGeom>
          <a:noFill/>
        </p:spPr>
        <p:txBody>
          <a:bodyPr wrap="square" rtlCol="0">
            <a:spAutoFit/>
          </a:bodyPr>
          <a:lstStyle/>
          <a:p>
            <a:r>
              <a:rPr kumimoji="1" lang="ja-JP" altLang="en-US" dirty="0"/>
              <a:t>光を入射し</a:t>
            </a:r>
            <a:endParaRPr kumimoji="1" lang="en-US" altLang="ja-JP" dirty="0"/>
          </a:p>
          <a:p>
            <a:r>
              <a:rPr kumimoji="1" lang="ja-JP" altLang="en-US" dirty="0"/>
              <a:t>回折光を観察</a:t>
            </a:r>
          </a:p>
        </p:txBody>
      </p:sp>
      <p:sp>
        <p:nvSpPr>
          <p:cNvPr id="32" name="テキスト ボックス 31">
            <a:extLst>
              <a:ext uri="{FF2B5EF4-FFF2-40B4-BE49-F238E27FC236}">
                <a16:creationId xmlns:a16="http://schemas.microsoft.com/office/drawing/2014/main" id="{4C1C028D-DA1B-F045-8C43-4542D5EFC9C2}"/>
              </a:ext>
            </a:extLst>
          </p:cNvPr>
          <p:cNvSpPr txBox="1"/>
          <p:nvPr/>
        </p:nvSpPr>
        <p:spPr>
          <a:xfrm>
            <a:off x="7667521" y="2318541"/>
            <a:ext cx="2964729" cy="369332"/>
          </a:xfrm>
          <a:prstGeom prst="rect">
            <a:avLst/>
          </a:prstGeom>
          <a:noFill/>
        </p:spPr>
        <p:txBody>
          <a:bodyPr wrap="square" rtlCol="0">
            <a:spAutoFit/>
          </a:bodyPr>
          <a:lstStyle/>
          <a:p>
            <a:r>
              <a:rPr kumimoji="1" lang="ja-JP" altLang="en-US" dirty="0"/>
              <a:t>反射面から</a:t>
            </a:r>
            <a:r>
              <a:rPr kumimoji="1" lang="en-US" altLang="ja-JP" dirty="0"/>
              <a:t>20 </a:t>
            </a:r>
            <a:r>
              <a:rPr kumimoji="1" lang="en-US" altLang="ja-JP" dirty="0" err="1"/>
              <a:t>μm</a:t>
            </a:r>
            <a:r>
              <a:rPr kumimoji="1" lang="ja-JP" altLang="en-US" dirty="0"/>
              <a:t>上の面</a:t>
            </a:r>
          </a:p>
        </p:txBody>
      </p:sp>
    </p:spTree>
    <p:extLst>
      <p:ext uri="{BB962C8B-B14F-4D97-AF65-F5344CB8AC3E}">
        <p14:creationId xmlns:p14="http://schemas.microsoft.com/office/powerpoint/2010/main" val="409097286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6733</TotalTime>
  <Words>757</Words>
  <Application>Microsoft Office PowerPoint</Application>
  <PresentationFormat>ワイド画面</PresentationFormat>
  <Paragraphs>127</Paragraphs>
  <Slides>27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27</vt:i4>
      </vt:variant>
    </vt:vector>
  </HeadingPairs>
  <TitlesOfParts>
    <vt:vector size="31" baseType="lpstr">
      <vt:lpstr>游ゴシック</vt:lpstr>
      <vt:lpstr>游ゴシック Light</vt:lpstr>
      <vt:lpstr>Arial</vt:lpstr>
      <vt:lpstr>Office テーマ</vt:lpstr>
      <vt:lpstr>光集積回路測定速度向上に向けた計算機生成ホログラムの検討</vt:lpstr>
      <vt:lpstr>背景</vt:lpstr>
      <vt:lpstr>目的</vt:lpstr>
      <vt:lpstr>方法</vt:lpstr>
      <vt:lpstr>結果</vt:lpstr>
      <vt:lpstr>PowerPoint プレゼンテーション</vt:lpstr>
      <vt:lpstr>PowerPoint プレゼンテーション</vt:lpstr>
      <vt:lpstr>結論</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結果</vt:lpstr>
      <vt:lpstr>PowerPoint プレゼンテーション</vt:lpstr>
      <vt:lpstr>PowerPoint プレゼンテーション</vt:lpstr>
      <vt:lpstr>ホログラム</vt:lpstr>
      <vt:lpstr>計算機生成ホログラム</vt:lpstr>
      <vt:lpstr>背景</vt:lpstr>
      <vt:lpstr>目的</vt:lpstr>
      <vt:lpstr>方法</vt:lpstr>
      <vt:lpstr>結果</vt:lpstr>
      <vt:lpstr>PowerPoint プレゼンテーション</vt:lpstr>
      <vt:lpstr>PowerPoint プレゼンテーション</vt:lpstr>
      <vt:lpstr>結論</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光集積回路測定速度向上に向けた計算機生成ホログラムの検討</dc:title>
  <dc:creator>b2181220　b2181220</dc:creator>
  <cp:lastModifiedBy>b2181220　b2181220</cp:lastModifiedBy>
  <cp:revision>16</cp:revision>
  <dcterms:created xsi:type="dcterms:W3CDTF">2022-02-04T16:28:15Z</dcterms:created>
  <dcterms:modified xsi:type="dcterms:W3CDTF">2022-02-09T09:44:56Z</dcterms:modified>
</cp:coreProperties>
</file>