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9" r:id="rId4"/>
    <p:sldId id="257" r:id="rId5"/>
    <p:sldId id="258" r:id="rId6"/>
    <p:sldId id="25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A3A9A-0055-9E40-84A4-F060FA93CE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8BEADA-D4FA-5246-9EDD-6028DFF6C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B695540-3CAB-D749-877E-797903D7486F}"/>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5" name="フッター プレースホルダー 4">
            <a:extLst>
              <a:ext uri="{FF2B5EF4-FFF2-40B4-BE49-F238E27FC236}">
                <a16:creationId xmlns:a16="http://schemas.microsoft.com/office/drawing/2014/main" id="{705F69D0-F9D7-D444-B7EB-E0C46F9C7D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A03950-32C7-8B4E-82EA-FF73E806A1DE}"/>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101121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2A037-0083-5248-B8F2-0FA490D6A97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F86B0B-3DFC-2F4E-B71E-6F474D0D097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1944BA-0738-4F48-A23D-45763DD4C247}"/>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5" name="フッター プレースホルダー 4">
            <a:extLst>
              <a:ext uri="{FF2B5EF4-FFF2-40B4-BE49-F238E27FC236}">
                <a16:creationId xmlns:a16="http://schemas.microsoft.com/office/drawing/2014/main" id="{C3D672AE-5233-C74F-ACDB-F1EDDD9C7D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5AD87F-DC8A-6B45-BDB6-E582669A421B}"/>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16327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38031B-12B1-D24D-8C3D-4D371AAEF07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4DD394-4C79-034E-9FB3-BC872CE2603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FB7C62-008B-B040-BB5D-9578E1144B10}"/>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5" name="フッター プレースホルダー 4">
            <a:extLst>
              <a:ext uri="{FF2B5EF4-FFF2-40B4-BE49-F238E27FC236}">
                <a16:creationId xmlns:a16="http://schemas.microsoft.com/office/drawing/2014/main" id="{6B478095-E00E-C54E-9D73-4E6D2D786E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B8394F-EEBB-D244-9E19-636364B20504}"/>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274611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4FBE9-5670-1248-9B7D-0E5B05C1BB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7729B3-FEC3-6546-A7FD-96C44FE5B3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CA81F5-A034-7F47-AF09-57F962449666}"/>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5" name="フッター プレースホルダー 4">
            <a:extLst>
              <a:ext uri="{FF2B5EF4-FFF2-40B4-BE49-F238E27FC236}">
                <a16:creationId xmlns:a16="http://schemas.microsoft.com/office/drawing/2014/main" id="{A7381AFD-9871-4549-81F8-514AE8E3C0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6B5BBB-D18E-6B4C-B56A-1B3704535F32}"/>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111189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B6F1F-17FC-BE40-8E79-41306A7A50D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CB03A5-AA7B-3046-BA3C-74C97B5E4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A8CE9EC-1C74-AF40-B327-7AD0813ADC1F}"/>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5" name="フッター プレースホルダー 4">
            <a:extLst>
              <a:ext uri="{FF2B5EF4-FFF2-40B4-BE49-F238E27FC236}">
                <a16:creationId xmlns:a16="http://schemas.microsoft.com/office/drawing/2014/main" id="{7462A09D-BCE1-994F-AFF9-F42B3CD6BA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C4EA7C-81C0-A543-9B2D-F005B55052CA}"/>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88290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E0987-9DB1-3B4C-A841-670ADD506F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2142DF-0F24-C048-B5A7-1D3835215E1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A7983D-9EA1-B946-811E-E7879207279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C9C4D27-4CC0-1C47-AE07-3B272E45D72A}"/>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6" name="フッター プレースホルダー 5">
            <a:extLst>
              <a:ext uri="{FF2B5EF4-FFF2-40B4-BE49-F238E27FC236}">
                <a16:creationId xmlns:a16="http://schemas.microsoft.com/office/drawing/2014/main" id="{26029B4F-977C-0845-BBBE-75C1274AA5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6286A7-15BE-1B44-87F9-8518971AE3A0}"/>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357480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3C366-E350-7A48-805F-DC5ECCFA6F7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1BE1F5-E409-4B4E-8881-D96D902CA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411CE8-7212-E14A-8549-5B9C7EFABD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8B68EC-6453-DF49-8465-921CA46FCC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55101B8-B4FD-A54B-8BE8-6794CABD8B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8EB072-0DF6-8C46-B4BD-F51E0416B6C8}"/>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8" name="フッター プレースホルダー 7">
            <a:extLst>
              <a:ext uri="{FF2B5EF4-FFF2-40B4-BE49-F238E27FC236}">
                <a16:creationId xmlns:a16="http://schemas.microsoft.com/office/drawing/2014/main" id="{75B8FD5B-085C-A146-B605-8126DC9C9E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A90630-AB75-3E41-958F-E316A34839AE}"/>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94840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54658C-45B8-8A40-A305-151A3A1BA8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4F3BE1-1DB5-0C4B-91ED-341AD03D25ED}"/>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4" name="フッター プレースホルダー 3">
            <a:extLst>
              <a:ext uri="{FF2B5EF4-FFF2-40B4-BE49-F238E27FC236}">
                <a16:creationId xmlns:a16="http://schemas.microsoft.com/office/drawing/2014/main" id="{86027C02-76C3-0948-A9DD-DE3C747E07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16A7512-256E-DE46-85CD-9FD65630DF84}"/>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35855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871716E-C3CF-1342-8D6A-20BCC2845852}"/>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3" name="フッター プレースホルダー 2">
            <a:extLst>
              <a:ext uri="{FF2B5EF4-FFF2-40B4-BE49-F238E27FC236}">
                <a16:creationId xmlns:a16="http://schemas.microsoft.com/office/drawing/2014/main" id="{BE08F6A8-D21F-394E-9325-A29EC21A30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9F0CB4A-B42D-5C49-9215-A7DAA6974993}"/>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279408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956B5-45F0-8A45-B110-E37957E2E5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CE010-5465-7646-957F-FCAC4F9A7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BB7D86-DB5C-9A4A-B6CF-04C4448BE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E2EDB7-0FC6-C04A-99BD-72C55634A7D1}"/>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6" name="フッター プレースホルダー 5">
            <a:extLst>
              <a:ext uri="{FF2B5EF4-FFF2-40B4-BE49-F238E27FC236}">
                <a16:creationId xmlns:a16="http://schemas.microsoft.com/office/drawing/2014/main" id="{5453F57A-01AB-3448-856D-FE344F0F4D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2E7F14-9C1B-4445-A5E7-3721F2EE4B50}"/>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316452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E13ED4-EBF2-8A47-B18F-E124159D20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A9545E-3680-214B-AAC8-3ADDCDCAC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1B8DC9-7601-864D-BD61-291D4E50D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B8A913-8A93-5744-A567-FEF92BDC6CA1}"/>
              </a:ext>
            </a:extLst>
          </p:cNvPr>
          <p:cNvSpPr>
            <a:spLocks noGrp="1"/>
          </p:cNvSpPr>
          <p:nvPr>
            <p:ph type="dt" sz="half" idx="10"/>
          </p:nvPr>
        </p:nvSpPr>
        <p:spPr/>
        <p:txBody>
          <a:bodyPr/>
          <a:lstStyle/>
          <a:p>
            <a:fld id="{8308D954-0F24-B945-A19E-C94692285D6B}" type="datetimeFigureOut">
              <a:rPr kumimoji="1" lang="ja-JP" altLang="en-US" smtClean="0"/>
              <a:t>2021/8/17</a:t>
            </a:fld>
            <a:endParaRPr kumimoji="1" lang="ja-JP" altLang="en-US"/>
          </a:p>
        </p:txBody>
      </p:sp>
      <p:sp>
        <p:nvSpPr>
          <p:cNvPr id="6" name="フッター プレースホルダー 5">
            <a:extLst>
              <a:ext uri="{FF2B5EF4-FFF2-40B4-BE49-F238E27FC236}">
                <a16:creationId xmlns:a16="http://schemas.microsoft.com/office/drawing/2014/main" id="{254547A6-8BFE-C845-8F06-7A3DC9A10A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0C3479-7442-6B48-AB0E-CDAF20AF96D6}"/>
              </a:ext>
            </a:extLst>
          </p:cNvPr>
          <p:cNvSpPr>
            <a:spLocks noGrp="1"/>
          </p:cNvSpPr>
          <p:nvPr>
            <p:ph type="sldNum" sz="quarter" idx="12"/>
          </p:nvPr>
        </p:nvSpPr>
        <p:spPr/>
        <p:txBody>
          <a:body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168495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93EABA-C16A-4E46-A048-614D4CE51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BF876C-18F7-BC4E-9405-7C8361B27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BADBE2-F9E2-8D4F-9308-EE5A7064F1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8D954-0F24-B945-A19E-C94692285D6B}" type="datetimeFigureOut">
              <a:rPr kumimoji="1" lang="ja-JP" altLang="en-US" smtClean="0"/>
              <a:t>2021/8/17</a:t>
            </a:fld>
            <a:endParaRPr kumimoji="1" lang="ja-JP" altLang="en-US"/>
          </a:p>
        </p:txBody>
      </p:sp>
      <p:sp>
        <p:nvSpPr>
          <p:cNvPr id="5" name="フッター プレースホルダー 4">
            <a:extLst>
              <a:ext uri="{FF2B5EF4-FFF2-40B4-BE49-F238E27FC236}">
                <a16:creationId xmlns:a16="http://schemas.microsoft.com/office/drawing/2014/main" id="{46EABAEE-C9DA-EA49-A9DB-0A9201F84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1B4D0B7-D777-684A-86D6-6F750EE45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DE8A2-1B20-1045-A25F-EE3D2452A9C5}" type="slidenum">
              <a:rPr kumimoji="1" lang="ja-JP" altLang="en-US" smtClean="0"/>
              <a:t>‹#›</a:t>
            </a:fld>
            <a:endParaRPr kumimoji="1" lang="ja-JP" altLang="en-US"/>
          </a:p>
        </p:txBody>
      </p:sp>
    </p:spTree>
    <p:extLst>
      <p:ext uri="{BB962C8B-B14F-4D97-AF65-F5344CB8AC3E}">
        <p14:creationId xmlns:p14="http://schemas.microsoft.com/office/powerpoint/2010/main" val="121593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5E521-E4CA-3743-9217-A298E3BCFFD5}"/>
              </a:ext>
            </a:extLst>
          </p:cNvPr>
          <p:cNvSpPr>
            <a:spLocks noGrp="1"/>
          </p:cNvSpPr>
          <p:nvPr>
            <p:ph type="ctrTitle"/>
          </p:nvPr>
        </p:nvSpPr>
        <p:spPr/>
        <p:txBody>
          <a:bodyPr/>
          <a:lstStyle/>
          <a:p>
            <a:r>
              <a:rPr kumimoji="1" lang="ja-JP" altLang="en-US"/>
              <a:t>データベース</a:t>
            </a:r>
          </a:p>
        </p:txBody>
      </p:sp>
      <p:sp>
        <p:nvSpPr>
          <p:cNvPr id="3" name="字幕 2">
            <a:extLst>
              <a:ext uri="{FF2B5EF4-FFF2-40B4-BE49-F238E27FC236}">
                <a16:creationId xmlns:a16="http://schemas.microsoft.com/office/drawing/2014/main" id="{4428DEBF-F179-4C49-B203-F329B67B977B}"/>
              </a:ext>
            </a:extLst>
          </p:cNvPr>
          <p:cNvSpPr>
            <a:spLocks noGrp="1"/>
          </p:cNvSpPr>
          <p:nvPr>
            <p:ph type="subTitle" idx="1"/>
          </p:nvPr>
        </p:nvSpPr>
        <p:spPr>
          <a:xfrm>
            <a:off x="1524000" y="4221798"/>
            <a:ext cx="9144000" cy="1655762"/>
          </a:xfrm>
        </p:spPr>
        <p:txBody>
          <a:bodyPr/>
          <a:lstStyle/>
          <a:p>
            <a:r>
              <a:rPr lang="en-US" altLang="ja-JP" dirty="0"/>
              <a:t>B2181220 </a:t>
            </a:r>
            <a:r>
              <a:rPr lang="ja-JP" altLang="en-US"/>
              <a:t>佐々木瑠斗</a:t>
            </a:r>
            <a:endParaRPr kumimoji="1" lang="ja-JP" altLang="en-US"/>
          </a:p>
        </p:txBody>
      </p:sp>
    </p:spTree>
    <p:extLst>
      <p:ext uri="{BB962C8B-B14F-4D97-AF65-F5344CB8AC3E}">
        <p14:creationId xmlns:p14="http://schemas.microsoft.com/office/powerpoint/2010/main" val="74167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B6F65-D2E3-A244-AFF9-4AE5DB83B376}"/>
              </a:ext>
            </a:extLst>
          </p:cNvPr>
          <p:cNvSpPr>
            <a:spLocks noGrp="1"/>
          </p:cNvSpPr>
          <p:nvPr>
            <p:ph type="title"/>
          </p:nvPr>
        </p:nvSpPr>
        <p:spPr/>
        <p:txBody>
          <a:bodyPr/>
          <a:lstStyle/>
          <a:p>
            <a:r>
              <a:rPr kumimoji="1" lang="ja-JP" altLang="en-US"/>
              <a:t>期待される効果</a:t>
            </a:r>
          </a:p>
        </p:txBody>
      </p:sp>
      <p:sp>
        <p:nvSpPr>
          <p:cNvPr id="3" name="コンテンツ プレースホルダー 2">
            <a:extLst>
              <a:ext uri="{FF2B5EF4-FFF2-40B4-BE49-F238E27FC236}">
                <a16:creationId xmlns:a16="http://schemas.microsoft.com/office/drawing/2014/main" id="{74AA6310-60F0-2D49-B554-4C166230947B}"/>
              </a:ext>
            </a:extLst>
          </p:cNvPr>
          <p:cNvSpPr>
            <a:spLocks noGrp="1"/>
          </p:cNvSpPr>
          <p:nvPr>
            <p:ph idx="1"/>
          </p:nvPr>
        </p:nvSpPr>
        <p:spPr>
          <a:xfrm>
            <a:off x="838200" y="1825625"/>
            <a:ext cx="10515600" cy="663575"/>
          </a:xfrm>
        </p:spPr>
        <p:txBody>
          <a:bodyPr/>
          <a:lstStyle/>
          <a:p>
            <a:pPr marL="0" indent="0">
              <a:buNone/>
            </a:pPr>
            <a:r>
              <a:rPr lang="ja-JP" altLang="en-US" dirty="0"/>
              <a:t>トランザクション処理における、信頼性の向上につながる。</a:t>
            </a:r>
            <a:endParaRPr lang="en-US" altLang="ja-JP" dirty="0"/>
          </a:p>
          <a:p>
            <a:pPr marL="0" indent="0">
              <a:buNone/>
            </a:pPr>
            <a:endParaRPr lang="en-US" altLang="ja-JP" dirty="0"/>
          </a:p>
        </p:txBody>
      </p:sp>
      <p:sp>
        <p:nvSpPr>
          <p:cNvPr id="4" name="タイトル 1">
            <a:extLst>
              <a:ext uri="{FF2B5EF4-FFF2-40B4-BE49-F238E27FC236}">
                <a16:creationId xmlns:a16="http://schemas.microsoft.com/office/drawing/2014/main" id="{D17D1107-B77C-6849-B806-A6A956F11514}"/>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まとめ</a:t>
            </a:r>
          </a:p>
        </p:txBody>
      </p:sp>
      <p:sp>
        <p:nvSpPr>
          <p:cNvPr id="5" name="コンテンツ プレースホルダー 2">
            <a:extLst>
              <a:ext uri="{FF2B5EF4-FFF2-40B4-BE49-F238E27FC236}">
                <a16:creationId xmlns:a16="http://schemas.microsoft.com/office/drawing/2014/main" id="{03D900B3-A132-C347-AF7D-C249B8908C90}"/>
              </a:ext>
            </a:extLst>
          </p:cNvPr>
          <p:cNvSpPr txBox="1">
            <a:spLocks/>
          </p:cNvSpPr>
          <p:nvPr/>
        </p:nvSpPr>
        <p:spPr>
          <a:xfrm>
            <a:off x="838200" y="4351336"/>
            <a:ext cx="10515600" cy="1866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t>近年はビッグデータなどが注目されてきており、データを管理するデータベースについての理解はこれからますます求められると考えられる。</a:t>
            </a:r>
            <a:endParaRPr lang="en-US" altLang="ja-JP" dirty="0"/>
          </a:p>
        </p:txBody>
      </p:sp>
    </p:spTree>
    <p:extLst>
      <p:ext uri="{BB962C8B-B14F-4D97-AF65-F5344CB8AC3E}">
        <p14:creationId xmlns:p14="http://schemas.microsoft.com/office/powerpoint/2010/main" val="313362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93F81-B8C6-4346-98C4-FD52053B1BC3}"/>
              </a:ext>
            </a:extLst>
          </p:cNvPr>
          <p:cNvSpPr>
            <a:spLocks noGrp="1"/>
          </p:cNvSpPr>
          <p:nvPr>
            <p:ph type="ctrTitle"/>
          </p:nvPr>
        </p:nvSpPr>
        <p:spPr>
          <a:xfrm>
            <a:off x="815646" y="1820041"/>
            <a:ext cx="10560707" cy="1541517"/>
          </a:xfrm>
        </p:spPr>
        <p:txBody>
          <a:bodyPr anchor="ctr">
            <a:normAutofit fontScale="90000"/>
          </a:bodyPr>
          <a:lstStyle/>
          <a:p>
            <a:r>
              <a:rPr lang="ja-JP" altLang="ja-JP" dirty="0"/>
              <a:t>光集積回路測定速度向上に向けた計算機生成ホログラムの検討</a:t>
            </a:r>
          </a:p>
        </p:txBody>
      </p:sp>
      <p:sp>
        <p:nvSpPr>
          <p:cNvPr id="3" name="字幕 2">
            <a:extLst>
              <a:ext uri="{FF2B5EF4-FFF2-40B4-BE49-F238E27FC236}">
                <a16:creationId xmlns:a16="http://schemas.microsoft.com/office/drawing/2014/main" id="{078C61C3-5A04-A54A-A7E2-53A7BE7DCAC3}"/>
              </a:ext>
            </a:extLst>
          </p:cNvPr>
          <p:cNvSpPr>
            <a:spLocks noGrp="1"/>
          </p:cNvSpPr>
          <p:nvPr>
            <p:ph type="subTitle" idx="1"/>
          </p:nvPr>
        </p:nvSpPr>
        <p:spPr>
          <a:xfrm>
            <a:off x="7698828" y="3429000"/>
            <a:ext cx="3331779" cy="486486"/>
          </a:xfrm>
        </p:spPr>
        <p:txBody>
          <a:bodyPr/>
          <a:lstStyle/>
          <a:p>
            <a:pPr algn="r"/>
            <a:r>
              <a:rPr kumimoji="1" lang="en-US" altLang="ja-JP" dirty="0"/>
              <a:t>B2181220 </a:t>
            </a:r>
            <a:r>
              <a:rPr kumimoji="1" lang="ja-JP" altLang="en-US"/>
              <a:t>佐々木瑠斗</a:t>
            </a:r>
          </a:p>
        </p:txBody>
      </p:sp>
    </p:spTree>
    <p:extLst>
      <p:ext uri="{BB962C8B-B14F-4D97-AF65-F5344CB8AC3E}">
        <p14:creationId xmlns:p14="http://schemas.microsoft.com/office/powerpoint/2010/main" val="125875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3DE8E-8DEB-7142-9E63-F29A59C15950}"/>
              </a:ext>
            </a:extLst>
          </p:cNvPr>
          <p:cNvSpPr>
            <a:spLocks noGrp="1"/>
          </p:cNvSpPr>
          <p:nvPr>
            <p:ph type="title"/>
          </p:nvPr>
        </p:nvSpPr>
        <p:spPr>
          <a:xfrm>
            <a:off x="838200" y="365125"/>
            <a:ext cx="6260024" cy="952231"/>
          </a:xfrm>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3D1FE707-A5A9-2640-9F79-ADE2F5FE00EE}"/>
              </a:ext>
            </a:extLst>
          </p:cNvPr>
          <p:cNvSpPr>
            <a:spLocks noGrp="1"/>
          </p:cNvSpPr>
          <p:nvPr>
            <p:ph idx="1"/>
          </p:nvPr>
        </p:nvSpPr>
        <p:spPr>
          <a:xfrm>
            <a:off x="838200" y="1370492"/>
            <a:ext cx="7854613" cy="2198411"/>
          </a:xfrm>
        </p:spPr>
        <p:txBody>
          <a:bodyPr>
            <a:normAutofit/>
          </a:bodyPr>
          <a:lstStyle/>
          <a:p>
            <a:pPr marL="0" indent="0">
              <a:buNone/>
            </a:pPr>
            <a:r>
              <a:rPr lang="ja-JP" altLang="en-US" dirty="0"/>
              <a:t>・光集積回路の検査にはコストがかかる</a:t>
            </a:r>
            <a:endParaRPr lang="en-US" altLang="ja-JP" dirty="0"/>
          </a:p>
          <a:p>
            <a:pPr marL="0" indent="457200">
              <a:buNone/>
            </a:pPr>
            <a:r>
              <a:rPr lang="ja-JP" altLang="en-US" sz="2400" dirty="0"/>
              <a:t>アライメントコストの割合が大きい</a:t>
            </a:r>
            <a:endParaRPr lang="en-US" altLang="ja-JP" sz="2400" dirty="0"/>
          </a:p>
          <a:p>
            <a:pPr marL="457200" lvl="1" indent="0">
              <a:buNone/>
            </a:pPr>
            <a:r>
              <a:rPr kumimoji="1" lang="ja-JP" altLang="en-US" dirty="0"/>
              <a:t>→グレーティングカプラを用いた表面結合方式は</a:t>
            </a:r>
            <a:endParaRPr lang="en-US" altLang="ja-JP" dirty="0"/>
          </a:p>
          <a:p>
            <a:pPr marL="457200" lvl="1" indent="0">
              <a:buNone/>
            </a:pPr>
            <a:r>
              <a:rPr kumimoji="1" lang="ja-JP" altLang="en-US" dirty="0"/>
              <a:t>位置決めが難しく、さらにコストを上げてしまう</a:t>
            </a:r>
            <a:endParaRPr kumimoji="1" lang="en-US" altLang="ja-JP" dirty="0"/>
          </a:p>
          <a:p>
            <a:pPr marL="0" indent="0">
              <a:buNone/>
            </a:pPr>
            <a:endParaRPr kumimoji="1" lang="ja-JP" altLang="en-US" dirty="0"/>
          </a:p>
        </p:txBody>
      </p:sp>
      <p:grpSp>
        <p:nvGrpSpPr>
          <p:cNvPr id="4" name="グループ化 3">
            <a:extLst>
              <a:ext uri="{FF2B5EF4-FFF2-40B4-BE49-F238E27FC236}">
                <a16:creationId xmlns:a16="http://schemas.microsoft.com/office/drawing/2014/main" id="{19CF92BC-A1EE-0E46-89DF-72CD87EC62B0}"/>
              </a:ext>
            </a:extLst>
          </p:cNvPr>
          <p:cNvGrpSpPr/>
          <p:nvPr/>
        </p:nvGrpSpPr>
        <p:grpSpPr>
          <a:xfrm>
            <a:off x="8777576" y="1783600"/>
            <a:ext cx="2640998" cy="2109362"/>
            <a:chOff x="94699" y="2751881"/>
            <a:chExt cx="2640998" cy="2109362"/>
          </a:xfrm>
        </p:grpSpPr>
        <p:grpSp>
          <p:nvGrpSpPr>
            <p:cNvPr id="5" name="グループ化 4">
              <a:extLst>
                <a:ext uri="{FF2B5EF4-FFF2-40B4-BE49-F238E27FC236}">
                  <a16:creationId xmlns:a16="http://schemas.microsoft.com/office/drawing/2014/main" id="{3B79A996-BF17-754A-9541-F015D09EB478}"/>
                </a:ext>
              </a:extLst>
            </p:cNvPr>
            <p:cNvGrpSpPr/>
            <p:nvPr/>
          </p:nvGrpSpPr>
          <p:grpSpPr>
            <a:xfrm>
              <a:off x="1019274" y="2811269"/>
              <a:ext cx="1716423" cy="2049974"/>
              <a:chOff x="1323975" y="2645851"/>
              <a:chExt cx="1716423" cy="2049974"/>
            </a:xfrm>
          </p:grpSpPr>
          <p:sp>
            <p:nvSpPr>
              <p:cNvPr id="8" name="正方形/長方形 7">
                <a:extLst>
                  <a:ext uri="{FF2B5EF4-FFF2-40B4-BE49-F238E27FC236}">
                    <a16:creationId xmlns:a16="http://schemas.microsoft.com/office/drawing/2014/main" id="{33640A3F-4B8F-F943-A7C1-DA6AD0FC76E4}"/>
                  </a:ext>
                </a:extLst>
              </p:cNvPr>
              <p:cNvSpPr/>
              <p:nvPr/>
            </p:nvSpPr>
            <p:spPr>
              <a:xfrm>
                <a:off x="1323975" y="3381375"/>
                <a:ext cx="1666875" cy="1314450"/>
              </a:xfrm>
              <a:prstGeom prst="rect">
                <a:avLst/>
              </a:prstGeom>
              <a:solidFill>
                <a:srgbClr val="92D050"/>
              </a:solidFill>
              <a:ln>
                <a:noFill/>
              </a:ln>
              <a:scene3d>
                <a:camera prst="orthographicFront">
                  <a:rot lat="18000000" lon="19200000" rev="2400000"/>
                </a:camera>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DB0824-B54F-C44E-BDDD-73FAE37182C4}"/>
                  </a:ext>
                </a:extLst>
              </p:cNvPr>
              <p:cNvSpPr/>
              <p:nvPr/>
            </p:nvSpPr>
            <p:spPr>
              <a:xfrm>
                <a:off x="2476497" y="3719513"/>
                <a:ext cx="276225" cy="276225"/>
              </a:xfrm>
              <a:prstGeom prst="rect">
                <a:avLst/>
              </a:prstGeom>
              <a:solidFill>
                <a:srgbClr val="00B050"/>
              </a:solidFill>
              <a:ln>
                <a:noFill/>
              </a:ln>
              <a:scene3d>
                <a:camera prst="orthographicFront">
                  <a:rot lat="18000000" lon="19200000" rev="2400000"/>
                </a:camera>
                <a:lightRig rig="threePt" dir="t"/>
              </a:scene3d>
              <a:sp3d extrusionH="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BD4D4E3-839E-4845-940A-27773F6DC1DC}"/>
                  </a:ext>
                </a:extLst>
              </p:cNvPr>
              <p:cNvSpPr/>
              <p:nvPr/>
            </p:nvSpPr>
            <p:spPr>
              <a:xfrm>
                <a:off x="2695577" y="3971925"/>
                <a:ext cx="276225" cy="276225"/>
              </a:xfrm>
              <a:prstGeom prst="rect">
                <a:avLst/>
              </a:prstGeom>
              <a:solidFill>
                <a:srgbClr val="00B050"/>
              </a:solidFill>
              <a:ln>
                <a:noFill/>
              </a:ln>
              <a:scene3d>
                <a:camera prst="orthographicFront">
                  <a:rot lat="18000000" lon="19200000" rev="2400000"/>
                </a:camera>
                <a:lightRig rig="threePt" dir="t"/>
              </a:scene3d>
              <a:sp3d extrusionH="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1">
                <a:extLst>
                  <a:ext uri="{FF2B5EF4-FFF2-40B4-BE49-F238E27FC236}">
                    <a16:creationId xmlns:a16="http://schemas.microsoft.com/office/drawing/2014/main" id="{E63B0F1F-2A78-B547-8BFB-44D5D2E71BBB}"/>
                  </a:ext>
                </a:extLst>
              </p:cNvPr>
              <p:cNvSpPr/>
              <p:nvPr/>
            </p:nvSpPr>
            <p:spPr>
              <a:xfrm>
                <a:off x="2546013" y="3532812"/>
                <a:ext cx="287676" cy="287676"/>
              </a:xfrm>
              <a:prstGeom prst="ellipse">
                <a:avLst/>
              </a:prstGeom>
              <a:solidFill>
                <a:schemeClr val="bg2">
                  <a:lumMod val="90000"/>
                </a:schemeClr>
              </a:solidFill>
              <a:ln>
                <a:noFill/>
              </a:ln>
              <a:scene3d>
                <a:camera prst="orthographicFront">
                  <a:rot lat="668878" lon="6255539" rev="5203598"/>
                </a:camera>
                <a:lightRig rig="soft" dir="t"/>
              </a:scene3d>
              <a:sp3d extrusionH="1270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3">
                <a:extLst>
                  <a:ext uri="{FF2B5EF4-FFF2-40B4-BE49-F238E27FC236}">
                    <a16:creationId xmlns:a16="http://schemas.microsoft.com/office/drawing/2014/main" id="{61E83936-7988-9E44-9A2D-93DFB8CFCA26}"/>
                  </a:ext>
                </a:extLst>
              </p:cNvPr>
              <p:cNvSpPr/>
              <p:nvPr/>
            </p:nvSpPr>
            <p:spPr>
              <a:xfrm>
                <a:off x="2752722" y="3859499"/>
                <a:ext cx="287676" cy="287676"/>
              </a:xfrm>
              <a:prstGeom prst="ellipse">
                <a:avLst/>
              </a:prstGeom>
              <a:solidFill>
                <a:schemeClr val="bg2">
                  <a:lumMod val="90000"/>
                </a:schemeClr>
              </a:solidFill>
              <a:ln>
                <a:noFill/>
              </a:ln>
              <a:scene3d>
                <a:camera prst="orthographicFront">
                  <a:rot lat="668878" lon="6255539" rev="5203598"/>
                </a:camera>
                <a:lightRig rig="soft" dir="t"/>
              </a:scene3d>
              <a:sp3d extrusionH="1270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62E4467F-7B1E-B448-8477-D9BA31C62949}"/>
                  </a:ext>
                </a:extLst>
              </p:cNvPr>
              <p:cNvCxnSpPr/>
              <p:nvPr/>
            </p:nvCxnSpPr>
            <p:spPr>
              <a:xfrm flipH="1">
                <a:off x="2681399" y="2645851"/>
                <a:ext cx="123715" cy="977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B27CD69-651D-C64F-81C5-FFB4758D2420}"/>
                  </a:ext>
                </a:extLst>
              </p:cNvPr>
              <p:cNvCxnSpPr/>
              <p:nvPr/>
            </p:nvCxnSpPr>
            <p:spPr>
              <a:xfrm flipV="1">
                <a:off x="2889877" y="2862772"/>
                <a:ext cx="123715" cy="977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14">
                <a:extLst>
                  <a:ext uri="{FF2B5EF4-FFF2-40B4-BE49-F238E27FC236}">
                    <a16:creationId xmlns:a16="http://schemas.microsoft.com/office/drawing/2014/main" id="{E55EBFF9-8FA7-8E4B-AEA2-1A28B0618860}"/>
                  </a:ext>
                </a:extLst>
              </p:cNvPr>
              <p:cNvSpPr/>
              <p:nvPr/>
            </p:nvSpPr>
            <p:spPr>
              <a:xfrm>
                <a:off x="1492250" y="3835400"/>
                <a:ext cx="1203325" cy="381000"/>
              </a:xfrm>
              <a:custGeom>
                <a:avLst/>
                <a:gdLst>
                  <a:gd name="connsiteX0" fmla="*/ 1203325 w 1203325"/>
                  <a:gd name="connsiteY0" fmla="*/ 298450 h 381000"/>
                  <a:gd name="connsiteX1" fmla="*/ 247650 w 1203325"/>
                  <a:gd name="connsiteY1" fmla="*/ 381000 h 381000"/>
                  <a:gd name="connsiteX2" fmla="*/ 0 w 1203325"/>
                  <a:gd name="connsiteY2" fmla="*/ 88900 h 381000"/>
                  <a:gd name="connsiteX3" fmla="*/ 107950 w 1203325"/>
                  <a:gd name="connsiteY3" fmla="*/ 76200 h 381000"/>
                  <a:gd name="connsiteX4" fmla="*/ 304800 w 1203325"/>
                  <a:gd name="connsiteY4" fmla="*/ 320675 h 381000"/>
                  <a:gd name="connsiteX5" fmla="*/ 974725 w 1203325"/>
                  <a:gd name="connsiteY5" fmla="*/ 257175 h 381000"/>
                  <a:gd name="connsiteX6" fmla="*/ 758825 w 1203325"/>
                  <a:gd name="connsiteY6" fmla="*/ 0 h 381000"/>
                  <a:gd name="connsiteX7" fmla="*/ 155575 w 1203325"/>
                  <a:gd name="connsiteY7" fmla="*/ 44450 h 381000"/>
                  <a:gd name="connsiteX8" fmla="*/ 269875 w 1203325"/>
                  <a:gd name="connsiteY8" fmla="*/ 158750 h 381000"/>
                  <a:gd name="connsiteX9" fmla="*/ 984250 w 1203325"/>
                  <a:gd name="connsiteY9" fmla="*/ 7302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3325" h="381000">
                    <a:moveTo>
                      <a:pt x="1203325" y="298450"/>
                    </a:moveTo>
                    <a:lnTo>
                      <a:pt x="247650" y="381000"/>
                    </a:lnTo>
                    <a:lnTo>
                      <a:pt x="0" y="88900"/>
                    </a:lnTo>
                    <a:lnTo>
                      <a:pt x="107950" y="76200"/>
                    </a:lnTo>
                    <a:lnTo>
                      <a:pt x="304800" y="320675"/>
                    </a:lnTo>
                    <a:lnTo>
                      <a:pt x="974725" y="257175"/>
                    </a:lnTo>
                    <a:lnTo>
                      <a:pt x="758825" y="0"/>
                    </a:lnTo>
                    <a:lnTo>
                      <a:pt x="155575" y="44450"/>
                    </a:lnTo>
                    <a:lnTo>
                      <a:pt x="269875" y="158750"/>
                    </a:lnTo>
                    <a:lnTo>
                      <a:pt x="984250" y="7302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8B6ACB27-9946-5D4D-9922-604C482B7360}"/>
                </a:ext>
              </a:extLst>
            </p:cNvPr>
            <p:cNvSpPr txBox="1"/>
            <p:nvPr/>
          </p:nvSpPr>
          <p:spPr>
            <a:xfrm>
              <a:off x="94699" y="2751881"/>
              <a:ext cx="1827533" cy="646331"/>
            </a:xfrm>
            <a:prstGeom prst="rect">
              <a:avLst/>
            </a:prstGeom>
            <a:noFill/>
          </p:spPr>
          <p:txBody>
            <a:bodyPr wrap="square" rtlCol="0">
              <a:spAutoFit/>
            </a:bodyPr>
            <a:lstStyle/>
            <a:p>
              <a:r>
                <a:rPr kumimoji="1" lang="ja-JP" altLang="en-US" dirty="0"/>
                <a:t>グレーティングカプラ</a:t>
              </a:r>
            </a:p>
          </p:txBody>
        </p:sp>
        <p:cxnSp>
          <p:nvCxnSpPr>
            <p:cNvPr id="7" name="直線矢印コネクタ 6">
              <a:extLst>
                <a:ext uri="{FF2B5EF4-FFF2-40B4-BE49-F238E27FC236}">
                  <a16:creationId xmlns:a16="http://schemas.microsoft.com/office/drawing/2014/main" id="{2A44A390-1281-4041-AF65-D93CC67A60E7}"/>
                </a:ext>
              </a:extLst>
            </p:cNvPr>
            <p:cNvCxnSpPr>
              <a:endCxn id="9" idx="1"/>
            </p:cNvCxnSpPr>
            <p:nvPr/>
          </p:nvCxnSpPr>
          <p:spPr>
            <a:xfrm>
              <a:off x="1187549" y="3216172"/>
              <a:ext cx="984247" cy="806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6B65ADA7-A987-BD4C-B42B-293468C5F22F}"/>
              </a:ext>
            </a:extLst>
          </p:cNvPr>
          <p:cNvSpPr txBox="1"/>
          <p:nvPr/>
        </p:nvSpPr>
        <p:spPr>
          <a:xfrm>
            <a:off x="8296659" y="4040305"/>
            <a:ext cx="3602833" cy="984885"/>
          </a:xfrm>
          <a:prstGeom prst="rect">
            <a:avLst/>
          </a:prstGeom>
          <a:noFill/>
        </p:spPr>
        <p:txBody>
          <a:bodyPr wrap="square" rtlCol="0">
            <a:spAutoFit/>
          </a:bodyPr>
          <a:lstStyle/>
          <a:p>
            <a:r>
              <a:rPr kumimoji="1" lang="ja-JP" altLang="en-US"/>
              <a:t>グレーティングカプラとは</a:t>
            </a:r>
            <a:endParaRPr lang="en-US" altLang="ja-JP" dirty="0"/>
          </a:p>
          <a:p>
            <a:r>
              <a:rPr lang="ja-JP" altLang="en-US" sz="2000"/>
              <a:t>導波路面に入出射するレーザ光と導波光を結入する素子</a:t>
            </a:r>
            <a:endParaRPr kumimoji="1" lang="en-US" altLang="ja-JP" sz="2000" dirty="0"/>
          </a:p>
        </p:txBody>
      </p:sp>
      <p:sp>
        <p:nvSpPr>
          <p:cNvPr id="17" name="タイトル 1">
            <a:extLst>
              <a:ext uri="{FF2B5EF4-FFF2-40B4-BE49-F238E27FC236}">
                <a16:creationId xmlns:a16="http://schemas.microsoft.com/office/drawing/2014/main" id="{B9D24B0D-8FE1-154E-BFC0-23136A3F5E88}"/>
              </a:ext>
            </a:extLst>
          </p:cNvPr>
          <p:cNvSpPr txBox="1">
            <a:spLocks/>
          </p:cNvSpPr>
          <p:nvPr/>
        </p:nvSpPr>
        <p:spPr>
          <a:xfrm>
            <a:off x="838200" y="3568904"/>
            <a:ext cx="6260024" cy="9522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目的</a:t>
            </a:r>
          </a:p>
        </p:txBody>
      </p:sp>
      <p:sp>
        <p:nvSpPr>
          <p:cNvPr id="18" name="コンテンツ プレースホルダー 2">
            <a:extLst>
              <a:ext uri="{FF2B5EF4-FFF2-40B4-BE49-F238E27FC236}">
                <a16:creationId xmlns:a16="http://schemas.microsoft.com/office/drawing/2014/main" id="{C7621DA6-2E7C-C64D-A20E-120CBE471542}"/>
              </a:ext>
            </a:extLst>
          </p:cNvPr>
          <p:cNvSpPr txBox="1">
            <a:spLocks/>
          </p:cNvSpPr>
          <p:nvPr/>
        </p:nvSpPr>
        <p:spPr>
          <a:xfrm>
            <a:off x="838200" y="4501777"/>
            <a:ext cx="7378337" cy="19714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・計算機生成ホログラムを用いてアライメ</a:t>
            </a:r>
            <a:endParaRPr lang="en-US" altLang="ja-JP" dirty="0"/>
          </a:p>
          <a:p>
            <a:pPr marL="0" indent="0">
              <a:buFont typeface="Arial" panose="020B0604020202020204" pitchFamily="34" charset="0"/>
              <a:buNone/>
            </a:pPr>
            <a:r>
              <a:rPr lang="ja-JP" altLang="en-US" dirty="0"/>
              <a:t>　トを楽にする</a:t>
            </a:r>
            <a:endParaRPr lang="en-US" altLang="ja-JP" dirty="0"/>
          </a:p>
          <a:p>
            <a:pPr marL="0" indent="0">
              <a:buFont typeface="Arial" panose="020B0604020202020204" pitchFamily="34" charset="0"/>
              <a:buNone/>
            </a:pPr>
            <a:r>
              <a:rPr lang="ja-JP" altLang="en-US" dirty="0"/>
              <a:t>・上下左右前後の位置合わせにホログラムで</a:t>
            </a:r>
            <a:endParaRPr lang="en-US" altLang="ja-JP" dirty="0"/>
          </a:p>
          <a:p>
            <a:pPr marL="0" indent="0">
              <a:buFont typeface="Arial" panose="020B0604020202020204" pitchFamily="34" charset="0"/>
              <a:buNone/>
            </a:pPr>
            <a:r>
              <a:rPr lang="ja-JP" altLang="en-US" dirty="0"/>
              <a:t>　再生した絵柄を活用する</a:t>
            </a:r>
          </a:p>
        </p:txBody>
      </p:sp>
    </p:spTree>
    <p:extLst>
      <p:ext uri="{BB962C8B-B14F-4D97-AF65-F5344CB8AC3E}">
        <p14:creationId xmlns:p14="http://schemas.microsoft.com/office/powerpoint/2010/main" val="142151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347E5A-B93F-9646-BC4E-9DBBAFC06A49}"/>
              </a:ext>
            </a:extLst>
          </p:cNvPr>
          <p:cNvSpPr txBox="1"/>
          <p:nvPr/>
        </p:nvSpPr>
        <p:spPr>
          <a:xfrm>
            <a:off x="798787" y="525516"/>
            <a:ext cx="3310758" cy="584775"/>
          </a:xfrm>
          <a:prstGeom prst="rect">
            <a:avLst/>
          </a:prstGeom>
          <a:noFill/>
        </p:spPr>
        <p:txBody>
          <a:bodyPr wrap="square" rtlCol="0">
            <a:spAutoFit/>
          </a:bodyPr>
          <a:lstStyle/>
          <a:p>
            <a:r>
              <a:rPr kumimoji="1" lang="ja-JP" altLang="en-US" sz="3200"/>
              <a:t>ホログラムとは</a:t>
            </a:r>
          </a:p>
        </p:txBody>
      </p:sp>
      <p:sp>
        <p:nvSpPr>
          <p:cNvPr id="3" name="テキスト ボックス 2">
            <a:extLst>
              <a:ext uri="{FF2B5EF4-FFF2-40B4-BE49-F238E27FC236}">
                <a16:creationId xmlns:a16="http://schemas.microsoft.com/office/drawing/2014/main" id="{185F2F59-3876-0349-BE8F-437ACA872C0F}"/>
              </a:ext>
            </a:extLst>
          </p:cNvPr>
          <p:cNvSpPr txBox="1"/>
          <p:nvPr/>
        </p:nvSpPr>
        <p:spPr>
          <a:xfrm>
            <a:off x="798787" y="1240220"/>
            <a:ext cx="6309379" cy="1015663"/>
          </a:xfrm>
          <a:prstGeom prst="rect">
            <a:avLst/>
          </a:prstGeom>
          <a:noFill/>
        </p:spPr>
        <p:txBody>
          <a:bodyPr wrap="square" rtlCol="0">
            <a:spAutoFit/>
          </a:bodyPr>
          <a:lstStyle/>
          <a:p>
            <a:r>
              <a:rPr lang="ja-JP" altLang="en-US" sz="2000"/>
              <a:t>物体光と参照光の相互の干渉によって、所定の再生像が得られるように光学基板上に干渉縞を記録する光学素子。</a:t>
            </a:r>
            <a:endParaRPr kumimoji="1" lang="ja-JP" altLang="en-US" sz="2000"/>
          </a:p>
        </p:txBody>
      </p:sp>
      <p:sp>
        <p:nvSpPr>
          <p:cNvPr id="4" name="テキスト ボックス 3">
            <a:extLst>
              <a:ext uri="{FF2B5EF4-FFF2-40B4-BE49-F238E27FC236}">
                <a16:creationId xmlns:a16="http://schemas.microsoft.com/office/drawing/2014/main" id="{989F2376-02BA-E545-A64B-13122C1187C9}"/>
              </a:ext>
            </a:extLst>
          </p:cNvPr>
          <p:cNvSpPr txBox="1"/>
          <p:nvPr/>
        </p:nvSpPr>
        <p:spPr>
          <a:xfrm>
            <a:off x="798786" y="3793813"/>
            <a:ext cx="8345213" cy="584775"/>
          </a:xfrm>
          <a:prstGeom prst="rect">
            <a:avLst/>
          </a:prstGeom>
          <a:noFill/>
        </p:spPr>
        <p:txBody>
          <a:bodyPr wrap="square" rtlCol="0">
            <a:spAutoFit/>
          </a:bodyPr>
          <a:lstStyle/>
          <a:p>
            <a:r>
              <a:rPr kumimoji="1" lang="ja-JP" altLang="en-US" sz="3200" dirty="0"/>
              <a:t>計算機生成ホログラム</a:t>
            </a:r>
            <a:r>
              <a:rPr kumimoji="1" lang="en-US" altLang="ja-JP" sz="3200" dirty="0"/>
              <a:t>(CGH)</a:t>
            </a:r>
            <a:r>
              <a:rPr kumimoji="1" lang="ja-JP" altLang="en-US" sz="3200" dirty="0"/>
              <a:t>とは</a:t>
            </a:r>
          </a:p>
        </p:txBody>
      </p:sp>
      <p:sp>
        <p:nvSpPr>
          <p:cNvPr id="5" name="テキスト ボックス 4">
            <a:extLst>
              <a:ext uri="{FF2B5EF4-FFF2-40B4-BE49-F238E27FC236}">
                <a16:creationId xmlns:a16="http://schemas.microsoft.com/office/drawing/2014/main" id="{5B3A3571-D5C5-A046-A779-19FF5DF109A1}"/>
              </a:ext>
            </a:extLst>
          </p:cNvPr>
          <p:cNvSpPr txBox="1"/>
          <p:nvPr/>
        </p:nvSpPr>
        <p:spPr>
          <a:xfrm>
            <a:off x="798787" y="4338985"/>
            <a:ext cx="7683062" cy="400110"/>
          </a:xfrm>
          <a:prstGeom prst="rect">
            <a:avLst/>
          </a:prstGeom>
          <a:noFill/>
        </p:spPr>
        <p:txBody>
          <a:bodyPr wrap="square" rtlCol="0">
            <a:spAutoFit/>
          </a:bodyPr>
          <a:lstStyle/>
          <a:p>
            <a:r>
              <a:rPr kumimoji="1" lang="ja-JP" altLang="en-US" sz="2000" dirty="0"/>
              <a:t>光波伝搬をコンピュータ上でシミュレーションして作る</a:t>
            </a:r>
            <a:r>
              <a:rPr lang="ja-JP" altLang="en-US" sz="2000" dirty="0"/>
              <a:t>。</a:t>
            </a:r>
            <a:endParaRPr kumimoji="1" lang="en-US" altLang="ja-JP" sz="2000" dirty="0"/>
          </a:p>
        </p:txBody>
      </p:sp>
      <p:sp>
        <p:nvSpPr>
          <p:cNvPr id="6" name="テキスト ボックス 5">
            <a:extLst>
              <a:ext uri="{FF2B5EF4-FFF2-40B4-BE49-F238E27FC236}">
                <a16:creationId xmlns:a16="http://schemas.microsoft.com/office/drawing/2014/main" id="{FB8E6936-3DF2-8D46-94FD-7FCB1064248C}"/>
              </a:ext>
            </a:extLst>
          </p:cNvPr>
          <p:cNvSpPr txBox="1"/>
          <p:nvPr/>
        </p:nvSpPr>
        <p:spPr>
          <a:xfrm>
            <a:off x="1562537" y="4842688"/>
            <a:ext cx="5647229" cy="1015663"/>
          </a:xfrm>
          <a:prstGeom prst="rect">
            <a:avLst/>
          </a:prstGeom>
          <a:noFill/>
        </p:spPr>
        <p:txBody>
          <a:bodyPr wrap="square" rtlCol="0">
            <a:spAutoFit/>
          </a:bodyPr>
          <a:lstStyle/>
          <a:p>
            <a:r>
              <a:rPr lang="ja-JP" altLang="en-US" sz="2000" dirty="0"/>
              <a:t>光学系の設計などの作業が不要</a:t>
            </a:r>
            <a:endParaRPr lang="en-US" altLang="ja-JP" sz="2000" dirty="0"/>
          </a:p>
          <a:p>
            <a:r>
              <a:rPr lang="ja-JP" altLang="en-US" sz="2000" dirty="0"/>
              <a:t>記録材料の入手が容易</a:t>
            </a:r>
            <a:endParaRPr lang="en-US" altLang="ja-JP" sz="2000" dirty="0"/>
          </a:p>
          <a:p>
            <a:r>
              <a:rPr lang="ja-JP" altLang="en-US" sz="2000" dirty="0"/>
              <a:t>フィルムに印刷も可能</a:t>
            </a:r>
          </a:p>
        </p:txBody>
      </p:sp>
      <p:cxnSp>
        <p:nvCxnSpPr>
          <p:cNvPr id="13" name="直線矢印コネクタ 12">
            <a:extLst>
              <a:ext uri="{FF2B5EF4-FFF2-40B4-BE49-F238E27FC236}">
                <a16:creationId xmlns:a16="http://schemas.microsoft.com/office/drawing/2014/main" id="{AA12FD81-07DF-5B43-898D-528E2E8798E6}"/>
              </a:ext>
            </a:extLst>
          </p:cNvPr>
          <p:cNvCxnSpPr/>
          <p:nvPr/>
        </p:nvCxnSpPr>
        <p:spPr>
          <a:xfrm>
            <a:off x="930584" y="4970645"/>
            <a:ext cx="45752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86AA9FBB-5C57-F342-936A-C50893CEEB1F}"/>
              </a:ext>
            </a:extLst>
          </p:cNvPr>
          <p:cNvPicPr>
            <a:picLocks noChangeAspect="1"/>
          </p:cNvPicPr>
          <p:nvPr/>
        </p:nvPicPr>
        <p:blipFill>
          <a:blip r:embed="rId2"/>
          <a:stretch>
            <a:fillRect/>
          </a:stretch>
        </p:blipFill>
        <p:spPr>
          <a:xfrm>
            <a:off x="7651146" y="3429000"/>
            <a:ext cx="4009190" cy="2827376"/>
          </a:xfrm>
          <a:prstGeom prst="rect">
            <a:avLst/>
          </a:prstGeom>
        </p:spPr>
      </p:pic>
      <p:pic>
        <p:nvPicPr>
          <p:cNvPr id="17" name="図 16">
            <a:extLst>
              <a:ext uri="{FF2B5EF4-FFF2-40B4-BE49-F238E27FC236}">
                <a16:creationId xmlns:a16="http://schemas.microsoft.com/office/drawing/2014/main" id="{6FABBCC8-06C8-A247-9146-8245B5135C40}"/>
              </a:ext>
            </a:extLst>
          </p:cNvPr>
          <p:cNvPicPr>
            <a:picLocks noChangeAspect="1"/>
          </p:cNvPicPr>
          <p:nvPr/>
        </p:nvPicPr>
        <p:blipFill>
          <a:blip r:embed="rId3"/>
          <a:stretch>
            <a:fillRect/>
          </a:stretch>
        </p:blipFill>
        <p:spPr>
          <a:xfrm>
            <a:off x="7209766" y="391037"/>
            <a:ext cx="4534830" cy="2454945"/>
          </a:xfrm>
          <a:prstGeom prst="rect">
            <a:avLst/>
          </a:prstGeom>
        </p:spPr>
      </p:pic>
    </p:spTree>
    <p:extLst>
      <p:ext uri="{BB962C8B-B14F-4D97-AF65-F5344CB8AC3E}">
        <p14:creationId xmlns:p14="http://schemas.microsoft.com/office/powerpoint/2010/main" val="99727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755EFC-B1F3-5B41-96E3-D266C387EAD1}"/>
              </a:ext>
            </a:extLst>
          </p:cNvPr>
          <p:cNvSpPr txBox="1"/>
          <p:nvPr/>
        </p:nvSpPr>
        <p:spPr>
          <a:xfrm>
            <a:off x="1162595" y="509451"/>
            <a:ext cx="5839097" cy="769441"/>
          </a:xfrm>
          <a:prstGeom prst="rect">
            <a:avLst/>
          </a:prstGeom>
          <a:noFill/>
        </p:spPr>
        <p:txBody>
          <a:bodyPr wrap="square" rtlCol="0">
            <a:spAutoFit/>
          </a:bodyPr>
          <a:lstStyle/>
          <a:p>
            <a:r>
              <a:rPr kumimoji="1" lang="ja-JP" altLang="en-US" sz="4400"/>
              <a:t>シナリオ</a:t>
            </a:r>
          </a:p>
        </p:txBody>
      </p:sp>
      <p:sp>
        <p:nvSpPr>
          <p:cNvPr id="3" name="テキスト ボックス 2">
            <a:extLst>
              <a:ext uri="{FF2B5EF4-FFF2-40B4-BE49-F238E27FC236}">
                <a16:creationId xmlns:a16="http://schemas.microsoft.com/office/drawing/2014/main" id="{8143CA33-C9DA-104A-A356-26C4D12E5CF7}"/>
              </a:ext>
            </a:extLst>
          </p:cNvPr>
          <p:cNvSpPr txBox="1"/>
          <p:nvPr/>
        </p:nvSpPr>
        <p:spPr>
          <a:xfrm>
            <a:off x="1162595" y="1771758"/>
            <a:ext cx="5839097" cy="523220"/>
          </a:xfrm>
          <a:prstGeom prst="rect">
            <a:avLst/>
          </a:prstGeom>
          <a:noFill/>
        </p:spPr>
        <p:txBody>
          <a:bodyPr wrap="square" rtlCol="0">
            <a:spAutoFit/>
          </a:bodyPr>
          <a:lstStyle/>
          <a:p>
            <a:r>
              <a:rPr kumimoji="1" lang="ja-JP" altLang="en-US" sz="2800" dirty="0"/>
              <a:t>・仮説立案</a:t>
            </a:r>
          </a:p>
        </p:txBody>
      </p:sp>
      <p:sp>
        <p:nvSpPr>
          <p:cNvPr id="4" name="テキスト ボックス 3">
            <a:extLst>
              <a:ext uri="{FF2B5EF4-FFF2-40B4-BE49-F238E27FC236}">
                <a16:creationId xmlns:a16="http://schemas.microsoft.com/office/drawing/2014/main" id="{C2908736-0B5D-B44C-8A94-6BDC8A129240}"/>
              </a:ext>
            </a:extLst>
          </p:cNvPr>
          <p:cNvSpPr txBox="1"/>
          <p:nvPr/>
        </p:nvSpPr>
        <p:spPr>
          <a:xfrm>
            <a:off x="1162595" y="2396394"/>
            <a:ext cx="5839097" cy="1815882"/>
          </a:xfrm>
          <a:prstGeom prst="rect">
            <a:avLst/>
          </a:prstGeom>
          <a:noFill/>
        </p:spPr>
        <p:txBody>
          <a:bodyPr wrap="square" rtlCol="0">
            <a:spAutoFit/>
          </a:bodyPr>
          <a:lstStyle/>
          <a:p>
            <a:r>
              <a:rPr lang="ja-JP" altLang="en-US" sz="2800"/>
              <a:t>・計算機生成ホログラムの計算</a:t>
            </a:r>
            <a:endParaRPr lang="en-US" altLang="ja-JP" sz="2800" dirty="0"/>
          </a:p>
          <a:p>
            <a:r>
              <a:rPr lang="ja-JP" altLang="en-US" sz="2800"/>
              <a:t>　</a:t>
            </a:r>
            <a:r>
              <a:rPr lang="en-US" altLang="ja-JP" sz="2800" dirty="0"/>
              <a:t>1. </a:t>
            </a:r>
            <a:r>
              <a:rPr lang="ja-JP" altLang="en-US" sz="2800"/>
              <a:t>物体光の計算</a:t>
            </a:r>
            <a:br>
              <a:rPr lang="ja-JP" altLang="en-US" sz="2800"/>
            </a:br>
            <a:r>
              <a:rPr lang="ja-JP" altLang="en-US" sz="2800"/>
              <a:t>　</a:t>
            </a:r>
            <a:r>
              <a:rPr lang="en-US" altLang="ja-JP" sz="2800" dirty="0"/>
              <a:t>2. </a:t>
            </a:r>
            <a:r>
              <a:rPr lang="ja-JP" altLang="en-US" sz="2800"/>
              <a:t>参照光の計算</a:t>
            </a:r>
            <a:br>
              <a:rPr lang="ja-JP" altLang="en-US" sz="2800"/>
            </a:br>
            <a:r>
              <a:rPr lang="ja-JP" altLang="en-US" sz="2800"/>
              <a:t>　</a:t>
            </a:r>
            <a:r>
              <a:rPr lang="en-US" altLang="ja-JP" sz="2800" dirty="0"/>
              <a:t>3. </a:t>
            </a:r>
            <a:r>
              <a:rPr lang="ja-JP" altLang="en-US" sz="2800"/>
              <a:t>干渉縞の計算</a:t>
            </a:r>
            <a:endParaRPr kumimoji="1" lang="ja-JP" altLang="en-US" sz="2800"/>
          </a:p>
        </p:txBody>
      </p:sp>
      <p:sp>
        <p:nvSpPr>
          <p:cNvPr id="5" name="テキスト ボックス 4">
            <a:extLst>
              <a:ext uri="{FF2B5EF4-FFF2-40B4-BE49-F238E27FC236}">
                <a16:creationId xmlns:a16="http://schemas.microsoft.com/office/drawing/2014/main" id="{CEA34A7E-D86B-404D-BBBD-691853691894}"/>
              </a:ext>
            </a:extLst>
          </p:cNvPr>
          <p:cNvSpPr txBox="1"/>
          <p:nvPr/>
        </p:nvSpPr>
        <p:spPr>
          <a:xfrm>
            <a:off x="1162595" y="4313692"/>
            <a:ext cx="5839097" cy="954107"/>
          </a:xfrm>
          <a:prstGeom prst="rect">
            <a:avLst/>
          </a:prstGeom>
          <a:noFill/>
        </p:spPr>
        <p:txBody>
          <a:bodyPr wrap="square" rtlCol="0">
            <a:spAutoFit/>
          </a:bodyPr>
          <a:lstStyle/>
          <a:p>
            <a:r>
              <a:rPr kumimoji="1" lang="ja-JP" altLang="en-US" sz="2800"/>
              <a:t>・実験</a:t>
            </a:r>
            <a:endParaRPr kumimoji="1" lang="en-US" altLang="ja-JP" sz="2800" dirty="0"/>
          </a:p>
          <a:p>
            <a:r>
              <a:rPr kumimoji="1" lang="ja-JP" altLang="en-US" sz="2800"/>
              <a:t>　光集積回路を用いて実験</a:t>
            </a:r>
          </a:p>
        </p:txBody>
      </p:sp>
      <p:sp>
        <p:nvSpPr>
          <p:cNvPr id="6" name="テキスト ボックス 5">
            <a:extLst>
              <a:ext uri="{FF2B5EF4-FFF2-40B4-BE49-F238E27FC236}">
                <a16:creationId xmlns:a16="http://schemas.microsoft.com/office/drawing/2014/main" id="{51697A2E-422E-894D-8EDA-55CD4042FCD0}"/>
              </a:ext>
            </a:extLst>
          </p:cNvPr>
          <p:cNvSpPr txBox="1"/>
          <p:nvPr/>
        </p:nvSpPr>
        <p:spPr>
          <a:xfrm>
            <a:off x="1162595" y="5369215"/>
            <a:ext cx="5839097" cy="523220"/>
          </a:xfrm>
          <a:prstGeom prst="rect">
            <a:avLst/>
          </a:prstGeom>
          <a:noFill/>
        </p:spPr>
        <p:txBody>
          <a:bodyPr wrap="square" rtlCol="0">
            <a:spAutoFit/>
          </a:bodyPr>
          <a:lstStyle/>
          <a:p>
            <a:r>
              <a:rPr kumimoji="1" lang="ja-JP" altLang="en-US" sz="2800"/>
              <a:t>・考察</a:t>
            </a:r>
            <a:endParaRPr kumimoji="1" lang="en-US" altLang="ja-JP" sz="2800" dirty="0"/>
          </a:p>
        </p:txBody>
      </p:sp>
      <p:sp>
        <p:nvSpPr>
          <p:cNvPr id="7" name="テキスト ボックス 6">
            <a:extLst>
              <a:ext uri="{FF2B5EF4-FFF2-40B4-BE49-F238E27FC236}">
                <a16:creationId xmlns:a16="http://schemas.microsoft.com/office/drawing/2014/main" id="{DBCEFCFC-D86B-4DC1-8F0C-58E77B25C98E}"/>
              </a:ext>
            </a:extLst>
          </p:cNvPr>
          <p:cNvSpPr txBox="1"/>
          <p:nvPr/>
        </p:nvSpPr>
        <p:spPr>
          <a:xfrm>
            <a:off x="1162595" y="1197830"/>
            <a:ext cx="5839097" cy="523220"/>
          </a:xfrm>
          <a:prstGeom prst="rect">
            <a:avLst/>
          </a:prstGeom>
          <a:noFill/>
        </p:spPr>
        <p:txBody>
          <a:bodyPr wrap="square" rtlCol="0">
            <a:spAutoFit/>
          </a:bodyPr>
          <a:lstStyle/>
          <a:p>
            <a:r>
              <a:rPr lang="ja-JP" altLang="en-US" sz="2800" dirty="0"/>
              <a:t>・調査</a:t>
            </a:r>
            <a:endParaRPr kumimoji="1" lang="ja-JP" altLang="en-US" sz="2800" dirty="0"/>
          </a:p>
        </p:txBody>
      </p:sp>
    </p:spTree>
    <p:extLst>
      <p:ext uri="{BB962C8B-B14F-4D97-AF65-F5344CB8AC3E}">
        <p14:creationId xmlns:p14="http://schemas.microsoft.com/office/powerpoint/2010/main" val="108194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747384" y="651428"/>
            <a:ext cx="8192988" cy="3785652"/>
          </a:xfrm>
          <a:prstGeom prst="rect">
            <a:avLst/>
          </a:prstGeom>
        </p:spPr>
        <p:txBody>
          <a:bodyPr wrap="square">
            <a:spAutoFit/>
          </a:bodyPr>
          <a:lstStyle/>
          <a:p>
            <a:r>
              <a:rPr lang="ja-JP" altLang="en-US" sz="2000" dirty="0">
                <a:latin typeface="Times New Roman" panose="02020603050405020304" pitchFamily="18" charset="0"/>
                <a:cs typeface="Times New Roman" panose="02020603050405020304" pitchFamily="18" charset="0"/>
              </a:rPr>
              <a:t>Contents</a:t>
            </a:r>
          </a:p>
          <a:p>
            <a:r>
              <a:rPr lang="ja-JP" altLang="en-US" sz="2000" dirty="0">
                <a:latin typeface="Times New Roman" panose="02020603050405020304" pitchFamily="18" charset="0"/>
                <a:cs typeface="Times New Roman" panose="02020603050405020304" pitchFamily="18" charset="0"/>
              </a:rPr>
              <a:t>1. Introduction: What Are the Extraordinary Ideas Conputers Use Every Day?</a:t>
            </a:r>
          </a:p>
          <a:p>
            <a:r>
              <a:rPr lang="ja-JP" altLang="en-US" sz="2000" dirty="0">
                <a:latin typeface="Times New Roman" panose="02020603050405020304" pitchFamily="18" charset="0"/>
                <a:cs typeface="Times New Roman" panose="02020603050405020304" pitchFamily="18" charset="0"/>
              </a:rPr>
              <a:t>2. Search Engine Indexing: Finding Needles in the World's Biggest Haystack</a:t>
            </a:r>
          </a:p>
          <a:p>
            <a:r>
              <a:rPr lang="ja-JP" altLang="en-US" sz="2000" dirty="0">
                <a:latin typeface="Times New Roman" panose="02020603050405020304" pitchFamily="18" charset="0"/>
                <a:cs typeface="Times New Roman" panose="02020603050405020304" pitchFamily="18" charset="0"/>
              </a:rPr>
              <a:t>3. Page Rank: The Technology That Launched Google</a:t>
            </a:r>
          </a:p>
          <a:p>
            <a:r>
              <a:rPr lang="ja-JP" altLang="en-US" sz="2000" dirty="0">
                <a:latin typeface="Times New Roman" panose="02020603050405020304" pitchFamily="18" charset="0"/>
                <a:cs typeface="Times New Roman" panose="02020603050405020304" pitchFamily="18" charset="0"/>
              </a:rPr>
              <a:t>4. Public Key Cryptography: Sending Secrets on a Postcard</a:t>
            </a:r>
          </a:p>
          <a:p>
            <a:r>
              <a:rPr lang="ja-JP" altLang="en-US" sz="2000" dirty="0">
                <a:latin typeface="Times New Roman" panose="02020603050405020304" pitchFamily="18" charset="0"/>
                <a:cs typeface="Times New Roman" panose="02020603050405020304" pitchFamily="18" charset="0"/>
              </a:rPr>
              <a:t>5. Error-Correcting Codes: Mistakes That Fix Themselvs</a:t>
            </a:r>
          </a:p>
          <a:p>
            <a:r>
              <a:rPr lang="ja-JP" altLang="en-US" sz="2000" dirty="0">
                <a:latin typeface="Times New Roman" panose="02020603050405020304" pitchFamily="18" charset="0"/>
                <a:cs typeface="Times New Roman" panose="02020603050405020304" pitchFamily="18" charset="0"/>
              </a:rPr>
              <a:t>6. Pattern Recognition: Learning from Experience</a:t>
            </a:r>
          </a:p>
          <a:p>
            <a:r>
              <a:rPr lang="ja-JP" altLang="en-US" sz="2000" dirty="0">
                <a:latin typeface="Times New Roman" panose="02020603050405020304" pitchFamily="18" charset="0"/>
                <a:cs typeface="Times New Roman" panose="02020603050405020304" pitchFamily="18" charset="0"/>
              </a:rPr>
              <a:t>7. Data Compression: Something for Nothing</a:t>
            </a:r>
          </a:p>
          <a:p>
            <a:r>
              <a:rPr lang="ja-JP" altLang="en-US" sz="2000" dirty="0">
                <a:solidFill>
                  <a:srgbClr val="FF0000"/>
                </a:solidFill>
                <a:latin typeface="Times New Roman" panose="02020603050405020304" pitchFamily="18" charset="0"/>
                <a:cs typeface="Times New Roman" panose="02020603050405020304" pitchFamily="18" charset="0"/>
              </a:rPr>
              <a:t>8. Databases: The Quest for Consistency</a:t>
            </a:r>
          </a:p>
          <a:p>
            <a:r>
              <a:rPr lang="ja-JP" altLang="en-US" sz="2000" dirty="0">
                <a:latin typeface="Times New Roman" panose="02020603050405020304" pitchFamily="18" charset="0"/>
                <a:cs typeface="Times New Roman" panose="02020603050405020304" pitchFamily="18" charset="0"/>
              </a:rPr>
              <a:t>9: Digital Signatures: Who Really Wrote This Software?</a:t>
            </a:r>
          </a:p>
          <a:p>
            <a:r>
              <a:rPr lang="ja-JP" altLang="en-US" sz="2000" dirty="0">
                <a:latin typeface="Times New Roman" panose="02020603050405020304" pitchFamily="18" charset="0"/>
                <a:cs typeface="Times New Roman" panose="02020603050405020304" pitchFamily="18" charset="0"/>
              </a:rPr>
              <a:t>10: What Is Computable?</a:t>
            </a:r>
          </a:p>
          <a:p>
            <a:r>
              <a:rPr lang="ja-JP" altLang="en-US" sz="2000" dirty="0">
                <a:latin typeface="Times New Roman" panose="02020603050405020304" pitchFamily="18" charset="0"/>
                <a:cs typeface="Times New Roman" panose="02020603050405020304" pitchFamily="18" charset="0"/>
              </a:rPr>
              <a:t>11: Conclusion: More Genius at Your Fingertips?</a:t>
            </a:r>
          </a:p>
        </p:txBody>
      </p:sp>
      <p:sp>
        <p:nvSpPr>
          <p:cNvPr id="7" name="正方形/長方形 6"/>
          <p:cNvSpPr/>
          <p:nvPr/>
        </p:nvSpPr>
        <p:spPr>
          <a:xfrm>
            <a:off x="511841" y="5637167"/>
            <a:ext cx="3678044" cy="923330"/>
          </a:xfrm>
          <a:prstGeom prst="rect">
            <a:avLst/>
          </a:prstGeom>
        </p:spPr>
        <p:txBody>
          <a:bodyPr wrap="square">
            <a:spAutoFit/>
          </a:bodyPr>
          <a:lstStyle/>
          <a:p>
            <a:r>
              <a:rPr lang="en-US" altLang="ja-JP" dirty="0">
                <a:latin typeface="Times New Roman" panose="02020603050405020304" pitchFamily="18" charset="0"/>
                <a:cs typeface="Times New Roman" panose="02020603050405020304" pitchFamily="18" charset="0"/>
              </a:rPr>
              <a:t>John MacCormick, “Nine Algorithms That Changed the Future,” </a:t>
            </a:r>
            <a:r>
              <a:rPr lang="en-US" altLang="ja-JP" dirty="0" err="1">
                <a:latin typeface="Times New Roman" panose="02020603050405020304" pitchFamily="18" charset="0"/>
                <a:cs typeface="Times New Roman" panose="02020603050405020304" pitchFamily="18" charset="0"/>
              </a:rPr>
              <a:t>Prinston</a:t>
            </a:r>
            <a:r>
              <a:rPr lang="en-US" altLang="ja-JP" dirty="0">
                <a:latin typeface="Times New Roman" panose="02020603050405020304" pitchFamily="18" charset="0"/>
                <a:cs typeface="Times New Roman" panose="02020603050405020304" pitchFamily="18" charset="0"/>
              </a:rPr>
              <a:t> University Press (201).</a:t>
            </a:r>
            <a:endParaRPr lang="ja-JP" altLang="en-US" dirty="0">
              <a:latin typeface="Times New Roman" panose="02020603050405020304" pitchFamily="18" charset="0"/>
              <a:cs typeface="Times New Roman" panose="02020603050405020304" pitchFamily="18" charset="0"/>
            </a:endParaRPr>
          </a:p>
        </p:txBody>
      </p:sp>
      <p:pic>
        <p:nvPicPr>
          <p:cNvPr id="8" name="図 7"/>
          <p:cNvPicPr>
            <a:picLocks noChangeAspect="1"/>
          </p:cNvPicPr>
          <p:nvPr/>
        </p:nvPicPr>
        <p:blipFill>
          <a:blip r:embed="rId2"/>
          <a:stretch>
            <a:fillRect/>
          </a:stretch>
        </p:blipFill>
        <p:spPr>
          <a:xfrm>
            <a:off x="617330" y="709171"/>
            <a:ext cx="3130054" cy="4806258"/>
          </a:xfrm>
          <a:prstGeom prst="rect">
            <a:avLst/>
          </a:prstGeom>
        </p:spPr>
      </p:pic>
      <p:sp>
        <p:nvSpPr>
          <p:cNvPr id="9" name="テキスト ボックス 8"/>
          <p:cNvSpPr txBox="1"/>
          <p:nvPr/>
        </p:nvSpPr>
        <p:spPr>
          <a:xfrm>
            <a:off x="4541878" y="4592452"/>
            <a:ext cx="6981372" cy="1323439"/>
          </a:xfrm>
          <a:prstGeom prst="rect">
            <a:avLst/>
          </a:prstGeom>
          <a:noFill/>
          <a:ln>
            <a:solidFill>
              <a:schemeClr val="tx1"/>
            </a:solidFill>
          </a:ln>
        </p:spPr>
        <p:txBody>
          <a:bodyPr wrap="square" rtlCol="0">
            <a:spAutoFit/>
          </a:bodyPr>
          <a:lstStyle/>
          <a:p>
            <a:pPr algn="just"/>
            <a:r>
              <a:rPr kumimoji="1" lang="en-US" altLang="ja-JP" sz="2000" dirty="0">
                <a:latin typeface="Times New Roman" panose="02020603050405020304" pitchFamily="18" charset="0"/>
                <a:cs typeface="Times New Roman" panose="02020603050405020304" pitchFamily="18" charset="0"/>
              </a:rPr>
              <a:t>Most computer users employ these ingenious ideas many times every day, often without even realizing it! It is the objective of this book to explain </a:t>
            </a:r>
            <a:r>
              <a:rPr kumimoji="1" lang="en-US" altLang="ja-JP" sz="2000" dirty="0" err="1">
                <a:latin typeface="Times New Roman" panose="02020603050405020304" pitchFamily="18" charset="0"/>
                <a:cs typeface="Times New Roman" panose="02020603050405020304" pitchFamily="18" charset="0"/>
              </a:rPr>
              <a:t>thses</a:t>
            </a:r>
            <a:r>
              <a:rPr kumimoji="1" lang="en-US" altLang="ja-JP" sz="2000" dirty="0">
                <a:latin typeface="Times New Roman" panose="02020603050405020304" pitchFamily="18" charset="0"/>
                <a:cs typeface="Times New Roman" panose="02020603050405020304" pitchFamily="18" charset="0"/>
              </a:rPr>
              <a:t> concepts – the great ideas of computer science that we use every day – to</a:t>
            </a:r>
            <a:r>
              <a:rPr lang="ja-JP" altLang="en-US"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the widest possible audience.</a:t>
            </a:r>
            <a:endParaRPr kumimoji="1" lang="en-US"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52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1E575304-F132-4407-862B-55BFF9E3C9C7}"/>
              </a:ext>
            </a:extLst>
          </p:cNvPr>
          <p:cNvGraphicFramePr>
            <a:graphicFrameLocks noGrp="1"/>
          </p:cNvGraphicFramePr>
          <p:nvPr>
            <p:extLst>
              <p:ext uri="{D42A27DB-BD31-4B8C-83A1-F6EECF244321}">
                <p14:modId xmlns:p14="http://schemas.microsoft.com/office/powerpoint/2010/main" val="1076546215"/>
              </p:ext>
            </p:extLst>
          </p:nvPr>
        </p:nvGraphicFramePr>
        <p:xfrm>
          <a:off x="1393372" y="1353065"/>
          <a:ext cx="6310559" cy="2125135"/>
        </p:xfrm>
        <a:graphic>
          <a:graphicData uri="http://schemas.openxmlformats.org/drawingml/2006/table">
            <a:tbl>
              <a:tblPr firstRow="1" bandRow="1">
                <a:tableStyleId>{5C22544A-7EE6-4342-B048-85BDC9FD1C3A}</a:tableStyleId>
              </a:tblPr>
              <a:tblGrid>
                <a:gridCol w="1577641">
                  <a:extLst>
                    <a:ext uri="{9D8B030D-6E8A-4147-A177-3AD203B41FA5}">
                      <a16:colId xmlns:a16="http://schemas.microsoft.com/office/drawing/2014/main" val="3259642042"/>
                    </a:ext>
                  </a:extLst>
                </a:gridCol>
                <a:gridCol w="1577638">
                  <a:extLst>
                    <a:ext uri="{9D8B030D-6E8A-4147-A177-3AD203B41FA5}">
                      <a16:colId xmlns:a16="http://schemas.microsoft.com/office/drawing/2014/main" val="3351584473"/>
                    </a:ext>
                  </a:extLst>
                </a:gridCol>
                <a:gridCol w="1577640">
                  <a:extLst>
                    <a:ext uri="{9D8B030D-6E8A-4147-A177-3AD203B41FA5}">
                      <a16:colId xmlns:a16="http://schemas.microsoft.com/office/drawing/2014/main" val="3224490200"/>
                    </a:ext>
                  </a:extLst>
                </a:gridCol>
                <a:gridCol w="1577640">
                  <a:extLst>
                    <a:ext uri="{9D8B030D-6E8A-4147-A177-3AD203B41FA5}">
                      <a16:colId xmlns:a16="http://schemas.microsoft.com/office/drawing/2014/main" val="3104414945"/>
                    </a:ext>
                  </a:extLst>
                </a:gridCol>
              </a:tblGrid>
              <a:tr h="543077">
                <a:tc>
                  <a:txBody>
                    <a:bodyPr/>
                    <a:lstStyle/>
                    <a:p>
                      <a:r>
                        <a:rPr kumimoji="1" lang="en-US" altLang="ja-JP" dirty="0"/>
                        <a:t>ID</a:t>
                      </a:r>
                      <a:endParaRPr kumimoji="1" lang="ja-JP" altLang="en-US" dirty="0"/>
                    </a:p>
                  </a:txBody>
                  <a:tcPr anchor="ctr"/>
                </a:tc>
                <a:tc>
                  <a:txBody>
                    <a:bodyPr/>
                    <a:lstStyle/>
                    <a:p>
                      <a:r>
                        <a:rPr kumimoji="1" lang="ja-JP" altLang="en-US" dirty="0"/>
                        <a:t>名前</a:t>
                      </a:r>
                    </a:p>
                  </a:txBody>
                  <a:tcPr anchor="ctr"/>
                </a:tc>
                <a:tc>
                  <a:txBody>
                    <a:bodyPr/>
                    <a:lstStyle/>
                    <a:p>
                      <a:r>
                        <a:rPr kumimoji="1" lang="ja-JP" altLang="en-US" dirty="0"/>
                        <a:t>年齢</a:t>
                      </a:r>
                      <a:r>
                        <a:rPr kumimoji="1" lang="en-US" altLang="ja-JP" dirty="0"/>
                        <a:t>(</a:t>
                      </a:r>
                      <a:r>
                        <a:rPr kumimoji="1" lang="ja-JP" altLang="en-US" dirty="0"/>
                        <a:t>歳</a:t>
                      </a:r>
                      <a:r>
                        <a:rPr kumimoji="1" lang="en-US" altLang="ja-JP" dirty="0"/>
                        <a:t>)</a:t>
                      </a:r>
                      <a:endParaRPr kumimoji="1" lang="ja-JP" altLang="en-US" dirty="0"/>
                    </a:p>
                  </a:txBody>
                  <a:tcPr anchor="ctr"/>
                </a:tc>
                <a:tc>
                  <a:txBody>
                    <a:bodyPr/>
                    <a:lstStyle/>
                    <a:p>
                      <a:r>
                        <a:rPr kumimoji="1" lang="ja-JP" altLang="en-US" dirty="0"/>
                        <a:t>身長</a:t>
                      </a:r>
                      <a:r>
                        <a:rPr kumimoji="1" lang="en-US" altLang="ja-JP" dirty="0"/>
                        <a:t>(cm)</a:t>
                      </a:r>
                      <a:endParaRPr kumimoji="1" lang="ja-JP" altLang="en-US" dirty="0"/>
                    </a:p>
                  </a:txBody>
                  <a:tcPr anchor="ctr"/>
                </a:tc>
                <a:extLst>
                  <a:ext uri="{0D108BD9-81ED-4DB2-BD59-A6C34878D82A}">
                    <a16:rowId xmlns:a16="http://schemas.microsoft.com/office/drawing/2014/main" val="1076749218"/>
                  </a:ext>
                </a:extLst>
              </a:tr>
              <a:tr h="508000">
                <a:tc>
                  <a:txBody>
                    <a:bodyPr/>
                    <a:lstStyle/>
                    <a:p>
                      <a:r>
                        <a:rPr kumimoji="1" lang="en-US" altLang="ja-JP" dirty="0"/>
                        <a:t>1</a:t>
                      </a:r>
                    </a:p>
                  </a:txBody>
                  <a:tcPr anchor="ctr"/>
                </a:tc>
                <a:tc>
                  <a:txBody>
                    <a:bodyPr/>
                    <a:lstStyle/>
                    <a:p>
                      <a:r>
                        <a:rPr kumimoji="1" lang="ja-JP" altLang="en-US" dirty="0"/>
                        <a:t>秋山</a:t>
                      </a:r>
                      <a:endParaRPr kumimoji="1" lang="en-US" altLang="ja-JP" dirty="0"/>
                    </a:p>
                  </a:txBody>
                  <a:tcPr anchor="ctr"/>
                </a:tc>
                <a:tc>
                  <a:txBody>
                    <a:bodyPr/>
                    <a:lstStyle/>
                    <a:p>
                      <a:r>
                        <a:rPr kumimoji="1" lang="en-US" altLang="ja-JP" dirty="0"/>
                        <a:t>43</a:t>
                      </a:r>
                      <a:endParaRPr kumimoji="1" lang="ja-JP" altLang="en-US" dirty="0"/>
                    </a:p>
                  </a:txBody>
                  <a:tcPr anchor="ctr"/>
                </a:tc>
                <a:tc>
                  <a:txBody>
                    <a:bodyPr/>
                    <a:lstStyle/>
                    <a:p>
                      <a:r>
                        <a:rPr kumimoji="1" lang="en-US" altLang="ja-JP" dirty="0"/>
                        <a:t>175</a:t>
                      </a:r>
                      <a:endParaRPr kumimoji="1" lang="ja-JP" altLang="en-US" dirty="0"/>
                    </a:p>
                  </a:txBody>
                  <a:tcPr anchor="ctr"/>
                </a:tc>
                <a:extLst>
                  <a:ext uri="{0D108BD9-81ED-4DB2-BD59-A6C34878D82A}">
                    <a16:rowId xmlns:a16="http://schemas.microsoft.com/office/drawing/2014/main" val="1301854894"/>
                  </a:ext>
                </a:extLst>
              </a:tr>
              <a:tr h="478972">
                <a:tc>
                  <a:txBody>
                    <a:bodyPr/>
                    <a:lstStyle/>
                    <a:p>
                      <a:r>
                        <a:rPr kumimoji="1" lang="en-US" altLang="ja-JP" dirty="0"/>
                        <a:t>2</a:t>
                      </a:r>
                      <a:endParaRPr kumimoji="1" lang="ja-JP" altLang="en-US" dirty="0"/>
                    </a:p>
                  </a:txBody>
                  <a:tcPr anchor="ctr"/>
                </a:tc>
                <a:tc>
                  <a:txBody>
                    <a:bodyPr/>
                    <a:lstStyle/>
                    <a:p>
                      <a:r>
                        <a:rPr kumimoji="1" lang="ja-JP" altLang="en-US" dirty="0"/>
                        <a:t>馬場</a:t>
                      </a:r>
                    </a:p>
                  </a:txBody>
                  <a:tcPr anchor="ctr"/>
                </a:tc>
                <a:tc>
                  <a:txBody>
                    <a:bodyPr/>
                    <a:lstStyle/>
                    <a:p>
                      <a:r>
                        <a:rPr kumimoji="1" lang="en-US" altLang="ja-JP" dirty="0"/>
                        <a:t>42</a:t>
                      </a:r>
                      <a:endParaRPr kumimoji="1" lang="ja-JP" altLang="en-US" dirty="0"/>
                    </a:p>
                  </a:txBody>
                  <a:tcPr anchor="ctr"/>
                </a:tc>
                <a:tc>
                  <a:txBody>
                    <a:bodyPr/>
                    <a:lstStyle/>
                    <a:p>
                      <a:r>
                        <a:rPr kumimoji="1" lang="en-US" altLang="ja-JP" dirty="0"/>
                        <a:t>181</a:t>
                      </a:r>
                      <a:endParaRPr kumimoji="1" lang="ja-JP" altLang="en-US" dirty="0"/>
                    </a:p>
                  </a:txBody>
                  <a:tcPr anchor="ctr"/>
                </a:tc>
                <a:extLst>
                  <a:ext uri="{0D108BD9-81ED-4DB2-BD59-A6C34878D82A}">
                    <a16:rowId xmlns:a16="http://schemas.microsoft.com/office/drawing/2014/main" val="4200855253"/>
                  </a:ext>
                </a:extLst>
              </a:tr>
              <a:tr h="595086">
                <a:tc>
                  <a:txBody>
                    <a:bodyPr/>
                    <a:lstStyle/>
                    <a:p>
                      <a:r>
                        <a:rPr kumimoji="1" lang="en-US" altLang="ja-JP" dirty="0"/>
                        <a:t>3</a:t>
                      </a:r>
                      <a:endParaRPr kumimoji="1" lang="ja-JP" altLang="en-US" dirty="0"/>
                    </a:p>
                  </a:txBody>
                  <a:tcPr anchor="ctr"/>
                </a:tc>
                <a:tc>
                  <a:txBody>
                    <a:bodyPr/>
                    <a:lstStyle/>
                    <a:p>
                      <a:r>
                        <a:rPr kumimoji="1" lang="ja-JP" altLang="en-US" dirty="0"/>
                        <a:t>山本</a:t>
                      </a:r>
                    </a:p>
                  </a:txBody>
                  <a:tcPr anchor="ctr"/>
                </a:tc>
                <a:tc>
                  <a:txBody>
                    <a:bodyPr/>
                    <a:lstStyle/>
                    <a:p>
                      <a:r>
                        <a:rPr kumimoji="1" lang="en-US" altLang="ja-JP" dirty="0"/>
                        <a:t>42</a:t>
                      </a:r>
                      <a:endParaRPr kumimoji="1" lang="ja-JP" altLang="en-US" dirty="0"/>
                    </a:p>
                  </a:txBody>
                  <a:tcPr anchor="ctr"/>
                </a:tc>
                <a:tc>
                  <a:txBody>
                    <a:bodyPr/>
                    <a:lstStyle/>
                    <a:p>
                      <a:r>
                        <a:rPr kumimoji="1" lang="en-US" altLang="ja-JP" dirty="0"/>
                        <a:t>177</a:t>
                      </a:r>
                      <a:endParaRPr kumimoji="1" lang="ja-JP" altLang="en-US" dirty="0"/>
                    </a:p>
                  </a:txBody>
                  <a:tcPr anchor="ctr"/>
                </a:tc>
                <a:extLst>
                  <a:ext uri="{0D108BD9-81ED-4DB2-BD59-A6C34878D82A}">
                    <a16:rowId xmlns:a16="http://schemas.microsoft.com/office/drawing/2014/main" val="763240525"/>
                  </a:ext>
                </a:extLst>
              </a:tr>
            </a:tbl>
          </a:graphicData>
        </a:graphic>
      </p:graphicFrame>
      <p:sp>
        <p:nvSpPr>
          <p:cNvPr id="4" name="正方形/長方形 3">
            <a:extLst>
              <a:ext uri="{FF2B5EF4-FFF2-40B4-BE49-F238E27FC236}">
                <a16:creationId xmlns:a16="http://schemas.microsoft.com/office/drawing/2014/main" id="{4164EEB1-E2FE-462B-9220-BB9F3BF3BD62}"/>
              </a:ext>
            </a:extLst>
          </p:cNvPr>
          <p:cNvSpPr/>
          <p:nvPr/>
        </p:nvSpPr>
        <p:spPr>
          <a:xfrm>
            <a:off x="1219201" y="1794541"/>
            <a:ext cx="6731261" cy="6501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97E1E31-DF59-440B-9BFB-41147977B034}"/>
              </a:ext>
            </a:extLst>
          </p:cNvPr>
          <p:cNvSpPr txBox="1"/>
          <p:nvPr/>
        </p:nvSpPr>
        <p:spPr>
          <a:xfrm>
            <a:off x="130633" y="1943705"/>
            <a:ext cx="1292158" cy="369332"/>
          </a:xfrm>
          <a:prstGeom prst="rect">
            <a:avLst/>
          </a:prstGeom>
          <a:noFill/>
        </p:spPr>
        <p:txBody>
          <a:bodyPr wrap="square" rtlCol="0">
            <a:spAutoFit/>
          </a:bodyPr>
          <a:lstStyle/>
          <a:p>
            <a:r>
              <a:rPr kumimoji="1" lang="ja-JP" altLang="en-US" b="1" dirty="0">
                <a:solidFill>
                  <a:srgbClr val="FF0000"/>
                </a:solidFill>
              </a:rPr>
              <a:t>レコード</a:t>
            </a:r>
          </a:p>
        </p:txBody>
      </p:sp>
      <p:sp>
        <p:nvSpPr>
          <p:cNvPr id="6" name="正方形/長方形 5">
            <a:extLst>
              <a:ext uri="{FF2B5EF4-FFF2-40B4-BE49-F238E27FC236}">
                <a16:creationId xmlns:a16="http://schemas.microsoft.com/office/drawing/2014/main" id="{8D4FD196-B702-4C63-9BE7-1872026D222D}"/>
              </a:ext>
            </a:extLst>
          </p:cNvPr>
          <p:cNvSpPr/>
          <p:nvPr/>
        </p:nvSpPr>
        <p:spPr>
          <a:xfrm>
            <a:off x="1378856" y="1141400"/>
            <a:ext cx="1633981" cy="24855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CF5A28-3273-4EAE-8960-7C988BD2BFFD}"/>
              </a:ext>
            </a:extLst>
          </p:cNvPr>
          <p:cNvSpPr txBox="1"/>
          <p:nvPr/>
        </p:nvSpPr>
        <p:spPr>
          <a:xfrm>
            <a:off x="1411513" y="3689865"/>
            <a:ext cx="1600176" cy="369332"/>
          </a:xfrm>
          <a:prstGeom prst="rect">
            <a:avLst/>
          </a:prstGeom>
          <a:noFill/>
        </p:spPr>
        <p:txBody>
          <a:bodyPr wrap="square" rtlCol="0">
            <a:spAutoFit/>
          </a:bodyPr>
          <a:lstStyle/>
          <a:p>
            <a:pPr algn="ctr"/>
            <a:r>
              <a:rPr lang="ja-JP" altLang="en-US" b="1" dirty="0">
                <a:solidFill>
                  <a:srgbClr val="00B050"/>
                </a:solidFill>
              </a:rPr>
              <a:t>フィールド</a:t>
            </a:r>
            <a:endParaRPr kumimoji="1" lang="ja-JP" altLang="en-US" b="1" dirty="0">
              <a:solidFill>
                <a:srgbClr val="00B050"/>
              </a:solidFill>
            </a:endParaRPr>
          </a:p>
        </p:txBody>
      </p:sp>
      <p:sp>
        <p:nvSpPr>
          <p:cNvPr id="8" name="正方形/長方形 7">
            <a:extLst>
              <a:ext uri="{FF2B5EF4-FFF2-40B4-BE49-F238E27FC236}">
                <a16:creationId xmlns:a16="http://schemas.microsoft.com/office/drawing/2014/main" id="{2208D4A0-66FA-4057-A0E0-AF5483FEB546}"/>
              </a:ext>
            </a:extLst>
          </p:cNvPr>
          <p:cNvSpPr/>
          <p:nvPr/>
        </p:nvSpPr>
        <p:spPr>
          <a:xfrm>
            <a:off x="1045030" y="909170"/>
            <a:ext cx="7257141" cy="329474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8F90EF2-5E8C-49B6-BF18-F11A1614805C}"/>
              </a:ext>
            </a:extLst>
          </p:cNvPr>
          <p:cNvSpPr txBox="1"/>
          <p:nvPr/>
        </p:nvSpPr>
        <p:spPr>
          <a:xfrm>
            <a:off x="3873512" y="502557"/>
            <a:ext cx="1600176" cy="369332"/>
          </a:xfrm>
          <a:prstGeom prst="rect">
            <a:avLst/>
          </a:prstGeom>
          <a:noFill/>
        </p:spPr>
        <p:txBody>
          <a:bodyPr wrap="square" rtlCol="0">
            <a:spAutoFit/>
          </a:bodyPr>
          <a:lstStyle/>
          <a:p>
            <a:pPr algn="ctr"/>
            <a:r>
              <a:rPr kumimoji="1" lang="ja-JP" altLang="en-US" b="1" dirty="0">
                <a:solidFill>
                  <a:srgbClr val="FFC000"/>
                </a:solidFill>
              </a:rPr>
              <a:t>テーブル</a:t>
            </a:r>
          </a:p>
        </p:txBody>
      </p:sp>
      <p:sp>
        <p:nvSpPr>
          <p:cNvPr id="10" name="テキスト ボックス 9">
            <a:extLst>
              <a:ext uri="{FF2B5EF4-FFF2-40B4-BE49-F238E27FC236}">
                <a16:creationId xmlns:a16="http://schemas.microsoft.com/office/drawing/2014/main" id="{A9FF2D16-1D80-4E42-A2C0-C10B328A6CE4}"/>
              </a:ext>
            </a:extLst>
          </p:cNvPr>
          <p:cNvSpPr txBox="1"/>
          <p:nvPr/>
        </p:nvSpPr>
        <p:spPr>
          <a:xfrm>
            <a:off x="1045030" y="4615488"/>
            <a:ext cx="5260510" cy="1015663"/>
          </a:xfrm>
          <a:prstGeom prst="rect">
            <a:avLst/>
          </a:prstGeom>
          <a:noFill/>
        </p:spPr>
        <p:txBody>
          <a:bodyPr wrap="square" rtlCol="0">
            <a:spAutoFit/>
          </a:bodyPr>
          <a:lstStyle/>
          <a:p>
            <a:r>
              <a:rPr kumimoji="1" lang="ja-JP" altLang="en-US" sz="2000" dirty="0"/>
              <a:t>・トランザクション</a:t>
            </a:r>
            <a:endParaRPr kumimoji="1" lang="en-US" altLang="ja-JP" sz="2000" dirty="0"/>
          </a:p>
          <a:p>
            <a:r>
              <a:rPr lang="ja-JP" altLang="en-US" sz="2000" dirty="0"/>
              <a:t>複数のデータ更新を</a:t>
            </a:r>
            <a:r>
              <a:rPr lang="en-US" altLang="ja-JP" sz="2000" dirty="0"/>
              <a:t>1</a:t>
            </a:r>
            <a:r>
              <a:rPr lang="ja-JP" altLang="en-US" sz="2000" dirty="0" err="1"/>
              <a:t>つの</a:t>
            </a:r>
            <a:r>
              <a:rPr lang="ja-JP" altLang="en-US" sz="2000" dirty="0"/>
              <a:t>処理としてまと　めてデータベースに反映させること。</a:t>
            </a:r>
            <a:endParaRPr kumimoji="1" lang="ja-JP" altLang="en-US" sz="2000" dirty="0"/>
          </a:p>
        </p:txBody>
      </p:sp>
      <p:sp>
        <p:nvSpPr>
          <p:cNvPr id="11" name="テキスト ボックス 10">
            <a:extLst>
              <a:ext uri="{FF2B5EF4-FFF2-40B4-BE49-F238E27FC236}">
                <a16:creationId xmlns:a16="http://schemas.microsoft.com/office/drawing/2014/main" id="{DFE3C288-BA15-459B-A57A-1274AC900024}"/>
              </a:ext>
            </a:extLst>
          </p:cNvPr>
          <p:cNvSpPr txBox="1"/>
          <p:nvPr/>
        </p:nvSpPr>
        <p:spPr>
          <a:xfrm>
            <a:off x="1082234" y="5815817"/>
            <a:ext cx="5260510" cy="707886"/>
          </a:xfrm>
          <a:prstGeom prst="rect">
            <a:avLst/>
          </a:prstGeom>
          <a:noFill/>
        </p:spPr>
        <p:txBody>
          <a:bodyPr wrap="square" rtlCol="0">
            <a:spAutoFit/>
          </a:bodyPr>
          <a:lstStyle/>
          <a:p>
            <a:r>
              <a:rPr kumimoji="1" lang="ja-JP" altLang="en-US" sz="2000" dirty="0"/>
              <a:t>・コミット</a:t>
            </a:r>
            <a:endParaRPr kumimoji="1" lang="en-US" altLang="ja-JP" sz="2000" dirty="0"/>
          </a:p>
          <a:p>
            <a:r>
              <a:rPr lang="ja-JP" altLang="en-US" sz="2000" dirty="0"/>
              <a:t>トランザクションの処理を確定させること。</a:t>
            </a:r>
            <a:endParaRPr kumimoji="1" lang="ja-JP" altLang="en-US" sz="2000" dirty="0"/>
          </a:p>
        </p:txBody>
      </p:sp>
    </p:spTree>
    <p:extLst>
      <p:ext uri="{BB962C8B-B14F-4D97-AF65-F5344CB8AC3E}">
        <p14:creationId xmlns:p14="http://schemas.microsoft.com/office/powerpoint/2010/main" val="423063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EFA92-3D72-0B45-99D3-B8D233D941BB}"/>
              </a:ext>
            </a:extLst>
          </p:cNvPr>
          <p:cNvSpPr>
            <a:spLocks noGrp="1"/>
          </p:cNvSpPr>
          <p:nvPr>
            <p:ph type="title"/>
          </p:nvPr>
        </p:nvSpPr>
        <p:spPr/>
        <p:txBody>
          <a:bodyPr/>
          <a:lstStyle/>
          <a:p>
            <a:r>
              <a:rPr lang="ja-JP" altLang="en-US"/>
              <a:t>背景</a:t>
            </a:r>
            <a:endParaRPr kumimoji="1" lang="ja-JP" altLang="en-US"/>
          </a:p>
        </p:txBody>
      </p:sp>
      <p:sp>
        <p:nvSpPr>
          <p:cNvPr id="3" name="コンテンツ プレースホルダー 2">
            <a:extLst>
              <a:ext uri="{FF2B5EF4-FFF2-40B4-BE49-F238E27FC236}">
                <a16:creationId xmlns:a16="http://schemas.microsoft.com/office/drawing/2014/main" id="{5F9D8791-AA71-4A40-BE56-02B6976B99A7}"/>
              </a:ext>
            </a:extLst>
          </p:cNvPr>
          <p:cNvSpPr>
            <a:spLocks noGrp="1"/>
          </p:cNvSpPr>
          <p:nvPr>
            <p:ph idx="1"/>
          </p:nvPr>
        </p:nvSpPr>
        <p:spPr>
          <a:xfrm>
            <a:off x="675289" y="2062404"/>
            <a:ext cx="10841422" cy="2733191"/>
          </a:xfrm>
        </p:spPr>
        <p:txBody>
          <a:bodyPr>
            <a:normAutofit/>
          </a:bodyPr>
          <a:lstStyle/>
          <a:p>
            <a:r>
              <a:rPr lang="ja-JP" altLang="en-US" dirty="0"/>
              <a:t>データは多ければ多いほど活用できる幅が広がるため価値は高い</a:t>
            </a:r>
            <a:endParaRPr lang="en-US" altLang="ja-JP" dirty="0"/>
          </a:p>
          <a:p>
            <a:pPr marL="0" indent="0">
              <a:buNone/>
            </a:pPr>
            <a:r>
              <a:rPr lang="ja-JP" altLang="en-US" sz="2000" dirty="0"/>
              <a:t>　貯められたデータをいかに整理して上手に活用できるかが鍵となる。</a:t>
            </a:r>
            <a:endParaRPr lang="en-US" altLang="ja-JP" sz="2000" dirty="0"/>
          </a:p>
          <a:p>
            <a:pPr marL="0" indent="0">
              <a:buNone/>
            </a:pPr>
            <a:endParaRPr lang="en-US" altLang="ja-JP" dirty="0"/>
          </a:p>
          <a:p>
            <a:r>
              <a:rPr lang="ja-JP" altLang="en-US" dirty="0"/>
              <a:t>データセンターでは、ハードディスクが高頻度で故障</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66597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FEF57-F29B-EC46-85BA-90E6DE057E37}"/>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05EB4C12-81D1-8444-8F36-D7CA1BD45058}"/>
              </a:ext>
            </a:extLst>
          </p:cNvPr>
          <p:cNvSpPr>
            <a:spLocks noGrp="1"/>
          </p:cNvSpPr>
          <p:nvPr>
            <p:ph idx="1"/>
          </p:nvPr>
        </p:nvSpPr>
        <p:spPr>
          <a:xfrm>
            <a:off x="838200" y="2529960"/>
            <a:ext cx="10515600" cy="2998623"/>
          </a:xfrm>
        </p:spPr>
        <p:txBody>
          <a:bodyPr/>
          <a:lstStyle/>
          <a:p>
            <a:pPr fontAlgn="base"/>
            <a:r>
              <a:rPr lang="ja-JP" altLang="en-US" dirty="0"/>
              <a:t>データ破損の防止</a:t>
            </a:r>
            <a:endParaRPr lang="en-US" altLang="ja-JP" dirty="0"/>
          </a:p>
          <a:p>
            <a:pPr fontAlgn="base"/>
            <a:r>
              <a:rPr lang="ja-JP" altLang="en-US" dirty="0"/>
              <a:t>集積したデータの編集・共有の容易化</a:t>
            </a:r>
            <a:endParaRPr lang="en-US" altLang="ja-JP" dirty="0"/>
          </a:p>
          <a:p>
            <a:pPr marL="0" indent="0" fontAlgn="base">
              <a:buNone/>
            </a:pPr>
            <a:endParaRPr lang="en-US" altLang="ja-JP" dirty="0"/>
          </a:p>
        </p:txBody>
      </p:sp>
    </p:spTree>
    <p:extLst>
      <p:ext uri="{BB962C8B-B14F-4D97-AF65-F5344CB8AC3E}">
        <p14:creationId xmlns:p14="http://schemas.microsoft.com/office/powerpoint/2010/main" val="364400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4AA34D-9260-D547-A8A6-3E2696AC2B29}"/>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323F7F8F-69A4-9B46-859A-0E9BA00B4AC2}"/>
              </a:ext>
            </a:extLst>
          </p:cNvPr>
          <p:cNvSpPr>
            <a:spLocks noGrp="1"/>
          </p:cNvSpPr>
          <p:nvPr>
            <p:ph idx="1"/>
          </p:nvPr>
        </p:nvSpPr>
        <p:spPr>
          <a:xfrm>
            <a:off x="838200" y="1825625"/>
            <a:ext cx="10796752" cy="4351338"/>
          </a:xfrm>
        </p:spPr>
        <p:txBody>
          <a:bodyPr/>
          <a:lstStyle/>
          <a:p>
            <a:pPr marL="0" indent="0">
              <a:buNone/>
            </a:pPr>
            <a:r>
              <a:rPr lang="ja-JP" altLang="en-US" dirty="0"/>
              <a:t>データベースの技術における</a:t>
            </a:r>
            <a:r>
              <a:rPr lang="en-US" altLang="ja-JP" dirty="0"/>
              <a:t>3</a:t>
            </a:r>
            <a:r>
              <a:rPr lang="ja-JP" altLang="en-US" dirty="0" err="1"/>
              <a:t>つの</a:t>
            </a:r>
            <a:r>
              <a:rPr lang="ja-JP" altLang="en-US" dirty="0"/>
              <a:t>基本的なアイデア、</a:t>
            </a:r>
            <a:endParaRPr lang="en-US" altLang="ja-JP" dirty="0"/>
          </a:p>
          <a:p>
            <a:pPr marL="0" indent="0">
              <a:buNone/>
            </a:pPr>
            <a:endParaRPr lang="en-US" altLang="ja-JP" dirty="0"/>
          </a:p>
          <a:p>
            <a:r>
              <a:rPr lang="ja-JP" altLang="en-US" dirty="0"/>
              <a:t>ログ先行書き込み</a:t>
            </a:r>
            <a:endParaRPr lang="en-US" altLang="ja-JP" dirty="0"/>
          </a:p>
          <a:p>
            <a:r>
              <a:rPr lang="en-US" altLang="ja-JP" dirty="0"/>
              <a:t>2</a:t>
            </a:r>
            <a:r>
              <a:rPr lang="ja-JP" altLang="en-US" dirty="0"/>
              <a:t>フェーズコミット</a:t>
            </a:r>
            <a:endParaRPr lang="en-US" altLang="ja-JP" dirty="0"/>
          </a:p>
          <a:p>
            <a:r>
              <a:rPr lang="ja-JP" altLang="en-US" dirty="0"/>
              <a:t>リレーショナルデータベース</a:t>
            </a:r>
            <a:endParaRPr lang="en-US" altLang="ja-JP" dirty="0"/>
          </a:p>
          <a:p>
            <a:pPr marL="0" indent="0">
              <a:buNone/>
            </a:pPr>
            <a:endParaRPr lang="en-US" altLang="ja-JP" dirty="0"/>
          </a:p>
          <a:p>
            <a:pPr marL="0" indent="0">
              <a:buNone/>
            </a:pPr>
            <a:r>
              <a:rPr lang="ja-JP" altLang="en-US" dirty="0"/>
              <a:t>について説明する。</a:t>
            </a:r>
            <a:endParaRPr kumimoji="1" lang="ja-JP" altLang="en-US" dirty="0"/>
          </a:p>
        </p:txBody>
      </p:sp>
    </p:spTree>
    <p:extLst>
      <p:ext uri="{BB962C8B-B14F-4D97-AF65-F5344CB8AC3E}">
        <p14:creationId xmlns:p14="http://schemas.microsoft.com/office/powerpoint/2010/main" val="206545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1D252-33CA-8547-8A3E-9C6ED6B6DB98}"/>
              </a:ext>
            </a:extLst>
          </p:cNvPr>
          <p:cNvSpPr>
            <a:spLocks noGrp="1"/>
          </p:cNvSpPr>
          <p:nvPr>
            <p:ph type="title"/>
          </p:nvPr>
        </p:nvSpPr>
        <p:spPr>
          <a:xfrm>
            <a:off x="838200" y="365125"/>
            <a:ext cx="5448300" cy="1325563"/>
          </a:xfrm>
        </p:spPr>
        <p:txBody>
          <a:bodyPr/>
          <a:lstStyle/>
          <a:p>
            <a:r>
              <a:rPr kumimoji="1" lang="ja-JP" altLang="en-US" dirty="0"/>
              <a:t>ログ先行書き込み</a:t>
            </a:r>
          </a:p>
        </p:txBody>
      </p:sp>
      <p:sp>
        <p:nvSpPr>
          <p:cNvPr id="3" name="コンテンツ プレースホルダー 2">
            <a:extLst>
              <a:ext uri="{FF2B5EF4-FFF2-40B4-BE49-F238E27FC236}">
                <a16:creationId xmlns:a16="http://schemas.microsoft.com/office/drawing/2014/main" id="{2C35CBED-4A38-BB40-956A-104DF0F56EF4}"/>
              </a:ext>
            </a:extLst>
          </p:cNvPr>
          <p:cNvSpPr>
            <a:spLocks noGrp="1"/>
          </p:cNvSpPr>
          <p:nvPr>
            <p:ph idx="1"/>
          </p:nvPr>
        </p:nvSpPr>
        <p:spPr>
          <a:xfrm>
            <a:off x="1028700" y="1424726"/>
            <a:ext cx="10515600" cy="1510478"/>
          </a:xfrm>
        </p:spPr>
        <p:txBody>
          <a:bodyPr>
            <a:normAutofit/>
          </a:bodyPr>
          <a:lstStyle/>
          <a:p>
            <a:r>
              <a:rPr lang="ja-JP" altLang="en-US" dirty="0"/>
              <a:t>データベースが実行する予定のアクションのログを維持</a:t>
            </a:r>
            <a:endParaRPr lang="en-US" altLang="ja-JP" dirty="0"/>
          </a:p>
          <a:p>
            <a:pPr marL="457200" lvl="1" indent="0">
              <a:buNone/>
            </a:pPr>
            <a:r>
              <a:rPr lang="ja-JP" altLang="en-US" sz="2000" dirty="0"/>
              <a:t>コミットが発行されたあと、データファイルへ変更が反映される前に障害が発生した場合、トランザクションのデータが失われてしまうのを防ぐ。</a:t>
            </a:r>
            <a:endParaRPr lang="en-US" altLang="ja-JP" sz="2000" dirty="0"/>
          </a:p>
          <a:p>
            <a:pPr marL="457200" lvl="1" indent="0">
              <a:buNone/>
            </a:pPr>
            <a:r>
              <a:rPr lang="ja-JP" altLang="en-US" sz="2000" dirty="0"/>
              <a:t>ログ内の情報はクラッシュや再起動後も存続する。</a:t>
            </a:r>
            <a:endParaRPr lang="en-US" altLang="ja-JP" sz="2000" dirty="0"/>
          </a:p>
        </p:txBody>
      </p:sp>
      <p:grpSp>
        <p:nvGrpSpPr>
          <p:cNvPr id="5" name="グループ化 4">
            <a:extLst>
              <a:ext uri="{FF2B5EF4-FFF2-40B4-BE49-F238E27FC236}">
                <a16:creationId xmlns:a16="http://schemas.microsoft.com/office/drawing/2014/main" id="{CE0F3165-A654-3A4E-B24E-21E0B59A7774}"/>
              </a:ext>
            </a:extLst>
          </p:cNvPr>
          <p:cNvGrpSpPr/>
          <p:nvPr/>
        </p:nvGrpSpPr>
        <p:grpSpPr>
          <a:xfrm>
            <a:off x="1264700" y="2852123"/>
            <a:ext cx="7044900" cy="1924359"/>
            <a:chOff x="1096534" y="3546176"/>
            <a:chExt cx="7044900" cy="1924359"/>
          </a:xfrm>
        </p:grpSpPr>
        <p:sp>
          <p:nvSpPr>
            <p:cNvPr id="7" name="矢印: 右 6">
              <a:extLst>
                <a:ext uri="{FF2B5EF4-FFF2-40B4-BE49-F238E27FC236}">
                  <a16:creationId xmlns:a16="http://schemas.microsoft.com/office/drawing/2014/main" id="{6EF2A328-336F-476C-BC76-DABC23E51A66}"/>
                </a:ext>
              </a:extLst>
            </p:cNvPr>
            <p:cNvSpPr/>
            <p:nvPr/>
          </p:nvSpPr>
          <p:spPr>
            <a:xfrm>
              <a:off x="3756220" y="3960056"/>
              <a:ext cx="1884609" cy="6731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①</a:t>
              </a:r>
              <a:r>
                <a:rPr kumimoji="1" lang="en-US" altLang="ja-JP" dirty="0">
                  <a:solidFill>
                    <a:schemeClr val="tx1"/>
                  </a:solidFill>
                </a:rPr>
                <a:t>180-20=160</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19B1328A-9D5C-487B-A20F-D7FDFC266F9C}"/>
                </a:ext>
              </a:extLst>
            </p:cNvPr>
            <p:cNvSpPr/>
            <p:nvPr/>
          </p:nvSpPr>
          <p:spPr>
            <a:xfrm>
              <a:off x="5808310" y="3960057"/>
              <a:ext cx="1166562" cy="15104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160</a:t>
              </a:r>
              <a:endParaRPr kumimoji="1" lang="ja-JP" altLang="en-US" dirty="0">
                <a:solidFill>
                  <a:schemeClr val="tx1"/>
                </a:solidFill>
              </a:endParaRPr>
            </a:p>
          </p:txBody>
        </p:sp>
        <p:sp>
          <p:nvSpPr>
            <p:cNvPr id="9" name="矢印: 右 8">
              <a:extLst>
                <a:ext uri="{FF2B5EF4-FFF2-40B4-BE49-F238E27FC236}">
                  <a16:creationId xmlns:a16="http://schemas.microsoft.com/office/drawing/2014/main" id="{49C5F9A2-2021-405E-8190-203F48B8B48A}"/>
                </a:ext>
              </a:extLst>
            </p:cNvPr>
            <p:cNvSpPr/>
            <p:nvPr/>
          </p:nvSpPr>
          <p:spPr>
            <a:xfrm>
              <a:off x="3768486" y="4797434"/>
              <a:ext cx="1872344" cy="6731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②</a:t>
              </a:r>
              <a:r>
                <a:rPr kumimoji="1" lang="en-US" altLang="ja-JP" dirty="0">
                  <a:solidFill>
                    <a:schemeClr val="tx1"/>
                  </a:solidFill>
                </a:rPr>
                <a:t>0+20=20</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66246F4B-4274-4EE6-8797-886727A491EF}"/>
                </a:ext>
              </a:extLst>
            </p:cNvPr>
            <p:cNvSpPr/>
            <p:nvPr/>
          </p:nvSpPr>
          <p:spPr>
            <a:xfrm>
              <a:off x="1096534" y="3960056"/>
              <a:ext cx="2507342" cy="147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残高を</a:t>
              </a:r>
              <a:r>
                <a:rPr lang="en-US" altLang="ja-JP" dirty="0"/>
                <a:t>180</a:t>
              </a:r>
              <a:r>
                <a:rPr lang="ja-JP" altLang="en-US"/>
                <a:t>円から</a:t>
              </a:r>
              <a:r>
                <a:rPr lang="en-US" altLang="ja-JP" dirty="0"/>
                <a:t>160</a:t>
              </a:r>
              <a:r>
                <a:rPr lang="ja-JP" altLang="en-US"/>
                <a:t>円に減らし、</a:t>
              </a:r>
              <a:r>
                <a:rPr lang="en-US" altLang="ja-JP" dirty="0"/>
                <a:t>20</a:t>
              </a:r>
              <a:r>
                <a:rPr lang="ja-JP" altLang="en-US"/>
                <a:t>円を</a:t>
              </a:r>
              <a:r>
                <a:rPr lang="en-US" altLang="ja-JP" dirty="0"/>
                <a:t>A</a:t>
              </a:r>
              <a:r>
                <a:rPr lang="ja-JP" altLang="en-US"/>
                <a:t>さんの口座に振り込む</a:t>
              </a:r>
              <a:endParaRPr kumimoji="1" lang="ja-JP" altLang="en-US" dirty="0"/>
            </a:p>
          </p:txBody>
        </p:sp>
        <p:sp>
          <p:nvSpPr>
            <p:cNvPr id="11" name="正方形/長方形 10">
              <a:extLst>
                <a:ext uri="{FF2B5EF4-FFF2-40B4-BE49-F238E27FC236}">
                  <a16:creationId xmlns:a16="http://schemas.microsoft.com/office/drawing/2014/main" id="{CE169632-2C6B-224B-902B-B21D6DC80970}"/>
                </a:ext>
              </a:extLst>
            </p:cNvPr>
            <p:cNvSpPr/>
            <p:nvPr/>
          </p:nvSpPr>
          <p:spPr>
            <a:xfrm>
              <a:off x="6974872" y="3960057"/>
              <a:ext cx="1166562" cy="15104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20</a:t>
              </a:r>
              <a:endParaRPr kumimoji="1" lang="ja-JP" altLang="en-US" dirty="0">
                <a:solidFill>
                  <a:schemeClr val="tx1"/>
                </a:solidFill>
              </a:endParaRPr>
            </a:p>
          </p:txBody>
        </p:sp>
        <p:sp>
          <p:nvSpPr>
            <p:cNvPr id="4" name="テキスト ボックス 3">
              <a:extLst>
                <a:ext uri="{FF2B5EF4-FFF2-40B4-BE49-F238E27FC236}">
                  <a16:creationId xmlns:a16="http://schemas.microsoft.com/office/drawing/2014/main" id="{766AD4DC-2E15-FC4C-81EE-C65CF94F4D0F}"/>
                </a:ext>
              </a:extLst>
            </p:cNvPr>
            <p:cNvSpPr txBox="1"/>
            <p:nvPr/>
          </p:nvSpPr>
          <p:spPr>
            <a:xfrm>
              <a:off x="1096534" y="3578366"/>
              <a:ext cx="1776076" cy="366779"/>
            </a:xfrm>
            <a:prstGeom prst="rect">
              <a:avLst/>
            </a:prstGeom>
            <a:noFill/>
          </p:spPr>
          <p:txBody>
            <a:bodyPr wrap="square" rtlCol="0">
              <a:spAutoFit/>
            </a:bodyPr>
            <a:lstStyle/>
            <a:p>
              <a:r>
                <a:rPr kumimoji="1" lang="en-US" altLang="ja-JP" dirty="0"/>
                <a:t>Z</a:t>
              </a:r>
              <a:r>
                <a:rPr kumimoji="1" lang="ja-JP" altLang="en-US"/>
                <a:t>さん</a:t>
              </a:r>
            </a:p>
          </p:txBody>
        </p:sp>
        <p:sp>
          <p:nvSpPr>
            <p:cNvPr id="12" name="テキスト ボックス 11">
              <a:extLst>
                <a:ext uri="{FF2B5EF4-FFF2-40B4-BE49-F238E27FC236}">
                  <a16:creationId xmlns:a16="http://schemas.microsoft.com/office/drawing/2014/main" id="{00ECA1D2-A5EC-674B-92C6-FC28E47AE2D9}"/>
                </a:ext>
              </a:extLst>
            </p:cNvPr>
            <p:cNvSpPr txBox="1"/>
            <p:nvPr/>
          </p:nvSpPr>
          <p:spPr>
            <a:xfrm>
              <a:off x="5782077" y="3576214"/>
              <a:ext cx="797399" cy="366779"/>
            </a:xfrm>
            <a:prstGeom prst="rect">
              <a:avLst/>
            </a:prstGeom>
            <a:noFill/>
          </p:spPr>
          <p:txBody>
            <a:bodyPr wrap="square" rtlCol="0">
              <a:spAutoFit/>
            </a:bodyPr>
            <a:lstStyle/>
            <a:p>
              <a:r>
                <a:rPr kumimoji="1" lang="en-US" altLang="ja-JP" dirty="0"/>
                <a:t>Z</a:t>
              </a:r>
              <a:r>
                <a:rPr kumimoji="1" lang="ja-JP" altLang="en-US"/>
                <a:t>さん</a:t>
              </a:r>
            </a:p>
          </p:txBody>
        </p:sp>
        <p:sp>
          <p:nvSpPr>
            <p:cNvPr id="14" name="テキスト ボックス 13">
              <a:extLst>
                <a:ext uri="{FF2B5EF4-FFF2-40B4-BE49-F238E27FC236}">
                  <a16:creationId xmlns:a16="http://schemas.microsoft.com/office/drawing/2014/main" id="{FF2D3BEE-A296-F24A-8E8A-96B040835831}"/>
                </a:ext>
              </a:extLst>
            </p:cNvPr>
            <p:cNvSpPr txBox="1"/>
            <p:nvPr/>
          </p:nvSpPr>
          <p:spPr>
            <a:xfrm>
              <a:off x="6974872" y="3546176"/>
              <a:ext cx="797399" cy="366779"/>
            </a:xfrm>
            <a:prstGeom prst="rect">
              <a:avLst/>
            </a:prstGeom>
            <a:noFill/>
          </p:spPr>
          <p:txBody>
            <a:bodyPr wrap="square" rtlCol="0">
              <a:spAutoFit/>
            </a:bodyPr>
            <a:lstStyle/>
            <a:p>
              <a:r>
                <a:rPr kumimoji="1" lang="en-US" altLang="ja-JP" dirty="0"/>
                <a:t>A</a:t>
              </a:r>
              <a:r>
                <a:rPr kumimoji="1" lang="ja-JP" altLang="en-US"/>
                <a:t>さん</a:t>
              </a:r>
            </a:p>
          </p:txBody>
        </p:sp>
      </p:grpSp>
      <p:grpSp>
        <p:nvGrpSpPr>
          <p:cNvPr id="17" name="グループ化 16">
            <a:extLst>
              <a:ext uri="{FF2B5EF4-FFF2-40B4-BE49-F238E27FC236}">
                <a16:creationId xmlns:a16="http://schemas.microsoft.com/office/drawing/2014/main" id="{18CBAAB1-4A26-7647-8F44-9F205936F1DE}"/>
              </a:ext>
            </a:extLst>
          </p:cNvPr>
          <p:cNvGrpSpPr/>
          <p:nvPr/>
        </p:nvGrpSpPr>
        <p:grpSpPr>
          <a:xfrm>
            <a:off x="1264700" y="4982396"/>
            <a:ext cx="7044900" cy="1510479"/>
            <a:chOff x="1096534" y="3960056"/>
            <a:chExt cx="7044900" cy="1510479"/>
          </a:xfrm>
        </p:grpSpPr>
        <p:sp>
          <p:nvSpPr>
            <p:cNvPr id="18" name="矢印: 右 6">
              <a:extLst>
                <a:ext uri="{FF2B5EF4-FFF2-40B4-BE49-F238E27FC236}">
                  <a16:creationId xmlns:a16="http://schemas.microsoft.com/office/drawing/2014/main" id="{5E680097-F8BA-FF4F-9457-30C6F2D35261}"/>
                </a:ext>
              </a:extLst>
            </p:cNvPr>
            <p:cNvSpPr/>
            <p:nvPr/>
          </p:nvSpPr>
          <p:spPr>
            <a:xfrm>
              <a:off x="3756220" y="3960056"/>
              <a:ext cx="1884609" cy="6731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①</a:t>
              </a:r>
              <a:r>
                <a:rPr kumimoji="1" lang="en-US" altLang="ja-JP" dirty="0">
                  <a:solidFill>
                    <a:schemeClr val="tx1"/>
                  </a:solidFill>
                </a:rPr>
                <a:t>180-20=160</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D0923A45-B328-8748-8380-DC4E2B4E3C12}"/>
                </a:ext>
              </a:extLst>
            </p:cNvPr>
            <p:cNvSpPr/>
            <p:nvPr/>
          </p:nvSpPr>
          <p:spPr>
            <a:xfrm>
              <a:off x="5808310" y="3960057"/>
              <a:ext cx="1166562" cy="15104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160</a:t>
              </a:r>
              <a:endParaRPr kumimoji="1" lang="ja-JP" altLang="en-US" dirty="0">
                <a:solidFill>
                  <a:schemeClr val="tx1"/>
                </a:solidFill>
              </a:endParaRPr>
            </a:p>
          </p:txBody>
        </p:sp>
        <p:sp>
          <p:nvSpPr>
            <p:cNvPr id="20" name="矢印: 右 8">
              <a:extLst>
                <a:ext uri="{FF2B5EF4-FFF2-40B4-BE49-F238E27FC236}">
                  <a16:creationId xmlns:a16="http://schemas.microsoft.com/office/drawing/2014/main" id="{D6D6F3DA-32D3-6140-9949-F44E802EC920}"/>
                </a:ext>
              </a:extLst>
            </p:cNvPr>
            <p:cNvSpPr/>
            <p:nvPr/>
          </p:nvSpPr>
          <p:spPr>
            <a:xfrm>
              <a:off x="3768486" y="4797434"/>
              <a:ext cx="1872344" cy="6731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AFCC150D-5F6C-E94D-A3F6-B3AED9C86F36}"/>
                </a:ext>
              </a:extLst>
            </p:cNvPr>
            <p:cNvSpPr/>
            <p:nvPr/>
          </p:nvSpPr>
          <p:spPr>
            <a:xfrm>
              <a:off x="1096534" y="3960056"/>
              <a:ext cx="2507342" cy="147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残高を</a:t>
              </a:r>
              <a:r>
                <a:rPr lang="en-US" altLang="ja-JP" dirty="0"/>
                <a:t>180</a:t>
              </a:r>
              <a:r>
                <a:rPr lang="ja-JP" altLang="en-US"/>
                <a:t>円から</a:t>
              </a:r>
              <a:r>
                <a:rPr lang="en-US" altLang="ja-JP" dirty="0"/>
                <a:t>160</a:t>
              </a:r>
              <a:r>
                <a:rPr lang="ja-JP" altLang="en-US"/>
                <a:t>円に減らし、</a:t>
              </a:r>
              <a:r>
                <a:rPr lang="en-US" altLang="ja-JP" dirty="0"/>
                <a:t>20</a:t>
              </a:r>
              <a:r>
                <a:rPr lang="ja-JP" altLang="en-US"/>
                <a:t>円を</a:t>
              </a:r>
              <a:r>
                <a:rPr lang="en-US" altLang="ja-JP" dirty="0"/>
                <a:t>A</a:t>
              </a:r>
              <a:r>
                <a:rPr lang="ja-JP" altLang="en-US"/>
                <a:t>さんの口座に振り込む</a:t>
              </a:r>
              <a:endParaRPr kumimoji="1" lang="ja-JP" altLang="en-US" dirty="0"/>
            </a:p>
          </p:txBody>
        </p:sp>
        <p:sp>
          <p:nvSpPr>
            <p:cNvPr id="22" name="正方形/長方形 21">
              <a:extLst>
                <a:ext uri="{FF2B5EF4-FFF2-40B4-BE49-F238E27FC236}">
                  <a16:creationId xmlns:a16="http://schemas.microsoft.com/office/drawing/2014/main" id="{27AB2B55-C098-A948-A7B8-C0D9C15A2090}"/>
                </a:ext>
              </a:extLst>
            </p:cNvPr>
            <p:cNvSpPr/>
            <p:nvPr/>
          </p:nvSpPr>
          <p:spPr>
            <a:xfrm>
              <a:off x="6974872" y="3960057"/>
              <a:ext cx="1166562" cy="15104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dirty="0">
                <a:solidFill>
                  <a:schemeClr val="tx1"/>
                </a:solidFill>
              </a:endParaRPr>
            </a:p>
          </p:txBody>
        </p:sp>
      </p:grpSp>
      <p:cxnSp>
        <p:nvCxnSpPr>
          <p:cNvPr id="52" name="直線コネクタ 51">
            <a:extLst>
              <a:ext uri="{FF2B5EF4-FFF2-40B4-BE49-F238E27FC236}">
                <a16:creationId xmlns:a16="http://schemas.microsoft.com/office/drawing/2014/main" id="{97F1602E-3508-1747-B1A1-11B7B4757329}"/>
              </a:ext>
            </a:extLst>
          </p:cNvPr>
          <p:cNvCxnSpPr/>
          <p:nvPr/>
        </p:nvCxnSpPr>
        <p:spPr>
          <a:xfrm>
            <a:off x="7143038" y="6492874"/>
            <a:ext cx="0" cy="27720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E2BC26A4-473A-DD48-AB2B-326BEE6E9D79}"/>
              </a:ext>
            </a:extLst>
          </p:cNvPr>
          <p:cNvCxnSpPr>
            <a:cxnSpLocks/>
          </p:cNvCxnSpPr>
          <p:nvPr/>
        </p:nvCxnSpPr>
        <p:spPr>
          <a:xfrm flipH="1">
            <a:off x="838200" y="6768662"/>
            <a:ext cx="6304838"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2D57669E-6D36-A543-B4ED-4E5118A979C7}"/>
              </a:ext>
            </a:extLst>
          </p:cNvPr>
          <p:cNvCxnSpPr>
            <a:cxnSpLocks/>
          </p:cNvCxnSpPr>
          <p:nvPr/>
        </p:nvCxnSpPr>
        <p:spPr>
          <a:xfrm flipV="1">
            <a:off x="838200" y="4002489"/>
            <a:ext cx="0" cy="2766174"/>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CF2BF79E-FD6D-E849-8C43-464A689F2A75}"/>
              </a:ext>
            </a:extLst>
          </p:cNvPr>
          <p:cNvCxnSpPr>
            <a:cxnSpLocks/>
            <a:endCxn id="10" idx="1"/>
          </p:cNvCxnSpPr>
          <p:nvPr/>
        </p:nvCxnSpPr>
        <p:spPr>
          <a:xfrm>
            <a:off x="838200" y="4002490"/>
            <a:ext cx="426500" cy="0"/>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E3D774D7-4B39-0247-9936-4D92C0CFF0EA}"/>
              </a:ext>
            </a:extLst>
          </p:cNvPr>
          <p:cNvSpPr txBox="1"/>
          <p:nvPr/>
        </p:nvSpPr>
        <p:spPr>
          <a:xfrm>
            <a:off x="7143038" y="6514124"/>
            <a:ext cx="2186152" cy="369332"/>
          </a:xfrm>
          <a:prstGeom prst="rect">
            <a:avLst/>
          </a:prstGeom>
          <a:noFill/>
        </p:spPr>
        <p:txBody>
          <a:bodyPr wrap="square" rtlCol="0">
            <a:spAutoFit/>
          </a:bodyPr>
          <a:lstStyle/>
          <a:p>
            <a:r>
              <a:rPr kumimoji="1" lang="ja-JP" altLang="en-US">
                <a:solidFill>
                  <a:srgbClr val="FF0000"/>
                </a:solidFill>
              </a:rPr>
              <a:t>キャンセル</a:t>
            </a:r>
          </a:p>
        </p:txBody>
      </p:sp>
    </p:spTree>
    <p:extLst>
      <p:ext uri="{BB962C8B-B14F-4D97-AF65-F5344CB8AC3E}">
        <p14:creationId xmlns:p14="http://schemas.microsoft.com/office/powerpoint/2010/main" val="250690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4E1D3-6531-0E4A-882C-7C94D125FD86}"/>
              </a:ext>
            </a:extLst>
          </p:cNvPr>
          <p:cNvSpPr>
            <a:spLocks noGrp="1"/>
          </p:cNvSpPr>
          <p:nvPr>
            <p:ph type="title"/>
          </p:nvPr>
        </p:nvSpPr>
        <p:spPr>
          <a:xfrm>
            <a:off x="781514" y="108016"/>
            <a:ext cx="10515600" cy="1325563"/>
          </a:xfrm>
        </p:spPr>
        <p:txBody>
          <a:bodyPr>
            <a:normAutofit/>
          </a:bodyPr>
          <a:lstStyle/>
          <a:p>
            <a:r>
              <a:rPr kumimoji="1" lang="en-US" altLang="ja-JP" dirty="0"/>
              <a:t>2</a:t>
            </a:r>
            <a:r>
              <a:rPr kumimoji="1" lang="ja-JP" altLang="en-US" dirty="0"/>
              <a:t>フェーズコミット</a:t>
            </a:r>
          </a:p>
        </p:txBody>
      </p:sp>
      <p:sp>
        <p:nvSpPr>
          <p:cNvPr id="3" name="コンテンツ プレースホルダー 2">
            <a:extLst>
              <a:ext uri="{FF2B5EF4-FFF2-40B4-BE49-F238E27FC236}">
                <a16:creationId xmlns:a16="http://schemas.microsoft.com/office/drawing/2014/main" id="{9FE52182-5CEC-E748-BEB5-1925F515C76B}"/>
              </a:ext>
            </a:extLst>
          </p:cNvPr>
          <p:cNvSpPr>
            <a:spLocks noGrp="1"/>
          </p:cNvSpPr>
          <p:nvPr>
            <p:ph idx="1"/>
          </p:nvPr>
        </p:nvSpPr>
        <p:spPr>
          <a:xfrm>
            <a:off x="790533" y="1041498"/>
            <a:ext cx="9813526" cy="736087"/>
          </a:xfrm>
        </p:spPr>
        <p:txBody>
          <a:bodyPr>
            <a:normAutofit fontScale="92500" lnSpcReduction="10000"/>
          </a:bodyPr>
          <a:lstStyle/>
          <a:p>
            <a:pPr marL="0" indent="0">
              <a:buNone/>
            </a:pPr>
            <a:r>
              <a:rPr lang="ja-JP" altLang="en-US" sz="2000"/>
              <a:t>バックアップに関する技術</a:t>
            </a:r>
            <a:endParaRPr lang="en-US" altLang="ja-JP" sz="2000" dirty="0"/>
          </a:p>
          <a:p>
            <a:pPr marL="0" indent="0">
              <a:buNone/>
            </a:pPr>
            <a:r>
              <a:rPr lang="ja-JP" altLang="en-US" sz="2000"/>
              <a:t>準備</a:t>
            </a:r>
            <a:r>
              <a:rPr lang="ja-JP" altLang="en-US" sz="2000" dirty="0"/>
              <a:t>フェーズとコミットフェーズに分かれる。</a:t>
            </a:r>
            <a:endParaRPr lang="en-US" altLang="ja-JP" sz="2000" dirty="0"/>
          </a:p>
          <a:p>
            <a:pPr marL="0" indent="0">
              <a:buNone/>
            </a:pPr>
            <a:endParaRPr lang="en-US" altLang="ja-JP" sz="2000" dirty="0"/>
          </a:p>
        </p:txBody>
      </p:sp>
      <p:grpSp>
        <p:nvGrpSpPr>
          <p:cNvPr id="282" name="グループ化 281">
            <a:extLst>
              <a:ext uri="{FF2B5EF4-FFF2-40B4-BE49-F238E27FC236}">
                <a16:creationId xmlns:a16="http://schemas.microsoft.com/office/drawing/2014/main" id="{0259003A-C05B-4626-A9DB-EDC08A07B532}"/>
              </a:ext>
            </a:extLst>
          </p:cNvPr>
          <p:cNvGrpSpPr/>
          <p:nvPr/>
        </p:nvGrpSpPr>
        <p:grpSpPr>
          <a:xfrm>
            <a:off x="650138" y="4259197"/>
            <a:ext cx="10788230" cy="2245334"/>
            <a:chOff x="650138" y="4259197"/>
            <a:chExt cx="10788230" cy="2245334"/>
          </a:xfrm>
        </p:grpSpPr>
        <p:grpSp>
          <p:nvGrpSpPr>
            <p:cNvPr id="148" name="グループ化 147">
              <a:extLst>
                <a:ext uri="{FF2B5EF4-FFF2-40B4-BE49-F238E27FC236}">
                  <a16:creationId xmlns:a16="http://schemas.microsoft.com/office/drawing/2014/main" id="{FFE8E2F0-3B93-4A98-A12D-A49C45C32DAD}"/>
                </a:ext>
              </a:extLst>
            </p:cNvPr>
            <p:cNvGrpSpPr/>
            <p:nvPr/>
          </p:nvGrpSpPr>
          <p:grpSpPr>
            <a:xfrm>
              <a:off x="650138" y="4259197"/>
              <a:ext cx="10788230" cy="2245334"/>
              <a:chOff x="785109" y="2900728"/>
              <a:chExt cx="10788230" cy="2245334"/>
            </a:xfrm>
          </p:grpSpPr>
          <p:grpSp>
            <p:nvGrpSpPr>
              <p:cNvPr id="149" name="グループ化 148">
                <a:extLst>
                  <a:ext uri="{FF2B5EF4-FFF2-40B4-BE49-F238E27FC236}">
                    <a16:creationId xmlns:a16="http://schemas.microsoft.com/office/drawing/2014/main" id="{20ECA41F-020D-4202-ACE9-648BE2EB3756}"/>
                  </a:ext>
                </a:extLst>
              </p:cNvPr>
              <p:cNvGrpSpPr/>
              <p:nvPr/>
            </p:nvGrpSpPr>
            <p:grpSpPr>
              <a:xfrm>
                <a:off x="785109" y="2900728"/>
                <a:ext cx="10788230" cy="2245334"/>
                <a:chOff x="785109" y="2900728"/>
                <a:chExt cx="10788230" cy="2245334"/>
              </a:xfrm>
            </p:grpSpPr>
            <p:grpSp>
              <p:nvGrpSpPr>
                <p:cNvPr id="152" name="グループ化 151">
                  <a:extLst>
                    <a:ext uri="{FF2B5EF4-FFF2-40B4-BE49-F238E27FC236}">
                      <a16:creationId xmlns:a16="http://schemas.microsoft.com/office/drawing/2014/main" id="{E0A4C91F-6642-403C-A4A6-22BEC531FBC6}"/>
                    </a:ext>
                  </a:extLst>
                </p:cNvPr>
                <p:cNvGrpSpPr/>
                <p:nvPr/>
              </p:nvGrpSpPr>
              <p:grpSpPr>
                <a:xfrm>
                  <a:off x="785109" y="2900728"/>
                  <a:ext cx="3321577" cy="2242907"/>
                  <a:chOff x="6927323" y="833668"/>
                  <a:chExt cx="3321577" cy="2242907"/>
                </a:xfrm>
              </p:grpSpPr>
              <p:sp>
                <p:nvSpPr>
                  <p:cNvPr id="229" name="四角形: 角を丸くする 228">
                    <a:extLst>
                      <a:ext uri="{FF2B5EF4-FFF2-40B4-BE49-F238E27FC236}">
                        <a16:creationId xmlns:a16="http://schemas.microsoft.com/office/drawing/2014/main" id="{7AA38372-E7AD-46C1-842E-9D0CFBA6171F}"/>
                      </a:ext>
                    </a:extLst>
                  </p:cNvPr>
                  <p:cNvSpPr/>
                  <p:nvPr/>
                </p:nvSpPr>
                <p:spPr>
                  <a:xfrm>
                    <a:off x="6927323" y="833668"/>
                    <a:ext cx="3321577" cy="224290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0" name="グループ化 229">
                    <a:extLst>
                      <a:ext uri="{FF2B5EF4-FFF2-40B4-BE49-F238E27FC236}">
                        <a16:creationId xmlns:a16="http://schemas.microsoft.com/office/drawing/2014/main" id="{BF26490D-DA6B-4FB1-AAD1-2E8C72EF519C}"/>
                      </a:ext>
                    </a:extLst>
                  </p:cNvPr>
                  <p:cNvGrpSpPr/>
                  <p:nvPr/>
                </p:nvGrpSpPr>
                <p:grpSpPr>
                  <a:xfrm>
                    <a:off x="7105650" y="1361802"/>
                    <a:ext cx="1319765" cy="969239"/>
                    <a:chOff x="7081285" y="1326286"/>
                    <a:chExt cx="1319765" cy="969239"/>
                  </a:xfrm>
                </p:grpSpPr>
                <p:grpSp>
                  <p:nvGrpSpPr>
                    <p:cNvPr id="247" name="グループ化 246">
                      <a:extLst>
                        <a:ext uri="{FF2B5EF4-FFF2-40B4-BE49-F238E27FC236}">
                          <a16:creationId xmlns:a16="http://schemas.microsoft.com/office/drawing/2014/main" id="{8C9D2608-1DAF-4608-88C8-510C46AD1BE8}"/>
                        </a:ext>
                      </a:extLst>
                    </p:cNvPr>
                    <p:cNvGrpSpPr/>
                    <p:nvPr/>
                  </p:nvGrpSpPr>
                  <p:grpSpPr>
                    <a:xfrm>
                      <a:off x="7081285" y="1600200"/>
                      <a:ext cx="1319765" cy="695325"/>
                      <a:chOff x="7081285" y="1600200"/>
                      <a:chExt cx="1319765" cy="695325"/>
                    </a:xfrm>
                  </p:grpSpPr>
                  <p:sp>
                    <p:nvSpPr>
                      <p:cNvPr id="249" name="正方形/長方形 248">
                        <a:extLst>
                          <a:ext uri="{FF2B5EF4-FFF2-40B4-BE49-F238E27FC236}">
                            <a16:creationId xmlns:a16="http://schemas.microsoft.com/office/drawing/2014/main" id="{09186BB9-47A3-4B9D-8B59-185929E140D9}"/>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D96F750-29F1-442F-86D1-6F55A0ADF50F}"/>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正方形/長方形 250">
                        <a:extLst>
                          <a:ext uri="{FF2B5EF4-FFF2-40B4-BE49-F238E27FC236}">
                            <a16:creationId xmlns:a16="http://schemas.microsoft.com/office/drawing/2014/main" id="{858689F5-73D3-49B6-8BC3-BBC42FE1CED3}"/>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252" name="テキスト ボックス 251">
                        <a:extLst>
                          <a:ext uri="{FF2B5EF4-FFF2-40B4-BE49-F238E27FC236}">
                            <a16:creationId xmlns:a16="http://schemas.microsoft.com/office/drawing/2014/main" id="{10D880F2-758F-4327-BC19-E5A73C9404E9}"/>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53" name="テキスト ボックス 252">
                        <a:extLst>
                          <a:ext uri="{FF2B5EF4-FFF2-40B4-BE49-F238E27FC236}">
                            <a16:creationId xmlns:a16="http://schemas.microsoft.com/office/drawing/2014/main" id="{D6580DDC-B2E2-4B8F-B134-3761507E8344}"/>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254" name="グループ化 253">
                        <a:extLst>
                          <a:ext uri="{FF2B5EF4-FFF2-40B4-BE49-F238E27FC236}">
                            <a16:creationId xmlns:a16="http://schemas.microsoft.com/office/drawing/2014/main" id="{D6A2D39D-3FEA-4182-9B52-CA8E80EDB5F6}"/>
                          </a:ext>
                        </a:extLst>
                      </p:cNvPr>
                      <p:cNvGrpSpPr/>
                      <p:nvPr/>
                    </p:nvGrpSpPr>
                    <p:grpSpPr>
                      <a:xfrm>
                        <a:off x="7412902" y="1874838"/>
                        <a:ext cx="195138" cy="266699"/>
                        <a:chOff x="8955801" y="1659652"/>
                        <a:chExt cx="346181" cy="388224"/>
                      </a:xfrm>
                    </p:grpSpPr>
                    <p:sp>
                      <p:nvSpPr>
                        <p:cNvPr id="255" name="正方形/長方形 254">
                          <a:extLst>
                            <a:ext uri="{FF2B5EF4-FFF2-40B4-BE49-F238E27FC236}">
                              <a16:creationId xmlns:a16="http://schemas.microsoft.com/office/drawing/2014/main" id="{3A72E2BB-86B8-46FD-8D29-FA87AE9C6BEF}"/>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楕円 255">
                          <a:extLst>
                            <a:ext uri="{FF2B5EF4-FFF2-40B4-BE49-F238E27FC236}">
                              <a16:creationId xmlns:a16="http://schemas.microsoft.com/office/drawing/2014/main" id="{98036DC6-7D45-4B97-80A1-6739AE6EA7C8}"/>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アーチ 256">
                          <a:extLst>
                            <a:ext uri="{FF2B5EF4-FFF2-40B4-BE49-F238E27FC236}">
                              <a16:creationId xmlns:a16="http://schemas.microsoft.com/office/drawing/2014/main" id="{5F7847D0-2DBF-449A-B53B-C9258EE64AA9}"/>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248" name="テキスト ボックス 247">
                      <a:extLst>
                        <a:ext uri="{FF2B5EF4-FFF2-40B4-BE49-F238E27FC236}">
                          <a16:creationId xmlns:a16="http://schemas.microsoft.com/office/drawing/2014/main" id="{44F43340-8352-46E6-ABAB-B914F7A5CDE8}"/>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A</a:t>
                      </a:r>
                      <a:endParaRPr kumimoji="1" lang="ja-JP" altLang="en-US" sz="1600" dirty="0"/>
                    </a:p>
                  </p:txBody>
                </p:sp>
              </p:grpSp>
              <p:grpSp>
                <p:nvGrpSpPr>
                  <p:cNvPr id="231" name="グループ化 230">
                    <a:extLst>
                      <a:ext uri="{FF2B5EF4-FFF2-40B4-BE49-F238E27FC236}">
                        <a16:creationId xmlns:a16="http://schemas.microsoft.com/office/drawing/2014/main" id="{9A3DBD14-7232-44BB-8F36-AAC77301C65E}"/>
                      </a:ext>
                    </a:extLst>
                  </p:cNvPr>
                  <p:cNvGrpSpPr/>
                  <p:nvPr/>
                </p:nvGrpSpPr>
                <p:grpSpPr>
                  <a:xfrm>
                    <a:off x="8694220" y="833668"/>
                    <a:ext cx="1319765" cy="969239"/>
                    <a:chOff x="7081285" y="1326286"/>
                    <a:chExt cx="1319765" cy="969239"/>
                  </a:xfrm>
                </p:grpSpPr>
                <p:grpSp>
                  <p:nvGrpSpPr>
                    <p:cNvPr id="240" name="グループ化 239">
                      <a:extLst>
                        <a:ext uri="{FF2B5EF4-FFF2-40B4-BE49-F238E27FC236}">
                          <a16:creationId xmlns:a16="http://schemas.microsoft.com/office/drawing/2014/main" id="{9BB7FCA4-4C04-4A31-A83A-DFD3078ADBA7}"/>
                        </a:ext>
                      </a:extLst>
                    </p:cNvPr>
                    <p:cNvGrpSpPr/>
                    <p:nvPr/>
                  </p:nvGrpSpPr>
                  <p:grpSpPr>
                    <a:xfrm>
                      <a:off x="7081285" y="1600200"/>
                      <a:ext cx="1319765" cy="695325"/>
                      <a:chOff x="7081285" y="1600200"/>
                      <a:chExt cx="1319765" cy="695325"/>
                    </a:xfrm>
                  </p:grpSpPr>
                  <p:sp>
                    <p:nvSpPr>
                      <p:cNvPr id="242" name="正方形/長方形 241">
                        <a:extLst>
                          <a:ext uri="{FF2B5EF4-FFF2-40B4-BE49-F238E27FC236}">
                            <a16:creationId xmlns:a16="http://schemas.microsoft.com/office/drawing/2014/main" id="{59F82EFB-202B-444A-BD08-7E979066EFD1}"/>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正方形/長方形 242">
                        <a:extLst>
                          <a:ext uri="{FF2B5EF4-FFF2-40B4-BE49-F238E27FC236}">
                            <a16:creationId xmlns:a16="http://schemas.microsoft.com/office/drawing/2014/main" id="{85B1F0F8-CA99-485C-AC41-A76C6F8C7645}"/>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A9EAB09-8BE5-4178-B473-A1DD08BD9478}"/>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245" name="テキスト ボックス 244">
                        <a:extLst>
                          <a:ext uri="{FF2B5EF4-FFF2-40B4-BE49-F238E27FC236}">
                            <a16:creationId xmlns:a16="http://schemas.microsoft.com/office/drawing/2014/main" id="{9E921808-1E1B-49BA-A05E-CEAA0B0B3FDC}"/>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46" name="テキスト ボックス 245">
                        <a:extLst>
                          <a:ext uri="{FF2B5EF4-FFF2-40B4-BE49-F238E27FC236}">
                            <a16:creationId xmlns:a16="http://schemas.microsoft.com/office/drawing/2014/main" id="{97EB53C7-5025-49E1-97FE-EBED4CA85C19}"/>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241" name="テキスト ボックス 240">
                      <a:extLst>
                        <a:ext uri="{FF2B5EF4-FFF2-40B4-BE49-F238E27FC236}">
                          <a16:creationId xmlns:a16="http://schemas.microsoft.com/office/drawing/2014/main" id="{6E967F27-AFED-4AC3-9390-8248484B570A}"/>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B</a:t>
                      </a:r>
                      <a:endParaRPr kumimoji="1" lang="ja-JP" altLang="en-US" sz="1600" dirty="0"/>
                    </a:p>
                  </p:txBody>
                </p:sp>
              </p:grpSp>
              <p:grpSp>
                <p:nvGrpSpPr>
                  <p:cNvPr id="232" name="グループ化 231">
                    <a:extLst>
                      <a:ext uri="{FF2B5EF4-FFF2-40B4-BE49-F238E27FC236}">
                        <a16:creationId xmlns:a16="http://schemas.microsoft.com/office/drawing/2014/main" id="{A997E342-53B7-446B-B4CC-140DE01C43AD}"/>
                      </a:ext>
                    </a:extLst>
                  </p:cNvPr>
                  <p:cNvGrpSpPr/>
                  <p:nvPr/>
                </p:nvGrpSpPr>
                <p:grpSpPr>
                  <a:xfrm>
                    <a:off x="8724346" y="1907682"/>
                    <a:ext cx="1319765" cy="969239"/>
                    <a:chOff x="7081285" y="1326286"/>
                    <a:chExt cx="1319765" cy="969239"/>
                  </a:xfrm>
                </p:grpSpPr>
                <p:grpSp>
                  <p:nvGrpSpPr>
                    <p:cNvPr id="233" name="グループ化 232">
                      <a:extLst>
                        <a:ext uri="{FF2B5EF4-FFF2-40B4-BE49-F238E27FC236}">
                          <a16:creationId xmlns:a16="http://schemas.microsoft.com/office/drawing/2014/main" id="{24DD621C-7A88-44C0-BE50-D522D1983C5E}"/>
                        </a:ext>
                      </a:extLst>
                    </p:cNvPr>
                    <p:cNvGrpSpPr/>
                    <p:nvPr/>
                  </p:nvGrpSpPr>
                  <p:grpSpPr>
                    <a:xfrm>
                      <a:off x="7081285" y="1600200"/>
                      <a:ext cx="1319765" cy="695325"/>
                      <a:chOff x="7081285" y="1600200"/>
                      <a:chExt cx="1319765" cy="695325"/>
                    </a:xfrm>
                  </p:grpSpPr>
                  <p:sp>
                    <p:nvSpPr>
                      <p:cNvPr id="235" name="正方形/長方形 234">
                        <a:extLst>
                          <a:ext uri="{FF2B5EF4-FFF2-40B4-BE49-F238E27FC236}">
                            <a16:creationId xmlns:a16="http://schemas.microsoft.com/office/drawing/2014/main" id="{168DECED-496A-4F2F-9565-1CD728F78178}"/>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a:extLst>
                          <a:ext uri="{FF2B5EF4-FFF2-40B4-BE49-F238E27FC236}">
                            <a16:creationId xmlns:a16="http://schemas.microsoft.com/office/drawing/2014/main" id="{0D1CB9B3-1189-4C25-AE96-E02D81D97E20}"/>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4FFD8967-13ED-42A6-99CC-2B15D8CBF9BB}"/>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238" name="テキスト ボックス 237">
                        <a:extLst>
                          <a:ext uri="{FF2B5EF4-FFF2-40B4-BE49-F238E27FC236}">
                            <a16:creationId xmlns:a16="http://schemas.microsoft.com/office/drawing/2014/main" id="{6E821634-B0F4-4A09-9D20-9C9D36483E1A}"/>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39" name="テキスト ボックス 238">
                        <a:extLst>
                          <a:ext uri="{FF2B5EF4-FFF2-40B4-BE49-F238E27FC236}">
                            <a16:creationId xmlns:a16="http://schemas.microsoft.com/office/drawing/2014/main" id="{E074B3E5-5991-4CED-994C-5D5960D49704}"/>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234" name="テキスト ボックス 233">
                      <a:extLst>
                        <a:ext uri="{FF2B5EF4-FFF2-40B4-BE49-F238E27FC236}">
                          <a16:creationId xmlns:a16="http://schemas.microsoft.com/office/drawing/2014/main" id="{1F8334EE-74D7-420D-B365-202837E45F42}"/>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C</a:t>
                      </a:r>
                      <a:endParaRPr kumimoji="1" lang="ja-JP" altLang="en-US" sz="1600" dirty="0"/>
                    </a:p>
                  </p:txBody>
                </p:sp>
              </p:grpSp>
            </p:grpSp>
            <p:grpSp>
              <p:nvGrpSpPr>
                <p:cNvPr id="153" name="グループ化 152">
                  <a:extLst>
                    <a:ext uri="{FF2B5EF4-FFF2-40B4-BE49-F238E27FC236}">
                      <a16:creationId xmlns:a16="http://schemas.microsoft.com/office/drawing/2014/main" id="{860E14CC-FD06-4BE1-8579-0D02821D00C1}"/>
                    </a:ext>
                  </a:extLst>
                </p:cNvPr>
                <p:cNvGrpSpPr/>
                <p:nvPr/>
              </p:nvGrpSpPr>
              <p:grpSpPr>
                <a:xfrm>
                  <a:off x="4476153" y="2903155"/>
                  <a:ext cx="3321577" cy="2242907"/>
                  <a:chOff x="4811823" y="3288382"/>
                  <a:chExt cx="3321577" cy="2242907"/>
                </a:xfrm>
              </p:grpSpPr>
              <p:sp>
                <p:nvSpPr>
                  <p:cNvPr id="188" name="四角形: 角を丸くする 187">
                    <a:extLst>
                      <a:ext uri="{FF2B5EF4-FFF2-40B4-BE49-F238E27FC236}">
                        <a16:creationId xmlns:a16="http://schemas.microsoft.com/office/drawing/2014/main" id="{CED39DA2-6C74-4C73-9624-9542B4A7186E}"/>
                      </a:ext>
                    </a:extLst>
                  </p:cNvPr>
                  <p:cNvSpPr/>
                  <p:nvPr/>
                </p:nvSpPr>
                <p:spPr>
                  <a:xfrm>
                    <a:off x="4811823" y="3288382"/>
                    <a:ext cx="3321577" cy="224290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9" name="グループ化 188">
                    <a:extLst>
                      <a:ext uri="{FF2B5EF4-FFF2-40B4-BE49-F238E27FC236}">
                        <a16:creationId xmlns:a16="http://schemas.microsoft.com/office/drawing/2014/main" id="{36D07194-C204-4D8A-8FAE-011AF623A766}"/>
                      </a:ext>
                    </a:extLst>
                  </p:cNvPr>
                  <p:cNvGrpSpPr/>
                  <p:nvPr/>
                </p:nvGrpSpPr>
                <p:grpSpPr>
                  <a:xfrm>
                    <a:off x="4990150" y="3816516"/>
                    <a:ext cx="1319765" cy="969239"/>
                    <a:chOff x="7081285" y="1326286"/>
                    <a:chExt cx="1319765" cy="969239"/>
                  </a:xfrm>
                </p:grpSpPr>
                <p:grpSp>
                  <p:nvGrpSpPr>
                    <p:cNvPr id="218" name="グループ化 217">
                      <a:extLst>
                        <a:ext uri="{FF2B5EF4-FFF2-40B4-BE49-F238E27FC236}">
                          <a16:creationId xmlns:a16="http://schemas.microsoft.com/office/drawing/2014/main" id="{942800C1-1968-4F3B-9321-05A4CB38BED5}"/>
                        </a:ext>
                      </a:extLst>
                    </p:cNvPr>
                    <p:cNvGrpSpPr/>
                    <p:nvPr/>
                  </p:nvGrpSpPr>
                  <p:grpSpPr>
                    <a:xfrm>
                      <a:off x="7081285" y="1600200"/>
                      <a:ext cx="1319765" cy="695325"/>
                      <a:chOff x="7081285" y="1600200"/>
                      <a:chExt cx="1319765" cy="695325"/>
                    </a:xfrm>
                  </p:grpSpPr>
                  <p:sp>
                    <p:nvSpPr>
                      <p:cNvPr id="220" name="正方形/長方形 219">
                        <a:extLst>
                          <a:ext uri="{FF2B5EF4-FFF2-40B4-BE49-F238E27FC236}">
                            <a16:creationId xmlns:a16="http://schemas.microsoft.com/office/drawing/2014/main" id="{F5A980D3-358E-4912-8FF9-EC4F33EFB633}"/>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正方形/長方形 220">
                        <a:extLst>
                          <a:ext uri="{FF2B5EF4-FFF2-40B4-BE49-F238E27FC236}">
                            <a16:creationId xmlns:a16="http://schemas.microsoft.com/office/drawing/2014/main" id="{7A888750-2ECC-4215-9968-42DC304161A7}"/>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7761D727-C5C9-48E0-930E-7DC3D5D097C7}"/>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223" name="テキスト ボックス 222">
                        <a:extLst>
                          <a:ext uri="{FF2B5EF4-FFF2-40B4-BE49-F238E27FC236}">
                            <a16:creationId xmlns:a16="http://schemas.microsoft.com/office/drawing/2014/main" id="{BCB3737C-FD4A-40C8-B4C1-7726CD7CD0C5}"/>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24" name="テキスト ボックス 223">
                        <a:extLst>
                          <a:ext uri="{FF2B5EF4-FFF2-40B4-BE49-F238E27FC236}">
                            <a16:creationId xmlns:a16="http://schemas.microsoft.com/office/drawing/2014/main" id="{A83F06F8-C901-4020-B049-6DA89EF9BEE5}"/>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225" name="グループ化 224">
                        <a:extLst>
                          <a:ext uri="{FF2B5EF4-FFF2-40B4-BE49-F238E27FC236}">
                            <a16:creationId xmlns:a16="http://schemas.microsoft.com/office/drawing/2014/main" id="{411284DF-9D00-451E-8751-5153F24BF149}"/>
                          </a:ext>
                        </a:extLst>
                      </p:cNvPr>
                      <p:cNvGrpSpPr/>
                      <p:nvPr/>
                    </p:nvGrpSpPr>
                    <p:grpSpPr>
                      <a:xfrm>
                        <a:off x="7412902" y="1874838"/>
                        <a:ext cx="195138" cy="266699"/>
                        <a:chOff x="8955801" y="1659652"/>
                        <a:chExt cx="346181" cy="388224"/>
                      </a:xfrm>
                    </p:grpSpPr>
                    <p:sp>
                      <p:nvSpPr>
                        <p:cNvPr id="226" name="正方形/長方形 225">
                          <a:extLst>
                            <a:ext uri="{FF2B5EF4-FFF2-40B4-BE49-F238E27FC236}">
                              <a16:creationId xmlns:a16="http://schemas.microsoft.com/office/drawing/2014/main" id="{A6968C1E-A357-4698-9103-DEF336DE724B}"/>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楕円 226">
                          <a:extLst>
                            <a:ext uri="{FF2B5EF4-FFF2-40B4-BE49-F238E27FC236}">
                              <a16:creationId xmlns:a16="http://schemas.microsoft.com/office/drawing/2014/main" id="{A87DA3D0-8327-47BD-B687-33A3EE8975DC}"/>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アーチ 227">
                          <a:extLst>
                            <a:ext uri="{FF2B5EF4-FFF2-40B4-BE49-F238E27FC236}">
                              <a16:creationId xmlns:a16="http://schemas.microsoft.com/office/drawing/2014/main" id="{2226E83E-8D17-4628-B1BA-4F404B6F86A1}"/>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219" name="テキスト ボックス 218">
                      <a:extLst>
                        <a:ext uri="{FF2B5EF4-FFF2-40B4-BE49-F238E27FC236}">
                          <a16:creationId xmlns:a16="http://schemas.microsoft.com/office/drawing/2014/main" id="{7274EA00-9A2D-47AD-A82F-B90E30FCB1EB}"/>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A</a:t>
                      </a:r>
                      <a:endParaRPr kumimoji="1" lang="ja-JP" altLang="en-US" sz="1600" dirty="0"/>
                    </a:p>
                  </p:txBody>
                </p:sp>
              </p:grpSp>
              <p:grpSp>
                <p:nvGrpSpPr>
                  <p:cNvPr id="190" name="グループ化 189">
                    <a:extLst>
                      <a:ext uri="{FF2B5EF4-FFF2-40B4-BE49-F238E27FC236}">
                        <a16:creationId xmlns:a16="http://schemas.microsoft.com/office/drawing/2014/main" id="{E8155C49-4BF0-4C51-AB5E-F62835EC80FE}"/>
                      </a:ext>
                    </a:extLst>
                  </p:cNvPr>
                  <p:cNvGrpSpPr/>
                  <p:nvPr/>
                </p:nvGrpSpPr>
                <p:grpSpPr>
                  <a:xfrm>
                    <a:off x="6649603" y="4362396"/>
                    <a:ext cx="1319765" cy="969239"/>
                    <a:chOff x="7081285" y="1326286"/>
                    <a:chExt cx="1319765" cy="969239"/>
                  </a:xfrm>
                </p:grpSpPr>
                <p:grpSp>
                  <p:nvGrpSpPr>
                    <p:cNvPr id="211" name="グループ化 210">
                      <a:extLst>
                        <a:ext uri="{FF2B5EF4-FFF2-40B4-BE49-F238E27FC236}">
                          <a16:creationId xmlns:a16="http://schemas.microsoft.com/office/drawing/2014/main" id="{21411FDE-1BC6-4CDD-9717-18EF0CAC8DA7}"/>
                        </a:ext>
                      </a:extLst>
                    </p:cNvPr>
                    <p:cNvGrpSpPr/>
                    <p:nvPr/>
                  </p:nvGrpSpPr>
                  <p:grpSpPr>
                    <a:xfrm>
                      <a:off x="7081285" y="1600200"/>
                      <a:ext cx="1319765" cy="695325"/>
                      <a:chOff x="7081285" y="1600200"/>
                      <a:chExt cx="1319765" cy="695325"/>
                    </a:xfrm>
                  </p:grpSpPr>
                  <p:sp>
                    <p:nvSpPr>
                      <p:cNvPr id="213" name="正方形/長方形 212">
                        <a:extLst>
                          <a:ext uri="{FF2B5EF4-FFF2-40B4-BE49-F238E27FC236}">
                            <a16:creationId xmlns:a16="http://schemas.microsoft.com/office/drawing/2014/main" id="{548F5495-8CFE-4073-BFE6-C07D80119073}"/>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86BE10AE-8047-4C2F-9645-61E60282A87D}"/>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正方形/長方形 214">
                        <a:extLst>
                          <a:ext uri="{FF2B5EF4-FFF2-40B4-BE49-F238E27FC236}">
                            <a16:creationId xmlns:a16="http://schemas.microsoft.com/office/drawing/2014/main" id="{AFE21857-E863-4996-9373-5972FB4F450F}"/>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216" name="テキスト ボックス 215">
                        <a:extLst>
                          <a:ext uri="{FF2B5EF4-FFF2-40B4-BE49-F238E27FC236}">
                            <a16:creationId xmlns:a16="http://schemas.microsoft.com/office/drawing/2014/main" id="{53CFBF03-B28B-41C6-89CD-A3FA3FFC0606}"/>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17" name="テキスト ボックス 216">
                        <a:extLst>
                          <a:ext uri="{FF2B5EF4-FFF2-40B4-BE49-F238E27FC236}">
                            <a16:creationId xmlns:a16="http://schemas.microsoft.com/office/drawing/2014/main" id="{4AE46BAB-6536-42F7-A472-C3D56BE5789A}"/>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212" name="テキスト ボックス 211">
                      <a:extLst>
                        <a:ext uri="{FF2B5EF4-FFF2-40B4-BE49-F238E27FC236}">
                          <a16:creationId xmlns:a16="http://schemas.microsoft.com/office/drawing/2014/main" id="{26B63674-E40A-4F50-AEF7-3A2E13C8C6B1}"/>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C</a:t>
                      </a:r>
                      <a:endParaRPr kumimoji="1" lang="ja-JP" altLang="en-US" sz="1600" dirty="0"/>
                    </a:p>
                  </p:txBody>
                </p:sp>
              </p:grpSp>
              <p:grpSp>
                <p:nvGrpSpPr>
                  <p:cNvPr id="191" name="グループ化 190">
                    <a:extLst>
                      <a:ext uri="{FF2B5EF4-FFF2-40B4-BE49-F238E27FC236}">
                        <a16:creationId xmlns:a16="http://schemas.microsoft.com/office/drawing/2014/main" id="{A276F1FE-8C96-49AC-B933-DA3E79E75C0C}"/>
                      </a:ext>
                    </a:extLst>
                  </p:cNvPr>
                  <p:cNvGrpSpPr/>
                  <p:nvPr/>
                </p:nvGrpSpPr>
                <p:grpSpPr>
                  <a:xfrm>
                    <a:off x="6603085" y="3322186"/>
                    <a:ext cx="1319765" cy="969239"/>
                    <a:chOff x="7081285" y="1326286"/>
                    <a:chExt cx="1319765" cy="969239"/>
                  </a:xfrm>
                </p:grpSpPr>
                <p:grpSp>
                  <p:nvGrpSpPr>
                    <p:cNvPr id="200" name="グループ化 199">
                      <a:extLst>
                        <a:ext uri="{FF2B5EF4-FFF2-40B4-BE49-F238E27FC236}">
                          <a16:creationId xmlns:a16="http://schemas.microsoft.com/office/drawing/2014/main" id="{86370FC6-2424-4DAC-8785-C2D99DBE54B3}"/>
                        </a:ext>
                      </a:extLst>
                    </p:cNvPr>
                    <p:cNvGrpSpPr/>
                    <p:nvPr/>
                  </p:nvGrpSpPr>
                  <p:grpSpPr>
                    <a:xfrm>
                      <a:off x="7081285" y="1600200"/>
                      <a:ext cx="1319765" cy="695325"/>
                      <a:chOff x="7081285" y="1600200"/>
                      <a:chExt cx="1319765" cy="695325"/>
                    </a:xfrm>
                  </p:grpSpPr>
                  <p:sp>
                    <p:nvSpPr>
                      <p:cNvPr id="202" name="正方形/長方形 201">
                        <a:extLst>
                          <a:ext uri="{FF2B5EF4-FFF2-40B4-BE49-F238E27FC236}">
                            <a16:creationId xmlns:a16="http://schemas.microsoft.com/office/drawing/2014/main" id="{9C7B3132-94E0-4492-BC71-A1465C5F67EA}"/>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9C8B1CFD-47AA-4D90-97DA-6D69F4ECE86B}"/>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a:extLst>
                          <a:ext uri="{FF2B5EF4-FFF2-40B4-BE49-F238E27FC236}">
                            <a16:creationId xmlns:a16="http://schemas.microsoft.com/office/drawing/2014/main" id="{1F1FCB9E-49FF-4555-A2AD-5AA13128479D}"/>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205" name="テキスト ボックス 204">
                        <a:extLst>
                          <a:ext uri="{FF2B5EF4-FFF2-40B4-BE49-F238E27FC236}">
                            <a16:creationId xmlns:a16="http://schemas.microsoft.com/office/drawing/2014/main" id="{DCF730C0-3D8B-482C-92B4-91F7700F59B8}"/>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06" name="テキスト ボックス 205">
                        <a:extLst>
                          <a:ext uri="{FF2B5EF4-FFF2-40B4-BE49-F238E27FC236}">
                            <a16:creationId xmlns:a16="http://schemas.microsoft.com/office/drawing/2014/main" id="{55A69F5F-C3A6-4210-8B54-F3EB06FDB347}"/>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207" name="グループ化 206">
                        <a:extLst>
                          <a:ext uri="{FF2B5EF4-FFF2-40B4-BE49-F238E27FC236}">
                            <a16:creationId xmlns:a16="http://schemas.microsoft.com/office/drawing/2014/main" id="{3266C86D-7C69-4C2D-991E-FF70F3EA47DE}"/>
                          </a:ext>
                        </a:extLst>
                      </p:cNvPr>
                      <p:cNvGrpSpPr/>
                      <p:nvPr/>
                    </p:nvGrpSpPr>
                    <p:grpSpPr>
                      <a:xfrm>
                        <a:off x="7412902" y="1874838"/>
                        <a:ext cx="195138" cy="266699"/>
                        <a:chOff x="8955801" y="1659652"/>
                        <a:chExt cx="346181" cy="388224"/>
                      </a:xfrm>
                    </p:grpSpPr>
                    <p:sp>
                      <p:nvSpPr>
                        <p:cNvPr id="208" name="正方形/長方形 207">
                          <a:extLst>
                            <a:ext uri="{FF2B5EF4-FFF2-40B4-BE49-F238E27FC236}">
                              <a16:creationId xmlns:a16="http://schemas.microsoft.com/office/drawing/2014/main" id="{47557161-B8B5-4BAA-9074-2FEDC830629E}"/>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a:extLst>
                            <a:ext uri="{FF2B5EF4-FFF2-40B4-BE49-F238E27FC236}">
                              <a16:creationId xmlns:a16="http://schemas.microsoft.com/office/drawing/2014/main" id="{96298160-7A84-4F11-ADF0-6DEB4C6C6B3D}"/>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アーチ 209">
                          <a:extLst>
                            <a:ext uri="{FF2B5EF4-FFF2-40B4-BE49-F238E27FC236}">
                              <a16:creationId xmlns:a16="http://schemas.microsoft.com/office/drawing/2014/main" id="{A0DE9B5B-E729-439C-B00C-8B6D7EFF7446}"/>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201" name="テキスト ボックス 200">
                      <a:extLst>
                        <a:ext uri="{FF2B5EF4-FFF2-40B4-BE49-F238E27FC236}">
                          <a16:creationId xmlns:a16="http://schemas.microsoft.com/office/drawing/2014/main" id="{0D6BC67E-C806-408B-9A86-BA0C61FB2C36}"/>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B</a:t>
                      </a:r>
                      <a:endParaRPr kumimoji="1" lang="ja-JP" altLang="en-US" sz="1600" dirty="0"/>
                    </a:p>
                  </p:txBody>
                </p:sp>
              </p:grpSp>
              <p:cxnSp>
                <p:nvCxnSpPr>
                  <p:cNvPr id="192" name="直線矢印コネクタ 191">
                    <a:extLst>
                      <a:ext uri="{FF2B5EF4-FFF2-40B4-BE49-F238E27FC236}">
                        <a16:creationId xmlns:a16="http://schemas.microsoft.com/office/drawing/2014/main" id="{11B39B71-BEDC-4EC6-8289-5F9B3ACFEC92}"/>
                      </a:ext>
                    </a:extLst>
                  </p:cNvPr>
                  <p:cNvCxnSpPr/>
                  <p:nvPr/>
                </p:nvCxnSpPr>
                <p:spPr>
                  <a:xfrm flipV="1">
                    <a:off x="6188270" y="3790803"/>
                    <a:ext cx="408605" cy="284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310C4F2-2EF0-43B2-8D41-83A23B3E6908}"/>
                      </a:ext>
                    </a:extLst>
                  </p:cNvPr>
                  <p:cNvCxnSpPr>
                    <a:cxnSpLocks/>
                    <a:endCxn id="224" idx="3"/>
                  </p:cNvCxnSpPr>
                  <p:nvPr/>
                </p:nvCxnSpPr>
                <p:spPr>
                  <a:xfrm flipH="1">
                    <a:off x="6264056" y="3912050"/>
                    <a:ext cx="371702" cy="301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テキスト ボックス 193">
                    <a:extLst>
                      <a:ext uri="{FF2B5EF4-FFF2-40B4-BE49-F238E27FC236}">
                        <a16:creationId xmlns:a16="http://schemas.microsoft.com/office/drawing/2014/main" id="{080F4714-D250-42E4-9535-12378F63EE70}"/>
                      </a:ext>
                    </a:extLst>
                  </p:cNvPr>
                  <p:cNvSpPr txBox="1"/>
                  <p:nvPr/>
                </p:nvSpPr>
                <p:spPr>
                  <a:xfrm>
                    <a:off x="5814276" y="3719210"/>
                    <a:ext cx="751404" cy="230832"/>
                  </a:xfrm>
                  <a:prstGeom prst="rect">
                    <a:avLst/>
                  </a:prstGeom>
                  <a:noFill/>
                </p:spPr>
                <p:txBody>
                  <a:bodyPr wrap="square" rtlCol="0">
                    <a:spAutoFit/>
                  </a:bodyPr>
                  <a:lstStyle/>
                  <a:p>
                    <a:r>
                      <a:rPr kumimoji="1" lang="en-US" altLang="ja-JP" sz="900" dirty="0"/>
                      <a:t>Add data?</a:t>
                    </a:r>
                    <a:endParaRPr kumimoji="1" lang="ja-JP" altLang="en-US" sz="900" dirty="0"/>
                  </a:p>
                </p:txBody>
              </p:sp>
              <p:sp>
                <p:nvSpPr>
                  <p:cNvPr id="195" name="テキスト ボックス 194">
                    <a:extLst>
                      <a:ext uri="{FF2B5EF4-FFF2-40B4-BE49-F238E27FC236}">
                        <a16:creationId xmlns:a16="http://schemas.microsoft.com/office/drawing/2014/main" id="{DEB080A7-5148-4654-B62D-F2153061A836}"/>
                      </a:ext>
                    </a:extLst>
                  </p:cNvPr>
                  <p:cNvSpPr txBox="1"/>
                  <p:nvPr/>
                </p:nvSpPr>
                <p:spPr>
                  <a:xfrm>
                    <a:off x="6305912" y="4088707"/>
                    <a:ext cx="369636" cy="230832"/>
                  </a:xfrm>
                  <a:prstGeom prst="rect">
                    <a:avLst/>
                  </a:prstGeom>
                  <a:noFill/>
                </p:spPr>
                <p:txBody>
                  <a:bodyPr wrap="square" rtlCol="0">
                    <a:spAutoFit/>
                  </a:bodyPr>
                  <a:lstStyle/>
                  <a:p>
                    <a:r>
                      <a:rPr lang="en-US" altLang="ja-JP" sz="900" dirty="0"/>
                      <a:t>OK</a:t>
                    </a:r>
                    <a:endParaRPr kumimoji="1" lang="ja-JP" altLang="en-US" sz="900" dirty="0"/>
                  </a:p>
                </p:txBody>
              </p:sp>
              <p:cxnSp>
                <p:nvCxnSpPr>
                  <p:cNvPr id="196" name="直線矢印コネクタ 195">
                    <a:extLst>
                      <a:ext uri="{FF2B5EF4-FFF2-40B4-BE49-F238E27FC236}">
                        <a16:creationId xmlns:a16="http://schemas.microsoft.com/office/drawing/2014/main" id="{4262A94E-1384-41F6-9747-37212F3F18C6}"/>
                      </a:ext>
                    </a:extLst>
                  </p:cNvPr>
                  <p:cNvCxnSpPr>
                    <a:cxnSpLocks/>
                  </p:cNvCxnSpPr>
                  <p:nvPr/>
                </p:nvCxnSpPr>
                <p:spPr>
                  <a:xfrm>
                    <a:off x="6293819" y="4583272"/>
                    <a:ext cx="347396" cy="218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a:extLst>
                      <a:ext uri="{FF2B5EF4-FFF2-40B4-BE49-F238E27FC236}">
                        <a16:creationId xmlns:a16="http://schemas.microsoft.com/office/drawing/2014/main" id="{FC277227-0EA7-47FA-B997-EA98709D62E5}"/>
                      </a:ext>
                    </a:extLst>
                  </p:cNvPr>
                  <p:cNvSpPr txBox="1"/>
                  <p:nvPr/>
                </p:nvSpPr>
                <p:spPr>
                  <a:xfrm>
                    <a:off x="6262368" y="4433360"/>
                    <a:ext cx="751404" cy="230832"/>
                  </a:xfrm>
                  <a:prstGeom prst="rect">
                    <a:avLst/>
                  </a:prstGeom>
                  <a:noFill/>
                </p:spPr>
                <p:txBody>
                  <a:bodyPr wrap="square" rtlCol="0">
                    <a:spAutoFit/>
                  </a:bodyPr>
                  <a:lstStyle/>
                  <a:p>
                    <a:r>
                      <a:rPr kumimoji="1" lang="en-US" altLang="ja-JP" sz="900" dirty="0"/>
                      <a:t>Add data?</a:t>
                    </a:r>
                    <a:endParaRPr kumimoji="1" lang="ja-JP" altLang="en-US" sz="900" dirty="0"/>
                  </a:p>
                </p:txBody>
              </p:sp>
              <p:cxnSp>
                <p:nvCxnSpPr>
                  <p:cNvPr id="198" name="直線矢印コネクタ 197">
                    <a:extLst>
                      <a:ext uri="{FF2B5EF4-FFF2-40B4-BE49-F238E27FC236}">
                        <a16:creationId xmlns:a16="http://schemas.microsoft.com/office/drawing/2014/main" id="{A8F3D584-A8B6-48CD-8484-45663907F45A}"/>
                      </a:ext>
                    </a:extLst>
                  </p:cNvPr>
                  <p:cNvCxnSpPr>
                    <a:cxnSpLocks/>
                  </p:cNvCxnSpPr>
                  <p:nvPr/>
                </p:nvCxnSpPr>
                <p:spPr>
                  <a:xfrm flipH="1" flipV="1">
                    <a:off x="6285078" y="4778013"/>
                    <a:ext cx="356138" cy="237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198">
                    <a:extLst>
                      <a:ext uri="{FF2B5EF4-FFF2-40B4-BE49-F238E27FC236}">
                        <a16:creationId xmlns:a16="http://schemas.microsoft.com/office/drawing/2014/main" id="{C776D80C-E73E-4F19-BC93-F38D0CF49B6C}"/>
                      </a:ext>
                    </a:extLst>
                  </p:cNvPr>
                  <p:cNvSpPr txBox="1"/>
                  <p:nvPr/>
                </p:nvSpPr>
                <p:spPr>
                  <a:xfrm>
                    <a:off x="6134558" y="4880937"/>
                    <a:ext cx="751404" cy="230832"/>
                  </a:xfrm>
                  <a:prstGeom prst="rect">
                    <a:avLst/>
                  </a:prstGeom>
                  <a:noFill/>
                </p:spPr>
                <p:txBody>
                  <a:bodyPr wrap="square" rtlCol="0">
                    <a:spAutoFit/>
                  </a:bodyPr>
                  <a:lstStyle/>
                  <a:p>
                    <a:r>
                      <a:rPr kumimoji="1" lang="en-US" altLang="ja-JP" sz="900" dirty="0"/>
                      <a:t>error</a:t>
                    </a:r>
                    <a:endParaRPr kumimoji="1" lang="ja-JP" altLang="en-US" sz="900" dirty="0"/>
                  </a:p>
                </p:txBody>
              </p:sp>
            </p:grpSp>
            <p:grpSp>
              <p:nvGrpSpPr>
                <p:cNvPr id="154" name="グループ化 153">
                  <a:extLst>
                    <a:ext uri="{FF2B5EF4-FFF2-40B4-BE49-F238E27FC236}">
                      <a16:creationId xmlns:a16="http://schemas.microsoft.com/office/drawing/2014/main" id="{C29CDDEC-AAE0-4C3F-8916-EA74C620012B}"/>
                    </a:ext>
                  </a:extLst>
                </p:cNvPr>
                <p:cNvGrpSpPr/>
                <p:nvPr/>
              </p:nvGrpSpPr>
              <p:grpSpPr>
                <a:xfrm>
                  <a:off x="8251762" y="2901211"/>
                  <a:ext cx="3321577" cy="2242907"/>
                  <a:chOff x="4811823" y="3288382"/>
                  <a:chExt cx="3321577" cy="2242907"/>
                </a:xfrm>
              </p:grpSpPr>
              <p:sp>
                <p:nvSpPr>
                  <p:cNvPr id="155" name="四角形: 角を丸くする 154">
                    <a:extLst>
                      <a:ext uri="{FF2B5EF4-FFF2-40B4-BE49-F238E27FC236}">
                        <a16:creationId xmlns:a16="http://schemas.microsoft.com/office/drawing/2014/main" id="{AD70CA32-439A-4CB9-8B2C-050359F719BD}"/>
                      </a:ext>
                    </a:extLst>
                  </p:cNvPr>
                  <p:cNvSpPr/>
                  <p:nvPr/>
                </p:nvSpPr>
                <p:spPr>
                  <a:xfrm>
                    <a:off x="4811823" y="3288382"/>
                    <a:ext cx="3321577" cy="224290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6" name="グループ化 155">
                    <a:extLst>
                      <a:ext uri="{FF2B5EF4-FFF2-40B4-BE49-F238E27FC236}">
                        <a16:creationId xmlns:a16="http://schemas.microsoft.com/office/drawing/2014/main" id="{1AB3B07E-A55E-49DB-9253-30157A6C2F68}"/>
                      </a:ext>
                    </a:extLst>
                  </p:cNvPr>
                  <p:cNvGrpSpPr/>
                  <p:nvPr/>
                </p:nvGrpSpPr>
                <p:grpSpPr>
                  <a:xfrm>
                    <a:off x="4990150" y="3816516"/>
                    <a:ext cx="1319765" cy="969239"/>
                    <a:chOff x="7081285" y="1326286"/>
                    <a:chExt cx="1319765" cy="969239"/>
                  </a:xfrm>
                </p:grpSpPr>
                <p:grpSp>
                  <p:nvGrpSpPr>
                    <p:cNvPr id="177" name="グループ化 176">
                      <a:extLst>
                        <a:ext uri="{FF2B5EF4-FFF2-40B4-BE49-F238E27FC236}">
                          <a16:creationId xmlns:a16="http://schemas.microsoft.com/office/drawing/2014/main" id="{B18AF04F-9662-45CC-AB57-CAD2D451481A}"/>
                        </a:ext>
                      </a:extLst>
                    </p:cNvPr>
                    <p:cNvGrpSpPr/>
                    <p:nvPr/>
                  </p:nvGrpSpPr>
                  <p:grpSpPr>
                    <a:xfrm>
                      <a:off x="7081285" y="1600200"/>
                      <a:ext cx="1319765" cy="695325"/>
                      <a:chOff x="7081285" y="1600200"/>
                      <a:chExt cx="1319765" cy="695325"/>
                    </a:xfrm>
                  </p:grpSpPr>
                  <p:sp>
                    <p:nvSpPr>
                      <p:cNvPr id="179" name="正方形/長方形 178">
                        <a:extLst>
                          <a:ext uri="{FF2B5EF4-FFF2-40B4-BE49-F238E27FC236}">
                            <a16:creationId xmlns:a16="http://schemas.microsoft.com/office/drawing/2014/main" id="{D3FC8354-71F4-45B1-B9B1-B752E7B0792D}"/>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39AF7545-4490-43F5-B78E-EC90828CF553}"/>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a:extLst>
                          <a:ext uri="{FF2B5EF4-FFF2-40B4-BE49-F238E27FC236}">
                            <a16:creationId xmlns:a16="http://schemas.microsoft.com/office/drawing/2014/main" id="{45072931-303B-4856-BED8-2E69EFB3DA02}"/>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182" name="テキスト ボックス 181">
                        <a:extLst>
                          <a:ext uri="{FF2B5EF4-FFF2-40B4-BE49-F238E27FC236}">
                            <a16:creationId xmlns:a16="http://schemas.microsoft.com/office/drawing/2014/main" id="{6FFC625B-2E6A-4E56-B16D-BB2080827230}"/>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83" name="テキスト ボックス 182">
                        <a:extLst>
                          <a:ext uri="{FF2B5EF4-FFF2-40B4-BE49-F238E27FC236}">
                            <a16:creationId xmlns:a16="http://schemas.microsoft.com/office/drawing/2014/main" id="{50323327-D962-4BAF-9475-DA4880DE9C80}"/>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184" name="グループ化 183">
                        <a:extLst>
                          <a:ext uri="{FF2B5EF4-FFF2-40B4-BE49-F238E27FC236}">
                            <a16:creationId xmlns:a16="http://schemas.microsoft.com/office/drawing/2014/main" id="{D2C62B65-FE4B-4C7C-A610-51A54BF615CD}"/>
                          </a:ext>
                        </a:extLst>
                      </p:cNvPr>
                      <p:cNvGrpSpPr/>
                      <p:nvPr/>
                    </p:nvGrpSpPr>
                    <p:grpSpPr>
                      <a:xfrm>
                        <a:off x="7412902" y="1874838"/>
                        <a:ext cx="195138" cy="266699"/>
                        <a:chOff x="8955801" y="1659652"/>
                        <a:chExt cx="346181" cy="388224"/>
                      </a:xfrm>
                    </p:grpSpPr>
                    <p:sp>
                      <p:nvSpPr>
                        <p:cNvPr id="185" name="正方形/長方形 184">
                          <a:extLst>
                            <a:ext uri="{FF2B5EF4-FFF2-40B4-BE49-F238E27FC236}">
                              <a16:creationId xmlns:a16="http://schemas.microsoft.com/office/drawing/2014/main" id="{83193438-A4B6-44E4-9DB0-E76DAE109A7E}"/>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楕円 185">
                          <a:extLst>
                            <a:ext uri="{FF2B5EF4-FFF2-40B4-BE49-F238E27FC236}">
                              <a16:creationId xmlns:a16="http://schemas.microsoft.com/office/drawing/2014/main" id="{451D00CF-270C-4C1F-A106-0292F1C4EB44}"/>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アーチ 186">
                          <a:extLst>
                            <a:ext uri="{FF2B5EF4-FFF2-40B4-BE49-F238E27FC236}">
                              <a16:creationId xmlns:a16="http://schemas.microsoft.com/office/drawing/2014/main" id="{4B1024AE-A78A-4489-B168-97089448B8E3}"/>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178" name="テキスト ボックス 177">
                      <a:extLst>
                        <a:ext uri="{FF2B5EF4-FFF2-40B4-BE49-F238E27FC236}">
                          <a16:creationId xmlns:a16="http://schemas.microsoft.com/office/drawing/2014/main" id="{62647239-E76D-4F0B-8392-A850C6F18AF6}"/>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A</a:t>
                      </a:r>
                      <a:endParaRPr kumimoji="1" lang="ja-JP" altLang="en-US" sz="1600" dirty="0"/>
                    </a:p>
                  </p:txBody>
                </p:sp>
              </p:grpSp>
              <p:grpSp>
                <p:nvGrpSpPr>
                  <p:cNvPr id="157" name="グループ化 156">
                    <a:extLst>
                      <a:ext uri="{FF2B5EF4-FFF2-40B4-BE49-F238E27FC236}">
                        <a16:creationId xmlns:a16="http://schemas.microsoft.com/office/drawing/2014/main" id="{EC68F48D-7170-4481-8C1A-5413DC6789AD}"/>
                      </a:ext>
                    </a:extLst>
                  </p:cNvPr>
                  <p:cNvGrpSpPr/>
                  <p:nvPr/>
                </p:nvGrpSpPr>
                <p:grpSpPr>
                  <a:xfrm>
                    <a:off x="6649603" y="4362396"/>
                    <a:ext cx="1319765" cy="969239"/>
                    <a:chOff x="7081285" y="1326286"/>
                    <a:chExt cx="1319765" cy="969239"/>
                  </a:xfrm>
                </p:grpSpPr>
                <p:grpSp>
                  <p:nvGrpSpPr>
                    <p:cNvPr id="170" name="グループ化 169">
                      <a:extLst>
                        <a:ext uri="{FF2B5EF4-FFF2-40B4-BE49-F238E27FC236}">
                          <a16:creationId xmlns:a16="http://schemas.microsoft.com/office/drawing/2014/main" id="{9CD1C8C6-B60B-44DE-905B-31806AEB9D83}"/>
                        </a:ext>
                      </a:extLst>
                    </p:cNvPr>
                    <p:cNvGrpSpPr/>
                    <p:nvPr/>
                  </p:nvGrpSpPr>
                  <p:grpSpPr>
                    <a:xfrm>
                      <a:off x="7081285" y="1600200"/>
                      <a:ext cx="1319765" cy="695325"/>
                      <a:chOff x="7081285" y="1600200"/>
                      <a:chExt cx="1319765" cy="695325"/>
                    </a:xfrm>
                  </p:grpSpPr>
                  <p:sp>
                    <p:nvSpPr>
                      <p:cNvPr id="172" name="正方形/長方形 171">
                        <a:extLst>
                          <a:ext uri="{FF2B5EF4-FFF2-40B4-BE49-F238E27FC236}">
                            <a16:creationId xmlns:a16="http://schemas.microsoft.com/office/drawing/2014/main" id="{A4B7F5C7-E063-490C-8B2B-809C2799C0F4}"/>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F928C239-E5ED-40E4-9AF6-1D2DD4DC43DD}"/>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a:extLst>
                          <a:ext uri="{FF2B5EF4-FFF2-40B4-BE49-F238E27FC236}">
                            <a16:creationId xmlns:a16="http://schemas.microsoft.com/office/drawing/2014/main" id="{EC5B77FA-1D98-448C-A597-7334B4521542}"/>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75" name="テキスト ボックス 174">
                        <a:extLst>
                          <a:ext uri="{FF2B5EF4-FFF2-40B4-BE49-F238E27FC236}">
                            <a16:creationId xmlns:a16="http://schemas.microsoft.com/office/drawing/2014/main" id="{DCBBEABE-FDDF-4AD6-A65C-CA0AE75E55C3}"/>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76" name="テキスト ボックス 175">
                        <a:extLst>
                          <a:ext uri="{FF2B5EF4-FFF2-40B4-BE49-F238E27FC236}">
                            <a16:creationId xmlns:a16="http://schemas.microsoft.com/office/drawing/2014/main" id="{0E1E0ACD-F01E-4683-BE1E-273FFC9C2F89}"/>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171" name="テキスト ボックス 170">
                      <a:extLst>
                        <a:ext uri="{FF2B5EF4-FFF2-40B4-BE49-F238E27FC236}">
                          <a16:creationId xmlns:a16="http://schemas.microsoft.com/office/drawing/2014/main" id="{8F97D0D4-CF27-4C35-AEBC-093EDA456FB7}"/>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C</a:t>
                      </a:r>
                      <a:endParaRPr kumimoji="1" lang="ja-JP" altLang="en-US" sz="1600" dirty="0"/>
                    </a:p>
                  </p:txBody>
                </p:sp>
              </p:grpSp>
              <p:grpSp>
                <p:nvGrpSpPr>
                  <p:cNvPr id="158" name="グループ化 157">
                    <a:extLst>
                      <a:ext uri="{FF2B5EF4-FFF2-40B4-BE49-F238E27FC236}">
                        <a16:creationId xmlns:a16="http://schemas.microsoft.com/office/drawing/2014/main" id="{D9686263-24A8-45D9-BF7D-D29CECCFA6FA}"/>
                      </a:ext>
                    </a:extLst>
                  </p:cNvPr>
                  <p:cNvGrpSpPr/>
                  <p:nvPr/>
                </p:nvGrpSpPr>
                <p:grpSpPr>
                  <a:xfrm>
                    <a:off x="6603085" y="3322186"/>
                    <a:ext cx="1319765" cy="969239"/>
                    <a:chOff x="7081285" y="1326286"/>
                    <a:chExt cx="1319765" cy="969239"/>
                  </a:xfrm>
                </p:grpSpPr>
                <p:grpSp>
                  <p:nvGrpSpPr>
                    <p:cNvPr id="163" name="グループ化 162">
                      <a:extLst>
                        <a:ext uri="{FF2B5EF4-FFF2-40B4-BE49-F238E27FC236}">
                          <a16:creationId xmlns:a16="http://schemas.microsoft.com/office/drawing/2014/main" id="{29D55579-73FC-482A-AECE-A2013BA580A1}"/>
                        </a:ext>
                      </a:extLst>
                    </p:cNvPr>
                    <p:cNvGrpSpPr/>
                    <p:nvPr/>
                  </p:nvGrpSpPr>
                  <p:grpSpPr>
                    <a:xfrm>
                      <a:off x="7081285" y="1600200"/>
                      <a:ext cx="1319765" cy="695325"/>
                      <a:chOff x="7081285" y="1600200"/>
                      <a:chExt cx="1319765" cy="695325"/>
                    </a:xfrm>
                  </p:grpSpPr>
                  <p:sp>
                    <p:nvSpPr>
                      <p:cNvPr id="165" name="正方形/長方形 164">
                        <a:extLst>
                          <a:ext uri="{FF2B5EF4-FFF2-40B4-BE49-F238E27FC236}">
                            <a16:creationId xmlns:a16="http://schemas.microsoft.com/office/drawing/2014/main" id="{2471C8BB-C367-4087-A7C7-11D451E848A1}"/>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83AE3511-1123-4B99-A7C7-D1CC5C2DDB99}"/>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BFC9589C-C3AF-4456-A2E8-166EC07FA897}"/>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68" name="テキスト ボックス 167">
                        <a:extLst>
                          <a:ext uri="{FF2B5EF4-FFF2-40B4-BE49-F238E27FC236}">
                            <a16:creationId xmlns:a16="http://schemas.microsoft.com/office/drawing/2014/main" id="{82ACBA05-0342-4790-ADFB-4467B49D280E}"/>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69" name="テキスト ボックス 168">
                        <a:extLst>
                          <a:ext uri="{FF2B5EF4-FFF2-40B4-BE49-F238E27FC236}">
                            <a16:creationId xmlns:a16="http://schemas.microsoft.com/office/drawing/2014/main" id="{3BB4A475-B416-4253-B780-C910FE74EED6}"/>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164" name="テキスト ボックス 163">
                      <a:extLst>
                        <a:ext uri="{FF2B5EF4-FFF2-40B4-BE49-F238E27FC236}">
                          <a16:creationId xmlns:a16="http://schemas.microsoft.com/office/drawing/2014/main" id="{28B5929B-B75E-496A-8940-63EB7ED8189D}"/>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B</a:t>
                      </a:r>
                      <a:endParaRPr kumimoji="1" lang="ja-JP" altLang="en-US" sz="1600" dirty="0"/>
                    </a:p>
                  </p:txBody>
                </p:sp>
              </p:grpSp>
              <p:cxnSp>
                <p:nvCxnSpPr>
                  <p:cNvPr id="159" name="直線矢印コネクタ 158">
                    <a:extLst>
                      <a:ext uri="{FF2B5EF4-FFF2-40B4-BE49-F238E27FC236}">
                        <a16:creationId xmlns:a16="http://schemas.microsoft.com/office/drawing/2014/main" id="{8C85895F-DD30-4FC0-90D5-8F34913D29C3}"/>
                      </a:ext>
                    </a:extLst>
                  </p:cNvPr>
                  <p:cNvCxnSpPr/>
                  <p:nvPr/>
                </p:nvCxnSpPr>
                <p:spPr>
                  <a:xfrm flipV="1">
                    <a:off x="6188270" y="3790803"/>
                    <a:ext cx="408605" cy="284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D775F0D0-3A65-4D93-A009-F80D2ACD7277}"/>
                      </a:ext>
                    </a:extLst>
                  </p:cNvPr>
                  <p:cNvSpPr txBox="1"/>
                  <p:nvPr/>
                </p:nvSpPr>
                <p:spPr>
                  <a:xfrm>
                    <a:off x="5871683" y="3692045"/>
                    <a:ext cx="751404" cy="230832"/>
                  </a:xfrm>
                  <a:prstGeom prst="rect">
                    <a:avLst/>
                  </a:prstGeom>
                  <a:noFill/>
                </p:spPr>
                <p:txBody>
                  <a:bodyPr wrap="square" rtlCol="0">
                    <a:spAutoFit/>
                  </a:bodyPr>
                  <a:lstStyle/>
                  <a:p>
                    <a:r>
                      <a:rPr lang="en-US" altLang="ja-JP" sz="900" dirty="0"/>
                      <a:t>r</a:t>
                    </a:r>
                    <a:r>
                      <a:rPr kumimoji="1" lang="en-US" altLang="ja-JP" sz="900" dirty="0"/>
                      <a:t>oll back</a:t>
                    </a:r>
                    <a:endParaRPr kumimoji="1" lang="ja-JP" altLang="en-US" sz="900" dirty="0"/>
                  </a:p>
                </p:txBody>
              </p:sp>
              <p:cxnSp>
                <p:nvCxnSpPr>
                  <p:cNvPr id="161" name="直線矢印コネクタ 160">
                    <a:extLst>
                      <a:ext uri="{FF2B5EF4-FFF2-40B4-BE49-F238E27FC236}">
                        <a16:creationId xmlns:a16="http://schemas.microsoft.com/office/drawing/2014/main" id="{8A8F884E-2DF7-4A5F-BBEC-E9FF43AAC059}"/>
                      </a:ext>
                    </a:extLst>
                  </p:cNvPr>
                  <p:cNvCxnSpPr>
                    <a:cxnSpLocks/>
                  </p:cNvCxnSpPr>
                  <p:nvPr/>
                </p:nvCxnSpPr>
                <p:spPr>
                  <a:xfrm>
                    <a:off x="6293819" y="4583272"/>
                    <a:ext cx="347396" cy="218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35926CF3-2839-48D3-9C7A-06A33AA9DEF7}"/>
                      </a:ext>
                    </a:extLst>
                  </p:cNvPr>
                  <p:cNvSpPr txBox="1"/>
                  <p:nvPr/>
                </p:nvSpPr>
                <p:spPr>
                  <a:xfrm>
                    <a:off x="6270940" y="4425567"/>
                    <a:ext cx="751404" cy="230832"/>
                  </a:xfrm>
                  <a:prstGeom prst="rect">
                    <a:avLst/>
                  </a:prstGeom>
                  <a:noFill/>
                </p:spPr>
                <p:txBody>
                  <a:bodyPr wrap="square" rtlCol="0">
                    <a:spAutoFit/>
                  </a:bodyPr>
                  <a:lstStyle/>
                  <a:p>
                    <a:r>
                      <a:rPr lang="en-US" altLang="ja-JP" sz="900" dirty="0"/>
                      <a:t>r</a:t>
                    </a:r>
                    <a:r>
                      <a:rPr kumimoji="1" lang="en-US" altLang="ja-JP" sz="900" dirty="0"/>
                      <a:t>oll back</a:t>
                    </a:r>
                    <a:endParaRPr kumimoji="1" lang="ja-JP" altLang="en-US" sz="900" dirty="0"/>
                  </a:p>
                </p:txBody>
              </p:sp>
            </p:grpSp>
          </p:grpSp>
          <p:sp>
            <p:nvSpPr>
              <p:cNvPr id="150" name="矢印: 右 149">
                <a:extLst>
                  <a:ext uri="{FF2B5EF4-FFF2-40B4-BE49-F238E27FC236}">
                    <a16:creationId xmlns:a16="http://schemas.microsoft.com/office/drawing/2014/main" id="{6159E3FC-1797-4A1B-A29C-36F6BAD4633B}"/>
                  </a:ext>
                </a:extLst>
              </p:cNvPr>
              <p:cNvSpPr/>
              <p:nvPr/>
            </p:nvSpPr>
            <p:spPr>
              <a:xfrm>
                <a:off x="4155105" y="3752210"/>
                <a:ext cx="267483" cy="44389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矢印: 右 150">
                <a:extLst>
                  <a:ext uri="{FF2B5EF4-FFF2-40B4-BE49-F238E27FC236}">
                    <a16:creationId xmlns:a16="http://schemas.microsoft.com/office/drawing/2014/main" id="{4F3EAE23-4D65-412F-9450-BD6B54EA26DB}"/>
                  </a:ext>
                </a:extLst>
              </p:cNvPr>
              <p:cNvSpPr/>
              <p:nvPr/>
            </p:nvSpPr>
            <p:spPr>
              <a:xfrm>
                <a:off x="7869276" y="3761561"/>
                <a:ext cx="267483" cy="44389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9" name="テキスト ボックス 258">
              <a:extLst>
                <a:ext uri="{FF2B5EF4-FFF2-40B4-BE49-F238E27FC236}">
                  <a16:creationId xmlns:a16="http://schemas.microsoft.com/office/drawing/2014/main" id="{8F0C1647-6F9A-4B72-BE6B-88DDADD1883B}"/>
                </a:ext>
              </a:extLst>
            </p:cNvPr>
            <p:cNvSpPr txBox="1"/>
            <p:nvPr/>
          </p:nvSpPr>
          <p:spPr>
            <a:xfrm>
              <a:off x="4535609" y="4314580"/>
              <a:ext cx="870708" cy="276999"/>
            </a:xfrm>
            <a:prstGeom prst="rect">
              <a:avLst/>
            </a:prstGeom>
            <a:noFill/>
          </p:spPr>
          <p:txBody>
            <a:bodyPr wrap="square" rtlCol="0">
              <a:spAutoFit/>
            </a:bodyPr>
            <a:lstStyle/>
            <a:p>
              <a:r>
                <a:rPr lang="en-US" altLang="ja-JP" sz="1200" dirty="0"/>
                <a:t>P</a:t>
              </a:r>
              <a:r>
                <a:rPr kumimoji="1" lang="en-US" altLang="ja-JP" sz="1200" dirty="0"/>
                <a:t>repare</a:t>
              </a:r>
              <a:endParaRPr kumimoji="1" lang="ja-JP" altLang="en-US" sz="1200" dirty="0"/>
            </a:p>
          </p:txBody>
        </p:sp>
        <p:sp>
          <p:nvSpPr>
            <p:cNvPr id="260" name="テキスト ボックス 259">
              <a:extLst>
                <a:ext uri="{FF2B5EF4-FFF2-40B4-BE49-F238E27FC236}">
                  <a16:creationId xmlns:a16="http://schemas.microsoft.com/office/drawing/2014/main" id="{352E8231-3160-46E8-923B-7CD17F36F958}"/>
                </a:ext>
              </a:extLst>
            </p:cNvPr>
            <p:cNvSpPr txBox="1"/>
            <p:nvPr/>
          </p:nvSpPr>
          <p:spPr>
            <a:xfrm>
              <a:off x="8265539" y="4324663"/>
              <a:ext cx="870708" cy="276999"/>
            </a:xfrm>
            <a:prstGeom prst="rect">
              <a:avLst/>
            </a:prstGeom>
            <a:noFill/>
          </p:spPr>
          <p:txBody>
            <a:bodyPr wrap="square" rtlCol="0">
              <a:spAutoFit/>
            </a:bodyPr>
            <a:lstStyle/>
            <a:p>
              <a:r>
                <a:rPr kumimoji="1" lang="en-US" altLang="ja-JP" sz="1200" dirty="0"/>
                <a:t>Abort</a:t>
              </a:r>
              <a:endParaRPr kumimoji="1" lang="ja-JP" altLang="en-US" sz="1200" dirty="0"/>
            </a:p>
          </p:txBody>
        </p:sp>
      </p:grpSp>
      <p:grpSp>
        <p:nvGrpSpPr>
          <p:cNvPr id="283" name="グループ化 282">
            <a:extLst>
              <a:ext uri="{FF2B5EF4-FFF2-40B4-BE49-F238E27FC236}">
                <a16:creationId xmlns:a16="http://schemas.microsoft.com/office/drawing/2014/main" id="{7EA801E4-6669-4DE0-A0D1-80CAE144AE95}"/>
              </a:ext>
            </a:extLst>
          </p:cNvPr>
          <p:cNvGrpSpPr/>
          <p:nvPr/>
        </p:nvGrpSpPr>
        <p:grpSpPr>
          <a:xfrm>
            <a:off x="645504" y="1826575"/>
            <a:ext cx="10788230" cy="2245334"/>
            <a:chOff x="650138" y="1742375"/>
            <a:chExt cx="10788230" cy="2245334"/>
          </a:xfrm>
        </p:grpSpPr>
        <p:grpSp>
          <p:nvGrpSpPr>
            <p:cNvPr id="40" name="グループ化 39">
              <a:extLst>
                <a:ext uri="{FF2B5EF4-FFF2-40B4-BE49-F238E27FC236}">
                  <a16:creationId xmlns:a16="http://schemas.microsoft.com/office/drawing/2014/main" id="{7E071833-2391-466B-84BE-5397594AC70C}"/>
                </a:ext>
              </a:extLst>
            </p:cNvPr>
            <p:cNvGrpSpPr/>
            <p:nvPr/>
          </p:nvGrpSpPr>
          <p:grpSpPr>
            <a:xfrm>
              <a:off x="650138" y="1742375"/>
              <a:ext cx="3321577" cy="2242907"/>
              <a:chOff x="6927323" y="833668"/>
              <a:chExt cx="3321577" cy="2242907"/>
            </a:xfrm>
          </p:grpSpPr>
          <p:sp>
            <p:nvSpPr>
              <p:cNvPr id="39" name="四角形: 角を丸くする 38">
                <a:extLst>
                  <a:ext uri="{FF2B5EF4-FFF2-40B4-BE49-F238E27FC236}">
                    <a16:creationId xmlns:a16="http://schemas.microsoft.com/office/drawing/2014/main" id="{891EECB5-BC92-4052-81A4-560453C09CB0}"/>
                  </a:ext>
                </a:extLst>
              </p:cNvPr>
              <p:cNvSpPr/>
              <p:nvPr/>
            </p:nvSpPr>
            <p:spPr>
              <a:xfrm>
                <a:off x="6927323" y="833668"/>
                <a:ext cx="3321577" cy="224290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8926A40C-A9C8-4361-8109-DBBE66DDD828}"/>
                  </a:ext>
                </a:extLst>
              </p:cNvPr>
              <p:cNvGrpSpPr/>
              <p:nvPr/>
            </p:nvGrpSpPr>
            <p:grpSpPr>
              <a:xfrm>
                <a:off x="7105650" y="1361802"/>
                <a:ext cx="1319765" cy="969239"/>
                <a:chOff x="7081285" y="1326286"/>
                <a:chExt cx="1319765" cy="969239"/>
              </a:xfrm>
            </p:grpSpPr>
            <p:grpSp>
              <p:nvGrpSpPr>
                <p:cNvPr id="16" name="グループ化 15">
                  <a:extLst>
                    <a:ext uri="{FF2B5EF4-FFF2-40B4-BE49-F238E27FC236}">
                      <a16:creationId xmlns:a16="http://schemas.microsoft.com/office/drawing/2014/main" id="{6FF7B793-CF14-4D44-AE59-9B2379595F00}"/>
                    </a:ext>
                  </a:extLst>
                </p:cNvPr>
                <p:cNvGrpSpPr/>
                <p:nvPr/>
              </p:nvGrpSpPr>
              <p:grpSpPr>
                <a:xfrm>
                  <a:off x="7081285" y="1600200"/>
                  <a:ext cx="1319765" cy="695325"/>
                  <a:chOff x="7081285" y="1600200"/>
                  <a:chExt cx="1319765" cy="695325"/>
                </a:xfrm>
              </p:grpSpPr>
              <p:sp>
                <p:nvSpPr>
                  <p:cNvPr id="4" name="正方形/長方形 3">
                    <a:extLst>
                      <a:ext uri="{FF2B5EF4-FFF2-40B4-BE49-F238E27FC236}">
                        <a16:creationId xmlns:a16="http://schemas.microsoft.com/office/drawing/2014/main" id="{C5A24B99-062E-47D4-941D-EA6F4C9F0EED}"/>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93BB9963-22B8-43B6-A3EE-D106853107A5}"/>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4076A0F-30A3-4AE4-8270-A56980D88D44}"/>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9" name="テキスト ボックス 8">
                    <a:extLst>
                      <a:ext uri="{FF2B5EF4-FFF2-40B4-BE49-F238E27FC236}">
                        <a16:creationId xmlns:a16="http://schemas.microsoft.com/office/drawing/2014/main" id="{02A582DD-D1CA-4949-A6EB-10D638DE823B}"/>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0" name="テキスト ボックス 9">
                    <a:extLst>
                      <a:ext uri="{FF2B5EF4-FFF2-40B4-BE49-F238E27FC236}">
                        <a16:creationId xmlns:a16="http://schemas.microsoft.com/office/drawing/2014/main" id="{BEED8E4B-24C0-4251-9BE0-1C96C34E5CAA}"/>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15" name="グループ化 14">
                    <a:extLst>
                      <a:ext uri="{FF2B5EF4-FFF2-40B4-BE49-F238E27FC236}">
                        <a16:creationId xmlns:a16="http://schemas.microsoft.com/office/drawing/2014/main" id="{661D255E-9CCB-4451-ADB9-848F2C507B24}"/>
                      </a:ext>
                    </a:extLst>
                  </p:cNvPr>
                  <p:cNvGrpSpPr/>
                  <p:nvPr/>
                </p:nvGrpSpPr>
                <p:grpSpPr>
                  <a:xfrm>
                    <a:off x="7412902" y="1874838"/>
                    <a:ext cx="195138" cy="266699"/>
                    <a:chOff x="8955801" y="1659652"/>
                    <a:chExt cx="346181" cy="388224"/>
                  </a:xfrm>
                </p:grpSpPr>
                <p:sp>
                  <p:nvSpPr>
                    <p:cNvPr id="13" name="正方形/長方形 12">
                      <a:extLst>
                        <a:ext uri="{FF2B5EF4-FFF2-40B4-BE49-F238E27FC236}">
                          <a16:creationId xmlns:a16="http://schemas.microsoft.com/office/drawing/2014/main" id="{4A59DE5F-E3DE-4A81-98CB-F4816DD394D7}"/>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47BE62D-EC1A-450B-8C86-2939C5CFC4E1}"/>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a:extLst>
                        <a:ext uri="{FF2B5EF4-FFF2-40B4-BE49-F238E27FC236}">
                          <a16:creationId xmlns:a16="http://schemas.microsoft.com/office/drawing/2014/main" id="{FE22F49C-CD61-42C2-AB2B-E6BD4C09DC76}"/>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17" name="テキスト ボックス 16">
                  <a:extLst>
                    <a:ext uri="{FF2B5EF4-FFF2-40B4-BE49-F238E27FC236}">
                      <a16:creationId xmlns:a16="http://schemas.microsoft.com/office/drawing/2014/main" id="{78652CE6-FB3E-48B1-AC08-44DD882DC563}"/>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A</a:t>
                  </a:r>
                  <a:endParaRPr kumimoji="1" lang="ja-JP" altLang="en-US" sz="1600" dirty="0"/>
                </a:p>
              </p:txBody>
            </p:sp>
          </p:grpSp>
          <p:grpSp>
            <p:nvGrpSpPr>
              <p:cNvPr id="19" name="グループ化 18">
                <a:extLst>
                  <a:ext uri="{FF2B5EF4-FFF2-40B4-BE49-F238E27FC236}">
                    <a16:creationId xmlns:a16="http://schemas.microsoft.com/office/drawing/2014/main" id="{58A7A7AF-F18E-4E5A-B8BF-A932535848C4}"/>
                  </a:ext>
                </a:extLst>
              </p:cNvPr>
              <p:cNvGrpSpPr/>
              <p:nvPr/>
            </p:nvGrpSpPr>
            <p:grpSpPr>
              <a:xfrm>
                <a:off x="8694220" y="833668"/>
                <a:ext cx="1319765" cy="969239"/>
                <a:chOff x="7081285" y="1326286"/>
                <a:chExt cx="1319765" cy="969239"/>
              </a:xfrm>
            </p:grpSpPr>
            <p:grpSp>
              <p:nvGrpSpPr>
                <p:cNvPr id="20" name="グループ化 19">
                  <a:extLst>
                    <a:ext uri="{FF2B5EF4-FFF2-40B4-BE49-F238E27FC236}">
                      <a16:creationId xmlns:a16="http://schemas.microsoft.com/office/drawing/2014/main" id="{984D5C55-7B8F-434A-A984-15D9A54A8DA6}"/>
                    </a:ext>
                  </a:extLst>
                </p:cNvPr>
                <p:cNvGrpSpPr/>
                <p:nvPr/>
              </p:nvGrpSpPr>
              <p:grpSpPr>
                <a:xfrm>
                  <a:off x="7081285" y="1600200"/>
                  <a:ext cx="1319765" cy="695325"/>
                  <a:chOff x="7081285" y="1600200"/>
                  <a:chExt cx="1319765" cy="695325"/>
                </a:xfrm>
              </p:grpSpPr>
              <p:sp>
                <p:nvSpPr>
                  <p:cNvPr id="22" name="正方形/長方形 21">
                    <a:extLst>
                      <a:ext uri="{FF2B5EF4-FFF2-40B4-BE49-F238E27FC236}">
                        <a16:creationId xmlns:a16="http://schemas.microsoft.com/office/drawing/2014/main" id="{079C4EA0-E24D-4512-9920-115DBEB3AF4E}"/>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5EF0A2F-0D17-427C-B2E5-E05EC0D0615D}"/>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60E75F95-DF2C-42B4-BA13-4CAA4B5EBA5D}"/>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25" name="テキスト ボックス 24">
                    <a:extLst>
                      <a:ext uri="{FF2B5EF4-FFF2-40B4-BE49-F238E27FC236}">
                        <a16:creationId xmlns:a16="http://schemas.microsoft.com/office/drawing/2014/main" id="{EE05D943-8F58-4E6F-A158-67F2F480EB93}"/>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6" name="テキスト ボックス 25">
                    <a:extLst>
                      <a:ext uri="{FF2B5EF4-FFF2-40B4-BE49-F238E27FC236}">
                        <a16:creationId xmlns:a16="http://schemas.microsoft.com/office/drawing/2014/main" id="{CD4D7AD5-EA0E-4DE2-996F-74398C77B684}"/>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21" name="テキスト ボックス 20">
                  <a:extLst>
                    <a:ext uri="{FF2B5EF4-FFF2-40B4-BE49-F238E27FC236}">
                      <a16:creationId xmlns:a16="http://schemas.microsoft.com/office/drawing/2014/main" id="{32C79540-8CBF-495A-9C8B-08B15BEE5A05}"/>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B</a:t>
                  </a:r>
                  <a:endParaRPr kumimoji="1" lang="ja-JP" altLang="en-US" sz="1600" dirty="0"/>
                </a:p>
              </p:txBody>
            </p:sp>
          </p:grpSp>
          <p:grpSp>
            <p:nvGrpSpPr>
              <p:cNvPr id="31" name="グループ化 30">
                <a:extLst>
                  <a:ext uri="{FF2B5EF4-FFF2-40B4-BE49-F238E27FC236}">
                    <a16:creationId xmlns:a16="http://schemas.microsoft.com/office/drawing/2014/main" id="{01F12C9E-6B53-46A0-A94D-FC571E909141}"/>
                  </a:ext>
                </a:extLst>
              </p:cNvPr>
              <p:cNvGrpSpPr/>
              <p:nvPr/>
            </p:nvGrpSpPr>
            <p:grpSpPr>
              <a:xfrm>
                <a:off x="8724346" y="1907682"/>
                <a:ext cx="1319765" cy="969239"/>
                <a:chOff x="7081285" y="1326286"/>
                <a:chExt cx="1319765" cy="969239"/>
              </a:xfrm>
            </p:grpSpPr>
            <p:grpSp>
              <p:nvGrpSpPr>
                <p:cNvPr id="32" name="グループ化 31">
                  <a:extLst>
                    <a:ext uri="{FF2B5EF4-FFF2-40B4-BE49-F238E27FC236}">
                      <a16:creationId xmlns:a16="http://schemas.microsoft.com/office/drawing/2014/main" id="{B9199857-CEA5-4EDB-9F90-DCC6B710A5FD}"/>
                    </a:ext>
                  </a:extLst>
                </p:cNvPr>
                <p:cNvGrpSpPr/>
                <p:nvPr/>
              </p:nvGrpSpPr>
              <p:grpSpPr>
                <a:xfrm>
                  <a:off x="7081285" y="1600200"/>
                  <a:ext cx="1319765" cy="695325"/>
                  <a:chOff x="7081285" y="1600200"/>
                  <a:chExt cx="1319765" cy="695325"/>
                </a:xfrm>
              </p:grpSpPr>
              <p:sp>
                <p:nvSpPr>
                  <p:cNvPr id="34" name="正方形/長方形 33">
                    <a:extLst>
                      <a:ext uri="{FF2B5EF4-FFF2-40B4-BE49-F238E27FC236}">
                        <a16:creationId xmlns:a16="http://schemas.microsoft.com/office/drawing/2014/main" id="{BDE5066C-A0B1-4299-9846-B54A23D7303A}"/>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06776AA-74CC-47EE-B413-767AD3C8B40A}"/>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D2FC8A0A-BCC1-4A2D-90B4-1DDBF3D3BBEE}"/>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37" name="テキスト ボックス 36">
                    <a:extLst>
                      <a:ext uri="{FF2B5EF4-FFF2-40B4-BE49-F238E27FC236}">
                        <a16:creationId xmlns:a16="http://schemas.microsoft.com/office/drawing/2014/main" id="{4BAF4A46-2E6B-4ED0-A155-222252D02DFA}"/>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38" name="テキスト ボックス 37">
                    <a:extLst>
                      <a:ext uri="{FF2B5EF4-FFF2-40B4-BE49-F238E27FC236}">
                        <a16:creationId xmlns:a16="http://schemas.microsoft.com/office/drawing/2014/main" id="{0C2921DA-5A01-4226-8CC0-AB6CF1375D66}"/>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33" name="テキスト ボックス 32">
                  <a:extLst>
                    <a:ext uri="{FF2B5EF4-FFF2-40B4-BE49-F238E27FC236}">
                      <a16:creationId xmlns:a16="http://schemas.microsoft.com/office/drawing/2014/main" id="{ACBF1B63-1437-42B5-9C27-AA48E3F1850D}"/>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C</a:t>
                  </a:r>
                  <a:endParaRPr kumimoji="1" lang="ja-JP" altLang="en-US" sz="1600" dirty="0"/>
                </a:p>
              </p:txBody>
            </p:sp>
          </p:grpSp>
        </p:grpSp>
        <p:sp>
          <p:nvSpPr>
            <p:cNvPr id="42" name="四角形: 角を丸くする 41">
              <a:extLst>
                <a:ext uri="{FF2B5EF4-FFF2-40B4-BE49-F238E27FC236}">
                  <a16:creationId xmlns:a16="http://schemas.microsoft.com/office/drawing/2014/main" id="{462DD6AB-9092-439B-B5D8-F60D6FD22558}"/>
                </a:ext>
              </a:extLst>
            </p:cNvPr>
            <p:cNvSpPr/>
            <p:nvPr/>
          </p:nvSpPr>
          <p:spPr>
            <a:xfrm>
              <a:off x="4341182" y="1744802"/>
              <a:ext cx="3321577" cy="224290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E17669AD-E820-49B2-B1C3-FB5F251722E3}"/>
                </a:ext>
              </a:extLst>
            </p:cNvPr>
            <p:cNvGrpSpPr/>
            <p:nvPr/>
          </p:nvGrpSpPr>
          <p:grpSpPr>
            <a:xfrm>
              <a:off x="4519509" y="2272936"/>
              <a:ext cx="1319765" cy="969239"/>
              <a:chOff x="7081285" y="1326286"/>
              <a:chExt cx="1319765" cy="969239"/>
            </a:xfrm>
          </p:grpSpPr>
          <p:grpSp>
            <p:nvGrpSpPr>
              <p:cNvPr id="60" name="グループ化 59">
                <a:extLst>
                  <a:ext uri="{FF2B5EF4-FFF2-40B4-BE49-F238E27FC236}">
                    <a16:creationId xmlns:a16="http://schemas.microsoft.com/office/drawing/2014/main" id="{8D2B71E8-EDE1-438B-BD95-536195CD67F5}"/>
                  </a:ext>
                </a:extLst>
              </p:cNvPr>
              <p:cNvGrpSpPr/>
              <p:nvPr/>
            </p:nvGrpSpPr>
            <p:grpSpPr>
              <a:xfrm>
                <a:off x="7081285" y="1600200"/>
                <a:ext cx="1319765" cy="695325"/>
                <a:chOff x="7081285" y="1600200"/>
                <a:chExt cx="1319765" cy="695325"/>
              </a:xfrm>
            </p:grpSpPr>
            <p:sp>
              <p:nvSpPr>
                <p:cNvPr id="62" name="正方形/長方形 61">
                  <a:extLst>
                    <a:ext uri="{FF2B5EF4-FFF2-40B4-BE49-F238E27FC236}">
                      <a16:creationId xmlns:a16="http://schemas.microsoft.com/office/drawing/2014/main" id="{17E556FC-D160-4CFF-AE88-92FF3B308F76}"/>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B6C0F22D-8141-4763-A2E7-7BF13A6A19DA}"/>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275E77AA-E74E-4FA5-AE2F-C00B5312115B}"/>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65" name="テキスト ボックス 64">
                  <a:extLst>
                    <a:ext uri="{FF2B5EF4-FFF2-40B4-BE49-F238E27FC236}">
                      <a16:creationId xmlns:a16="http://schemas.microsoft.com/office/drawing/2014/main" id="{80D0BDD5-6EBB-4A9B-B028-8358F4448DA1}"/>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66" name="テキスト ボックス 65">
                  <a:extLst>
                    <a:ext uri="{FF2B5EF4-FFF2-40B4-BE49-F238E27FC236}">
                      <a16:creationId xmlns:a16="http://schemas.microsoft.com/office/drawing/2014/main" id="{680305B5-5442-4140-B4D2-E89F351D70E5}"/>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67" name="グループ化 66">
                  <a:extLst>
                    <a:ext uri="{FF2B5EF4-FFF2-40B4-BE49-F238E27FC236}">
                      <a16:creationId xmlns:a16="http://schemas.microsoft.com/office/drawing/2014/main" id="{578CFCD9-9372-4A0A-B127-36C1A6426005}"/>
                    </a:ext>
                  </a:extLst>
                </p:cNvPr>
                <p:cNvGrpSpPr/>
                <p:nvPr/>
              </p:nvGrpSpPr>
              <p:grpSpPr>
                <a:xfrm>
                  <a:off x="7412902" y="1874838"/>
                  <a:ext cx="195138" cy="266699"/>
                  <a:chOff x="8955801" y="1659652"/>
                  <a:chExt cx="346181" cy="388224"/>
                </a:xfrm>
              </p:grpSpPr>
              <p:sp>
                <p:nvSpPr>
                  <p:cNvPr id="68" name="正方形/長方形 67">
                    <a:extLst>
                      <a:ext uri="{FF2B5EF4-FFF2-40B4-BE49-F238E27FC236}">
                        <a16:creationId xmlns:a16="http://schemas.microsoft.com/office/drawing/2014/main" id="{F1D55EDB-2497-494F-9D3D-9734C71933E3}"/>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0383F86A-1FC1-4230-A08C-E6D9F467D308}"/>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アーチ 69">
                    <a:extLst>
                      <a:ext uri="{FF2B5EF4-FFF2-40B4-BE49-F238E27FC236}">
                        <a16:creationId xmlns:a16="http://schemas.microsoft.com/office/drawing/2014/main" id="{4B757223-708A-4479-A0C8-96D06F0B4DB4}"/>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61" name="テキスト ボックス 60">
                <a:extLst>
                  <a:ext uri="{FF2B5EF4-FFF2-40B4-BE49-F238E27FC236}">
                    <a16:creationId xmlns:a16="http://schemas.microsoft.com/office/drawing/2014/main" id="{D21695BE-C914-4858-AD74-57ACB7717404}"/>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A</a:t>
                </a:r>
                <a:endParaRPr kumimoji="1" lang="ja-JP" altLang="en-US" sz="1600" dirty="0"/>
              </a:p>
            </p:txBody>
          </p:sp>
        </p:grpSp>
        <p:grpSp>
          <p:nvGrpSpPr>
            <p:cNvPr id="73" name="グループ化 72">
              <a:extLst>
                <a:ext uri="{FF2B5EF4-FFF2-40B4-BE49-F238E27FC236}">
                  <a16:creationId xmlns:a16="http://schemas.microsoft.com/office/drawing/2014/main" id="{222EF0C7-FC16-400A-9EE8-EEA091D25CD0}"/>
                </a:ext>
              </a:extLst>
            </p:cNvPr>
            <p:cNvGrpSpPr/>
            <p:nvPr/>
          </p:nvGrpSpPr>
          <p:grpSpPr>
            <a:xfrm>
              <a:off x="6132444" y="1778606"/>
              <a:ext cx="1319765" cy="969239"/>
              <a:chOff x="7081285" y="1326286"/>
              <a:chExt cx="1319765" cy="969239"/>
            </a:xfrm>
          </p:grpSpPr>
          <p:grpSp>
            <p:nvGrpSpPr>
              <p:cNvPr id="74" name="グループ化 73">
                <a:extLst>
                  <a:ext uri="{FF2B5EF4-FFF2-40B4-BE49-F238E27FC236}">
                    <a16:creationId xmlns:a16="http://schemas.microsoft.com/office/drawing/2014/main" id="{BA21117B-F7AF-4803-8B0E-692F2AE7905A}"/>
                  </a:ext>
                </a:extLst>
              </p:cNvPr>
              <p:cNvGrpSpPr/>
              <p:nvPr/>
            </p:nvGrpSpPr>
            <p:grpSpPr>
              <a:xfrm>
                <a:off x="7081285" y="1600200"/>
                <a:ext cx="1319765" cy="695325"/>
                <a:chOff x="7081285" y="1600200"/>
                <a:chExt cx="1319765" cy="695325"/>
              </a:xfrm>
            </p:grpSpPr>
            <p:sp>
              <p:nvSpPr>
                <p:cNvPr id="76" name="正方形/長方形 75">
                  <a:extLst>
                    <a:ext uri="{FF2B5EF4-FFF2-40B4-BE49-F238E27FC236}">
                      <a16:creationId xmlns:a16="http://schemas.microsoft.com/office/drawing/2014/main" id="{DB9CBCCD-C884-4328-BB6C-17630E445D8B}"/>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38126CC8-6E6A-432C-9A31-5E3B75C49582}"/>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F478E223-8E4B-47FE-94F4-55F59042C5B0}"/>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79" name="テキスト ボックス 78">
                  <a:extLst>
                    <a:ext uri="{FF2B5EF4-FFF2-40B4-BE49-F238E27FC236}">
                      <a16:creationId xmlns:a16="http://schemas.microsoft.com/office/drawing/2014/main" id="{660F8BA6-C685-46C9-838F-C81D02C95107}"/>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80" name="テキスト ボックス 79">
                  <a:extLst>
                    <a:ext uri="{FF2B5EF4-FFF2-40B4-BE49-F238E27FC236}">
                      <a16:creationId xmlns:a16="http://schemas.microsoft.com/office/drawing/2014/main" id="{30381074-4F37-4896-A36B-250DD8015467}"/>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81" name="グループ化 80">
                  <a:extLst>
                    <a:ext uri="{FF2B5EF4-FFF2-40B4-BE49-F238E27FC236}">
                      <a16:creationId xmlns:a16="http://schemas.microsoft.com/office/drawing/2014/main" id="{2B11E721-E4E7-4C94-8FCC-BE35B0CE41D4}"/>
                    </a:ext>
                  </a:extLst>
                </p:cNvPr>
                <p:cNvGrpSpPr/>
                <p:nvPr/>
              </p:nvGrpSpPr>
              <p:grpSpPr>
                <a:xfrm>
                  <a:off x="7412902" y="1874838"/>
                  <a:ext cx="195138" cy="266699"/>
                  <a:chOff x="8955801" y="1659652"/>
                  <a:chExt cx="346181" cy="388224"/>
                </a:xfrm>
              </p:grpSpPr>
              <p:sp>
                <p:nvSpPr>
                  <p:cNvPr id="82" name="正方形/長方形 81">
                    <a:extLst>
                      <a:ext uri="{FF2B5EF4-FFF2-40B4-BE49-F238E27FC236}">
                        <a16:creationId xmlns:a16="http://schemas.microsoft.com/office/drawing/2014/main" id="{80F21E57-4A1C-4B63-B272-9D992EBE4E55}"/>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DAF573CF-882D-4B42-B1C2-B0E0CE74A7A1}"/>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アーチ 83">
                    <a:extLst>
                      <a:ext uri="{FF2B5EF4-FFF2-40B4-BE49-F238E27FC236}">
                        <a16:creationId xmlns:a16="http://schemas.microsoft.com/office/drawing/2014/main" id="{A77C363A-A469-4259-81E2-35FC7CECE84A}"/>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75" name="テキスト ボックス 74">
                <a:extLst>
                  <a:ext uri="{FF2B5EF4-FFF2-40B4-BE49-F238E27FC236}">
                    <a16:creationId xmlns:a16="http://schemas.microsoft.com/office/drawing/2014/main" id="{BB62076F-7741-4949-99F6-1EC758CCFF69}"/>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B</a:t>
                </a:r>
                <a:endParaRPr kumimoji="1" lang="ja-JP" altLang="en-US" sz="1600" dirty="0"/>
              </a:p>
            </p:txBody>
          </p:sp>
        </p:grpSp>
        <p:cxnSp>
          <p:nvCxnSpPr>
            <p:cNvPr id="86" name="直線矢印コネクタ 85">
              <a:extLst>
                <a:ext uri="{FF2B5EF4-FFF2-40B4-BE49-F238E27FC236}">
                  <a16:creationId xmlns:a16="http://schemas.microsoft.com/office/drawing/2014/main" id="{08997ADD-E1B6-47E3-BCD2-B23E54DFA81B}"/>
                </a:ext>
              </a:extLst>
            </p:cNvPr>
            <p:cNvCxnSpPr/>
            <p:nvPr/>
          </p:nvCxnSpPr>
          <p:spPr>
            <a:xfrm flipV="1">
              <a:off x="5717629" y="2247223"/>
              <a:ext cx="408605" cy="284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9F517CBA-E735-4CD8-BABF-FC8510640A36}"/>
                </a:ext>
              </a:extLst>
            </p:cNvPr>
            <p:cNvCxnSpPr>
              <a:cxnSpLocks/>
              <a:endCxn id="66" idx="3"/>
            </p:cNvCxnSpPr>
            <p:nvPr/>
          </p:nvCxnSpPr>
          <p:spPr>
            <a:xfrm flipH="1">
              <a:off x="5793415" y="2368470"/>
              <a:ext cx="371702" cy="301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6D4FB683-212A-4729-96BE-D0010CAFE65D}"/>
                </a:ext>
              </a:extLst>
            </p:cNvPr>
            <p:cNvSpPr txBox="1"/>
            <p:nvPr/>
          </p:nvSpPr>
          <p:spPr>
            <a:xfrm>
              <a:off x="5343635" y="2175630"/>
              <a:ext cx="751404" cy="230832"/>
            </a:xfrm>
            <a:prstGeom prst="rect">
              <a:avLst/>
            </a:prstGeom>
            <a:noFill/>
          </p:spPr>
          <p:txBody>
            <a:bodyPr wrap="square" rtlCol="0">
              <a:spAutoFit/>
            </a:bodyPr>
            <a:lstStyle/>
            <a:p>
              <a:r>
                <a:rPr kumimoji="1" lang="en-US" altLang="ja-JP" sz="900" dirty="0"/>
                <a:t>Add data?</a:t>
              </a:r>
              <a:endParaRPr kumimoji="1" lang="ja-JP" altLang="en-US" sz="900" dirty="0"/>
            </a:p>
          </p:txBody>
        </p:sp>
        <p:sp>
          <p:nvSpPr>
            <p:cNvPr id="91" name="テキスト ボックス 90">
              <a:extLst>
                <a:ext uri="{FF2B5EF4-FFF2-40B4-BE49-F238E27FC236}">
                  <a16:creationId xmlns:a16="http://schemas.microsoft.com/office/drawing/2014/main" id="{C67B753A-226E-4036-81BB-E75DAE2135D1}"/>
                </a:ext>
              </a:extLst>
            </p:cNvPr>
            <p:cNvSpPr txBox="1"/>
            <p:nvPr/>
          </p:nvSpPr>
          <p:spPr>
            <a:xfrm>
              <a:off x="5835271" y="2545127"/>
              <a:ext cx="369636" cy="230832"/>
            </a:xfrm>
            <a:prstGeom prst="rect">
              <a:avLst/>
            </a:prstGeom>
            <a:noFill/>
          </p:spPr>
          <p:txBody>
            <a:bodyPr wrap="square" rtlCol="0">
              <a:spAutoFit/>
            </a:bodyPr>
            <a:lstStyle/>
            <a:p>
              <a:r>
                <a:rPr lang="en-US" altLang="ja-JP" sz="900" dirty="0"/>
                <a:t>OK</a:t>
              </a:r>
              <a:endParaRPr kumimoji="1" lang="ja-JP" altLang="en-US" sz="900" dirty="0"/>
            </a:p>
          </p:txBody>
        </p:sp>
        <p:cxnSp>
          <p:nvCxnSpPr>
            <p:cNvPr id="92" name="直線矢印コネクタ 91">
              <a:extLst>
                <a:ext uri="{FF2B5EF4-FFF2-40B4-BE49-F238E27FC236}">
                  <a16:creationId xmlns:a16="http://schemas.microsoft.com/office/drawing/2014/main" id="{66358DA5-493A-4BBC-904E-0DF00486DEE4}"/>
                </a:ext>
              </a:extLst>
            </p:cNvPr>
            <p:cNvCxnSpPr>
              <a:cxnSpLocks/>
            </p:cNvCxnSpPr>
            <p:nvPr/>
          </p:nvCxnSpPr>
          <p:spPr>
            <a:xfrm>
              <a:off x="5823178" y="3039692"/>
              <a:ext cx="347396" cy="218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D890F259-DB2E-4E1E-99B3-953C6AF2D16E}"/>
                </a:ext>
              </a:extLst>
            </p:cNvPr>
            <p:cNvSpPr txBox="1"/>
            <p:nvPr/>
          </p:nvSpPr>
          <p:spPr>
            <a:xfrm>
              <a:off x="5791727" y="2889780"/>
              <a:ext cx="751404" cy="230832"/>
            </a:xfrm>
            <a:prstGeom prst="rect">
              <a:avLst/>
            </a:prstGeom>
            <a:noFill/>
          </p:spPr>
          <p:txBody>
            <a:bodyPr wrap="square" rtlCol="0">
              <a:spAutoFit/>
            </a:bodyPr>
            <a:lstStyle/>
            <a:p>
              <a:r>
                <a:rPr kumimoji="1" lang="en-US" altLang="ja-JP" sz="900" dirty="0"/>
                <a:t>Add data?</a:t>
              </a:r>
              <a:endParaRPr kumimoji="1" lang="ja-JP" altLang="en-US" sz="900" dirty="0"/>
            </a:p>
          </p:txBody>
        </p:sp>
        <p:cxnSp>
          <p:nvCxnSpPr>
            <p:cNvPr id="96" name="直線矢印コネクタ 95">
              <a:extLst>
                <a:ext uri="{FF2B5EF4-FFF2-40B4-BE49-F238E27FC236}">
                  <a16:creationId xmlns:a16="http://schemas.microsoft.com/office/drawing/2014/main" id="{1E455CD4-E0E5-440E-9B99-D0AF72606DB6}"/>
                </a:ext>
              </a:extLst>
            </p:cNvPr>
            <p:cNvCxnSpPr>
              <a:cxnSpLocks/>
            </p:cNvCxnSpPr>
            <p:nvPr/>
          </p:nvCxnSpPr>
          <p:spPr>
            <a:xfrm flipH="1" flipV="1">
              <a:off x="5814437" y="3234433"/>
              <a:ext cx="356138" cy="237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1C23C63B-FF11-4DA4-BB55-C43282DB6978}"/>
                </a:ext>
              </a:extLst>
            </p:cNvPr>
            <p:cNvSpPr txBox="1"/>
            <p:nvPr/>
          </p:nvSpPr>
          <p:spPr>
            <a:xfrm>
              <a:off x="5663917" y="3337357"/>
              <a:ext cx="751404" cy="230832"/>
            </a:xfrm>
            <a:prstGeom prst="rect">
              <a:avLst/>
            </a:prstGeom>
            <a:noFill/>
          </p:spPr>
          <p:txBody>
            <a:bodyPr wrap="square" rtlCol="0">
              <a:spAutoFit/>
            </a:bodyPr>
            <a:lstStyle/>
            <a:p>
              <a:r>
                <a:rPr lang="en-US" altLang="ja-JP" sz="900" dirty="0"/>
                <a:t>OK</a:t>
              </a:r>
              <a:endParaRPr kumimoji="1" lang="ja-JP" altLang="en-US" sz="900" dirty="0"/>
            </a:p>
          </p:txBody>
        </p:sp>
        <p:grpSp>
          <p:nvGrpSpPr>
            <p:cNvPr id="101" name="グループ化 100">
              <a:extLst>
                <a:ext uri="{FF2B5EF4-FFF2-40B4-BE49-F238E27FC236}">
                  <a16:creationId xmlns:a16="http://schemas.microsoft.com/office/drawing/2014/main" id="{A24AC0BF-3B27-4BA7-AC18-887B7D82A87E}"/>
                </a:ext>
              </a:extLst>
            </p:cNvPr>
            <p:cNvGrpSpPr/>
            <p:nvPr/>
          </p:nvGrpSpPr>
          <p:grpSpPr>
            <a:xfrm>
              <a:off x="8116791" y="1742858"/>
              <a:ext cx="3321577" cy="2242907"/>
              <a:chOff x="4811823" y="3288382"/>
              <a:chExt cx="3321577" cy="2242907"/>
            </a:xfrm>
          </p:grpSpPr>
          <p:sp>
            <p:nvSpPr>
              <p:cNvPr id="102" name="四角形: 角を丸くする 101">
                <a:extLst>
                  <a:ext uri="{FF2B5EF4-FFF2-40B4-BE49-F238E27FC236}">
                    <a16:creationId xmlns:a16="http://schemas.microsoft.com/office/drawing/2014/main" id="{392C0EA5-C3AF-42E2-8878-EF5EDBFE65BA}"/>
                  </a:ext>
                </a:extLst>
              </p:cNvPr>
              <p:cNvSpPr/>
              <p:nvPr/>
            </p:nvSpPr>
            <p:spPr>
              <a:xfrm>
                <a:off x="4811823" y="3288382"/>
                <a:ext cx="3321577" cy="224290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 name="グループ化 102">
                <a:extLst>
                  <a:ext uri="{FF2B5EF4-FFF2-40B4-BE49-F238E27FC236}">
                    <a16:creationId xmlns:a16="http://schemas.microsoft.com/office/drawing/2014/main" id="{D1C5FB8D-A437-4216-8CB4-2FD61DC6161A}"/>
                  </a:ext>
                </a:extLst>
              </p:cNvPr>
              <p:cNvGrpSpPr/>
              <p:nvPr/>
            </p:nvGrpSpPr>
            <p:grpSpPr>
              <a:xfrm>
                <a:off x="4990150" y="3816516"/>
                <a:ext cx="1319765" cy="969239"/>
                <a:chOff x="7081285" y="1326286"/>
                <a:chExt cx="1319765" cy="969239"/>
              </a:xfrm>
            </p:grpSpPr>
            <p:grpSp>
              <p:nvGrpSpPr>
                <p:cNvPr id="132" name="グループ化 131">
                  <a:extLst>
                    <a:ext uri="{FF2B5EF4-FFF2-40B4-BE49-F238E27FC236}">
                      <a16:creationId xmlns:a16="http://schemas.microsoft.com/office/drawing/2014/main" id="{24092B16-5ABD-4104-8B7B-8E6629B68985}"/>
                    </a:ext>
                  </a:extLst>
                </p:cNvPr>
                <p:cNvGrpSpPr/>
                <p:nvPr/>
              </p:nvGrpSpPr>
              <p:grpSpPr>
                <a:xfrm>
                  <a:off x="7081285" y="1600200"/>
                  <a:ext cx="1319765" cy="695325"/>
                  <a:chOff x="7081285" y="1600200"/>
                  <a:chExt cx="1319765" cy="695325"/>
                </a:xfrm>
              </p:grpSpPr>
              <p:sp>
                <p:nvSpPr>
                  <p:cNvPr id="134" name="正方形/長方形 133">
                    <a:extLst>
                      <a:ext uri="{FF2B5EF4-FFF2-40B4-BE49-F238E27FC236}">
                        <a16:creationId xmlns:a16="http://schemas.microsoft.com/office/drawing/2014/main" id="{3E59DB4E-265C-488B-B6E3-459EF8F60614}"/>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a:extLst>
                      <a:ext uri="{FF2B5EF4-FFF2-40B4-BE49-F238E27FC236}">
                        <a16:creationId xmlns:a16="http://schemas.microsoft.com/office/drawing/2014/main" id="{32AAB854-69A7-4B7E-B6D5-482ABD80ABF8}"/>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new data</a:t>
                    </a:r>
                    <a:endParaRPr kumimoji="1" lang="ja-JP" altLang="en-US" sz="900" dirty="0">
                      <a:solidFill>
                        <a:schemeClr val="tx1"/>
                      </a:solidFill>
                    </a:endParaRPr>
                  </a:p>
                </p:txBody>
              </p:sp>
              <p:sp>
                <p:nvSpPr>
                  <p:cNvPr id="136" name="正方形/長方形 135">
                    <a:extLst>
                      <a:ext uri="{FF2B5EF4-FFF2-40B4-BE49-F238E27FC236}">
                        <a16:creationId xmlns:a16="http://schemas.microsoft.com/office/drawing/2014/main" id="{E34CFFF6-09CC-407B-AA20-1D5408CD175F}"/>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37" name="テキスト ボックス 136">
                    <a:extLst>
                      <a:ext uri="{FF2B5EF4-FFF2-40B4-BE49-F238E27FC236}">
                        <a16:creationId xmlns:a16="http://schemas.microsoft.com/office/drawing/2014/main" id="{91AB8D00-2513-43E4-B79A-A57D0759A387}"/>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38" name="テキスト ボックス 137">
                    <a:extLst>
                      <a:ext uri="{FF2B5EF4-FFF2-40B4-BE49-F238E27FC236}">
                        <a16:creationId xmlns:a16="http://schemas.microsoft.com/office/drawing/2014/main" id="{DC5C26D8-202B-4BCB-A749-AC60C82177DE}"/>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133" name="テキスト ボックス 132">
                  <a:extLst>
                    <a:ext uri="{FF2B5EF4-FFF2-40B4-BE49-F238E27FC236}">
                      <a16:creationId xmlns:a16="http://schemas.microsoft.com/office/drawing/2014/main" id="{B68DD64B-D4BE-4B56-8736-867F694550A2}"/>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A</a:t>
                  </a:r>
                  <a:endParaRPr kumimoji="1" lang="ja-JP" altLang="en-US" sz="1600" dirty="0"/>
                </a:p>
              </p:txBody>
            </p:sp>
          </p:grpSp>
          <p:grpSp>
            <p:nvGrpSpPr>
              <p:cNvPr id="104" name="グループ化 103">
                <a:extLst>
                  <a:ext uri="{FF2B5EF4-FFF2-40B4-BE49-F238E27FC236}">
                    <a16:creationId xmlns:a16="http://schemas.microsoft.com/office/drawing/2014/main" id="{0638E109-A9C6-4FC0-BE85-6B4E55722909}"/>
                  </a:ext>
                </a:extLst>
              </p:cNvPr>
              <p:cNvGrpSpPr/>
              <p:nvPr/>
            </p:nvGrpSpPr>
            <p:grpSpPr>
              <a:xfrm>
                <a:off x="6649603" y="4362396"/>
                <a:ext cx="1319765" cy="969239"/>
                <a:chOff x="7081285" y="1326286"/>
                <a:chExt cx="1319765" cy="969239"/>
              </a:xfrm>
            </p:grpSpPr>
            <p:grpSp>
              <p:nvGrpSpPr>
                <p:cNvPr id="125" name="グループ化 124">
                  <a:extLst>
                    <a:ext uri="{FF2B5EF4-FFF2-40B4-BE49-F238E27FC236}">
                      <a16:creationId xmlns:a16="http://schemas.microsoft.com/office/drawing/2014/main" id="{B5F3E712-5D32-438C-9D51-0CB874A815AE}"/>
                    </a:ext>
                  </a:extLst>
                </p:cNvPr>
                <p:cNvGrpSpPr/>
                <p:nvPr/>
              </p:nvGrpSpPr>
              <p:grpSpPr>
                <a:xfrm>
                  <a:off x="7081285" y="1600200"/>
                  <a:ext cx="1319765" cy="695325"/>
                  <a:chOff x="7081285" y="1600200"/>
                  <a:chExt cx="1319765" cy="695325"/>
                </a:xfrm>
              </p:grpSpPr>
              <p:sp>
                <p:nvSpPr>
                  <p:cNvPr id="127" name="正方形/長方形 126">
                    <a:extLst>
                      <a:ext uri="{FF2B5EF4-FFF2-40B4-BE49-F238E27FC236}">
                        <a16:creationId xmlns:a16="http://schemas.microsoft.com/office/drawing/2014/main" id="{A89BBD98-DAE5-4CC5-8918-4F297E57FB32}"/>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a:extLst>
                      <a:ext uri="{FF2B5EF4-FFF2-40B4-BE49-F238E27FC236}">
                        <a16:creationId xmlns:a16="http://schemas.microsoft.com/office/drawing/2014/main" id="{ACAE7854-DE92-45EB-A00C-7E4B2F2D4C5A}"/>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new data</a:t>
                    </a:r>
                    <a:endParaRPr kumimoji="1" lang="ja-JP" altLang="en-US" sz="900" dirty="0">
                      <a:solidFill>
                        <a:schemeClr val="tx1"/>
                      </a:solidFill>
                    </a:endParaRPr>
                  </a:p>
                </p:txBody>
              </p:sp>
              <p:sp>
                <p:nvSpPr>
                  <p:cNvPr id="129" name="正方形/長方形 128">
                    <a:extLst>
                      <a:ext uri="{FF2B5EF4-FFF2-40B4-BE49-F238E27FC236}">
                        <a16:creationId xmlns:a16="http://schemas.microsoft.com/office/drawing/2014/main" id="{9524FBD5-1180-4C4E-AE65-964561542BFC}"/>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30" name="テキスト ボックス 129">
                    <a:extLst>
                      <a:ext uri="{FF2B5EF4-FFF2-40B4-BE49-F238E27FC236}">
                        <a16:creationId xmlns:a16="http://schemas.microsoft.com/office/drawing/2014/main" id="{00339CBD-694F-499C-83E0-E4C2AF2F8587}"/>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31" name="テキスト ボックス 130">
                    <a:extLst>
                      <a:ext uri="{FF2B5EF4-FFF2-40B4-BE49-F238E27FC236}">
                        <a16:creationId xmlns:a16="http://schemas.microsoft.com/office/drawing/2014/main" id="{6C3BE13C-5DEF-4ED6-85C6-2A8B940C77B0}"/>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126" name="テキスト ボックス 125">
                  <a:extLst>
                    <a:ext uri="{FF2B5EF4-FFF2-40B4-BE49-F238E27FC236}">
                      <a16:creationId xmlns:a16="http://schemas.microsoft.com/office/drawing/2014/main" id="{9516ED06-1364-4B9D-B4D6-205924925283}"/>
                    </a:ext>
                  </a:extLst>
                </p:cNvPr>
                <p:cNvSpPr txBox="1"/>
                <p:nvPr/>
              </p:nvSpPr>
              <p:spPr>
                <a:xfrm>
                  <a:off x="7487060" y="1326286"/>
                  <a:ext cx="476250" cy="338554"/>
                </a:xfrm>
                <a:prstGeom prst="rect">
                  <a:avLst/>
                </a:prstGeom>
                <a:noFill/>
              </p:spPr>
              <p:txBody>
                <a:bodyPr wrap="square" rtlCol="0">
                  <a:spAutoFit/>
                </a:bodyPr>
                <a:lstStyle/>
                <a:p>
                  <a:pPr algn="ctr"/>
                  <a:r>
                    <a:rPr lang="en-US" altLang="ja-JP" sz="1600" dirty="0"/>
                    <a:t>C</a:t>
                  </a:r>
                  <a:endParaRPr kumimoji="1" lang="ja-JP" altLang="en-US" sz="1600" dirty="0"/>
                </a:p>
              </p:txBody>
            </p:sp>
          </p:grpSp>
          <p:grpSp>
            <p:nvGrpSpPr>
              <p:cNvPr id="105" name="グループ化 104">
                <a:extLst>
                  <a:ext uri="{FF2B5EF4-FFF2-40B4-BE49-F238E27FC236}">
                    <a16:creationId xmlns:a16="http://schemas.microsoft.com/office/drawing/2014/main" id="{B5A2450D-B0D0-4F77-B573-D70F2D998F53}"/>
                  </a:ext>
                </a:extLst>
              </p:cNvPr>
              <p:cNvGrpSpPr/>
              <p:nvPr/>
            </p:nvGrpSpPr>
            <p:grpSpPr>
              <a:xfrm>
                <a:off x="6603085" y="3322186"/>
                <a:ext cx="1319765" cy="969239"/>
                <a:chOff x="7081285" y="1326286"/>
                <a:chExt cx="1319765" cy="969239"/>
              </a:xfrm>
            </p:grpSpPr>
            <p:grpSp>
              <p:nvGrpSpPr>
                <p:cNvPr id="114" name="グループ化 113">
                  <a:extLst>
                    <a:ext uri="{FF2B5EF4-FFF2-40B4-BE49-F238E27FC236}">
                      <a16:creationId xmlns:a16="http://schemas.microsoft.com/office/drawing/2014/main" id="{1723DEF7-8E4F-48E1-8942-70E668516A1A}"/>
                    </a:ext>
                  </a:extLst>
                </p:cNvPr>
                <p:cNvGrpSpPr/>
                <p:nvPr/>
              </p:nvGrpSpPr>
              <p:grpSpPr>
                <a:xfrm>
                  <a:off x="7081285" y="1600200"/>
                  <a:ext cx="1319765" cy="695325"/>
                  <a:chOff x="7081285" y="1600200"/>
                  <a:chExt cx="1319765" cy="695325"/>
                </a:xfrm>
              </p:grpSpPr>
              <p:sp>
                <p:nvSpPr>
                  <p:cNvPr id="116" name="正方形/長方形 115">
                    <a:extLst>
                      <a:ext uri="{FF2B5EF4-FFF2-40B4-BE49-F238E27FC236}">
                        <a16:creationId xmlns:a16="http://schemas.microsoft.com/office/drawing/2014/main" id="{3664E03B-88EF-4692-B45C-D333D17870AC}"/>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AC61CD3E-E14A-4C02-B7B5-4CC4DD887198}"/>
                      </a:ext>
                    </a:extLst>
                  </p:cNvPr>
                  <p:cNvSpPr/>
                  <p:nvPr/>
                </p:nvSpPr>
                <p:spPr>
                  <a:xfrm>
                    <a:off x="7162800" y="1825626"/>
                    <a:ext cx="500205"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new data</a:t>
                    </a:r>
                    <a:endParaRPr kumimoji="1" lang="ja-JP" altLang="en-US" sz="900" dirty="0">
                      <a:solidFill>
                        <a:schemeClr val="tx1"/>
                      </a:solidFill>
                    </a:endParaRPr>
                  </a:p>
                </p:txBody>
              </p:sp>
              <p:sp>
                <p:nvSpPr>
                  <p:cNvPr id="118" name="正方形/長方形 117">
                    <a:extLst>
                      <a:ext uri="{FF2B5EF4-FFF2-40B4-BE49-F238E27FC236}">
                        <a16:creationId xmlns:a16="http://schemas.microsoft.com/office/drawing/2014/main" id="{23F97312-47C9-4E8A-AF20-F0742244998F}"/>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19" name="テキスト ボックス 118">
                    <a:extLst>
                      <a:ext uri="{FF2B5EF4-FFF2-40B4-BE49-F238E27FC236}">
                        <a16:creationId xmlns:a16="http://schemas.microsoft.com/office/drawing/2014/main" id="{CEB1A6A5-FCAA-437B-B678-BA92E0BBE7BF}"/>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120" name="テキスト ボックス 119">
                    <a:extLst>
                      <a:ext uri="{FF2B5EF4-FFF2-40B4-BE49-F238E27FC236}">
                        <a16:creationId xmlns:a16="http://schemas.microsoft.com/office/drawing/2014/main" id="{878901CA-589A-4355-94FB-80220A34DD5F}"/>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sp>
              <p:nvSpPr>
                <p:cNvPr id="115" name="テキスト ボックス 114">
                  <a:extLst>
                    <a:ext uri="{FF2B5EF4-FFF2-40B4-BE49-F238E27FC236}">
                      <a16:creationId xmlns:a16="http://schemas.microsoft.com/office/drawing/2014/main" id="{EAA633E7-FD3F-428E-8204-EE227217DFD5}"/>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B</a:t>
                  </a:r>
                  <a:endParaRPr kumimoji="1" lang="ja-JP" altLang="en-US" sz="1600" dirty="0"/>
                </a:p>
              </p:txBody>
            </p:sp>
          </p:grpSp>
          <p:cxnSp>
            <p:nvCxnSpPr>
              <p:cNvPr id="106" name="直線矢印コネクタ 105">
                <a:extLst>
                  <a:ext uri="{FF2B5EF4-FFF2-40B4-BE49-F238E27FC236}">
                    <a16:creationId xmlns:a16="http://schemas.microsoft.com/office/drawing/2014/main" id="{1A55983D-0777-4199-BF93-DD0A108D03E6}"/>
                  </a:ext>
                </a:extLst>
              </p:cNvPr>
              <p:cNvCxnSpPr/>
              <p:nvPr/>
            </p:nvCxnSpPr>
            <p:spPr>
              <a:xfrm flipV="1">
                <a:off x="6188270" y="3790803"/>
                <a:ext cx="408605" cy="284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905C6B9E-8A12-44D7-9667-0B07114D38AF}"/>
                  </a:ext>
                </a:extLst>
              </p:cNvPr>
              <p:cNvSpPr txBox="1"/>
              <p:nvPr/>
            </p:nvSpPr>
            <p:spPr>
              <a:xfrm>
                <a:off x="5871683" y="3692045"/>
                <a:ext cx="751404" cy="230832"/>
              </a:xfrm>
              <a:prstGeom prst="rect">
                <a:avLst/>
              </a:prstGeom>
              <a:noFill/>
            </p:spPr>
            <p:txBody>
              <a:bodyPr wrap="square" rtlCol="0">
                <a:spAutoFit/>
              </a:bodyPr>
              <a:lstStyle/>
              <a:p>
                <a:r>
                  <a:rPr lang="en-US" altLang="ja-JP" sz="900" dirty="0"/>
                  <a:t>commit</a:t>
                </a:r>
                <a:endParaRPr kumimoji="1" lang="ja-JP" altLang="en-US" sz="900" dirty="0"/>
              </a:p>
            </p:txBody>
          </p:sp>
          <p:cxnSp>
            <p:nvCxnSpPr>
              <p:cNvPr id="110" name="直線矢印コネクタ 109">
                <a:extLst>
                  <a:ext uri="{FF2B5EF4-FFF2-40B4-BE49-F238E27FC236}">
                    <a16:creationId xmlns:a16="http://schemas.microsoft.com/office/drawing/2014/main" id="{806F950C-5B31-4E43-8FB1-1F50A347CE78}"/>
                  </a:ext>
                </a:extLst>
              </p:cNvPr>
              <p:cNvCxnSpPr>
                <a:cxnSpLocks/>
              </p:cNvCxnSpPr>
              <p:nvPr/>
            </p:nvCxnSpPr>
            <p:spPr>
              <a:xfrm>
                <a:off x="6293819" y="4583272"/>
                <a:ext cx="347396" cy="218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4B2ABDAE-17D3-42C3-BC25-BC089CC4CA7A}"/>
                  </a:ext>
                </a:extLst>
              </p:cNvPr>
              <p:cNvSpPr txBox="1"/>
              <p:nvPr/>
            </p:nvSpPr>
            <p:spPr>
              <a:xfrm>
                <a:off x="6270940" y="4425567"/>
                <a:ext cx="751404" cy="230832"/>
              </a:xfrm>
              <a:prstGeom prst="rect">
                <a:avLst/>
              </a:prstGeom>
              <a:noFill/>
            </p:spPr>
            <p:txBody>
              <a:bodyPr wrap="square" rtlCol="0">
                <a:spAutoFit/>
              </a:bodyPr>
              <a:lstStyle/>
              <a:p>
                <a:r>
                  <a:rPr lang="en-US" altLang="ja-JP" sz="900" dirty="0"/>
                  <a:t>commit</a:t>
                </a:r>
                <a:endParaRPr kumimoji="1" lang="ja-JP" altLang="en-US" sz="900" dirty="0"/>
              </a:p>
            </p:txBody>
          </p:sp>
        </p:grpSp>
        <p:sp>
          <p:nvSpPr>
            <p:cNvPr id="145" name="矢印: 右 144">
              <a:extLst>
                <a:ext uri="{FF2B5EF4-FFF2-40B4-BE49-F238E27FC236}">
                  <a16:creationId xmlns:a16="http://schemas.microsoft.com/office/drawing/2014/main" id="{AED03A1D-1996-4A81-A838-C662FA72E887}"/>
                </a:ext>
              </a:extLst>
            </p:cNvPr>
            <p:cNvSpPr/>
            <p:nvPr/>
          </p:nvSpPr>
          <p:spPr>
            <a:xfrm>
              <a:off x="4020134" y="2593857"/>
              <a:ext cx="267483" cy="44389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矢印: 右 145">
              <a:extLst>
                <a:ext uri="{FF2B5EF4-FFF2-40B4-BE49-F238E27FC236}">
                  <a16:creationId xmlns:a16="http://schemas.microsoft.com/office/drawing/2014/main" id="{A273C59B-3D36-4464-94E9-C8E98F333EAE}"/>
                </a:ext>
              </a:extLst>
            </p:cNvPr>
            <p:cNvSpPr/>
            <p:nvPr/>
          </p:nvSpPr>
          <p:spPr>
            <a:xfrm>
              <a:off x="7734305" y="2603208"/>
              <a:ext cx="267483" cy="44389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テキスト ボックス 257">
              <a:extLst>
                <a:ext uri="{FF2B5EF4-FFF2-40B4-BE49-F238E27FC236}">
                  <a16:creationId xmlns:a16="http://schemas.microsoft.com/office/drawing/2014/main" id="{25D6529C-DE82-444D-B797-FAAD4AF5CF72}"/>
                </a:ext>
              </a:extLst>
            </p:cNvPr>
            <p:cNvSpPr txBox="1"/>
            <p:nvPr/>
          </p:nvSpPr>
          <p:spPr>
            <a:xfrm>
              <a:off x="4525225" y="1829411"/>
              <a:ext cx="870708" cy="276999"/>
            </a:xfrm>
            <a:prstGeom prst="rect">
              <a:avLst/>
            </a:prstGeom>
            <a:noFill/>
          </p:spPr>
          <p:txBody>
            <a:bodyPr wrap="square" rtlCol="0">
              <a:spAutoFit/>
            </a:bodyPr>
            <a:lstStyle/>
            <a:p>
              <a:r>
                <a:rPr lang="en-US" altLang="ja-JP" sz="1200" dirty="0"/>
                <a:t>P</a:t>
              </a:r>
              <a:r>
                <a:rPr kumimoji="1" lang="en-US" altLang="ja-JP" sz="1200" dirty="0"/>
                <a:t>repare</a:t>
              </a:r>
              <a:endParaRPr kumimoji="1" lang="ja-JP" altLang="en-US" sz="1200" dirty="0"/>
            </a:p>
          </p:txBody>
        </p:sp>
        <p:sp>
          <p:nvSpPr>
            <p:cNvPr id="261" name="テキスト ボックス 260">
              <a:extLst>
                <a:ext uri="{FF2B5EF4-FFF2-40B4-BE49-F238E27FC236}">
                  <a16:creationId xmlns:a16="http://schemas.microsoft.com/office/drawing/2014/main" id="{DF7006FD-2917-403F-B0C7-FBEDACEC323D}"/>
                </a:ext>
              </a:extLst>
            </p:cNvPr>
            <p:cNvSpPr txBox="1"/>
            <p:nvPr/>
          </p:nvSpPr>
          <p:spPr>
            <a:xfrm>
              <a:off x="8288950" y="1790789"/>
              <a:ext cx="870708" cy="276999"/>
            </a:xfrm>
            <a:prstGeom prst="rect">
              <a:avLst/>
            </a:prstGeom>
            <a:noFill/>
          </p:spPr>
          <p:txBody>
            <a:bodyPr wrap="square" rtlCol="0">
              <a:spAutoFit/>
            </a:bodyPr>
            <a:lstStyle/>
            <a:p>
              <a:r>
                <a:rPr lang="en-US" altLang="ja-JP" sz="1200" dirty="0"/>
                <a:t>Commit</a:t>
              </a:r>
              <a:endParaRPr kumimoji="1" lang="ja-JP" altLang="en-US" sz="1200" dirty="0"/>
            </a:p>
          </p:txBody>
        </p:sp>
        <p:grpSp>
          <p:nvGrpSpPr>
            <p:cNvPr id="270" name="グループ化 269">
              <a:extLst>
                <a:ext uri="{FF2B5EF4-FFF2-40B4-BE49-F238E27FC236}">
                  <a16:creationId xmlns:a16="http://schemas.microsoft.com/office/drawing/2014/main" id="{2CB4EAE9-0BA4-4734-9D33-65934DD4748B}"/>
                </a:ext>
              </a:extLst>
            </p:cNvPr>
            <p:cNvGrpSpPr/>
            <p:nvPr/>
          </p:nvGrpSpPr>
          <p:grpSpPr>
            <a:xfrm>
              <a:off x="6151716" y="2886242"/>
              <a:ext cx="1319765" cy="969239"/>
              <a:chOff x="7081285" y="1326286"/>
              <a:chExt cx="1319765" cy="969239"/>
            </a:xfrm>
          </p:grpSpPr>
          <p:grpSp>
            <p:nvGrpSpPr>
              <p:cNvPr id="271" name="グループ化 270">
                <a:extLst>
                  <a:ext uri="{FF2B5EF4-FFF2-40B4-BE49-F238E27FC236}">
                    <a16:creationId xmlns:a16="http://schemas.microsoft.com/office/drawing/2014/main" id="{88596828-B12E-4C57-965C-483E57B53965}"/>
                  </a:ext>
                </a:extLst>
              </p:cNvPr>
              <p:cNvGrpSpPr/>
              <p:nvPr/>
            </p:nvGrpSpPr>
            <p:grpSpPr>
              <a:xfrm>
                <a:off x="7081285" y="1600200"/>
                <a:ext cx="1319765" cy="695325"/>
                <a:chOff x="7081285" y="1600200"/>
                <a:chExt cx="1319765" cy="695325"/>
              </a:xfrm>
            </p:grpSpPr>
            <p:sp>
              <p:nvSpPr>
                <p:cNvPr id="273" name="正方形/長方形 272">
                  <a:extLst>
                    <a:ext uri="{FF2B5EF4-FFF2-40B4-BE49-F238E27FC236}">
                      <a16:creationId xmlns:a16="http://schemas.microsoft.com/office/drawing/2014/main" id="{680F6007-87B2-433C-8E63-F926FAEB8084}"/>
                    </a:ext>
                  </a:extLst>
                </p:cNvPr>
                <p:cNvSpPr/>
                <p:nvPr/>
              </p:nvSpPr>
              <p:spPr>
                <a:xfrm>
                  <a:off x="7081285" y="1600201"/>
                  <a:ext cx="1319765" cy="695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正方形/長方形 273">
                  <a:extLst>
                    <a:ext uri="{FF2B5EF4-FFF2-40B4-BE49-F238E27FC236}">
                      <a16:creationId xmlns:a16="http://schemas.microsoft.com/office/drawing/2014/main" id="{2EFDA1B2-182E-4143-BEB8-B43889080D7B}"/>
                    </a:ext>
                  </a:extLst>
                </p:cNvPr>
                <p:cNvSpPr/>
                <p:nvPr/>
              </p:nvSpPr>
              <p:spPr>
                <a:xfrm>
                  <a:off x="7162800" y="1825626"/>
                  <a:ext cx="500205" cy="3651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正方形/長方形 274">
                  <a:extLst>
                    <a:ext uri="{FF2B5EF4-FFF2-40B4-BE49-F238E27FC236}">
                      <a16:creationId xmlns:a16="http://schemas.microsoft.com/office/drawing/2014/main" id="{C2B52AC0-72F3-4460-BED0-4F1C97FC735A}"/>
                    </a:ext>
                  </a:extLst>
                </p:cNvPr>
                <p:cNvSpPr/>
                <p:nvPr/>
              </p:nvSpPr>
              <p:spPr>
                <a:xfrm>
                  <a:off x="7781925" y="1833564"/>
                  <a:ext cx="512584" cy="365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Add new data</a:t>
                  </a:r>
                  <a:endParaRPr kumimoji="1" lang="ja-JP" altLang="en-US" sz="900" dirty="0">
                    <a:solidFill>
                      <a:schemeClr val="tx1"/>
                    </a:solidFill>
                  </a:endParaRPr>
                </a:p>
              </p:txBody>
            </p:sp>
            <p:sp>
              <p:nvSpPr>
                <p:cNvPr id="276" name="テキスト ボックス 275">
                  <a:extLst>
                    <a:ext uri="{FF2B5EF4-FFF2-40B4-BE49-F238E27FC236}">
                      <a16:creationId xmlns:a16="http://schemas.microsoft.com/office/drawing/2014/main" id="{358AADA2-5DAC-41A1-9972-8DEB3BAE0FD4}"/>
                    </a:ext>
                  </a:extLst>
                </p:cNvPr>
                <p:cNvSpPr txBox="1"/>
                <p:nvPr/>
              </p:nvSpPr>
              <p:spPr>
                <a:xfrm>
                  <a:off x="7193890" y="1600201"/>
                  <a:ext cx="500205" cy="246221"/>
                </a:xfrm>
                <a:prstGeom prst="rect">
                  <a:avLst/>
                </a:prstGeom>
                <a:noFill/>
              </p:spPr>
              <p:txBody>
                <a:bodyPr wrap="square" rtlCol="0">
                  <a:spAutoFit/>
                </a:bodyPr>
                <a:lstStyle/>
                <a:p>
                  <a:r>
                    <a:rPr kumimoji="1" lang="en-US" altLang="ja-JP" sz="1000" dirty="0"/>
                    <a:t>table</a:t>
                  </a:r>
                  <a:endParaRPr kumimoji="1" lang="ja-JP" altLang="en-US" sz="1000" dirty="0"/>
                </a:p>
              </p:txBody>
            </p:sp>
            <p:sp>
              <p:nvSpPr>
                <p:cNvPr id="277" name="テキスト ボックス 276">
                  <a:extLst>
                    <a:ext uri="{FF2B5EF4-FFF2-40B4-BE49-F238E27FC236}">
                      <a16:creationId xmlns:a16="http://schemas.microsoft.com/office/drawing/2014/main" id="{E2283F2C-042C-4BFF-827E-5C864CA0E893}"/>
                    </a:ext>
                  </a:extLst>
                </p:cNvPr>
                <p:cNvSpPr txBox="1"/>
                <p:nvPr/>
              </p:nvSpPr>
              <p:spPr>
                <a:xfrm>
                  <a:off x="7854986" y="1600200"/>
                  <a:ext cx="500205" cy="246221"/>
                </a:xfrm>
                <a:prstGeom prst="rect">
                  <a:avLst/>
                </a:prstGeom>
                <a:noFill/>
              </p:spPr>
              <p:txBody>
                <a:bodyPr wrap="square" rtlCol="0">
                  <a:spAutoFit/>
                </a:bodyPr>
                <a:lstStyle/>
                <a:p>
                  <a:r>
                    <a:rPr kumimoji="1" lang="en-US" altLang="ja-JP" sz="1000" dirty="0"/>
                    <a:t>log</a:t>
                  </a:r>
                  <a:endParaRPr kumimoji="1" lang="ja-JP" altLang="en-US" sz="1000" dirty="0"/>
                </a:p>
              </p:txBody>
            </p:sp>
            <p:grpSp>
              <p:nvGrpSpPr>
                <p:cNvPr id="278" name="グループ化 277">
                  <a:extLst>
                    <a:ext uri="{FF2B5EF4-FFF2-40B4-BE49-F238E27FC236}">
                      <a16:creationId xmlns:a16="http://schemas.microsoft.com/office/drawing/2014/main" id="{A1FAB2DC-E22C-413D-AE4E-A8DF960640F9}"/>
                    </a:ext>
                  </a:extLst>
                </p:cNvPr>
                <p:cNvGrpSpPr/>
                <p:nvPr/>
              </p:nvGrpSpPr>
              <p:grpSpPr>
                <a:xfrm>
                  <a:off x="7412902" y="1874838"/>
                  <a:ext cx="195138" cy="266699"/>
                  <a:chOff x="8955801" y="1659652"/>
                  <a:chExt cx="346181" cy="388224"/>
                </a:xfrm>
              </p:grpSpPr>
              <p:sp>
                <p:nvSpPr>
                  <p:cNvPr id="279" name="正方形/長方形 278">
                    <a:extLst>
                      <a:ext uri="{FF2B5EF4-FFF2-40B4-BE49-F238E27FC236}">
                        <a16:creationId xmlns:a16="http://schemas.microsoft.com/office/drawing/2014/main" id="{CD26C377-82FA-41EE-A9D7-DF11DFFE537A}"/>
                      </a:ext>
                    </a:extLst>
                  </p:cNvPr>
                  <p:cNvSpPr/>
                  <p:nvPr/>
                </p:nvSpPr>
                <p:spPr>
                  <a:xfrm>
                    <a:off x="8955801" y="1817848"/>
                    <a:ext cx="346181" cy="230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楕円 279">
                    <a:extLst>
                      <a:ext uri="{FF2B5EF4-FFF2-40B4-BE49-F238E27FC236}">
                        <a16:creationId xmlns:a16="http://schemas.microsoft.com/office/drawing/2014/main" id="{6440F5D2-D4CD-4621-BF89-84A1A727AA70}"/>
                      </a:ext>
                    </a:extLst>
                  </p:cNvPr>
                  <p:cNvSpPr/>
                  <p:nvPr/>
                </p:nvSpPr>
                <p:spPr>
                  <a:xfrm>
                    <a:off x="8955801" y="1792447"/>
                    <a:ext cx="346181" cy="53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アーチ 280">
                    <a:extLst>
                      <a:ext uri="{FF2B5EF4-FFF2-40B4-BE49-F238E27FC236}">
                        <a16:creationId xmlns:a16="http://schemas.microsoft.com/office/drawing/2014/main" id="{7A9C9B64-6AE8-4FEA-9F07-8E095140DADF}"/>
                      </a:ext>
                    </a:extLst>
                  </p:cNvPr>
                  <p:cNvSpPr/>
                  <p:nvPr/>
                </p:nvSpPr>
                <p:spPr>
                  <a:xfrm>
                    <a:off x="9021188" y="1659652"/>
                    <a:ext cx="228859" cy="331947"/>
                  </a:xfrm>
                  <a:prstGeom prst="blockArc">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272" name="テキスト ボックス 271">
                <a:extLst>
                  <a:ext uri="{FF2B5EF4-FFF2-40B4-BE49-F238E27FC236}">
                    <a16:creationId xmlns:a16="http://schemas.microsoft.com/office/drawing/2014/main" id="{74234D65-486C-4CDB-AC82-2B52A7CAB2C6}"/>
                  </a:ext>
                </a:extLst>
              </p:cNvPr>
              <p:cNvSpPr txBox="1"/>
              <p:nvPr/>
            </p:nvSpPr>
            <p:spPr>
              <a:xfrm>
                <a:off x="7487060" y="1326286"/>
                <a:ext cx="476250" cy="338554"/>
              </a:xfrm>
              <a:prstGeom prst="rect">
                <a:avLst/>
              </a:prstGeom>
              <a:noFill/>
            </p:spPr>
            <p:txBody>
              <a:bodyPr wrap="square" rtlCol="0">
                <a:spAutoFit/>
              </a:bodyPr>
              <a:lstStyle/>
              <a:p>
                <a:pPr algn="ctr"/>
                <a:r>
                  <a:rPr kumimoji="1" lang="en-US" altLang="ja-JP" sz="1600" dirty="0"/>
                  <a:t>C</a:t>
                </a:r>
                <a:endParaRPr kumimoji="1" lang="ja-JP" altLang="en-US" sz="1600" dirty="0"/>
              </a:p>
            </p:txBody>
          </p:sp>
        </p:grpSp>
      </p:grpSp>
    </p:spTree>
    <p:extLst>
      <p:ext uri="{BB962C8B-B14F-4D97-AF65-F5344CB8AC3E}">
        <p14:creationId xmlns:p14="http://schemas.microsoft.com/office/powerpoint/2010/main" val="688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7125AF-F027-D74E-8EAA-06A7860C4DC2}"/>
              </a:ext>
            </a:extLst>
          </p:cNvPr>
          <p:cNvSpPr>
            <a:spLocks noGrp="1"/>
          </p:cNvSpPr>
          <p:nvPr>
            <p:ph type="title"/>
          </p:nvPr>
        </p:nvSpPr>
        <p:spPr>
          <a:xfrm>
            <a:off x="838200" y="169375"/>
            <a:ext cx="10515600" cy="1325563"/>
          </a:xfrm>
        </p:spPr>
        <p:txBody>
          <a:bodyPr>
            <a:normAutofit/>
          </a:bodyPr>
          <a:lstStyle/>
          <a:p>
            <a:r>
              <a:rPr lang="ja-JP" altLang="en-US" sz="4000" dirty="0"/>
              <a:t>リレーショナルデータベース</a:t>
            </a:r>
            <a:endParaRPr kumimoji="1" lang="ja-JP" altLang="en-US" sz="4000" dirty="0"/>
          </a:p>
        </p:txBody>
      </p:sp>
      <p:sp>
        <p:nvSpPr>
          <p:cNvPr id="3" name="コンテンツ プレースホルダー 2">
            <a:extLst>
              <a:ext uri="{FF2B5EF4-FFF2-40B4-BE49-F238E27FC236}">
                <a16:creationId xmlns:a16="http://schemas.microsoft.com/office/drawing/2014/main" id="{8F6D2631-9735-7D4F-A05F-1EF10AB5F3B5}"/>
              </a:ext>
            </a:extLst>
          </p:cNvPr>
          <p:cNvSpPr>
            <a:spLocks noGrp="1"/>
          </p:cNvSpPr>
          <p:nvPr>
            <p:ph idx="1"/>
          </p:nvPr>
        </p:nvSpPr>
        <p:spPr>
          <a:xfrm>
            <a:off x="838200" y="2050671"/>
            <a:ext cx="7717221" cy="1672623"/>
          </a:xfrm>
        </p:spPr>
        <p:txBody>
          <a:bodyPr/>
          <a:lstStyle/>
          <a:p>
            <a:r>
              <a:rPr lang="en-US" altLang="ja-JP" sz="2400" dirty="0"/>
              <a:t>2</a:t>
            </a:r>
            <a:r>
              <a:rPr lang="ja-JP" altLang="en-US" sz="2400" dirty="0"/>
              <a:t>つ以上</a:t>
            </a:r>
            <a:r>
              <a:rPr lang="ja-JP" altLang="en-US" sz="2400"/>
              <a:t>のテーブルを結合</a:t>
            </a:r>
            <a:r>
              <a:rPr lang="ja-JP" altLang="en-US" sz="2400" dirty="0"/>
              <a:t>して新しい表の作成が可能</a:t>
            </a:r>
            <a:endParaRPr lang="en-US" altLang="ja-JP" sz="2400" dirty="0"/>
          </a:p>
          <a:p>
            <a:r>
              <a:rPr lang="ja-JP" altLang="en-US" sz="2400" dirty="0"/>
              <a:t>フィールドの値を更新する</a:t>
            </a:r>
            <a:r>
              <a:rPr lang="ja-JP" altLang="en-US" sz="2400"/>
              <a:t>と、関連性</a:t>
            </a:r>
            <a:r>
              <a:rPr lang="ja-JP" altLang="en-US" sz="2400" dirty="0"/>
              <a:t>のあるテーブルの値も自動的に更新</a:t>
            </a:r>
            <a:endParaRPr kumimoji="1" lang="ja-JP" altLang="en-US" sz="2400" dirty="0"/>
          </a:p>
        </p:txBody>
      </p:sp>
      <p:graphicFrame>
        <p:nvGraphicFramePr>
          <p:cNvPr id="4" name="表 3">
            <a:extLst>
              <a:ext uri="{FF2B5EF4-FFF2-40B4-BE49-F238E27FC236}">
                <a16:creationId xmlns:a16="http://schemas.microsoft.com/office/drawing/2014/main" id="{E79589D2-27AC-4FD2-A607-7483A2FFB8D6}"/>
              </a:ext>
            </a:extLst>
          </p:cNvPr>
          <p:cNvGraphicFramePr>
            <a:graphicFrameLocks noGrp="1"/>
          </p:cNvGraphicFramePr>
          <p:nvPr>
            <p:extLst>
              <p:ext uri="{D42A27DB-BD31-4B8C-83A1-F6EECF244321}">
                <p14:modId xmlns:p14="http://schemas.microsoft.com/office/powerpoint/2010/main" val="660865886"/>
              </p:ext>
            </p:extLst>
          </p:nvPr>
        </p:nvGraphicFramePr>
        <p:xfrm>
          <a:off x="8817543" y="2190667"/>
          <a:ext cx="3155278" cy="4120577"/>
        </p:xfrm>
        <a:graphic>
          <a:graphicData uri="http://schemas.openxmlformats.org/drawingml/2006/table">
            <a:tbl>
              <a:tblPr firstRow="1" bandRow="1">
                <a:tableStyleId>{5C22544A-7EE6-4342-B048-85BDC9FD1C3A}</a:tableStyleId>
              </a:tblPr>
              <a:tblGrid>
                <a:gridCol w="648014">
                  <a:extLst>
                    <a:ext uri="{9D8B030D-6E8A-4147-A177-3AD203B41FA5}">
                      <a16:colId xmlns:a16="http://schemas.microsoft.com/office/drawing/2014/main" val="3259642042"/>
                    </a:ext>
                  </a:extLst>
                </a:gridCol>
                <a:gridCol w="1141383">
                  <a:extLst>
                    <a:ext uri="{9D8B030D-6E8A-4147-A177-3AD203B41FA5}">
                      <a16:colId xmlns:a16="http://schemas.microsoft.com/office/drawing/2014/main" val="3351584473"/>
                    </a:ext>
                  </a:extLst>
                </a:gridCol>
                <a:gridCol w="1365881">
                  <a:extLst>
                    <a:ext uri="{9D8B030D-6E8A-4147-A177-3AD203B41FA5}">
                      <a16:colId xmlns:a16="http://schemas.microsoft.com/office/drawing/2014/main" val="3809745373"/>
                    </a:ext>
                  </a:extLst>
                </a:gridCol>
              </a:tblGrid>
              <a:tr h="470168">
                <a:tc>
                  <a:txBody>
                    <a:bodyPr/>
                    <a:lstStyle/>
                    <a:p>
                      <a:endParaRPr kumimoji="1" lang="ja-JP" altLang="en-US" dirty="0"/>
                    </a:p>
                  </a:txBody>
                  <a:tcPr anchor="ctr"/>
                </a:tc>
                <a:tc>
                  <a:txBody>
                    <a:bodyPr/>
                    <a:lstStyle/>
                    <a:p>
                      <a:r>
                        <a:rPr kumimoji="1" lang="ja-JP" altLang="en-US" dirty="0"/>
                        <a:t>名前</a:t>
                      </a:r>
                    </a:p>
                  </a:txBody>
                  <a:tcPr anchor="ctr"/>
                </a:tc>
                <a:tc>
                  <a:txBody>
                    <a:bodyPr/>
                    <a:lstStyle/>
                    <a:p>
                      <a:r>
                        <a:rPr kumimoji="1" lang="ja-JP" altLang="en-US"/>
                        <a:t>グループ</a:t>
                      </a:r>
                      <a:r>
                        <a:rPr kumimoji="1" lang="en-US" altLang="ja-JP" dirty="0"/>
                        <a:t>ID</a:t>
                      </a:r>
                      <a:endParaRPr kumimoji="1" lang="ja-JP" altLang="en-US" dirty="0"/>
                    </a:p>
                  </a:txBody>
                  <a:tcPr anchor="ctr"/>
                </a:tc>
                <a:extLst>
                  <a:ext uri="{0D108BD9-81ED-4DB2-BD59-A6C34878D82A}">
                    <a16:rowId xmlns:a16="http://schemas.microsoft.com/office/drawing/2014/main" val="1076749218"/>
                  </a:ext>
                </a:extLst>
              </a:tr>
              <a:tr h="423734">
                <a:tc>
                  <a:txBody>
                    <a:bodyPr/>
                    <a:lstStyle/>
                    <a:p>
                      <a:r>
                        <a:rPr kumimoji="1" lang="en-US" altLang="ja-JP" dirty="0"/>
                        <a:t>1</a:t>
                      </a:r>
                    </a:p>
                  </a:txBody>
                  <a:tcPr anchor="ctr"/>
                </a:tc>
                <a:tc>
                  <a:txBody>
                    <a:bodyPr/>
                    <a:lstStyle/>
                    <a:p>
                      <a:r>
                        <a:rPr kumimoji="1" lang="ja-JP" altLang="en-US" dirty="0"/>
                        <a:t>秋山</a:t>
                      </a:r>
                      <a:endParaRPr kumimoji="1" lang="en-US" altLang="ja-JP" dirty="0"/>
                    </a:p>
                  </a:txBody>
                  <a:tcPr anchor="ctr"/>
                </a:tc>
                <a:tc>
                  <a:txBody>
                    <a:bodyPr/>
                    <a:lstStyle/>
                    <a:p>
                      <a:r>
                        <a:rPr kumimoji="1" lang="en-US" altLang="ja-JP" dirty="0"/>
                        <a:t>1</a:t>
                      </a:r>
                    </a:p>
                  </a:txBody>
                  <a:tcPr anchor="ctr"/>
                </a:tc>
                <a:extLst>
                  <a:ext uri="{0D108BD9-81ED-4DB2-BD59-A6C34878D82A}">
                    <a16:rowId xmlns:a16="http://schemas.microsoft.com/office/drawing/2014/main" val="1301854894"/>
                  </a:ext>
                </a:extLst>
              </a:tr>
              <a:tr h="430924">
                <a:tc>
                  <a:txBody>
                    <a:bodyPr/>
                    <a:lstStyle/>
                    <a:p>
                      <a:r>
                        <a:rPr kumimoji="1" lang="en-US" altLang="ja-JP" dirty="0"/>
                        <a:t>2</a:t>
                      </a:r>
                      <a:endParaRPr kumimoji="1" lang="ja-JP" altLang="en-US" dirty="0"/>
                    </a:p>
                  </a:txBody>
                  <a:tcPr anchor="ctr"/>
                </a:tc>
                <a:tc>
                  <a:txBody>
                    <a:bodyPr/>
                    <a:lstStyle/>
                    <a:p>
                      <a:r>
                        <a:rPr kumimoji="1" lang="ja-JP" altLang="en-US" dirty="0"/>
                        <a:t>馬場</a:t>
                      </a:r>
                    </a:p>
                  </a:txBody>
                  <a:tcPr anchor="ctr"/>
                </a:tc>
                <a:tc>
                  <a:txBody>
                    <a:bodyPr/>
                    <a:lstStyle/>
                    <a:p>
                      <a:r>
                        <a:rPr kumimoji="1" lang="en-US" altLang="ja-JP" dirty="0"/>
                        <a:t>1</a:t>
                      </a:r>
                      <a:endParaRPr kumimoji="1" lang="ja-JP" altLang="en-US" dirty="0"/>
                    </a:p>
                  </a:txBody>
                  <a:tcPr anchor="ctr"/>
                </a:tc>
                <a:extLst>
                  <a:ext uri="{0D108BD9-81ED-4DB2-BD59-A6C34878D82A}">
                    <a16:rowId xmlns:a16="http://schemas.microsoft.com/office/drawing/2014/main" val="4200855253"/>
                  </a:ext>
                </a:extLst>
              </a:tr>
              <a:tr h="399393">
                <a:tc>
                  <a:txBody>
                    <a:bodyPr/>
                    <a:lstStyle/>
                    <a:p>
                      <a:r>
                        <a:rPr kumimoji="1" lang="en-US" altLang="ja-JP" dirty="0"/>
                        <a:t>3</a:t>
                      </a:r>
                      <a:endParaRPr kumimoji="1" lang="ja-JP" altLang="en-US" dirty="0"/>
                    </a:p>
                  </a:txBody>
                  <a:tcPr anchor="ctr"/>
                </a:tc>
                <a:tc>
                  <a:txBody>
                    <a:bodyPr/>
                    <a:lstStyle/>
                    <a:p>
                      <a:r>
                        <a:rPr kumimoji="1" lang="ja-JP" altLang="en-US" dirty="0"/>
                        <a:t>山本</a:t>
                      </a:r>
                    </a:p>
                  </a:txBody>
                  <a:tcPr anchor="ctr"/>
                </a:tc>
                <a:tc>
                  <a:txBody>
                    <a:bodyPr/>
                    <a:lstStyle/>
                    <a:p>
                      <a:r>
                        <a:rPr kumimoji="1" lang="en-US" altLang="ja-JP" dirty="0"/>
                        <a:t>1</a:t>
                      </a:r>
                      <a:endParaRPr kumimoji="1" lang="ja-JP" altLang="en-US" dirty="0"/>
                    </a:p>
                  </a:txBody>
                  <a:tcPr anchor="ctr"/>
                </a:tc>
                <a:extLst>
                  <a:ext uri="{0D108BD9-81ED-4DB2-BD59-A6C34878D82A}">
                    <a16:rowId xmlns:a16="http://schemas.microsoft.com/office/drawing/2014/main" val="763240525"/>
                  </a:ext>
                </a:extLst>
              </a:tr>
              <a:tr h="399393">
                <a:tc>
                  <a:txBody>
                    <a:bodyPr/>
                    <a:lstStyle/>
                    <a:p>
                      <a:r>
                        <a:rPr kumimoji="1" lang="en-US" altLang="ja-JP" dirty="0"/>
                        <a:t>4</a:t>
                      </a:r>
                      <a:endParaRPr kumimoji="1" lang="ja-JP" altLang="en-US" dirty="0"/>
                    </a:p>
                  </a:txBody>
                  <a:tcPr anchor="ctr"/>
                </a:tc>
                <a:tc>
                  <a:txBody>
                    <a:bodyPr/>
                    <a:lstStyle/>
                    <a:p>
                      <a:r>
                        <a:rPr kumimoji="1" lang="ja-JP" altLang="en-US"/>
                        <a:t>後藤</a:t>
                      </a:r>
                      <a:endParaRPr kumimoji="1" lang="ja-JP" altLang="en-US" dirty="0"/>
                    </a:p>
                  </a:txBody>
                  <a:tcPr anchor="ctr"/>
                </a:tc>
                <a:tc>
                  <a:txBody>
                    <a:bodyPr/>
                    <a:lstStyle/>
                    <a:p>
                      <a:r>
                        <a:rPr kumimoji="1" lang="en-US" altLang="ja-JP" dirty="0"/>
                        <a:t>2</a:t>
                      </a:r>
                      <a:endParaRPr kumimoji="1" lang="ja-JP" altLang="en-US" dirty="0"/>
                    </a:p>
                  </a:txBody>
                  <a:tcPr anchor="ctr"/>
                </a:tc>
                <a:extLst>
                  <a:ext uri="{0D108BD9-81ED-4DB2-BD59-A6C34878D82A}">
                    <a16:rowId xmlns:a16="http://schemas.microsoft.com/office/drawing/2014/main" val="188060534"/>
                  </a:ext>
                </a:extLst>
              </a:tr>
              <a:tr h="399393">
                <a:tc>
                  <a:txBody>
                    <a:bodyPr/>
                    <a:lstStyle/>
                    <a:p>
                      <a:r>
                        <a:rPr kumimoji="1" lang="en-US" altLang="ja-JP" dirty="0"/>
                        <a:t>5</a:t>
                      </a:r>
                      <a:endParaRPr kumimoji="1" lang="ja-JP" altLang="en-US" dirty="0"/>
                    </a:p>
                  </a:txBody>
                  <a:tcPr anchor="ctr"/>
                </a:tc>
                <a:tc>
                  <a:txBody>
                    <a:bodyPr/>
                    <a:lstStyle/>
                    <a:p>
                      <a:r>
                        <a:rPr kumimoji="1" lang="ja-JP" altLang="en-US"/>
                        <a:t>都築</a:t>
                      </a:r>
                      <a:endParaRPr kumimoji="1" lang="ja-JP" altLang="en-US" dirty="0"/>
                    </a:p>
                  </a:txBody>
                  <a:tcPr anchor="ctr"/>
                </a:tc>
                <a:tc>
                  <a:txBody>
                    <a:bodyPr/>
                    <a:lstStyle/>
                    <a:p>
                      <a:r>
                        <a:rPr kumimoji="1" lang="en-US" altLang="ja-JP" dirty="0"/>
                        <a:t>2</a:t>
                      </a:r>
                      <a:endParaRPr kumimoji="1" lang="ja-JP" altLang="en-US" dirty="0"/>
                    </a:p>
                  </a:txBody>
                  <a:tcPr anchor="ctr"/>
                </a:tc>
                <a:extLst>
                  <a:ext uri="{0D108BD9-81ED-4DB2-BD59-A6C34878D82A}">
                    <a16:rowId xmlns:a16="http://schemas.microsoft.com/office/drawing/2014/main" val="2602381675"/>
                  </a:ext>
                </a:extLst>
              </a:tr>
              <a:tr h="399393">
                <a:tc>
                  <a:txBody>
                    <a:bodyPr/>
                    <a:lstStyle/>
                    <a:p>
                      <a:r>
                        <a:rPr kumimoji="1" lang="en-US" altLang="ja-JP" dirty="0"/>
                        <a:t>6</a:t>
                      </a:r>
                      <a:endParaRPr kumimoji="1" lang="ja-JP" altLang="en-US" dirty="0"/>
                    </a:p>
                  </a:txBody>
                  <a:tcPr anchor="ctr"/>
                </a:tc>
                <a:tc>
                  <a:txBody>
                    <a:bodyPr/>
                    <a:lstStyle/>
                    <a:p>
                      <a:r>
                        <a:rPr kumimoji="1" lang="ja-JP" altLang="en-US"/>
                        <a:t>石橋</a:t>
                      </a:r>
                      <a:endParaRPr kumimoji="1" lang="ja-JP" altLang="en-US" dirty="0"/>
                    </a:p>
                  </a:txBody>
                  <a:tcPr anchor="ctr"/>
                </a:tc>
                <a:tc>
                  <a:txBody>
                    <a:bodyPr/>
                    <a:lstStyle/>
                    <a:p>
                      <a:r>
                        <a:rPr kumimoji="1" lang="en-US" altLang="ja-JP" dirty="0"/>
                        <a:t>2</a:t>
                      </a:r>
                      <a:endParaRPr kumimoji="1" lang="ja-JP" altLang="en-US" dirty="0"/>
                    </a:p>
                  </a:txBody>
                  <a:tcPr anchor="ctr"/>
                </a:tc>
                <a:extLst>
                  <a:ext uri="{0D108BD9-81ED-4DB2-BD59-A6C34878D82A}">
                    <a16:rowId xmlns:a16="http://schemas.microsoft.com/office/drawing/2014/main" val="3637106445"/>
                  </a:ext>
                </a:extLst>
              </a:tr>
              <a:tr h="399393">
                <a:tc>
                  <a:txBody>
                    <a:bodyPr/>
                    <a:lstStyle/>
                    <a:p>
                      <a:r>
                        <a:rPr kumimoji="1" lang="en-US" altLang="ja-JP" dirty="0"/>
                        <a:t>7</a:t>
                      </a:r>
                      <a:endParaRPr kumimoji="1" lang="ja-JP" altLang="en-US" dirty="0"/>
                    </a:p>
                  </a:txBody>
                  <a:tcPr anchor="ctr"/>
                </a:tc>
                <a:tc>
                  <a:txBody>
                    <a:bodyPr/>
                    <a:lstStyle/>
                    <a:p>
                      <a:r>
                        <a:rPr kumimoji="1" lang="ja-JP" altLang="en-US"/>
                        <a:t>角田</a:t>
                      </a:r>
                      <a:endParaRPr kumimoji="1" lang="ja-JP" altLang="en-US" dirty="0"/>
                    </a:p>
                  </a:txBody>
                  <a:tcPr anchor="ctr"/>
                </a:tc>
                <a:tc>
                  <a:txBody>
                    <a:bodyPr/>
                    <a:lstStyle/>
                    <a:p>
                      <a:r>
                        <a:rPr kumimoji="1" lang="en-US" altLang="ja-JP" dirty="0"/>
                        <a:t>3</a:t>
                      </a:r>
                      <a:endParaRPr kumimoji="1" lang="ja-JP" altLang="en-US" dirty="0"/>
                    </a:p>
                  </a:txBody>
                  <a:tcPr anchor="ctr"/>
                </a:tc>
                <a:extLst>
                  <a:ext uri="{0D108BD9-81ED-4DB2-BD59-A6C34878D82A}">
                    <a16:rowId xmlns:a16="http://schemas.microsoft.com/office/drawing/2014/main" val="2366035519"/>
                  </a:ext>
                </a:extLst>
              </a:tr>
              <a:tr h="399393">
                <a:tc>
                  <a:txBody>
                    <a:bodyPr/>
                    <a:lstStyle/>
                    <a:p>
                      <a:r>
                        <a:rPr kumimoji="1" lang="en-US" altLang="ja-JP" dirty="0"/>
                        <a:t>8</a:t>
                      </a:r>
                      <a:endParaRPr kumimoji="1" lang="ja-JP" altLang="en-US" dirty="0"/>
                    </a:p>
                  </a:txBody>
                  <a:tcPr anchor="ctr"/>
                </a:tc>
                <a:tc>
                  <a:txBody>
                    <a:bodyPr/>
                    <a:lstStyle/>
                    <a:p>
                      <a:r>
                        <a:rPr kumimoji="1" lang="ja-JP" altLang="en-US"/>
                        <a:t>飯塚</a:t>
                      </a:r>
                      <a:endParaRPr kumimoji="1" lang="ja-JP" altLang="en-US" dirty="0"/>
                    </a:p>
                  </a:txBody>
                  <a:tcPr anchor="ctr"/>
                </a:tc>
                <a:tc>
                  <a:txBody>
                    <a:bodyPr/>
                    <a:lstStyle/>
                    <a:p>
                      <a:r>
                        <a:rPr kumimoji="1" lang="en-US" altLang="ja-JP" dirty="0"/>
                        <a:t>3</a:t>
                      </a:r>
                      <a:endParaRPr kumimoji="1" lang="ja-JP" altLang="en-US" dirty="0"/>
                    </a:p>
                  </a:txBody>
                  <a:tcPr anchor="ctr"/>
                </a:tc>
                <a:extLst>
                  <a:ext uri="{0D108BD9-81ED-4DB2-BD59-A6C34878D82A}">
                    <a16:rowId xmlns:a16="http://schemas.microsoft.com/office/drawing/2014/main" val="97307674"/>
                  </a:ext>
                </a:extLst>
              </a:tr>
              <a:tr h="399393">
                <a:tc>
                  <a:txBody>
                    <a:bodyPr/>
                    <a:lstStyle/>
                    <a:p>
                      <a:r>
                        <a:rPr kumimoji="1" lang="en-US" altLang="ja-JP" dirty="0"/>
                        <a:t>9</a:t>
                      </a:r>
                      <a:endParaRPr kumimoji="1" lang="ja-JP" altLang="en-US" dirty="0"/>
                    </a:p>
                  </a:txBody>
                  <a:tcPr anchor="ctr"/>
                </a:tc>
                <a:tc>
                  <a:txBody>
                    <a:bodyPr/>
                    <a:lstStyle/>
                    <a:p>
                      <a:r>
                        <a:rPr kumimoji="1" lang="ja-JP" altLang="en-US"/>
                        <a:t>豊本</a:t>
                      </a:r>
                      <a:endParaRPr kumimoji="1" lang="ja-JP" altLang="en-US" dirty="0"/>
                    </a:p>
                  </a:txBody>
                  <a:tcPr anchor="ctr"/>
                </a:tc>
                <a:tc>
                  <a:txBody>
                    <a:bodyPr/>
                    <a:lstStyle/>
                    <a:p>
                      <a:r>
                        <a:rPr kumimoji="1" lang="en-US" altLang="ja-JP" dirty="0"/>
                        <a:t>3</a:t>
                      </a:r>
                      <a:endParaRPr kumimoji="1" lang="ja-JP" altLang="en-US" dirty="0"/>
                    </a:p>
                  </a:txBody>
                  <a:tcPr anchor="ctr"/>
                </a:tc>
                <a:extLst>
                  <a:ext uri="{0D108BD9-81ED-4DB2-BD59-A6C34878D82A}">
                    <a16:rowId xmlns:a16="http://schemas.microsoft.com/office/drawing/2014/main" val="3590015427"/>
                  </a:ext>
                </a:extLst>
              </a:tr>
            </a:tbl>
          </a:graphicData>
        </a:graphic>
      </p:graphicFrame>
      <p:graphicFrame>
        <p:nvGraphicFramePr>
          <p:cNvPr id="5" name="表 4">
            <a:extLst>
              <a:ext uri="{FF2B5EF4-FFF2-40B4-BE49-F238E27FC236}">
                <a16:creationId xmlns:a16="http://schemas.microsoft.com/office/drawing/2014/main" id="{DF6F0C89-0205-4102-AC7A-965DFB08D4CE}"/>
              </a:ext>
            </a:extLst>
          </p:cNvPr>
          <p:cNvGraphicFramePr>
            <a:graphicFrameLocks noGrp="1"/>
          </p:cNvGraphicFramePr>
          <p:nvPr>
            <p:extLst>
              <p:ext uri="{D42A27DB-BD31-4B8C-83A1-F6EECF244321}">
                <p14:modId xmlns:p14="http://schemas.microsoft.com/office/powerpoint/2010/main" val="3886450574"/>
              </p:ext>
            </p:extLst>
          </p:nvPr>
        </p:nvGraphicFramePr>
        <p:xfrm>
          <a:off x="5132670" y="4186109"/>
          <a:ext cx="3155280" cy="2125135"/>
        </p:xfrm>
        <a:graphic>
          <a:graphicData uri="http://schemas.openxmlformats.org/drawingml/2006/table">
            <a:tbl>
              <a:tblPr firstRow="1" bandRow="1">
                <a:tableStyleId>{5C22544A-7EE6-4342-B048-85BDC9FD1C3A}</a:tableStyleId>
              </a:tblPr>
              <a:tblGrid>
                <a:gridCol w="338190">
                  <a:extLst>
                    <a:ext uri="{9D8B030D-6E8A-4147-A177-3AD203B41FA5}">
                      <a16:colId xmlns:a16="http://schemas.microsoft.com/office/drawing/2014/main" val="3259642042"/>
                    </a:ext>
                  </a:extLst>
                </a:gridCol>
                <a:gridCol w="1408545">
                  <a:extLst>
                    <a:ext uri="{9D8B030D-6E8A-4147-A177-3AD203B41FA5}">
                      <a16:colId xmlns:a16="http://schemas.microsoft.com/office/drawing/2014/main" val="3224490200"/>
                    </a:ext>
                  </a:extLst>
                </a:gridCol>
                <a:gridCol w="1408545">
                  <a:extLst>
                    <a:ext uri="{9D8B030D-6E8A-4147-A177-3AD203B41FA5}">
                      <a16:colId xmlns:a16="http://schemas.microsoft.com/office/drawing/2014/main" val="2178690692"/>
                    </a:ext>
                  </a:extLst>
                </a:gridCol>
              </a:tblGrid>
              <a:tr h="543077">
                <a:tc>
                  <a:txBody>
                    <a:bodyPr/>
                    <a:lstStyle/>
                    <a:p>
                      <a:endParaRPr kumimoji="1" lang="ja-JP" altLang="en-US" dirty="0"/>
                    </a:p>
                  </a:txBody>
                  <a:tcPr anchor="ctr"/>
                </a:tc>
                <a:tc>
                  <a:txBody>
                    <a:bodyPr/>
                    <a:lstStyle/>
                    <a:p>
                      <a:r>
                        <a:rPr kumimoji="1" lang="ja-JP" altLang="en-US"/>
                        <a:t>グループ</a:t>
                      </a:r>
                      <a:endParaRPr kumimoji="1" lang="ja-JP" altLang="en-US" dirty="0"/>
                    </a:p>
                  </a:txBody>
                  <a:tcPr anchor="ctr"/>
                </a:tc>
                <a:tc>
                  <a:txBody>
                    <a:bodyPr/>
                    <a:lstStyle/>
                    <a:p>
                      <a:r>
                        <a:rPr kumimoji="1" lang="ja-JP" altLang="en-US"/>
                        <a:t>グループ</a:t>
                      </a:r>
                      <a:r>
                        <a:rPr kumimoji="1" lang="en-US" altLang="ja-JP" dirty="0"/>
                        <a:t>ID</a:t>
                      </a:r>
                      <a:endParaRPr kumimoji="1" lang="ja-JP" altLang="en-US" dirty="0"/>
                    </a:p>
                  </a:txBody>
                  <a:tcPr anchor="ctr"/>
                </a:tc>
                <a:extLst>
                  <a:ext uri="{0D108BD9-81ED-4DB2-BD59-A6C34878D82A}">
                    <a16:rowId xmlns:a16="http://schemas.microsoft.com/office/drawing/2014/main" val="1076749218"/>
                  </a:ext>
                </a:extLst>
              </a:tr>
              <a:tr h="508000">
                <a:tc>
                  <a:txBody>
                    <a:bodyPr/>
                    <a:lstStyle/>
                    <a:p>
                      <a:r>
                        <a:rPr kumimoji="1" lang="en-US" altLang="ja-JP" dirty="0"/>
                        <a:t>1</a:t>
                      </a:r>
                    </a:p>
                  </a:txBody>
                  <a:tcPr anchor="ctr"/>
                </a:tc>
                <a:tc>
                  <a:txBody>
                    <a:bodyPr/>
                    <a:lstStyle/>
                    <a:p>
                      <a:r>
                        <a:rPr kumimoji="1" lang="ja-JP" altLang="en-US"/>
                        <a:t>ロバート</a:t>
                      </a:r>
                      <a:endParaRPr kumimoji="1" lang="ja-JP" altLang="en-US" dirty="0"/>
                    </a:p>
                  </a:txBody>
                  <a:tcPr anchor="ctr"/>
                </a:tc>
                <a:tc>
                  <a:txBody>
                    <a:bodyPr/>
                    <a:lstStyle/>
                    <a:p>
                      <a:r>
                        <a:rPr kumimoji="1" lang="en-US" altLang="ja-JP" dirty="0"/>
                        <a:t>1</a:t>
                      </a:r>
                      <a:endParaRPr kumimoji="1" lang="ja-JP" altLang="en-US" dirty="0"/>
                    </a:p>
                  </a:txBody>
                  <a:tcPr anchor="ctr"/>
                </a:tc>
                <a:extLst>
                  <a:ext uri="{0D108BD9-81ED-4DB2-BD59-A6C34878D82A}">
                    <a16:rowId xmlns:a16="http://schemas.microsoft.com/office/drawing/2014/main" val="1301854894"/>
                  </a:ext>
                </a:extLst>
              </a:tr>
              <a:tr h="478972">
                <a:tc>
                  <a:txBody>
                    <a:bodyPr/>
                    <a:lstStyle/>
                    <a:p>
                      <a:r>
                        <a:rPr kumimoji="1" lang="en-US" altLang="ja-JP" dirty="0"/>
                        <a:t>2</a:t>
                      </a:r>
                      <a:endParaRPr kumimoji="1" lang="ja-JP" altLang="en-US" dirty="0"/>
                    </a:p>
                  </a:txBody>
                  <a:tcPr anchor="ctr"/>
                </a:tc>
                <a:tc>
                  <a:txBody>
                    <a:bodyPr/>
                    <a:lstStyle/>
                    <a:p>
                      <a:r>
                        <a:rPr kumimoji="1" lang="ja-JP" altLang="en-US"/>
                        <a:t>四千頭身</a:t>
                      </a:r>
                      <a:endParaRPr kumimoji="1" lang="ja-JP" altLang="en-US" dirty="0"/>
                    </a:p>
                  </a:txBody>
                  <a:tcPr anchor="ctr"/>
                </a:tc>
                <a:tc>
                  <a:txBody>
                    <a:bodyPr/>
                    <a:lstStyle/>
                    <a:p>
                      <a:r>
                        <a:rPr kumimoji="1" lang="en-US" altLang="ja-JP" dirty="0"/>
                        <a:t>2</a:t>
                      </a:r>
                      <a:endParaRPr kumimoji="1" lang="ja-JP" altLang="en-US" dirty="0"/>
                    </a:p>
                  </a:txBody>
                  <a:tcPr anchor="ctr"/>
                </a:tc>
                <a:extLst>
                  <a:ext uri="{0D108BD9-81ED-4DB2-BD59-A6C34878D82A}">
                    <a16:rowId xmlns:a16="http://schemas.microsoft.com/office/drawing/2014/main" val="4200855253"/>
                  </a:ext>
                </a:extLst>
              </a:tr>
              <a:tr h="595086">
                <a:tc>
                  <a:txBody>
                    <a:bodyPr/>
                    <a:lstStyle/>
                    <a:p>
                      <a:r>
                        <a:rPr kumimoji="1" lang="en-US" altLang="ja-JP" dirty="0"/>
                        <a:t>3</a:t>
                      </a:r>
                      <a:endParaRPr kumimoji="1" lang="ja-JP" altLang="en-US" dirty="0"/>
                    </a:p>
                  </a:txBody>
                  <a:tcPr anchor="ctr"/>
                </a:tc>
                <a:tc>
                  <a:txBody>
                    <a:bodyPr/>
                    <a:lstStyle/>
                    <a:p>
                      <a:r>
                        <a:rPr kumimoji="1" lang="ja-JP" altLang="en-US"/>
                        <a:t>東京</a:t>
                      </a:r>
                      <a:r>
                        <a:rPr kumimoji="1" lang="en-US" altLang="ja-JP" dirty="0"/>
                        <a:t>03</a:t>
                      </a:r>
                      <a:endParaRPr kumimoji="1" lang="ja-JP" altLang="en-US" dirty="0"/>
                    </a:p>
                  </a:txBody>
                  <a:tcPr anchor="ctr"/>
                </a:tc>
                <a:tc>
                  <a:txBody>
                    <a:bodyPr/>
                    <a:lstStyle/>
                    <a:p>
                      <a:r>
                        <a:rPr kumimoji="1" lang="en-US" altLang="ja-JP" dirty="0"/>
                        <a:t>3</a:t>
                      </a:r>
                      <a:endParaRPr kumimoji="1" lang="ja-JP" altLang="en-US" dirty="0"/>
                    </a:p>
                  </a:txBody>
                  <a:tcPr anchor="ctr"/>
                </a:tc>
                <a:extLst>
                  <a:ext uri="{0D108BD9-81ED-4DB2-BD59-A6C34878D82A}">
                    <a16:rowId xmlns:a16="http://schemas.microsoft.com/office/drawing/2014/main" val="763240525"/>
                  </a:ext>
                </a:extLst>
              </a:tr>
            </a:tbl>
          </a:graphicData>
        </a:graphic>
      </p:graphicFrame>
      <p:sp>
        <p:nvSpPr>
          <p:cNvPr id="7" name="テキスト ボックス 6">
            <a:extLst>
              <a:ext uri="{FF2B5EF4-FFF2-40B4-BE49-F238E27FC236}">
                <a16:creationId xmlns:a16="http://schemas.microsoft.com/office/drawing/2014/main" id="{869A8596-1526-8D49-83B9-A7E249A929B9}"/>
              </a:ext>
            </a:extLst>
          </p:cNvPr>
          <p:cNvSpPr txBox="1"/>
          <p:nvPr/>
        </p:nvSpPr>
        <p:spPr>
          <a:xfrm>
            <a:off x="5312663" y="3754455"/>
            <a:ext cx="2249213" cy="369332"/>
          </a:xfrm>
          <a:prstGeom prst="rect">
            <a:avLst/>
          </a:prstGeom>
          <a:noFill/>
        </p:spPr>
        <p:txBody>
          <a:bodyPr wrap="square" rtlCol="0">
            <a:spAutoFit/>
          </a:bodyPr>
          <a:lstStyle/>
          <a:p>
            <a:r>
              <a:rPr lang="ja-JP" altLang="en-US"/>
              <a:t>トリオテーブル</a:t>
            </a:r>
            <a:endParaRPr kumimoji="1" lang="ja-JP" altLang="en-US"/>
          </a:p>
        </p:txBody>
      </p:sp>
      <p:sp>
        <p:nvSpPr>
          <p:cNvPr id="8" name="テキスト ボックス 7">
            <a:extLst>
              <a:ext uri="{FF2B5EF4-FFF2-40B4-BE49-F238E27FC236}">
                <a16:creationId xmlns:a16="http://schemas.microsoft.com/office/drawing/2014/main" id="{E0304BF5-92F3-B842-9650-96B084AEE35B}"/>
              </a:ext>
            </a:extLst>
          </p:cNvPr>
          <p:cNvSpPr txBox="1"/>
          <p:nvPr/>
        </p:nvSpPr>
        <p:spPr>
          <a:xfrm>
            <a:off x="9270575" y="1826591"/>
            <a:ext cx="2249213" cy="369332"/>
          </a:xfrm>
          <a:prstGeom prst="rect">
            <a:avLst/>
          </a:prstGeom>
          <a:noFill/>
        </p:spPr>
        <p:txBody>
          <a:bodyPr wrap="square" rtlCol="0">
            <a:spAutoFit/>
          </a:bodyPr>
          <a:lstStyle/>
          <a:p>
            <a:r>
              <a:rPr lang="ja-JP" altLang="en-US"/>
              <a:t>芸人テーブル</a:t>
            </a:r>
            <a:endParaRPr kumimoji="1" lang="ja-JP" altLang="en-US"/>
          </a:p>
        </p:txBody>
      </p:sp>
      <p:sp>
        <p:nvSpPr>
          <p:cNvPr id="9" name="テキスト ボックス 8">
            <a:extLst>
              <a:ext uri="{FF2B5EF4-FFF2-40B4-BE49-F238E27FC236}">
                <a16:creationId xmlns:a16="http://schemas.microsoft.com/office/drawing/2014/main" id="{B33D12F4-982F-484A-81B9-DD7D95DA9B29}"/>
              </a:ext>
            </a:extLst>
          </p:cNvPr>
          <p:cNvSpPr txBox="1"/>
          <p:nvPr/>
        </p:nvSpPr>
        <p:spPr>
          <a:xfrm>
            <a:off x="838200" y="1387366"/>
            <a:ext cx="8246814" cy="830997"/>
          </a:xfrm>
          <a:prstGeom prst="rect">
            <a:avLst/>
          </a:prstGeom>
          <a:noFill/>
        </p:spPr>
        <p:txBody>
          <a:bodyPr wrap="square" rtlCol="0">
            <a:spAutoFit/>
          </a:bodyPr>
          <a:lstStyle/>
          <a:p>
            <a:r>
              <a:rPr lang="ja-JP" altLang="en-US" sz="2400"/>
              <a:t>互いに関連付けて関係モデルを使ったデータベースのこと。</a:t>
            </a:r>
            <a:endParaRPr lang="en-US" altLang="ja-JP" sz="2400" dirty="0"/>
          </a:p>
          <a:p>
            <a:endParaRPr kumimoji="1" lang="ja-JP" altLang="en-US" sz="2400"/>
          </a:p>
        </p:txBody>
      </p:sp>
    </p:spTree>
    <p:extLst>
      <p:ext uri="{BB962C8B-B14F-4D97-AF65-F5344CB8AC3E}">
        <p14:creationId xmlns:p14="http://schemas.microsoft.com/office/powerpoint/2010/main" val="31033119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20298</TotalTime>
  <Words>886</Words>
  <Application>Microsoft Macintosh PowerPoint</Application>
  <PresentationFormat>ワイド画面</PresentationFormat>
  <Paragraphs>237</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Times New Roman</vt:lpstr>
      <vt:lpstr>Office テーマ</vt:lpstr>
      <vt:lpstr>データベース</vt:lpstr>
      <vt:lpstr>PowerPoint プレゼンテーション</vt:lpstr>
      <vt:lpstr>PowerPoint プレゼンテーション</vt:lpstr>
      <vt:lpstr>背景</vt:lpstr>
      <vt:lpstr>目的</vt:lpstr>
      <vt:lpstr>概要</vt:lpstr>
      <vt:lpstr>ログ先行書き込み</vt:lpstr>
      <vt:lpstr>2フェーズコミット</vt:lpstr>
      <vt:lpstr>リレーショナルデータベース</vt:lpstr>
      <vt:lpstr>期待される効果</vt:lpstr>
      <vt:lpstr>光集積回路測定速度向上に向けた計算機生成ホログラムの検討</vt:lpstr>
      <vt:lpstr>背景</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b2181220　b2181220</dc:creator>
  <cp:lastModifiedBy>b2181220　b2181220</cp:lastModifiedBy>
  <cp:revision>47</cp:revision>
  <dcterms:created xsi:type="dcterms:W3CDTF">2021-08-02T09:00:22Z</dcterms:created>
  <dcterms:modified xsi:type="dcterms:W3CDTF">2021-08-16T23:34:20Z</dcterms:modified>
</cp:coreProperties>
</file>