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7"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64" d="100"/>
          <a:sy n="64" d="100"/>
        </p:scale>
        <p:origin x="7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2181220　b2181220" userId="c90bab79-1840-43b9-a0f1-7e41da8d9cba" providerId="ADAL" clId="{96581460-0016-4953-99E4-60F7F2365992}"/>
    <pc:docChg chg="undo modSld">
      <pc:chgData name="b2181220　b2181220" userId="c90bab79-1840-43b9-a0f1-7e41da8d9cba" providerId="ADAL" clId="{96581460-0016-4953-99E4-60F7F2365992}" dt="2022-02-09T09:26:21.826" v="4" actId="1076"/>
      <pc:docMkLst>
        <pc:docMk/>
      </pc:docMkLst>
      <pc:sldChg chg="modSp">
        <pc:chgData name="b2181220　b2181220" userId="c90bab79-1840-43b9-a0f1-7e41da8d9cba" providerId="ADAL" clId="{96581460-0016-4953-99E4-60F7F2365992}" dt="2022-02-09T09:26:21.826" v="4" actId="1076"/>
        <pc:sldMkLst>
          <pc:docMk/>
          <pc:sldMk cId="997276135" sldId="257"/>
        </pc:sldMkLst>
        <pc:spChg chg="mod">
          <ac:chgData name="b2181220　b2181220" userId="c90bab79-1840-43b9-a0f1-7e41da8d9cba" providerId="ADAL" clId="{96581460-0016-4953-99E4-60F7F2365992}" dt="2022-02-09T06:03:33.827" v="2" actId="1076"/>
          <ac:spMkLst>
            <pc:docMk/>
            <pc:sldMk cId="997276135" sldId="257"/>
            <ac:spMk id="3" creationId="{185F2F59-3876-0349-BE8F-437ACA872C0F}"/>
          </ac:spMkLst>
        </pc:spChg>
        <pc:picChg chg="mod">
          <ac:chgData name="b2181220　b2181220" userId="c90bab79-1840-43b9-a0f1-7e41da8d9cba" providerId="ADAL" clId="{96581460-0016-4953-99E4-60F7F2365992}" dt="2022-02-09T09:26:21.826" v="4" actId="1076"/>
          <ac:picMkLst>
            <pc:docMk/>
            <pc:sldMk cId="997276135" sldId="257"/>
            <ac:picMk id="15" creationId="{86AA9FBB-5C57-F342-936A-C50893CEEB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DB12D-3F57-364E-87A1-B4F93247EA6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5445506-F9C2-904F-AEDD-11B3FCB01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A906BAC-E842-8A4D-BDB0-88F4A3FF1820}"/>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AF5D77E2-6768-7E44-9172-D6CA54C45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553536-A8F6-A447-8DE8-C657349BFB29}"/>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280943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A2C6E-0697-C749-BADF-F450783E0D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E5ACAEB-AACA-2E49-9A4A-8CCD11CD16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D615A1-4234-2640-9F30-9B83CD330C4D}"/>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E66423BC-8F4F-2243-A1F1-9E98FE4434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57DB09-9EDC-EA47-AA82-5018EE52CEDA}"/>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14062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C6264F1-5DAB-D841-A1DB-91C77C6E8C1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197D0C-F9B6-BD4C-9538-20701EBE1A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D8B8BC-8604-F847-9275-233BDDC60D04}"/>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AE154250-EDCE-164E-8978-FEC98D4CA4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B5FF72-3704-1D4B-BC90-6678F414D7E2}"/>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118389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CDD88-F092-1347-8BD1-4AAB654AB1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81E9EE-7F9B-4F49-B403-AF0BDDBACE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FADBE8-1AF8-6842-9174-ECC3AF3F31A3}"/>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8575AEE1-4187-084E-920D-FC3A00B9BD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56D187-53A5-0D4C-99CD-2527B03693DC}"/>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239652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27EAE-304B-B941-8C2C-5870E7754B5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D7620D-53D7-1B41-A83C-4FC1B3117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366712-0F71-BC46-9099-3514694B1948}"/>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2A5F9100-EDC2-F44A-BF24-D045FC1752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7C0CAF-23CF-7D4F-BC12-23881897373F}"/>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79081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76692-46D4-FB42-AE7A-D282AD93F5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750F45-DA8B-D246-A6CD-F24E483E03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25EAF4-DF7E-B945-9431-C1F01E92F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C102AE9-0250-0840-909A-D27CE9EC733E}"/>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6897F8CA-443F-5147-867B-CF2978C8C0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4546C1-9A83-D34C-BBBD-72E6281B7415}"/>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53249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6A2C1-3C79-8241-B3B2-B856D00479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77E151-16C4-A843-9E19-8EDA1C4CC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0D6D3C-F7DB-EE4E-856D-00AB2D9452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A1AF3F0-3CD2-154C-89C7-1485B8BA4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559C1D8-0BA1-104E-9AF7-EED2674FAC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CC44BD-E682-DA47-BE44-9B8DB3D4F338}"/>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8" name="フッター プレースホルダー 7">
            <a:extLst>
              <a:ext uri="{FF2B5EF4-FFF2-40B4-BE49-F238E27FC236}">
                <a16:creationId xmlns:a16="http://schemas.microsoft.com/office/drawing/2014/main" id="{7F9B6601-85EC-7C40-8330-57A6ACE1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74A652-6562-A24E-B005-F83707722AFF}"/>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14154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58B344-E40F-204B-B5D5-6A0F113F87A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375DE48-4CFA-4B4C-9516-BC29A5CC86A8}"/>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4" name="フッター プレースホルダー 3">
            <a:extLst>
              <a:ext uri="{FF2B5EF4-FFF2-40B4-BE49-F238E27FC236}">
                <a16:creationId xmlns:a16="http://schemas.microsoft.com/office/drawing/2014/main" id="{10DF57E9-ECDB-234C-B7CC-1A78CE4F41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7E8F2CE-7AF7-7F44-B9DE-7EB9B0898B1B}"/>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39556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1BED728-8280-5548-875B-74A47CFEDE95}"/>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3" name="フッター プレースホルダー 2">
            <a:extLst>
              <a:ext uri="{FF2B5EF4-FFF2-40B4-BE49-F238E27FC236}">
                <a16:creationId xmlns:a16="http://schemas.microsoft.com/office/drawing/2014/main" id="{EA18C6C6-76E9-EC49-BC1A-223B0B8080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7219BC-9CB5-224C-BD4F-AA34AA756CCC}"/>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75240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06134-2846-4349-8B17-DC73AC1EE9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71E32-69FB-CE4D-BB88-F89CE3801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91542DE-3C79-3E4C-B3DE-3A0925296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6B6CE8B-30CE-434F-BDEA-91F368AF5C51}"/>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D06B217E-F9A6-164D-B4CC-1FD5BFAA32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008C62-0A1A-6842-A9F2-9217DEDACDE6}"/>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84358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DBB9C-3F61-1D45-A540-EA2E383CBA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77760D-DF61-6343-B141-7044E0A44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6F7965-5A5B-3D43-B177-2621DA034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5433A2-EFFF-A24E-AC88-5EED2B90E76E}"/>
              </a:ext>
            </a:extLst>
          </p:cNvPr>
          <p:cNvSpPr>
            <a:spLocks noGrp="1"/>
          </p:cNvSpPr>
          <p:nvPr>
            <p:ph type="dt" sz="half" idx="10"/>
          </p:nvPr>
        </p:nvSpPr>
        <p:spPr/>
        <p:txBody>
          <a:bodyPr/>
          <a:lstStyle/>
          <a:p>
            <a:fld id="{E50775CA-4F25-184E-944B-684F61A57461}"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291240F4-CDDC-3440-A7E5-1319609B11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73E96E-9B63-BF43-84D4-363BAC3D397C}"/>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169792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957C1C4-76F7-8A4E-A5F9-44707EDD3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D5C9B5-0AAB-8844-883A-FBD85CBE7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75747D-608F-E14D-AA6A-984CBF074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775CA-4F25-184E-944B-684F61A57461}"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6B81D5D9-2E6C-C441-A583-AFF88D968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F62EDF-57DB-6E46-A6BC-88569F15A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314768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93F81-B8C6-4346-98C4-FD52053B1BC3}"/>
              </a:ext>
            </a:extLst>
          </p:cNvPr>
          <p:cNvSpPr>
            <a:spLocks noGrp="1"/>
          </p:cNvSpPr>
          <p:nvPr>
            <p:ph type="ctrTitle"/>
          </p:nvPr>
        </p:nvSpPr>
        <p:spPr>
          <a:xfrm>
            <a:off x="1161393" y="1790262"/>
            <a:ext cx="9869214" cy="1541517"/>
          </a:xfrm>
        </p:spPr>
        <p:txBody>
          <a:bodyPr anchor="ctr">
            <a:normAutofit/>
          </a:bodyPr>
          <a:lstStyle/>
          <a:p>
            <a:r>
              <a:rPr kumimoji="1" lang="ja-JP" altLang="en-US" sz="4000" b="1"/>
              <a:t>計算機生成ホログラムの活用を例にとって</a:t>
            </a:r>
          </a:p>
        </p:txBody>
      </p:sp>
      <p:sp>
        <p:nvSpPr>
          <p:cNvPr id="3" name="字幕 2">
            <a:extLst>
              <a:ext uri="{FF2B5EF4-FFF2-40B4-BE49-F238E27FC236}">
                <a16:creationId xmlns:a16="http://schemas.microsoft.com/office/drawing/2014/main" id="{078C61C3-5A04-A54A-A7E2-53A7BE7DCAC3}"/>
              </a:ext>
            </a:extLst>
          </p:cNvPr>
          <p:cNvSpPr>
            <a:spLocks noGrp="1"/>
          </p:cNvSpPr>
          <p:nvPr>
            <p:ph type="subTitle" idx="1"/>
          </p:nvPr>
        </p:nvSpPr>
        <p:spPr>
          <a:xfrm>
            <a:off x="7698828" y="3429000"/>
            <a:ext cx="3331779" cy="486486"/>
          </a:xfrm>
        </p:spPr>
        <p:txBody>
          <a:bodyPr/>
          <a:lstStyle/>
          <a:p>
            <a:pPr algn="r"/>
            <a:r>
              <a:rPr kumimoji="1" lang="en-US" altLang="ja-JP" dirty="0"/>
              <a:t>B2181220 </a:t>
            </a:r>
            <a:r>
              <a:rPr kumimoji="1" lang="ja-JP" altLang="en-US"/>
              <a:t>佐々木瑠斗</a:t>
            </a:r>
          </a:p>
        </p:txBody>
      </p:sp>
    </p:spTree>
    <p:extLst>
      <p:ext uri="{BB962C8B-B14F-4D97-AF65-F5344CB8AC3E}">
        <p14:creationId xmlns:p14="http://schemas.microsoft.com/office/powerpoint/2010/main" val="125875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3DE8E-8DEB-7142-9E63-F29A59C15950}"/>
              </a:ext>
            </a:extLst>
          </p:cNvPr>
          <p:cNvSpPr>
            <a:spLocks noGrp="1"/>
          </p:cNvSpPr>
          <p:nvPr>
            <p:ph type="title"/>
          </p:nvPr>
        </p:nvSpPr>
        <p:spPr>
          <a:xfrm>
            <a:off x="838200" y="365125"/>
            <a:ext cx="6260024" cy="952231"/>
          </a:xfrm>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3D1FE707-A5A9-2640-9F79-ADE2F5FE00EE}"/>
              </a:ext>
            </a:extLst>
          </p:cNvPr>
          <p:cNvSpPr>
            <a:spLocks noGrp="1"/>
          </p:cNvSpPr>
          <p:nvPr>
            <p:ph idx="1"/>
          </p:nvPr>
        </p:nvSpPr>
        <p:spPr>
          <a:xfrm>
            <a:off x="838200" y="1370493"/>
            <a:ext cx="8089900" cy="1971460"/>
          </a:xfrm>
        </p:spPr>
        <p:txBody>
          <a:bodyPr>
            <a:normAutofit fontScale="92500"/>
          </a:bodyPr>
          <a:lstStyle/>
          <a:p>
            <a:pPr marL="0" indent="0">
              <a:buNone/>
            </a:pPr>
            <a:r>
              <a:rPr lang="ja-JP" altLang="en-US" dirty="0"/>
              <a:t>・光集積回路の検査にはコストがかかる</a:t>
            </a:r>
            <a:endParaRPr lang="en-US" altLang="ja-JP" dirty="0"/>
          </a:p>
          <a:p>
            <a:pPr marL="0" indent="0">
              <a:buNone/>
            </a:pPr>
            <a:r>
              <a:rPr lang="ja-JP" altLang="en-US" dirty="0"/>
              <a:t>・アライメントコストの割合が大きい</a:t>
            </a:r>
            <a:endParaRPr lang="en-US" altLang="ja-JP" dirty="0"/>
          </a:p>
          <a:p>
            <a:pPr marL="0" indent="0">
              <a:buNone/>
            </a:pPr>
            <a:r>
              <a:rPr kumimoji="1" lang="ja-JP" altLang="en-US" dirty="0"/>
              <a:t>・グレーティングカプラを用いた表面結合方式は</a:t>
            </a:r>
            <a:endParaRPr kumimoji="1" lang="en-US" altLang="ja-JP" dirty="0"/>
          </a:p>
          <a:p>
            <a:pPr marL="0" indent="0">
              <a:buNone/>
            </a:pPr>
            <a:r>
              <a:rPr kumimoji="1" lang="ja-JP" altLang="en-US" dirty="0"/>
              <a:t>　位置決めが難しく、さらにコストを上げてしまう</a:t>
            </a:r>
            <a:endParaRPr kumimoji="1" lang="en-US" altLang="ja-JP" dirty="0"/>
          </a:p>
          <a:p>
            <a:pPr marL="0" indent="0">
              <a:buNone/>
            </a:pPr>
            <a:endParaRPr kumimoji="1" lang="ja-JP" altLang="en-US" dirty="0"/>
          </a:p>
        </p:txBody>
      </p:sp>
      <p:grpSp>
        <p:nvGrpSpPr>
          <p:cNvPr id="4" name="グループ化 3">
            <a:extLst>
              <a:ext uri="{FF2B5EF4-FFF2-40B4-BE49-F238E27FC236}">
                <a16:creationId xmlns:a16="http://schemas.microsoft.com/office/drawing/2014/main" id="{19CF92BC-A1EE-0E46-89DF-72CD87EC62B0}"/>
              </a:ext>
            </a:extLst>
          </p:cNvPr>
          <p:cNvGrpSpPr/>
          <p:nvPr/>
        </p:nvGrpSpPr>
        <p:grpSpPr>
          <a:xfrm>
            <a:off x="8777576" y="1783600"/>
            <a:ext cx="2640998" cy="2109362"/>
            <a:chOff x="94699" y="2751881"/>
            <a:chExt cx="2640998" cy="2109362"/>
          </a:xfrm>
        </p:grpSpPr>
        <p:grpSp>
          <p:nvGrpSpPr>
            <p:cNvPr id="5" name="グループ化 4">
              <a:extLst>
                <a:ext uri="{FF2B5EF4-FFF2-40B4-BE49-F238E27FC236}">
                  <a16:creationId xmlns:a16="http://schemas.microsoft.com/office/drawing/2014/main" id="{3B79A996-BF17-754A-9541-F015D09EB478}"/>
                </a:ext>
              </a:extLst>
            </p:cNvPr>
            <p:cNvGrpSpPr/>
            <p:nvPr/>
          </p:nvGrpSpPr>
          <p:grpSpPr>
            <a:xfrm>
              <a:off x="1019274" y="2811269"/>
              <a:ext cx="1716423" cy="2049974"/>
              <a:chOff x="1323975" y="2645851"/>
              <a:chExt cx="1716423" cy="2049974"/>
            </a:xfrm>
          </p:grpSpPr>
          <p:sp>
            <p:nvSpPr>
              <p:cNvPr id="8" name="正方形/長方形 7">
                <a:extLst>
                  <a:ext uri="{FF2B5EF4-FFF2-40B4-BE49-F238E27FC236}">
                    <a16:creationId xmlns:a16="http://schemas.microsoft.com/office/drawing/2014/main" id="{33640A3F-4B8F-F943-A7C1-DA6AD0FC76E4}"/>
                  </a:ext>
                </a:extLst>
              </p:cNvPr>
              <p:cNvSpPr/>
              <p:nvPr/>
            </p:nvSpPr>
            <p:spPr>
              <a:xfrm>
                <a:off x="1323975" y="3381375"/>
                <a:ext cx="1666875" cy="1314450"/>
              </a:xfrm>
              <a:prstGeom prst="rect">
                <a:avLst/>
              </a:prstGeom>
              <a:solidFill>
                <a:srgbClr val="92D050"/>
              </a:solidFill>
              <a:ln>
                <a:noFill/>
              </a:ln>
              <a:scene3d>
                <a:camera prst="orthographicFront">
                  <a:rot lat="18000000" lon="19200000" rev="2400000"/>
                </a:camera>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DB0824-B54F-C44E-BDDD-73FAE37182C4}"/>
                  </a:ext>
                </a:extLst>
              </p:cNvPr>
              <p:cNvSpPr/>
              <p:nvPr/>
            </p:nvSpPr>
            <p:spPr>
              <a:xfrm>
                <a:off x="2476497" y="3719513"/>
                <a:ext cx="276225" cy="276225"/>
              </a:xfrm>
              <a:prstGeom prst="rect">
                <a:avLst/>
              </a:prstGeom>
              <a:solidFill>
                <a:srgbClr val="00B050"/>
              </a:solidFill>
              <a:ln>
                <a:noFill/>
              </a:ln>
              <a:scene3d>
                <a:camera prst="orthographicFront">
                  <a:rot lat="18000000" lon="19200000" rev="2400000"/>
                </a:camera>
                <a:lightRig rig="threePt" dir="t"/>
              </a:scene3d>
              <a:sp3d extrusionH="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BD4D4E3-839E-4845-940A-27773F6DC1DC}"/>
                  </a:ext>
                </a:extLst>
              </p:cNvPr>
              <p:cNvSpPr/>
              <p:nvPr/>
            </p:nvSpPr>
            <p:spPr>
              <a:xfrm>
                <a:off x="2695577" y="3971925"/>
                <a:ext cx="276225" cy="276225"/>
              </a:xfrm>
              <a:prstGeom prst="rect">
                <a:avLst/>
              </a:prstGeom>
              <a:solidFill>
                <a:srgbClr val="00B050"/>
              </a:solidFill>
              <a:ln>
                <a:noFill/>
              </a:ln>
              <a:scene3d>
                <a:camera prst="orthographicFront">
                  <a:rot lat="18000000" lon="19200000" rev="2400000"/>
                </a:camera>
                <a:lightRig rig="threePt" dir="t"/>
              </a:scene3d>
              <a:sp3d extrusionH="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1">
                <a:extLst>
                  <a:ext uri="{FF2B5EF4-FFF2-40B4-BE49-F238E27FC236}">
                    <a16:creationId xmlns:a16="http://schemas.microsoft.com/office/drawing/2014/main" id="{E63B0F1F-2A78-B547-8BFB-44D5D2E71BBB}"/>
                  </a:ext>
                </a:extLst>
              </p:cNvPr>
              <p:cNvSpPr/>
              <p:nvPr/>
            </p:nvSpPr>
            <p:spPr>
              <a:xfrm>
                <a:off x="2546013" y="3532812"/>
                <a:ext cx="287676" cy="287676"/>
              </a:xfrm>
              <a:prstGeom prst="ellipse">
                <a:avLst/>
              </a:prstGeom>
              <a:solidFill>
                <a:schemeClr val="bg2">
                  <a:lumMod val="90000"/>
                </a:schemeClr>
              </a:solidFill>
              <a:ln>
                <a:noFill/>
              </a:ln>
              <a:scene3d>
                <a:camera prst="orthographicFront">
                  <a:rot lat="668878" lon="6255539" rev="5203598"/>
                </a:camera>
                <a:lightRig rig="soft" dir="t"/>
              </a:scene3d>
              <a:sp3d extrusionH="1270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3">
                <a:extLst>
                  <a:ext uri="{FF2B5EF4-FFF2-40B4-BE49-F238E27FC236}">
                    <a16:creationId xmlns:a16="http://schemas.microsoft.com/office/drawing/2014/main" id="{61E83936-7988-9E44-9A2D-93DFB8CFCA26}"/>
                  </a:ext>
                </a:extLst>
              </p:cNvPr>
              <p:cNvSpPr/>
              <p:nvPr/>
            </p:nvSpPr>
            <p:spPr>
              <a:xfrm>
                <a:off x="2752722" y="3859499"/>
                <a:ext cx="287676" cy="287676"/>
              </a:xfrm>
              <a:prstGeom prst="ellipse">
                <a:avLst/>
              </a:prstGeom>
              <a:solidFill>
                <a:schemeClr val="bg2">
                  <a:lumMod val="90000"/>
                </a:schemeClr>
              </a:solidFill>
              <a:ln>
                <a:noFill/>
              </a:ln>
              <a:scene3d>
                <a:camera prst="orthographicFront">
                  <a:rot lat="668878" lon="6255539" rev="5203598"/>
                </a:camera>
                <a:lightRig rig="soft" dir="t"/>
              </a:scene3d>
              <a:sp3d extrusionH="1270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62E4467F-7B1E-B448-8477-D9BA31C62949}"/>
                  </a:ext>
                </a:extLst>
              </p:cNvPr>
              <p:cNvCxnSpPr/>
              <p:nvPr/>
            </p:nvCxnSpPr>
            <p:spPr>
              <a:xfrm flipH="1">
                <a:off x="2681399" y="2645851"/>
                <a:ext cx="123715" cy="977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B27CD69-651D-C64F-81C5-FFB4758D2420}"/>
                  </a:ext>
                </a:extLst>
              </p:cNvPr>
              <p:cNvCxnSpPr/>
              <p:nvPr/>
            </p:nvCxnSpPr>
            <p:spPr>
              <a:xfrm flipV="1">
                <a:off x="2889877" y="2862772"/>
                <a:ext cx="123715" cy="977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14">
                <a:extLst>
                  <a:ext uri="{FF2B5EF4-FFF2-40B4-BE49-F238E27FC236}">
                    <a16:creationId xmlns:a16="http://schemas.microsoft.com/office/drawing/2014/main" id="{E55EBFF9-8FA7-8E4B-AEA2-1A28B0618860}"/>
                  </a:ext>
                </a:extLst>
              </p:cNvPr>
              <p:cNvSpPr/>
              <p:nvPr/>
            </p:nvSpPr>
            <p:spPr>
              <a:xfrm>
                <a:off x="1492250" y="3835400"/>
                <a:ext cx="1203325" cy="381000"/>
              </a:xfrm>
              <a:custGeom>
                <a:avLst/>
                <a:gdLst>
                  <a:gd name="connsiteX0" fmla="*/ 1203325 w 1203325"/>
                  <a:gd name="connsiteY0" fmla="*/ 298450 h 381000"/>
                  <a:gd name="connsiteX1" fmla="*/ 247650 w 1203325"/>
                  <a:gd name="connsiteY1" fmla="*/ 381000 h 381000"/>
                  <a:gd name="connsiteX2" fmla="*/ 0 w 1203325"/>
                  <a:gd name="connsiteY2" fmla="*/ 88900 h 381000"/>
                  <a:gd name="connsiteX3" fmla="*/ 107950 w 1203325"/>
                  <a:gd name="connsiteY3" fmla="*/ 76200 h 381000"/>
                  <a:gd name="connsiteX4" fmla="*/ 304800 w 1203325"/>
                  <a:gd name="connsiteY4" fmla="*/ 320675 h 381000"/>
                  <a:gd name="connsiteX5" fmla="*/ 974725 w 1203325"/>
                  <a:gd name="connsiteY5" fmla="*/ 257175 h 381000"/>
                  <a:gd name="connsiteX6" fmla="*/ 758825 w 1203325"/>
                  <a:gd name="connsiteY6" fmla="*/ 0 h 381000"/>
                  <a:gd name="connsiteX7" fmla="*/ 155575 w 1203325"/>
                  <a:gd name="connsiteY7" fmla="*/ 44450 h 381000"/>
                  <a:gd name="connsiteX8" fmla="*/ 269875 w 1203325"/>
                  <a:gd name="connsiteY8" fmla="*/ 158750 h 381000"/>
                  <a:gd name="connsiteX9" fmla="*/ 984250 w 1203325"/>
                  <a:gd name="connsiteY9" fmla="*/ 7302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3325" h="381000">
                    <a:moveTo>
                      <a:pt x="1203325" y="298450"/>
                    </a:moveTo>
                    <a:lnTo>
                      <a:pt x="247650" y="381000"/>
                    </a:lnTo>
                    <a:lnTo>
                      <a:pt x="0" y="88900"/>
                    </a:lnTo>
                    <a:lnTo>
                      <a:pt x="107950" y="76200"/>
                    </a:lnTo>
                    <a:lnTo>
                      <a:pt x="304800" y="320675"/>
                    </a:lnTo>
                    <a:lnTo>
                      <a:pt x="974725" y="257175"/>
                    </a:lnTo>
                    <a:lnTo>
                      <a:pt x="758825" y="0"/>
                    </a:lnTo>
                    <a:lnTo>
                      <a:pt x="155575" y="44450"/>
                    </a:lnTo>
                    <a:lnTo>
                      <a:pt x="269875" y="158750"/>
                    </a:lnTo>
                    <a:lnTo>
                      <a:pt x="984250" y="7302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8B6ACB27-9946-5D4D-9922-604C482B7360}"/>
                </a:ext>
              </a:extLst>
            </p:cNvPr>
            <p:cNvSpPr txBox="1"/>
            <p:nvPr/>
          </p:nvSpPr>
          <p:spPr>
            <a:xfrm>
              <a:off x="94699" y="2751881"/>
              <a:ext cx="1827533" cy="646331"/>
            </a:xfrm>
            <a:prstGeom prst="rect">
              <a:avLst/>
            </a:prstGeom>
            <a:noFill/>
          </p:spPr>
          <p:txBody>
            <a:bodyPr wrap="square" rtlCol="0">
              <a:spAutoFit/>
            </a:bodyPr>
            <a:lstStyle/>
            <a:p>
              <a:r>
                <a:rPr kumimoji="1" lang="ja-JP" altLang="en-US" dirty="0"/>
                <a:t>グレーティングカプラ</a:t>
              </a:r>
            </a:p>
          </p:txBody>
        </p:sp>
        <p:cxnSp>
          <p:nvCxnSpPr>
            <p:cNvPr id="7" name="直線矢印コネクタ 6">
              <a:extLst>
                <a:ext uri="{FF2B5EF4-FFF2-40B4-BE49-F238E27FC236}">
                  <a16:creationId xmlns:a16="http://schemas.microsoft.com/office/drawing/2014/main" id="{2A44A390-1281-4041-AF65-D93CC67A60E7}"/>
                </a:ext>
              </a:extLst>
            </p:cNvPr>
            <p:cNvCxnSpPr>
              <a:endCxn id="9" idx="1"/>
            </p:cNvCxnSpPr>
            <p:nvPr/>
          </p:nvCxnSpPr>
          <p:spPr>
            <a:xfrm>
              <a:off x="1187549" y="3216172"/>
              <a:ext cx="984247" cy="806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テキスト ボックス 15">
            <a:extLst>
              <a:ext uri="{FF2B5EF4-FFF2-40B4-BE49-F238E27FC236}">
                <a16:creationId xmlns:a16="http://schemas.microsoft.com/office/drawing/2014/main" id="{6B65ADA7-A987-BD4C-B42B-293468C5F22F}"/>
              </a:ext>
            </a:extLst>
          </p:cNvPr>
          <p:cNvSpPr txBox="1"/>
          <p:nvPr/>
        </p:nvSpPr>
        <p:spPr>
          <a:xfrm>
            <a:off x="8296659" y="4040305"/>
            <a:ext cx="3602833" cy="984885"/>
          </a:xfrm>
          <a:prstGeom prst="rect">
            <a:avLst/>
          </a:prstGeom>
          <a:noFill/>
        </p:spPr>
        <p:txBody>
          <a:bodyPr wrap="square" rtlCol="0">
            <a:spAutoFit/>
          </a:bodyPr>
          <a:lstStyle/>
          <a:p>
            <a:r>
              <a:rPr kumimoji="1" lang="ja-JP" altLang="en-US"/>
              <a:t>グレーティングカプラとは</a:t>
            </a:r>
            <a:endParaRPr lang="en-US" altLang="ja-JP" dirty="0"/>
          </a:p>
          <a:p>
            <a:r>
              <a:rPr lang="ja-JP" altLang="en-US" sz="2000"/>
              <a:t>導波路面に入出射するレーザ光と導波光を結入する素子</a:t>
            </a:r>
            <a:endParaRPr kumimoji="1" lang="en-US" altLang="ja-JP" sz="2000" dirty="0"/>
          </a:p>
        </p:txBody>
      </p:sp>
      <p:sp>
        <p:nvSpPr>
          <p:cNvPr id="17" name="タイトル 1">
            <a:extLst>
              <a:ext uri="{FF2B5EF4-FFF2-40B4-BE49-F238E27FC236}">
                <a16:creationId xmlns:a16="http://schemas.microsoft.com/office/drawing/2014/main" id="{B9D24B0D-8FE1-154E-BFC0-23136A3F5E88}"/>
              </a:ext>
            </a:extLst>
          </p:cNvPr>
          <p:cNvSpPr txBox="1">
            <a:spLocks/>
          </p:cNvSpPr>
          <p:nvPr/>
        </p:nvSpPr>
        <p:spPr>
          <a:xfrm>
            <a:off x="838200" y="3568904"/>
            <a:ext cx="6260024" cy="9522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目的</a:t>
            </a:r>
          </a:p>
        </p:txBody>
      </p:sp>
      <p:sp>
        <p:nvSpPr>
          <p:cNvPr id="18" name="コンテンツ プレースホルダー 2">
            <a:extLst>
              <a:ext uri="{FF2B5EF4-FFF2-40B4-BE49-F238E27FC236}">
                <a16:creationId xmlns:a16="http://schemas.microsoft.com/office/drawing/2014/main" id="{C7621DA6-2E7C-C64D-A20E-120CBE471542}"/>
              </a:ext>
            </a:extLst>
          </p:cNvPr>
          <p:cNvSpPr txBox="1">
            <a:spLocks/>
          </p:cNvSpPr>
          <p:nvPr/>
        </p:nvSpPr>
        <p:spPr>
          <a:xfrm>
            <a:off x="838200" y="4501777"/>
            <a:ext cx="7378337" cy="19714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・計算機生成ホログラムを用いてアライメ</a:t>
            </a:r>
            <a:endParaRPr lang="en-US" altLang="ja-JP" dirty="0"/>
          </a:p>
          <a:p>
            <a:pPr marL="0" indent="0">
              <a:buFont typeface="Arial" panose="020B0604020202020204" pitchFamily="34" charset="0"/>
              <a:buNone/>
            </a:pPr>
            <a:r>
              <a:rPr lang="ja-JP" altLang="en-US" dirty="0"/>
              <a:t>　トを楽にする</a:t>
            </a:r>
            <a:endParaRPr lang="en-US" altLang="ja-JP" dirty="0"/>
          </a:p>
          <a:p>
            <a:pPr marL="0" indent="0">
              <a:buFont typeface="Arial" panose="020B0604020202020204" pitchFamily="34" charset="0"/>
              <a:buNone/>
            </a:pPr>
            <a:r>
              <a:rPr lang="ja-JP" altLang="en-US" dirty="0"/>
              <a:t>・上下左右前後の位置合わせにホログラムで</a:t>
            </a:r>
            <a:endParaRPr lang="en-US" altLang="ja-JP" dirty="0"/>
          </a:p>
          <a:p>
            <a:pPr marL="0" indent="0">
              <a:buFont typeface="Arial" panose="020B0604020202020204" pitchFamily="34" charset="0"/>
              <a:buNone/>
            </a:pPr>
            <a:r>
              <a:rPr lang="ja-JP" altLang="en-US" dirty="0"/>
              <a:t>　再生した絵柄を活用する</a:t>
            </a:r>
          </a:p>
        </p:txBody>
      </p:sp>
    </p:spTree>
    <p:extLst>
      <p:ext uri="{BB962C8B-B14F-4D97-AF65-F5344CB8AC3E}">
        <p14:creationId xmlns:p14="http://schemas.microsoft.com/office/powerpoint/2010/main" val="14215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347E5A-B93F-9646-BC4E-9DBBAFC06A49}"/>
              </a:ext>
            </a:extLst>
          </p:cNvPr>
          <p:cNvSpPr txBox="1"/>
          <p:nvPr/>
        </p:nvSpPr>
        <p:spPr>
          <a:xfrm>
            <a:off x="798787" y="525516"/>
            <a:ext cx="3310758" cy="584775"/>
          </a:xfrm>
          <a:prstGeom prst="rect">
            <a:avLst/>
          </a:prstGeom>
          <a:noFill/>
        </p:spPr>
        <p:txBody>
          <a:bodyPr wrap="square" rtlCol="0">
            <a:spAutoFit/>
          </a:bodyPr>
          <a:lstStyle/>
          <a:p>
            <a:r>
              <a:rPr kumimoji="1" lang="ja-JP" altLang="en-US" sz="3200"/>
              <a:t>ホログラムとは</a:t>
            </a:r>
          </a:p>
        </p:txBody>
      </p:sp>
      <p:sp>
        <p:nvSpPr>
          <p:cNvPr id="3" name="テキスト ボックス 2">
            <a:extLst>
              <a:ext uri="{FF2B5EF4-FFF2-40B4-BE49-F238E27FC236}">
                <a16:creationId xmlns:a16="http://schemas.microsoft.com/office/drawing/2014/main" id="{185F2F59-3876-0349-BE8F-437ACA872C0F}"/>
              </a:ext>
            </a:extLst>
          </p:cNvPr>
          <p:cNvSpPr txBox="1"/>
          <p:nvPr/>
        </p:nvSpPr>
        <p:spPr>
          <a:xfrm>
            <a:off x="798786" y="1361100"/>
            <a:ext cx="6309379" cy="1015663"/>
          </a:xfrm>
          <a:prstGeom prst="rect">
            <a:avLst/>
          </a:prstGeom>
          <a:noFill/>
        </p:spPr>
        <p:txBody>
          <a:bodyPr wrap="square" rtlCol="0">
            <a:spAutoFit/>
          </a:bodyPr>
          <a:lstStyle/>
          <a:p>
            <a:r>
              <a:rPr lang="ja-JP" altLang="en-US" sz="2000" dirty="0"/>
              <a:t>物体光と参照光の相互の干渉によって、所定の再生像が得られるように光学基板上に干渉縞を記録する光学素子。</a:t>
            </a:r>
            <a:endParaRPr kumimoji="1" lang="ja-JP" altLang="en-US" sz="2000" dirty="0"/>
          </a:p>
        </p:txBody>
      </p:sp>
      <p:sp>
        <p:nvSpPr>
          <p:cNvPr id="4" name="テキスト ボックス 3">
            <a:extLst>
              <a:ext uri="{FF2B5EF4-FFF2-40B4-BE49-F238E27FC236}">
                <a16:creationId xmlns:a16="http://schemas.microsoft.com/office/drawing/2014/main" id="{989F2376-02BA-E545-A64B-13122C1187C9}"/>
              </a:ext>
            </a:extLst>
          </p:cNvPr>
          <p:cNvSpPr txBox="1"/>
          <p:nvPr/>
        </p:nvSpPr>
        <p:spPr>
          <a:xfrm>
            <a:off x="798786" y="3793813"/>
            <a:ext cx="8345213" cy="584775"/>
          </a:xfrm>
          <a:prstGeom prst="rect">
            <a:avLst/>
          </a:prstGeom>
          <a:noFill/>
        </p:spPr>
        <p:txBody>
          <a:bodyPr wrap="square" rtlCol="0">
            <a:spAutoFit/>
          </a:bodyPr>
          <a:lstStyle/>
          <a:p>
            <a:r>
              <a:rPr kumimoji="1" lang="ja-JP" altLang="en-US" sz="3200" dirty="0"/>
              <a:t>計算機生成ホログラム</a:t>
            </a:r>
            <a:r>
              <a:rPr kumimoji="1" lang="en-US" altLang="ja-JP" sz="3200" dirty="0"/>
              <a:t>(CGH)</a:t>
            </a:r>
            <a:r>
              <a:rPr kumimoji="1" lang="ja-JP" altLang="en-US" sz="3200" dirty="0"/>
              <a:t>とは</a:t>
            </a:r>
          </a:p>
        </p:txBody>
      </p:sp>
      <p:sp>
        <p:nvSpPr>
          <p:cNvPr id="5" name="テキスト ボックス 4">
            <a:extLst>
              <a:ext uri="{FF2B5EF4-FFF2-40B4-BE49-F238E27FC236}">
                <a16:creationId xmlns:a16="http://schemas.microsoft.com/office/drawing/2014/main" id="{5B3A3571-D5C5-A046-A779-19FF5DF109A1}"/>
              </a:ext>
            </a:extLst>
          </p:cNvPr>
          <p:cNvSpPr txBox="1"/>
          <p:nvPr/>
        </p:nvSpPr>
        <p:spPr>
          <a:xfrm>
            <a:off x="798787" y="4338985"/>
            <a:ext cx="7683062" cy="400110"/>
          </a:xfrm>
          <a:prstGeom prst="rect">
            <a:avLst/>
          </a:prstGeom>
          <a:noFill/>
        </p:spPr>
        <p:txBody>
          <a:bodyPr wrap="square" rtlCol="0">
            <a:spAutoFit/>
          </a:bodyPr>
          <a:lstStyle/>
          <a:p>
            <a:r>
              <a:rPr kumimoji="1" lang="ja-JP" altLang="en-US" sz="2000" dirty="0"/>
              <a:t>光波伝搬をコンピュータ上でシミュレーションして作る</a:t>
            </a:r>
          </a:p>
        </p:txBody>
      </p:sp>
      <p:sp>
        <p:nvSpPr>
          <p:cNvPr id="6" name="テキスト ボックス 5">
            <a:extLst>
              <a:ext uri="{FF2B5EF4-FFF2-40B4-BE49-F238E27FC236}">
                <a16:creationId xmlns:a16="http://schemas.microsoft.com/office/drawing/2014/main" id="{FB8E6936-3DF2-8D46-94FD-7FCB1064248C}"/>
              </a:ext>
            </a:extLst>
          </p:cNvPr>
          <p:cNvSpPr txBox="1"/>
          <p:nvPr/>
        </p:nvSpPr>
        <p:spPr>
          <a:xfrm>
            <a:off x="1562537" y="4842688"/>
            <a:ext cx="5647229" cy="1015663"/>
          </a:xfrm>
          <a:prstGeom prst="rect">
            <a:avLst/>
          </a:prstGeom>
          <a:noFill/>
        </p:spPr>
        <p:txBody>
          <a:bodyPr wrap="square" rtlCol="0">
            <a:spAutoFit/>
          </a:bodyPr>
          <a:lstStyle/>
          <a:p>
            <a:r>
              <a:rPr lang="ja-JP" altLang="en-US" sz="2000" dirty="0"/>
              <a:t>光学系の設計などの作業が不要</a:t>
            </a:r>
            <a:endParaRPr lang="en-US" altLang="ja-JP" sz="2000" dirty="0"/>
          </a:p>
          <a:p>
            <a:r>
              <a:rPr lang="ja-JP" altLang="en-US" sz="2000" dirty="0"/>
              <a:t>記録材料の入手が容易</a:t>
            </a:r>
            <a:endParaRPr lang="en-US" altLang="ja-JP" sz="2000" dirty="0"/>
          </a:p>
          <a:p>
            <a:r>
              <a:rPr lang="ja-JP" altLang="en-US" sz="2000" dirty="0"/>
              <a:t>フィルムに印刷も可能</a:t>
            </a:r>
          </a:p>
        </p:txBody>
      </p:sp>
      <p:cxnSp>
        <p:nvCxnSpPr>
          <p:cNvPr id="13" name="直線矢印コネクタ 12">
            <a:extLst>
              <a:ext uri="{FF2B5EF4-FFF2-40B4-BE49-F238E27FC236}">
                <a16:creationId xmlns:a16="http://schemas.microsoft.com/office/drawing/2014/main" id="{AA12FD81-07DF-5B43-898D-528E2E8798E6}"/>
              </a:ext>
            </a:extLst>
          </p:cNvPr>
          <p:cNvCxnSpPr/>
          <p:nvPr/>
        </p:nvCxnSpPr>
        <p:spPr>
          <a:xfrm>
            <a:off x="930584" y="4970645"/>
            <a:ext cx="45752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86AA9FBB-5C57-F342-936A-C50893CEEB1F}"/>
              </a:ext>
            </a:extLst>
          </p:cNvPr>
          <p:cNvPicPr>
            <a:picLocks noChangeAspect="1"/>
          </p:cNvPicPr>
          <p:nvPr/>
        </p:nvPicPr>
        <p:blipFill>
          <a:blip r:embed="rId2"/>
          <a:stretch>
            <a:fillRect/>
          </a:stretch>
        </p:blipFill>
        <p:spPr>
          <a:xfrm>
            <a:off x="7651146" y="3429000"/>
            <a:ext cx="4009190" cy="2827376"/>
          </a:xfrm>
          <a:prstGeom prst="rect">
            <a:avLst/>
          </a:prstGeom>
        </p:spPr>
      </p:pic>
      <p:pic>
        <p:nvPicPr>
          <p:cNvPr id="17" name="図 16">
            <a:extLst>
              <a:ext uri="{FF2B5EF4-FFF2-40B4-BE49-F238E27FC236}">
                <a16:creationId xmlns:a16="http://schemas.microsoft.com/office/drawing/2014/main" id="{6FABBCC8-06C8-A247-9146-8245B5135C40}"/>
              </a:ext>
            </a:extLst>
          </p:cNvPr>
          <p:cNvPicPr>
            <a:picLocks noChangeAspect="1"/>
          </p:cNvPicPr>
          <p:nvPr/>
        </p:nvPicPr>
        <p:blipFill>
          <a:blip r:embed="rId3"/>
          <a:stretch>
            <a:fillRect/>
          </a:stretch>
        </p:blipFill>
        <p:spPr>
          <a:xfrm>
            <a:off x="7209766" y="391037"/>
            <a:ext cx="4534830" cy="2454945"/>
          </a:xfrm>
          <a:prstGeom prst="rect">
            <a:avLst/>
          </a:prstGeom>
        </p:spPr>
      </p:pic>
    </p:spTree>
    <p:extLst>
      <p:ext uri="{BB962C8B-B14F-4D97-AF65-F5344CB8AC3E}">
        <p14:creationId xmlns:p14="http://schemas.microsoft.com/office/powerpoint/2010/main" val="99727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755EFC-B1F3-5B41-96E3-D266C387EAD1}"/>
              </a:ext>
            </a:extLst>
          </p:cNvPr>
          <p:cNvSpPr txBox="1"/>
          <p:nvPr/>
        </p:nvSpPr>
        <p:spPr>
          <a:xfrm>
            <a:off x="1162595" y="509451"/>
            <a:ext cx="5839097" cy="769441"/>
          </a:xfrm>
          <a:prstGeom prst="rect">
            <a:avLst/>
          </a:prstGeom>
          <a:noFill/>
        </p:spPr>
        <p:txBody>
          <a:bodyPr wrap="square" rtlCol="0">
            <a:spAutoFit/>
          </a:bodyPr>
          <a:lstStyle/>
          <a:p>
            <a:r>
              <a:rPr kumimoji="1" lang="ja-JP" altLang="en-US" sz="4400"/>
              <a:t>シナリオ</a:t>
            </a:r>
          </a:p>
        </p:txBody>
      </p:sp>
      <p:sp>
        <p:nvSpPr>
          <p:cNvPr id="3" name="テキスト ボックス 2">
            <a:extLst>
              <a:ext uri="{FF2B5EF4-FFF2-40B4-BE49-F238E27FC236}">
                <a16:creationId xmlns:a16="http://schemas.microsoft.com/office/drawing/2014/main" id="{8143CA33-C9DA-104A-A356-26C4D12E5CF7}"/>
              </a:ext>
            </a:extLst>
          </p:cNvPr>
          <p:cNvSpPr txBox="1"/>
          <p:nvPr/>
        </p:nvSpPr>
        <p:spPr>
          <a:xfrm>
            <a:off x="1162595" y="1380308"/>
            <a:ext cx="5839097" cy="523220"/>
          </a:xfrm>
          <a:prstGeom prst="rect">
            <a:avLst/>
          </a:prstGeom>
          <a:noFill/>
        </p:spPr>
        <p:txBody>
          <a:bodyPr wrap="square" rtlCol="0">
            <a:spAutoFit/>
          </a:bodyPr>
          <a:lstStyle/>
          <a:p>
            <a:r>
              <a:rPr kumimoji="1" lang="ja-JP" altLang="en-US" sz="2800"/>
              <a:t>・仮説立案</a:t>
            </a:r>
          </a:p>
        </p:txBody>
      </p:sp>
      <p:sp>
        <p:nvSpPr>
          <p:cNvPr id="4" name="テキスト ボックス 3">
            <a:extLst>
              <a:ext uri="{FF2B5EF4-FFF2-40B4-BE49-F238E27FC236}">
                <a16:creationId xmlns:a16="http://schemas.microsoft.com/office/drawing/2014/main" id="{C2908736-0B5D-B44C-8A94-6BDC8A129240}"/>
              </a:ext>
            </a:extLst>
          </p:cNvPr>
          <p:cNvSpPr txBox="1"/>
          <p:nvPr/>
        </p:nvSpPr>
        <p:spPr>
          <a:xfrm>
            <a:off x="1162595" y="2004944"/>
            <a:ext cx="5839097" cy="1815882"/>
          </a:xfrm>
          <a:prstGeom prst="rect">
            <a:avLst/>
          </a:prstGeom>
          <a:noFill/>
        </p:spPr>
        <p:txBody>
          <a:bodyPr wrap="square" rtlCol="0">
            <a:spAutoFit/>
          </a:bodyPr>
          <a:lstStyle/>
          <a:p>
            <a:r>
              <a:rPr lang="ja-JP" altLang="en-US" sz="2800"/>
              <a:t>・計算機生成ホログラムの計算</a:t>
            </a:r>
            <a:endParaRPr lang="en-US" altLang="ja-JP" sz="2800" dirty="0"/>
          </a:p>
          <a:p>
            <a:r>
              <a:rPr lang="ja-JP" altLang="en-US" sz="2800"/>
              <a:t>　</a:t>
            </a:r>
            <a:r>
              <a:rPr lang="en-US" altLang="ja-JP" sz="2800" dirty="0"/>
              <a:t>1. </a:t>
            </a:r>
            <a:r>
              <a:rPr lang="ja-JP" altLang="en-US" sz="2800"/>
              <a:t>物体光の計算</a:t>
            </a:r>
            <a:br>
              <a:rPr lang="ja-JP" altLang="en-US" sz="2800"/>
            </a:br>
            <a:r>
              <a:rPr lang="ja-JP" altLang="en-US" sz="2800"/>
              <a:t>　</a:t>
            </a:r>
            <a:r>
              <a:rPr lang="en-US" altLang="ja-JP" sz="2800" dirty="0"/>
              <a:t>2. </a:t>
            </a:r>
            <a:r>
              <a:rPr lang="ja-JP" altLang="en-US" sz="2800"/>
              <a:t>参照光の計算</a:t>
            </a:r>
            <a:br>
              <a:rPr lang="ja-JP" altLang="en-US" sz="2800"/>
            </a:br>
            <a:r>
              <a:rPr lang="ja-JP" altLang="en-US" sz="2800"/>
              <a:t>　</a:t>
            </a:r>
            <a:r>
              <a:rPr lang="en-US" altLang="ja-JP" sz="2800" dirty="0"/>
              <a:t>3. </a:t>
            </a:r>
            <a:r>
              <a:rPr lang="ja-JP" altLang="en-US" sz="2800"/>
              <a:t>干渉縞の計算</a:t>
            </a:r>
            <a:endParaRPr kumimoji="1" lang="ja-JP" altLang="en-US" sz="2800"/>
          </a:p>
        </p:txBody>
      </p:sp>
      <p:sp>
        <p:nvSpPr>
          <p:cNvPr id="5" name="テキスト ボックス 4">
            <a:extLst>
              <a:ext uri="{FF2B5EF4-FFF2-40B4-BE49-F238E27FC236}">
                <a16:creationId xmlns:a16="http://schemas.microsoft.com/office/drawing/2014/main" id="{CEA34A7E-D86B-404D-BBBD-691853691894}"/>
              </a:ext>
            </a:extLst>
          </p:cNvPr>
          <p:cNvSpPr txBox="1"/>
          <p:nvPr/>
        </p:nvSpPr>
        <p:spPr>
          <a:xfrm>
            <a:off x="1162595" y="3922242"/>
            <a:ext cx="5839097" cy="954107"/>
          </a:xfrm>
          <a:prstGeom prst="rect">
            <a:avLst/>
          </a:prstGeom>
          <a:noFill/>
        </p:spPr>
        <p:txBody>
          <a:bodyPr wrap="square" rtlCol="0">
            <a:spAutoFit/>
          </a:bodyPr>
          <a:lstStyle/>
          <a:p>
            <a:r>
              <a:rPr kumimoji="1" lang="ja-JP" altLang="en-US" sz="2800"/>
              <a:t>・実験</a:t>
            </a:r>
            <a:endParaRPr kumimoji="1" lang="en-US" altLang="ja-JP" sz="2800" dirty="0"/>
          </a:p>
          <a:p>
            <a:r>
              <a:rPr kumimoji="1" lang="ja-JP" altLang="en-US" sz="2800"/>
              <a:t>　光集積回路を用いて実験</a:t>
            </a:r>
          </a:p>
        </p:txBody>
      </p:sp>
      <p:sp>
        <p:nvSpPr>
          <p:cNvPr id="6" name="テキスト ボックス 5">
            <a:extLst>
              <a:ext uri="{FF2B5EF4-FFF2-40B4-BE49-F238E27FC236}">
                <a16:creationId xmlns:a16="http://schemas.microsoft.com/office/drawing/2014/main" id="{51697A2E-422E-894D-8EDA-55CD4042FCD0}"/>
              </a:ext>
            </a:extLst>
          </p:cNvPr>
          <p:cNvSpPr txBox="1"/>
          <p:nvPr/>
        </p:nvSpPr>
        <p:spPr>
          <a:xfrm>
            <a:off x="1162595" y="4977765"/>
            <a:ext cx="5839097" cy="523220"/>
          </a:xfrm>
          <a:prstGeom prst="rect">
            <a:avLst/>
          </a:prstGeom>
          <a:noFill/>
        </p:spPr>
        <p:txBody>
          <a:bodyPr wrap="square" rtlCol="0">
            <a:spAutoFit/>
          </a:bodyPr>
          <a:lstStyle/>
          <a:p>
            <a:r>
              <a:rPr kumimoji="1" lang="ja-JP" altLang="en-US" sz="2800"/>
              <a:t>・考察</a:t>
            </a:r>
            <a:endParaRPr kumimoji="1" lang="en-US" altLang="ja-JP" sz="2800" dirty="0"/>
          </a:p>
        </p:txBody>
      </p:sp>
    </p:spTree>
    <p:extLst>
      <p:ext uri="{BB962C8B-B14F-4D97-AF65-F5344CB8AC3E}">
        <p14:creationId xmlns:p14="http://schemas.microsoft.com/office/powerpoint/2010/main" val="10819436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ED656AC040CFE4FAC55C3A5F9CCE136" ma:contentTypeVersion="4" ma:contentTypeDescription="新しいドキュメントを作成します。" ma:contentTypeScope="" ma:versionID="d57c422683f3b3185e8ed3c3903d9c9e">
  <xsd:schema xmlns:xsd="http://www.w3.org/2001/XMLSchema" xmlns:xs="http://www.w3.org/2001/XMLSchema" xmlns:p="http://schemas.microsoft.com/office/2006/metadata/properties" xmlns:ns3="85dbe952-9519-4b7c-a806-ae1a2e5116f7" targetNamespace="http://schemas.microsoft.com/office/2006/metadata/properties" ma:root="true" ma:fieldsID="051f3f73d537b7dca0248bfe9f79221c" ns3:_="">
    <xsd:import namespace="85dbe952-9519-4b7c-a806-ae1a2e5116f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dbe952-9519-4b7c-a806-ae1a2e5116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711469-928B-48EB-945F-2D649D650B51}">
  <ds:schemaRefs>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openxmlformats.org/package/2006/metadata/core-properties"/>
    <ds:schemaRef ds:uri="http://schemas.microsoft.com/office/infopath/2007/PartnerControls"/>
    <ds:schemaRef ds:uri="85dbe952-9519-4b7c-a806-ae1a2e5116f7"/>
    <ds:schemaRef ds:uri="http://www.w3.org/XML/1998/namespace"/>
  </ds:schemaRefs>
</ds:datastoreItem>
</file>

<file path=customXml/itemProps2.xml><?xml version="1.0" encoding="utf-8"?>
<ds:datastoreItem xmlns:ds="http://schemas.openxmlformats.org/officeDocument/2006/customXml" ds:itemID="{6146D5DD-5EEC-4F02-8BC3-8BAC7FB8BEFE}">
  <ds:schemaRefs>
    <ds:schemaRef ds:uri="http://schemas.microsoft.com/sharepoint/v3/contenttype/forms"/>
  </ds:schemaRefs>
</ds:datastoreItem>
</file>

<file path=customXml/itemProps3.xml><?xml version="1.0" encoding="utf-8"?>
<ds:datastoreItem xmlns:ds="http://schemas.openxmlformats.org/officeDocument/2006/customXml" ds:itemID="{75099E3F-4E66-480D-AB8D-748731C78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dbe952-9519-4b7c-a806-ae1a2e5116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1627</TotalTime>
  <Words>205</Words>
  <Application>Microsoft Office PowerPoint</Application>
  <PresentationFormat>ワイド画面</PresentationFormat>
  <Paragraphs>29</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計算機生成ホログラムの活用を例にとって</vt:lpstr>
      <vt:lpstr>背景</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計算機生成ホログラムの活用を例にとって</dc:title>
  <dc:creator>b2181220　b2181220</dc:creator>
  <cp:lastModifiedBy>b2181220　b2181220</cp:lastModifiedBy>
  <cp:revision>29</cp:revision>
  <dcterms:created xsi:type="dcterms:W3CDTF">2021-07-18T04:52:06Z</dcterms:created>
  <dcterms:modified xsi:type="dcterms:W3CDTF">2022-02-09T10:23:23Z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0x010100AED656AC040CFE4FAC55C3A5F9CCE136</vt:lpwstr>
  </property>
</Properties>
</file>