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64"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5"/>
    <p:restoredTop sz="96197"/>
  </p:normalViewPr>
  <p:slideViewPr>
    <p:cSldViewPr snapToGrid="0" snapToObjects="1">
      <p:cViewPr>
        <p:scale>
          <a:sx n="98" d="100"/>
          <a:sy n="98" d="100"/>
        </p:scale>
        <p:origin x="872"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942E3-7B89-0F4B-A473-87B25322D07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3B4DA50-FC20-3B45-8DBE-1BAA0B3FA8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496FE06-ADE1-BC46-B4A6-5909E641FC0B}"/>
              </a:ext>
            </a:extLst>
          </p:cNvPr>
          <p:cNvSpPr>
            <a:spLocks noGrp="1"/>
          </p:cNvSpPr>
          <p:nvPr>
            <p:ph type="dt" sz="half" idx="10"/>
          </p:nvPr>
        </p:nvSpPr>
        <p:spPr/>
        <p:txBody>
          <a:bodyPr/>
          <a:lstStyle/>
          <a:p>
            <a:fld id="{7AC3C464-0786-A344-9B15-295C4E62B5A2}" type="datetimeFigureOut">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B1138A48-961E-B945-88B7-E35DEA28C1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27C5DC-2A18-4C40-A18B-CE4268503299}"/>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6808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4E2FE-4DB1-7C4A-8D6B-E963E062778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3251595-EB4F-E54B-92D5-D6E0DA1869B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31068F-2874-0D42-88B8-4A261342EB18}"/>
              </a:ext>
            </a:extLst>
          </p:cNvPr>
          <p:cNvSpPr>
            <a:spLocks noGrp="1"/>
          </p:cNvSpPr>
          <p:nvPr>
            <p:ph type="dt" sz="half" idx="10"/>
          </p:nvPr>
        </p:nvSpPr>
        <p:spPr/>
        <p:txBody>
          <a:bodyPr/>
          <a:lstStyle/>
          <a:p>
            <a:fld id="{7AC3C464-0786-A344-9B15-295C4E62B5A2}" type="datetimeFigureOut">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CFEDF0E7-4046-444B-893E-0F68C2ABEA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EC9CF5-35B8-D544-865A-2676535255E3}"/>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172120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4184242-29BD-804A-B2CC-8BEF834974E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D94855-C1AC-0345-8A9D-9E836392429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3FA9AF-0E6B-9046-95EE-E59151BFA6A6}"/>
              </a:ext>
            </a:extLst>
          </p:cNvPr>
          <p:cNvSpPr>
            <a:spLocks noGrp="1"/>
          </p:cNvSpPr>
          <p:nvPr>
            <p:ph type="dt" sz="half" idx="10"/>
          </p:nvPr>
        </p:nvSpPr>
        <p:spPr/>
        <p:txBody>
          <a:bodyPr/>
          <a:lstStyle/>
          <a:p>
            <a:fld id="{7AC3C464-0786-A344-9B15-295C4E62B5A2}" type="datetimeFigureOut">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3D2E2EE1-423D-5746-A3A2-8D7C250351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13A01D-FA09-B345-8452-E1C3B97D8BC1}"/>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1344611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430D4-267A-B94D-B093-D1C476D4B14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DCAE182-97BC-3140-8387-585CA6D862C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8F8950-CE55-9B45-9441-5F0D6CEB7D90}"/>
              </a:ext>
            </a:extLst>
          </p:cNvPr>
          <p:cNvSpPr>
            <a:spLocks noGrp="1"/>
          </p:cNvSpPr>
          <p:nvPr>
            <p:ph type="dt" sz="half" idx="10"/>
          </p:nvPr>
        </p:nvSpPr>
        <p:spPr/>
        <p:txBody>
          <a:bodyPr/>
          <a:lstStyle/>
          <a:p>
            <a:fld id="{7AC3C464-0786-A344-9B15-295C4E62B5A2}" type="datetimeFigureOut">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3A9C0DAC-6BD0-6544-AEAD-D0EC1416C4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8EF0CB-CFBD-E148-90AF-14771B61DC9C}"/>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82205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EB886D-AC0C-454C-AE63-22D42451B31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78E021-3F2A-6542-9581-7B72EFB308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AC04210-272B-054B-AC79-1641B2855471}"/>
              </a:ext>
            </a:extLst>
          </p:cNvPr>
          <p:cNvSpPr>
            <a:spLocks noGrp="1"/>
          </p:cNvSpPr>
          <p:nvPr>
            <p:ph type="dt" sz="half" idx="10"/>
          </p:nvPr>
        </p:nvSpPr>
        <p:spPr/>
        <p:txBody>
          <a:bodyPr/>
          <a:lstStyle/>
          <a:p>
            <a:fld id="{7AC3C464-0786-A344-9B15-295C4E62B5A2}" type="datetimeFigureOut">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579C1A0F-D453-3F4D-8E50-5F85B9059B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DE4EC7-100A-5041-8366-A29CB13C8BD4}"/>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1550191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4AC3FE-1F35-4849-B3C0-C5C7ABF3C17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C3C4241-2F43-E841-87C1-6F5E8E19E4C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B0527AA-82B4-1841-BA00-FFAAEE3AF83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DDE00B8-A196-D246-ADA4-8E425CE51FC4}"/>
              </a:ext>
            </a:extLst>
          </p:cNvPr>
          <p:cNvSpPr>
            <a:spLocks noGrp="1"/>
          </p:cNvSpPr>
          <p:nvPr>
            <p:ph type="dt" sz="half" idx="10"/>
          </p:nvPr>
        </p:nvSpPr>
        <p:spPr/>
        <p:txBody>
          <a:bodyPr/>
          <a:lstStyle/>
          <a:p>
            <a:fld id="{7AC3C464-0786-A344-9B15-295C4E62B5A2}" type="datetimeFigureOut">
              <a:rPr kumimoji="1" lang="ja-JP" altLang="en-US" smtClean="0"/>
              <a:t>2022/2/7</a:t>
            </a:fld>
            <a:endParaRPr kumimoji="1" lang="ja-JP" altLang="en-US"/>
          </a:p>
        </p:txBody>
      </p:sp>
      <p:sp>
        <p:nvSpPr>
          <p:cNvPr id="6" name="フッター プレースホルダー 5">
            <a:extLst>
              <a:ext uri="{FF2B5EF4-FFF2-40B4-BE49-F238E27FC236}">
                <a16:creationId xmlns:a16="http://schemas.microsoft.com/office/drawing/2014/main" id="{75F03281-146A-2047-899A-52325B10086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1050302-0C1E-C645-930D-0DA1F0359BEA}"/>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409660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CD10D7-8BC0-8A43-9667-7FD4C74D85E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C296C3-8D3D-5A44-9A59-8692409BB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01E3690-12FA-F24F-B021-F4787541E4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3A445E6-7026-9942-8A6F-05D2B18BAE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21A1BE5-C08F-8D41-AC19-0CD3B9B31CD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8739D5E-2631-9949-905A-D2D3185C53EF}"/>
              </a:ext>
            </a:extLst>
          </p:cNvPr>
          <p:cNvSpPr>
            <a:spLocks noGrp="1"/>
          </p:cNvSpPr>
          <p:nvPr>
            <p:ph type="dt" sz="half" idx="10"/>
          </p:nvPr>
        </p:nvSpPr>
        <p:spPr/>
        <p:txBody>
          <a:bodyPr/>
          <a:lstStyle/>
          <a:p>
            <a:fld id="{7AC3C464-0786-A344-9B15-295C4E62B5A2}" type="datetimeFigureOut">
              <a:rPr kumimoji="1" lang="ja-JP" altLang="en-US" smtClean="0"/>
              <a:t>2022/2/7</a:t>
            </a:fld>
            <a:endParaRPr kumimoji="1" lang="ja-JP" altLang="en-US"/>
          </a:p>
        </p:txBody>
      </p:sp>
      <p:sp>
        <p:nvSpPr>
          <p:cNvPr id="8" name="フッター プレースホルダー 7">
            <a:extLst>
              <a:ext uri="{FF2B5EF4-FFF2-40B4-BE49-F238E27FC236}">
                <a16:creationId xmlns:a16="http://schemas.microsoft.com/office/drawing/2014/main" id="{59E42BE1-ABCF-A641-AE60-E640B0E876D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B95FFA7-1EEA-A246-8D5E-21B000D55C59}"/>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17334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4AFF8-6C3B-0A48-92D2-376A6B5A3F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360F65-8656-654A-A5F5-55339B0619AF}"/>
              </a:ext>
            </a:extLst>
          </p:cNvPr>
          <p:cNvSpPr>
            <a:spLocks noGrp="1"/>
          </p:cNvSpPr>
          <p:nvPr>
            <p:ph type="dt" sz="half" idx="10"/>
          </p:nvPr>
        </p:nvSpPr>
        <p:spPr/>
        <p:txBody>
          <a:bodyPr/>
          <a:lstStyle/>
          <a:p>
            <a:fld id="{7AC3C464-0786-A344-9B15-295C4E62B5A2}" type="datetimeFigureOut">
              <a:rPr kumimoji="1" lang="ja-JP" altLang="en-US" smtClean="0"/>
              <a:t>2022/2/7</a:t>
            </a:fld>
            <a:endParaRPr kumimoji="1" lang="ja-JP" altLang="en-US"/>
          </a:p>
        </p:txBody>
      </p:sp>
      <p:sp>
        <p:nvSpPr>
          <p:cNvPr id="4" name="フッター プレースホルダー 3">
            <a:extLst>
              <a:ext uri="{FF2B5EF4-FFF2-40B4-BE49-F238E27FC236}">
                <a16:creationId xmlns:a16="http://schemas.microsoft.com/office/drawing/2014/main" id="{C7EAB835-137C-DD46-A9A7-1EF3A61A7BA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698AB55-FBC9-DC45-8DFE-C8657656E375}"/>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233761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B95791E-1CE9-074A-8B29-A8ED9399F90F}"/>
              </a:ext>
            </a:extLst>
          </p:cNvPr>
          <p:cNvSpPr>
            <a:spLocks noGrp="1"/>
          </p:cNvSpPr>
          <p:nvPr>
            <p:ph type="dt" sz="half" idx="10"/>
          </p:nvPr>
        </p:nvSpPr>
        <p:spPr/>
        <p:txBody>
          <a:bodyPr/>
          <a:lstStyle/>
          <a:p>
            <a:fld id="{7AC3C464-0786-A344-9B15-295C4E62B5A2}" type="datetimeFigureOut">
              <a:rPr kumimoji="1" lang="ja-JP" altLang="en-US" smtClean="0"/>
              <a:t>2022/2/7</a:t>
            </a:fld>
            <a:endParaRPr kumimoji="1" lang="ja-JP" altLang="en-US"/>
          </a:p>
        </p:txBody>
      </p:sp>
      <p:sp>
        <p:nvSpPr>
          <p:cNvPr id="3" name="フッター プレースホルダー 2">
            <a:extLst>
              <a:ext uri="{FF2B5EF4-FFF2-40B4-BE49-F238E27FC236}">
                <a16:creationId xmlns:a16="http://schemas.microsoft.com/office/drawing/2014/main" id="{026BE3B8-E84E-0044-A23F-6FF304845DA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9B0C62A-A3A6-844A-98D5-C2AFDF0F989B}"/>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261204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2EB63-DB81-784E-8BE0-8BB9980803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4DE8977-75DA-CD49-A800-7187F05B91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C843BF7-E46C-0543-B56C-6F68913CD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7674685-C3C4-9B44-A933-7C57818F05BF}"/>
              </a:ext>
            </a:extLst>
          </p:cNvPr>
          <p:cNvSpPr>
            <a:spLocks noGrp="1"/>
          </p:cNvSpPr>
          <p:nvPr>
            <p:ph type="dt" sz="half" idx="10"/>
          </p:nvPr>
        </p:nvSpPr>
        <p:spPr/>
        <p:txBody>
          <a:bodyPr/>
          <a:lstStyle/>
          <a:p>
            <a:fld id="{7AC3C464-0786-A344-9B15-295C4E62B5A2}" type="datetimeFigureOut">
              <a:rPr kumimoji="1" lang="ja-JP" altLang="en-US" smtClean="0"/>
              <a:t>2022/2/7</a:t>
            </a:fld>
            <a:endParaRPr kumimoji="1" lang="ja-JP" altLang="en-US"/>
          </a:p>
        </p:txBody>
      </p:sp>
      <p:sp>
        <p:nvSpPr>
          <p:cNvPr id="6" name="フッター プレースホルダー 5">
            <a:extLst>
              <a:ext uri="{FF2B5EF4-FFF2-40B4-BE49-F238E27FC236}">
                <a16:creationId xmlns:a16="http://schemas.microsoft.com/office/drawing/2014/main" id="{B7177406-53D8-7E4B-A4EA-7CBFBA4AEC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754854-EC39-5C45-9470-B1746D0AA2A7}"/>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3388567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E5500-301B-1D44-B0F0-0CA4D0A453A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FA9DF5B-043C-2041-8254-14AABD7CE0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1EA0519-C71D-3941-93EF-DC31EAC9A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3208EE-C754-E542-8A7A-686B3FBAD8E4}"/>
              </a:ext>
            </a:extLst>
          </p:cNvPr>
          <p:cNvSpPr>
            <a:spLocks noGrp="1"/>
          </p:cNvSpPr>
          <p:nvPr>
            <p:ph type="dt" sz="half" idx="10"/>
          </p:nvPr>
        </p:nvSpPr>
        <p:spPr/>
        <p:txBody>
          <a:bodyPr/>
          <a:lstStyle/>
          <a:p>
            <a:fld id="{7AC3C464-0786-A344-9B15-295C4E62B5A2}" type="datetimeFigureOut">
              <a:rPr kumimoji="1" lang="ja-JP" altLang="en-US" smtClean="0"/>
              <a:t>2022/2/7</a:t>
            </a:fld>
            <a:endParaRPr kumimoji="1" lang="ja-JP" altLang="en-US"/>
          </a:p>
        </p:txBody>
      </p:sp>
      <p:sp>
        <p:nvSpPr>
          <p:cNvPr id="6" name="フッター プレースホルダー 5">
            <a:extLst>
              <a:ext uri="{FF2B5EF4-FFF2-40B4-BE49-F238E27FC236}">
                <a16:creationId xmlns:a16="http://schemas.microsoft.com/office/drawing/2014/main" id="{92C7000A-F507-7E49-9853-A61AA76DC1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AAD385D-5423-D249-906D-D86384ED5CE2}"/>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143097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1A27EFC-1DE3-2444-9565-E06B244D6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2E1418-761B-9146-9BB9-010CA49219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7C0B21-2800-FB41-B870-F12FB34DDF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3C464-0786-A344-9B15-295C4E62B5A2}" type="datetimeFigureOut">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DFD930D1-E89A-5D41-BCFF-4B8DAE3726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6E1A0C7-145A-984E-A73B-8F02E1F62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3209451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C1D087-F1FD-9844-8E14-08BEC9D1A519}"/>
              </a:ext>
            </a:extLst>
          </p:cNvPr>
          <p:cNvSpPr>
            <a:spLocks noGrp="1"/>
          </p:cNvSpPr>
          <p:nvPr>
            <p:ph type="ctrTitle"/>
          </p:nvPr>
        </p:nvSpPr>
        <p:spPr>
          <a:xfrm>
            <a:off x="1636005" y="1133380"/>
            <a:ext cx="8919990" cy="2387600"/>
          </a:xfrm>
        </p:spPr>
        <p:txBody>
          <a:bodyPr>
            <a:normAutofit/>
          </a:bodyPr>
          <a:lstStyle/>
          <a:p>
            <a:r>
              <a:rPr lang="ja-JP" altLang="en-US" sz="4400"/>
              <a:t>光集積回路測定速度向上に向けた計算機生成ホログラムの検討</a:t>
            </a:r>
            <a:endParaRPr kumimoji="1" lang="ja-JP" altLang="en-US" sz="4400"/>
          </a:p>
        </p:txBody>
      </p:sp>
      <p:sp>
        <p:nvSpPr>
          <p:cNvPr id="3" name="字幕 2">
            <a:extLst>
              <a:ext uri="{FF2B5EF4-FFF2-40B4-BE49-F238E27FC236}">
                <a16:creationId xmlns:a16="http://schemas.microsoft.com/office/drawing/2014/main" id="{CEE76192-8B89-1F4F-9784-4C500B93415B}"/>
              </a:ext>
            </a:extLst>
          </p:cNvPr>
          <p:cNvSpPr>
            <a:spLocks noGrp="1"/>
          </p:cNvSpPr>
          <p:nvPr>
            <p:ph type="subTitle" idx="1"/>
          </p:nvPr>
        </p:nvSpPr>
        <p:spPr/>
        <p:txBody>
          <a:bodyPr/>
          <a:lstStyle/>
          <a:p>
            <a:r>
              <a:rPr kumimoji="1" lang="ja-JP" altLang="en-US"/>
              <a:t>福田研究室　佐々木</a:t>
            </a:r>
            <a:r>
              <a:rPr kumimoji="1" lang="en-US" altLang="ja-JP" dirty="0"/>
              <a:t> </a:t>
            </a:r>
            <a:r>
              <a:rPr kumimoji="1" lang="ja-JP" altLang="en-US"/>
              <a:t>瑠斗</a:t>
            </a:r>
          </a:p>
        </p:txBody>
      </p:sp>
    </p:spTree>
    <p:extLst>
      <p:ext uri="{BB962C8B-B14F-4D97-AF65-F5344CB8AC3E}">
        <p14:creationId xmlns:p14="http://schemas.microsoft.com/office/powerpoint/2010/main" val="2435314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49967E-D601-9B4E-8B50-6DEA69352B2C}"/>
              </a:ext>
            </a:extLst>
          </p:cNvPr>
          <p:cNvSpPr>
            <a:spLocks noGrp="1"/>
          </p:cNvSpPr>
          <p:nvPr>
            <p:ph type="title"/>
          </p:nvPr>
        </p:nvSpPr>
        <p:spPr/>
        <p:txBody>
          <a:bodyPr/>
          <a:lstStyle/>
          <a:p>
            <a:r>
              <a:rPr kumimoji="1" lang="ja-JP" altLang="en-US"/>
              <a:t>目的</a:t>
            </a:r>
          </a:p>
        </p:txBody>
      </p:sp>
      <p:sp>
        <p:nvSpPr>
          <p:cNvPr id="3" name="コンテンツ プレースホルダー 2">
            <a:extLst>
              <a:ext uri="{FF2B5EF4-FFF2-40B4-BE49-F238E27FC236}">
                <a16:creationId xmlns:a16="http://schemas.microsoft.com/office/drawing/2014/main" id="{FA6DE361-F162-D442-BD7C-77DA17D297A0}"/>
              </a:ext>
            </a:extLst>
          </p:cNvPr>
          <p:cNvSpPr>
            <a:spLocks noGrp="1"/>
          </p:cNvSpPr>
          <p:nvPr>
            <p:ph idx="1"/>
          </p:nvPr>
        </p:nvSpPr>
        <p:spPr>
          <a:xfrm>
            <a:off x="838200" y="1882775"/>
            <a:ext cx="10515600" cy="4351338"/>
          </a:xfrm>
        </p:spPr>
        <p:txBody>
          <a:bodyPr/>
          <a:lstStyle/>
          <a:p>
            <a:r>
              <a:rPr lang="ja-JP" altLang="en-US"/>
              <a:t>アライメントに費やされる時間の短縮を検討することで、時間的なコストを大幅に下げることの可能性を示す。</a:t>
            </a:r>
            <a:endParaRPr lang="en-US" altLang="ja-JP" dirty="0"/>
          </a:p>
          <a:p>
            <a:r>
              <a:rPr lang="ja-JP" altLang="en-US"/>
              <a:t>アライメント工程における、画像認識に有用なホログラムの結像パターンの検討を行う。</a:t>
            </a:r>
            <a:endParaRPr kumimoji="1" lang="ja-JP" altLang="en-US"/>
          </a:p>
        </p:txBody>
      </p:sp>
    </p:spTree>
    <p:extLst>
      <p:ext uri="{BB962C8B-B14F-4D97-AF65-F5344CB8AC3E}">
        <p14:creationId xmlns:p14="http://schemas.microsoft.com/office/powerpoint/2010/main" val="1088631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678A5-83D1-394A-986D-8026188BF426}"/>
              </a:ext>
            </a:extLst>
          </p:cNvPr>
          <p:cNvSpPr>
            <a:spLocks noGrp="1"/>
          </p:cNvSpPr>
          <p:nvPr>
            <p:ph type="title"/>
          </p:nvPr>
        </p:nvSpPr>
        <p:spPr/>
        <p:txBody>
          <a:bodyPr/>
          <a:lstStyle/>
          <a:p>
            <a:r>
              <a:rPr kumimoji="1" lang="ja-JP" altLang="en-US"/>
              <a:t>方法</a:t>
            </a:r>
          </a:p>
        </p:txBody>
      </p:sp>
      <p:sp>
        <p:nvSpPr>
          <p:cNvPr id="3" name="コンテンツ プレースホルダー 2">
            <a:extLst>
              <a:ext uri="{FF2B5EF4-FFF2-40B4-BE49-F238E27FC236}">
                <a16:creationId xmlns:a16="http://schemas.microsoft.com/office/drawing/2014/main" id="{FDC0DF8A-2CA7-FC4A-A29B-1BDE03F80A98}"/>
              </a:ext>
            </a:extLst>
          </p:cNvPr>
          <p:cNvSpPr>
            <a:spLocks noGrp="1"/>
          </p:cNvSpPr>
          <p:nvPr>
            <p:ph idx="1"/>
          </p:nvPr>
        </p:nvSpPr>
        <p:spPr>
          <a:xfrm>
            <a:off x="838200" y="1811125"/>
            <a:ext cx="10515600" cy="1630468"/>
          </a:xfrm>
        </p:spPr>
        <p:txBody>
          <a:bodyPr>
            <a:normAutofit lnSpcReduction="10000"/>
          </a:bodyPr>
          <a:lstStyle/>
          <a:p>
            <a:r>
              <a:rPr lang="en" altLang="ja-JP" dirty="0" err="1"/>
              <a:t>OpenFDTD</a:t>
            </a:r>
            <a:r>
              <a:rPr lang="ja-JP" altLang="en-US"/>
              <a:t>を用いて物体と光源を準備してシミュレーションを行う。</a:t>
            </a:r>
            <a:endParaRPr lang="en-US" altLang="ja-JP" dirty="0"/>
          </a:p>
          <a:p>
            <a:r>
              <a:rPr lang="ja-JP" altLang="en-US"/>
              <a:t>波長</a:t>
            </a:r>
            <a:r>
              <a:rPr lang="en-US" altLang="ja-JP" dirty="0"/>
              <a:t>630 </a:t>
            </a:r>
            <a:r>
              <a:rPr lang="en" altLang="ja-JP" dirty="0"/>
              <a:t>nm</a:t>
            </a:r>
            <a:r>
              <a:rPr lang="ja-JP" altLang="en-US"/>
              <a:t>の光を入射角</a:t>
            </a:r>
            <a:r>
              <a:rPr lang="en-US" altLang="ja-JP" dirty="0"/>
              <a:t>10</a:t>
            </a:r>
            <a:r>
              <a:rPr lang="ja-JP" altLang="en-US"/>
              <a:t>度で入射し、反射光と回折光を観察する。</a:t>
            </a:r>
            <a:endParaRPr lang="en-US" altLang="ja-JP" dirty="0"/>
          </a:p>
        </p:txBody>
      </p:sp>
      <p:grpSp>
        <p:nvGrpSpPr>
          <p:cNvPr id="4" name="グループ化 3">
            <a:extLst>
              <a:ext uri="{FF2B5EF4-FFF2-40B4-BE49-F238E27FC236}">
                <a16:creationId xmlns:a16="http://schemas.microsoft.com/office/drawing/2014/main" id="{FF7D160F-DF46-C34C-92F5-B7F46F1B1F70}"/>
              </a:ext>
            </a:extLst>
          </p:cNvPr>
          <p:cNvGrpSpPr>
            <a:grpSpLocks noChangeAspect="1"/>
          </p:cNvGrpSpPr>
          <p:nvPr/>
        </p:nvGrpSpPr>
        <p:grpSpPr>
          <a:xfrm>
            <a:off x="2902319" y="3286125"/>
            <a:ext cx="8451481" cy="3429000"/>
            <a:chOff x="1407886" y="1037172"/>
            <a:chExt cx="10443881" cy="4237372"/>
          </a:xfrm>
        </p:grpSpPr>
        <p:pic>
          <p:nvPicPr>
            <p:cNvPr id="5" name="図 4">
              <a:extLst>
                <a:ext uri="{FF2B5EF4-FFF2-40B4-BE49-F238E27FC236}">
                  <a16:creationId xmlns:a16="http://schemas.microsoft.com/office/drawing/2014/main" id="{991575FC-A003-B546-8EF4-4F1ED039468E}"/>
                </a:ext>
              </a:extLst>
            </p:cNvPr>
            <p:cNvPicPr>
              <a:picLocks noChangeAspect="1"/>
            </p:cNvPicPr>
            <p:nvPr/>
          </p:nvPicPr>
          <p:blipFill>
            <a:blip r:embed="rId2"/>
            <a:stretch>
              <a:fillRect/>
            </a:stretch>
          </p:blipFill>
          <p:spPr>
            <a:xfrm>
              <a:off x="1407886" y="1406504"/>
              <a:ext cx="4734605" cy="3701163"/>
            </a:xfrm>
            <a:prstGeom prst="rect">
              <a:avLst/>
            </a:prstGeom>
          </p:spPr>
        </p:pic>
        <p:sp>
          <p:nvSpPr>
            <p:cNvPr id="6" name="テキスト ボックス 5">
              <a:extLst>
                <a:ext uri="{FF2B5EF4-FFF2-40B4-BE49-F238E27FC236}">
                  <a16:creationId xmlns:a16="http://schemas.microsoft.com/office/drawing/2014/main" id="{21B58A14-C712-854A-B62A-25039C03105E}"/>
                </a:ext>
              </a:extLst>
            </p:cNvPr>
            <p:cNvSpPr txBox="1"/>
            <p:nvPr/>
          </p:nvSpPr>
          <p:spPr>
            <a:xfrm>
              <a:off x="1761771" y="1879904"/>
              <a:ext cx="1353256" cy="369332"/>
            </a:xfrm>
            <a:prstGeom prst="rect">
              <a:avLst/>
            </a:prstGeom>
            <a:noFill/>
          </p:spPr>
          <p:txBody>
            <a:bodyPr wrap="none" rtlCol="0">
              <a:spAutoFit/>
            </a:bodyPr>
            <a:lstStyle/>
            <a:p>
              <a:r>
                <a:rPr lang="ja-JP" altLang="en-US" dirty="0"/>
                <a:t>光源 </a:t>
              </a:r>
              <a:r>
                <a:rPr lang="en-US" altLang="ja-JP" dirty="0"/>
                <a:t>(</a:t>
              </a:r>
              <a:r>
                <a:rPr lang="ja-JP" altLang="en-US" dirty="0"/>
                <a:t>赤点</a:t>
              </a:r>
              <a:r>
                <a:rPr lang="en-US" altLang="ja-JP" dirty="0"/>
                <a:t>)</a:t>
              </a:r>
              <a:endParaRPr kumimoji="1" lang="ja-JP" altLang="en-US" dirty="0"/>
            </a:p>
          </p:txBody>
        </p:sp>
        <p:cxnSp>
          <p:nvCxnSpPr>
            <p:cNvPr id="7" name="直線矢印コネクタ 6">
              <a:extLst>
                <a:ext uri="{FF2B5EF4-FFF2-40B4-BE49-F238E27FC236}">
                  <a16:creationId xmlns:a16="http://schemas.microsoft.com/office/drawing/2014/main" id="{7B8D717F-4C7E-B74C-9B7E-862F0AB31AAD}"/>
                </a:ext>
              </a:extLst>
            </p:cNvPr>
            <p:cNvCxnSpPr/>
            <p:nvPr/>
          </p:nvCxnSpPr>
          <p:spPr>
            <a:xfrm>
              <a:off x="2438400" y="2264229"/>
              <a:ext cx="986971" cy="754742"/>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7087173-52CF-5A43-A664-A6AEB2B9E2EB}"/>
                </a:ext>
              </a:extLst>
            </p:cNvPr>
            <p:cNvSpPr txBox="1"/>
            <p:nvPr/>
          </p:nvSpPr>
          <p:spPr>
            <a:xfrm>
              <a:off x="3796959" y="1037172"/>
              <a:ext cx="1814920" cy="369332"/>
            </a:xfrm>
            <a:prstGeom prst="rect">
              <a:avLst/>
            </a:prstGeom>
            <a:noFill/>
          </p:spPr>
          <p:txBody>
            <a:bodyPr wrap="none" rtlCol="0">
              <a:spAutoFit/>
            </a:bodyPr>
            <a:lstStyle/>
            <a:p>
              <a:r>
                <a:rPr lang="ja-JP" altLang="en-US" dirty="0"/>
                <a:t>計算体系 </a:t>
              </a:r>
              <a:r>
                <a:rPr lang="en-US" altLang="ja-JP" dirty="0"/>
                <a:t>(</a:t>
              </a:r>
              <a:r>
                <a:rPr lang="ja-JP" altLang="en-US" dirty="0"/>
                <a:t>青枠</a:t>
              </a:r>
              <a:r>
                <a:rPr lang="en-US" altLang="ja-JP" dirty="0"/>
                <a:t>)</a:t>
              </a:r>
              <a:endParaRPr kumimoji="1" lang="ja-JP" altLang="en-US" dirty="0"/>
            </a:p>
          </p:txBody>
        </p:sp>
        <p:cxnSp>
          <p:nvCxnSpPr>
            <p:cNvPr id="9" name="直線矢印コネクタ 8">
              <a:extLst>
                <a:ext uri="{FF2B5EF4-FFF2-40B4-BE49-F238E27FC236}">
                  <a16:creationId xmlns:a16="http://schemas.microsoft.com/office/drawing/2014/main" id="{BBA86D82-23BC-CF4F-A357-2A38F919A5D9}"/>
                </a:ext>
              </a:extLst>
            </p:cNvPr>
            <p:cNvCxnSpPr/>
            <p:nvPr/>
          </p:nvCxnSpPr>
          <p:spPr>
            <a:xfrm flipH="1">
              <a:off x="4091940" y="1406504"/>
              <a:ext cx="28186" cy="414676"/>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0A47B765-1EC9-F84A-B151-252948C9104A}"/>
                </a:ext>
              </a:extLst>
            </p:cNvPr>
            <p:cNvSpPr txBox="1"/>
            <p:nvPr/>
          </p:nvSpPr>
          <p:spPr>
            <a:xfrm>
              <a:off x="6328285" y="2013275"/>
              <a:ext cx="1056700" cy="646331"/>
            </a:xfrm>
            <a:prstGeom prst="rect">
              <a:avLst/>
            </a:prstGeom>
            <a:noFill/>
          </p:spPr>
          <p:txBody>
            <a:bodyPr wrap="none" rtlCol="0">
              <a:spAutoFit/>
            </a:bodyPr>
            <a:lstStyle/>
            <a:p>
              <a:r>
                <a:rPr lang="ja-JP" altLang="en-US" dirty="0"/>
                <a:t>観察面 </a:t>
              </a:r>
              <a:endParaRPr lang="en-US" altLang="ja-JP" dirty="0"/>
            </a:p>
            <a:p>
              <a:r>
                <a:rPr lang="en-US" altLang="ja-JP" dirty="0"/>
                <a:t>(</a:t>
              </a:r>
              <a:r>
                <a:rPr lang="ja-JP" altLang="en-US" dirty="0"/>
                <a:t>緑枠面</a:t>
              </a:r>
              <a:r>
                <a:rPr lang="en-US" altLang="ja-JP" dirty="0"/>
                <a:t>)</a:t>
              </a:r>
              <a:endParaRPr kumimoji="1" lang="ja-JP" altLang="en-US" dirty="0"/>
            </a:p>
          </p:txBody>
        </p:sp>
        <p:cxnSp>
          <p:nvCxnSpPr>
            <p:cNvPr id="11" name="直線矢印コネクタ 10">
              <a:extLst>
                <a:ext uri="{FF2B5EF4-FFF2-40B4-BE49-F238E27FC236}">
                  <a16:creationId xmlns:a16="http://schemas.microsoft.com/office/drawing/2014/main" id="{FE2F9F98-10A9-4D41-A2B2-BABA652E45F8}"/>
                </a:ext>
              </a:extLst>
            </p:cNvPr>
            <p:cNvCxnSpPr/>
            <p:nvPr/>
          </p:nvCxnSpPr>
          <p:spPr>
            <a:xfrm flipH="1">
              <a:off x="5691615" y="2325189"/>
              <a:ext cx="694756" cy="316411"/>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E670B06B-F155-AA45-ADF5-DA790F312DCA}"/>
                </a:ext>
              </a:extLst>
            </p:cNvPr>
            <p:cNvCxnSpPr/>
            <p:nvPr/>
          </p:nvCxnSpPr>
          <p:spPr>
            <a:xfrm flipH="1" flipV="1">
              <a:off x="4704420" y="3703320"/>
              <a:ext cx="599100" cy="419100"/>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523CD1C-C68B-BD40-B0CA-68404656A0B0}"/>
                </a:ext>
              </a:extLst>
            </p:cNvPr>
            <p:cNvSpPr txBox="1"/>
            <p:nvPr/>
          </p:nvSpPr>
          <p:spPr>
            <a:xfrm>
              <a:off x="4870393" y="4122420"/>
              <a:ext cx="1338828" cy="646331"/>
            </a:xfrm>
            <a:prstGeom prst="rect">
              <a:avLst/>
            </a:prstGeom>
            <a:noFill/>
          </p:spPr>
          <p:txBody>
            <a:bodyPr wrap="none" rtlCol="0">
              <a:spAutoFit/>
            </a:bodyPr>
            <a:lstStyle/>
            <a:p>
              <a:r>
                <a:rPr lang="ja-JP" altLang="en-US" dirty="0"/>
                <a:t>ホログラム</a:t>
              </a:r>
              <a:endParaRPr lang="en-US" altLang="ja-JP" dirty="0"/>
            </a:p>
            <a:p>
              <a:r>
                <a:rPr kumimoji="1" lang="en-US" altLang="ja-JP" dirty="0"/>
                <a:t>(</a:t>
              </a:r>
              <a:r>
                <a:rPr kumimoji="1" lang="ja-JP" altLang="en-US" dirty="0"/>
                <a:t>桃色</a:t>
              </a:r>
              <a:r>
                <a:rPr kumimoji="1" lang="en-US" altLang="ja-JP" dirty="0"/>
                <a:t>)</a:t>
              </a:r>
              <a:endParaRPr kumimoji="1" lang="ja-JP" altLang="en-US" dirty="0"/>
            </a:p>
          </p:txBody>
        </p:sp>
        <p:pic>
          <p:nvPicPr>
            <p:cNvPr id="14" name="図 13">
              <a:extLst>
                <a:ext uri="{FF2B5EF4-FFF2-40B4-BE49-F238E27FC236}">
                  <a16:creationId xmlns:a16="http://schemas.microsoft.com/office/drawing/2014/main" id="{479577AE-2F35-9442-9CEB-B2777E192A1C}"/>
                </a:ext>
              </a:extLst>
            </p:cNvPr>
            <p:cNvPicPr>
              <a:picLocks noChangeAspect="1"/>
            </p:cNvPicPr>
            <p:nvPr/>
          </p:nvPicPr>
          <p:blipFill>
            <a:blip r:embed="rId3"/>
            <a:stretch>
              <a:fillRect/>
            </a:stretch>
          </p:blipFill>
          <p:spPr>
            <a:xfrm>
              <a:off x="7465673" y="1133464"/>
              <a:ext cx="4278650" cy="3771014"/>
            </a:xfrm>
            <a:prstGeom prst="rect">
              <a:avLst/>
            </a:prstGeom>
          </p:spPr>
        </p:pic>
        <p:sp>
          <p:nvSpPr>
            <p:cNvPr id="15" name="テキスト ボックス 14">
              <a:extLst>
                <a:ext uri="{FF2B5EF4-FFF2-40B4-BE49-F238E27FC236}">
                  <a16:creationId xmlns:a16="http://schemas.microsoft.com/office/drawing/2014/main" id="{A4BC4CBF-F415-F54C-B689-1C5624EAC466}"/>
                </a:ext>
              </a:extLst>
            </p:cNvPr>
            <p:cNvSpPr txBox="1"/>
            <p:nvPr/>
          </p:nvSpPr>
          <p:spPr>
            <a:xfrm>
              <a:off x="7358229" y="4966767"/>
              <a:ext cx="4493538" cy="307777"/>
            </a:xfrm>
            <a:prstGeom prst="rect">
              <a:avLst/>
            </a:prstGeom>
            <a:noFill/>
          </p:spPr>
          <p:txBody>
            <a:bodyPr wrap="none" rtlCol="0">
              <a:spAutoFit/>
            </a:bodyPr>
            <a:lstStyle/>
            <a:p>
              <a:r>
                <a:rPr lang="ja-JP" altLang="en-US" sz="1400" dirty="0"/>
                <a:t>シミュレーション計算で生成されたホログラムの一例</a:t>
              </a:r>
              <a:endParaRPr kumimoji="1" lang="ja-JP" altLang="en-US" sz="1400" dirty="0"/>
            </a:p>
          </p:txBody>
        </p:sp>
        <p:cxnSp>
          <p:nvCxnSpPr>
            <p:cNvPr id="16" name="直線矢印コネクタ 15">
              <a:extLst>
                <a:ext uri="{FF2B5EF4-FFF2-40B4-BE49-F238E27FC236}">
                  <a16:creationId xmlns:a16="http://schemas.microsoft.com/office/drawing/2014/main" id="{3EF55DFE-53BF-5E44-8B8B-F49BAF897172}"/>
                </a:ext>
              </a:extLst>
            </p:cNvPr>
            <p:cNvCxnSpPr/>
            <p:nvPr/>
          </p:nvCxnSpPr>
          <p:spPr>
            <a:xfrm flipH="1">
              <a:off x="5734734" y="2336441"/>
              <a:ext cx="651637" cy="500378"/>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B3C519B7-2223-9E40-AABF-61C73B705F6E}"/>
                </a:ext>
              </a:extLst>
            </p:cNvPr>
            <p:cNvCxnSpPr/>
            <p:nvPr/>
          </p:nvCxnSpPr>
          <p:spPr>
            <a:xfrm flipH="1">
              <a:off x="5734735" y="2325189"/>
              <a:ext cx="651636" cy="685743"/>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0D7C72DC-3C05-8F45-B247-115C7FCD5200}"/>
                </a:ext>
              </a:extLst>
            </p:cNvPr>
            <p:cNvCxnSpPr/>
            <p:nvPr/>
          </p:nvCxnSpPr>
          <p:spPr>
            <a:xfrm flipH="1">
              <a:off x="5816674" y="2313937"/>
              <a:ext cx="569698" cy="909867"/>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09EE5695-6951-9948-A8F8-28AD93C61D67}"/>
                </a:ext>
              </a:extLst>
            </p:cNvPr>
            <p:cNvCxnSpPr/>
            <p:nvPr/>
          </p:nvCxnSpPr>
          <p:spPr>
            <a:xfrm flipH="1">
              <a:off x="5816673" y="2336441"/>
              <a:ext cx="539649" cy="1100236"/>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2D627F8-F532-1947-9EAC-4194D264AF82}"/>
                </a:ext>
              </a:extLst>
            </p:cNvPr>
            <p:cNvCxnSpPr/>
            <p:nvPr/>
          </p:nvCxnSpPr>
          <p:spPr>
            <a:xfrm flipH="1" flipV="1">
              <a:off x="5095982" y="2101064"/>
              <a:ext cx="1260341" cy="235377"/>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1" name="フリーフォーム 20">
              <a:extLst>
                <a:ext uri="{FF2B5EF4-FFF2-40B4-BE49-F238E27FC236}">
                  <a16:creationId xmlns:a16="http://schemas.microsoft.com/office/drawing/2014/main" id="{287FD59A-B21A-B740-84E2-ADAB4035F6B1}"/>
                </a:ext>
              </a:extLst>
            </p:cNvPr>
            <p:cNvSpPr/>
            <p:nvPr/>
          </p:nvSpPr>
          <p:spPr>
            <a:xfrm>
              <a:off x="5147353" y="3164440"/>
              <a:ext cx="2496620" cy="719191"/>
            </a:xfrm>
            <a:custGeom>
              <a:avLst/>
              <a:gdLst>
                <a:gd name="connsiteX0" fmla="*/ 0 w 2496620"/>
                <a:gd name="connsiteY0" fmla="*/ 0 h 719191"/>
                <a:gd name="connsiteX1" fmla="*/ 976045 w 2496620"/>
                <a:gd name="connsiteY1" fmla="*/ 719191 h 719191"/>
                <a:gd name="connsiteX2" fmla="*/ 2496620 w 2496620"/>
                <a:gd name="connsiteY2" fmla="*/ 719191 h 719191"/>
              </a:gdLst>
              <a:ahLst/>
              <a:cxnLst>
                <a:cxn ang="0">
                  <a:pos x="connsiteX0" y="connsiteY0"/>
                </a:cxn>
                <a:cxn ang="0">
                  <a:pos x="connsiteX1" y="connsiteY1"/>
                </a:cxn>
                <a:cxn ang="0">
                  <a:pos x="connsiteX2" y="connsiteY2"/>
                </a:cxn>
              </a:cxnLst>
              <a:rect l="l" t="t" r="r" b="b"/>
              <a:pathLst>
                <a:path w="2496620" h="719191">
                  <a:moveTo>
                    <a:pt x="0" y="0"/>
                  </a:moveTo>
                  <a:lnTo>
                    <a:pt x="976045" y="719191"/>
                  </a:lnTo>
                  <a:lnTo>
                    <a:pt x="2496620" y="719191"/>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B56B2EE7-9B5E-B84E-B9AD-0E9D548A562A}"/>
                </a:ext>
              </a:extLst>
            </p:cNvPr>
            <p:cNvSpPr/>
            <p:nvPr/>
          </p:nvSpPr>
          <p:spPr>
            <a:xfrm>
              <a:off x="7643973" y="1133464"/>
              <a:ext cx="4207794" cy="38333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8996EF0-57BF-9340-806A-9FA27D7D7F2C}"/>
                </a:ext>
              </a:extLst>
            </p:cNvPr>
            <p:cNvSpPr txBox="1"/>
            <p:nvPr/>
          </p:nvSpPr>
          <p:spPr>
            <a:xfrm>
              <a:off x="6521780" y="3471434"/>
              <a:ext cx="877163" cy="369332"/>
            </a:xfrm>
            <a:prstGeom prst="rect">
              <a:avLst/>
            </a:prstGeom>
            <a:noFill/>
          </p:spPr>
          <p:txBody>
            <a:bodyPr wrap="none" rtlCol="0">
              <a:spAutoFit/>
            </a:bodyPr>
            <a:lstStyle/>
            <a:p>
              <a:r>
                <a:rPr kumimoji="1" lang="ja-JP" altLang="en-US" dirty="0"/>
                <a:t>観察面</a:t>
              </a:r>
            </a:p>
          </p:txBody>
        </p:sp>
        <p:sp>
          <p:nvSpPr>
            <p:cNvPr id="24" name="下矢印 23">
              <a:extLst>
                <a:ext uri="{FF2B5EF4-FFF2-40B4-BE49-F238E27FC236}">
                  <a16:creationId xmlns:a16="http://schemas.microsoft.com/office/drawing/2014/main" id="{367142C4-1586-4946-9AE2-810EED114B21}"/>
                </a:ext>
              </a:extLst>
            </p:cNvPr>
            <p:cNvSpPr/>
            <p:nvPr/>
          </p:nvSpPr>
          <p:spPr>
            <a:xfrm rot="19711861">
              <a:off x="3512939" y="3197965"/>
              <a:ext cx="407336" cy="26504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C8BCB6BD-00FB-0C4F-8ED8-4946FD8BEA65}"/>
                </a:ext>
              </a:extLst>
            </p:cNvPr>
            <p:cNvSpPr txBox="1"/>
            <p:nvPr/>
          </p:nvSpPr>
          <p:spPr>
            <a:xfrm>
              <a:off x="3106217" y="3274665"/>
              <a:ext cx="668263" cy="523220"/>
            </a:xfrm>
            <a:prstGeom prst="rect">
              <a:avLst/>
            </a:prstGeom>
            <a:noFill/>
          </p:spPr>
          <p:txBody>
            <a:bodyPr wrap="square" rtlCol="0">
              <a:spAutoFit/>
            </a:bodyPr>
            <a:lstStyle/>
            <a:p>
              <a:r>
                <a:rPr kumimoji="1" lang="ja-JP" altLang="en-US" sz="1400" dirty="0"/>
                <a:t>出射方向</a:t>
              </a:r>
            </a:p>
          </p:txBody>
        </p:sp>
      </p:grpSp>
    </p:spTree>
    <p:extLst>
      <p:ext uri="{BB962C8B-B14F-4D97-AF65-F5344CB8AC3E}">
        <p14:creationId xmlns:p14="http://schemas.microsoft.com/office/powerpoint/2010/main" val="573299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FB403-0CA9-264C-ACCB-D0D9049B8579}"/>
              </a:ext>
            </a:extLst>
          </p:cNvPr>
          <p:cNvSpPr>
            <a:spLocks noGrp="1"/>
          </p:cNvSpPr>
          <p:nvPr>
            <p:ph type="title"/>
          </p:nvPr>
        </p:nvSpPr>
        <p:spPr/>
        <p:txBody>
          <a:bodyPr/>
          <a:lstStyle/>
          <a:p>
            <a:r>
              <a:rPr kumimoji="1" lang="ja-JP" altLang="en-US"/>
              <a:t>結果</a:t>
            </a:r>
          </a:p>
        </p:txBody>
      </p:sp>
      <p:sp>
        <p:nvSpPr>
          <p:cNvPr id="3" name="コンテンツ プレースホルダー 2">
            <a:extLst>
              <a:ext uri="{FF2B5EF4-FFF2-40B4-BE49-F238E27FC236}">
                <a16:creationId xmlns:a16="http://schemas.microsoft.com/office/drawing/2014/main" id="{5DD50533-E3A7-2A40-9CE5-FF411C5739C8}"/>
              </a:ext>
            </a:extLst>
          </p:cNvPr>
          <p:cNvSpPr>
            <a:spLocks noGrp="1"/>
          </p:cNvSpPr>
          <p:nvPr>
            <p:ph idx="1"/>
          </p:nvPr>
        </p:nvSpPr>
        <p:spPr>
          <a:xfrm>
            <a:off x="885823" y="1825625"/>
            <a:ext cx="5429252" cy="560388"/>
          </a:xfrm>
        </p:spPr>
        <p:txBody>
          <a:bodyPr>
            <a:normAutofit fontScale="92500"/>
          </a:bodyPr>
          <a:lstStyle/>
          <a:p>
            <a:r>
              <a:rPr lang="ja-JP" altLang="en-US"/>
              <a:t>ピッチ</a:t>
            </a:r>
            <a:r>
              <a:rPr lang="en-US" altLang="ja-JP" dirty="0"/>
              <a:t>500 </a:t>
            </a:r>
            <a:r>
              <a:rPr lang="en-US" altLang="ja-JP" dirty="0" err="1"/>
              <a:t>μm</a:t>
            </a:r>
            <a:r>
              <a:rPr kumimoji="1" lang="ja-JP" altLang="en-US"/>
              <a:t>の</a:t>
            </a:r>
            <a:r>
              <a:rPr lang="ja-JP" altLang="en-US"/>
              <a:t>グレーティング</a:t>
            </a:r>
            <a:endParaRPr kumimoji="1" lang="ja-JP" altLang="en-US"/>
          </a:p>
        </p:txBody>
      </p:sp>
      <p:pic>
        <p:nvPicPr>
          <p:cNvPr id="5" name="図 4" descr="グラフィカル ユーザー インターフェイス&#10;&#10;自動的に生成された説明">
            <a:extLst>
              <a:ext uri="{FF2B5EF4-FFF2-40B4-BE49-F238E27FC236}">
                <a16:creationId xmlns:a16="http://schemas.microsoft.com/office/drawing/2014/main" id="{DA4CD266-D274-294D-8CA3-BB49313F1969}"/>
              </a:ext>
            </a:extLst>
          </p:cNvPr>
          <p:cNvPicPr>
            <a:picLocks noChangeAspect="1"/>
          </p:cNvPicPr>
          <p:nvPr/>
        </p:nvPicPr>
        <p:blipFill>
          <a:blip r:embed="rId2"/>
          <a:stretch>
            <a:fillRect/>
          </a:stretch>
        </p:blipFill>
        <p:spPr>
          <a:xfrm>
            <a:off x="447675" y="2286000"/>
            <a:ext cx="5867400" cy="4400550"/>
          </a:xfrm>
          <a:prstGeom prst="rect">
            <a:avLst/>
          </a:prstGeom>
        </p:spPr>
      </p:pic>
      <p:sp>
        <p:nvSpPr>
          <p:cNvPr id="10" name="コンテンツ プレースホルダー 2">
            <a:extLst>
              <a:ext uri="{FF2B5EF4-FFF2-40B4-BE49-F238E27FC236}">
                <a16:creationId xmlns:a16="http://schemas.microsoft.com/office/drawing/2014/main" id="{27579481-1D6F-554F-962B-539C567A3969}"/>
              </a:ext>
            </a:extLst>
          </p:cNvPr>
          <p:cNvSpPr txBox="1">
            <a:spLocks/>
          </p:cNvSpPr>
          <p:nvPr/>
        </p:nvSpPr>
        <p:spPr>
          <a:xfrm>
            <a:off x="6681789" y="1825625"/>
            <a:ext cx="5086349" cy="560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縦型のグレーティング</a:t>
            </a:r>
          </a:p>
        </p:txBody>
      </p:sp>
      <p:pic>
        <p:nvPicPr>
          <p:cNvPr id="11" name="図 10" descr="グラフィカル ユーザー インターフェイス&#10;&#10;自動的に生成された説明">
            <a:extLst>
              <a:ext uri="{FF2B5EF4-FFF2-40B4-BE49-F238E27FC236}">
                <a16:creationId xmlns:a16="http://schemas.microsoft.com/office/drawing/2014/main" id="{1C80F0DD-81CB-F24D-BAA3-D3C172435461}"/>
              </a:ext>
            </a:extLst>
          </p:cNvPr>
          <p:cNvPicPr>
            <a:picLocks noChangeAspect="1"/>
          </p:cNvPicPr>
          <p:nvPr/>
        </p:nvPicPr>
        <p:blipFill>
          <a:blip r:embed="rId3"/>
          <a:stretch>
            <a:fillRect/>
          </a:stretch>
        </p:blipFill>
        <p:spPr>
          <a:xfrm>
            <a:off x="6267452" y="2286000"/>
            <a:ext cx="5867400" cy="4400550"/>
          </a:xfrm>
          <a:prstGeom prst="rect">
            <a:avLst/>
          </a:prstGeom>
        </p:spPr>
      </p:pic>
    </p:spTree>
    <p:extLst>
      <p:ext uri="{BB962C8B-B14F-4D97-AF65-F5344CB8AC3E}">
        <p14:creationId xmlns:p14="http://schemas.microsoft.com/office/powerpoint/2010/main" val="3719610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6D26B3ED-2B33-9647-BCE3-60F4F1E21C0E}"/>
              </a:ext>
            </a:extLst>
          </p:cNvPr>
          <p:cNvSpPr txBox="1">
            <a:spLocks/>
          </p:cNvSpPr>
          <p:nvPr/>
        </p:nvSpPr>
        <p:spPr>
          <a:xfrm>
            <a:off x="638175" y="1200149"/>
            <a:ext cx="5591175"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45</a:t>
            </a:r>
            <a:r>
              <a:rPr lang="ja-JP" altLang="en-US"/>
              <a:t>度回転させたグレーティング</a:t>
            </a:r>
          </a:p>
        </p:txBody>
      </p:sp>
      <p:pic>
        <p:nvPicPr>
          <p:cNvPr id="8" name="図 7" descr="グラフィカル ユーザー インターフェイス&#10;&#10;自動的に生成された説明">
            <a:extLst>
              <a:ext uri="{FF2B5EF4-FFF2-40B4-BE49-F238E27FC236}">
                <a16:creationId xmlns:a16="http://schemas.microsoft.com/office/drawing/2014/main" id="{97DD0EC2-67E1-F64F-A0DB-00F05536FB25}"/>
              </a:ext>
            </a:extLst>
          </p:cNvPr>
          <p:cNvPicPr>
            <a:picLocks noChangeAspect="1"/>
          </p:cNvPicPr>
          <p:nvPr/>
        </p:nvPicPr>
        <p:blipFill>
          <a:blip r:embed="rId2"/>
          <a:stretch>
            <a:fillRect/>
          </a:stretch>
        </p:blipFill>
        <p:spPr>
          <a:xfrm>
            <a:off x="385762" y="1746249"/>
            <a:ext cx="6096000" cy="4572000"/>
          </a:xfrm>
          <a:prstGeom prst="rect">
            <a:avLst/>
          </a:prstGeom>
        </p:spPr>
      </p:pic>
      <p:sp>
        <p:nvSpPr>
          <p:cNvPr id="11" name="コンテンツ プレースホルダー 2">
            <a:extLst>
              <a:ext uri="{FF2B5EF4-FFF2-40B4-BE49-F238E27FC236}">
                <a16:creationId xmlns:a16="http://schemas.microsoft.com/office/drawing/2014/main" id="{13955438-52F5-0D4F-9618-ECC0F3A4A11B}"/>
              </a:ext>
            </a:extLst>
          </p:cNvPr>
          <p:cNvSpPr txBox="1">
            <a:spLocks/>
          </p:cNvSpPr>
          <p:nvPr/>
        </p:nvSpPr>
        <p:spPr>
          <a:xfrm>
            <a:off x="6176962" y="1200149"/>
            <a:ext cx="5591175"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60</a:t>
            </a:r>
            <a:r>
              <a:rPr lang="ja-JP" altLang="en-US"/>
              <a:t>度回転させたグレーティング</a:t>
            </a:r>
          </a:p>
        </p:txBody>
      </p:sp>
      <p:pic>
        <p:nvPicPr>
          <p:cNvPr id="13" name="図 12" descr="グラフィカル ユーザー インターフェイス&#10;&#10;自動的に生成された説明">
            <a:extLst>
              <a:ext uri="{FF2B5EF4-FFF2-40B4-BE49-F238E27FC236}">
                <a16:creationId xmlns:a16="http://schemas.microsoft.com/office/drawing/2014/main" id="{1DC85CE4-34E2-5B47-B8C7-071B28064F53}"/>
              </a:ext>
            </a:extLst>
          </p:cNvPr>
          <p:cNvPicPr>
            <a:picLocks noChangeAspect="1"/>
          </p:cNvPicPr>
          <p:nvPr/>
        </p:nvPicPr>
        <p:blipFill>
          <a:blip r:embed="rId3"/>
          <a:stretch>
            <a:fillRect/>
          </a:stretch>
        </p:blipFill>
        <p:spPr>
          <a:xfrm>
            <a:off x="5893593" y="1746249"/>
            <a:ext cx="6096000" cy="4572000"/>
          </a:xfrm>
          <a:prstGeom prst="rect">
            <a:avLst/>
          </a:prstGeom>
        </p:spPr>
      </p:pic>
    </p:spTree>
    <p:extLst>
      <p:ext uri="{BB962C8B-B14F-4D97-AF65-F5344CB8AC3E}">
        <p14:creationId xmlns:p14="http://schemas.microsoft.com/office/powerpoint/2010/main" val="1059025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583F101-B240-FE44-A945-4251DC681E24}"/>
              </a:ext>
            </a:extLst>
          </p:cNvPr>
          <p:cNvSpPr>
            <a:spLocks noGrp="1"/>
          </p:cNvSpPr>
          <p:nvPr>
            <p:ph idx="1"/>
          </p:nvPr>
        </p:nvSpPr>
        <p:spPr>
          <a:xfrm>
            <a:off x="476248" y="1284287"/>
            <a:ext cx="5619751" cy="831850"/>
          </a:xfrm>
        </p:spPr>
        <p:txBody>
          <a:bodyPr>
            <a:normAutofit/>
          </a:bodyPr>
          <a:lstStyle/>
          <a:p>
            <a:r>
              <a:rPr lang="en-US" altLang="ja-JP" dirty="0"/>
              <a:t>45</a:t>
            </a:r>
            <a:r>
              <a:rPr kumimoji="1" lang="ja-JP" altLang="en-US"/>
              <a:t>度と</a:t>
            </a:r>
            <a:r>
              <a:rPr kumimoji="1" lang="en-US" altLang="ja-JP" dirty="0"/>
              <a:t>135</a:t>
            </a:r>
            <a:r>
              <a:rPr kumimoji="1" lang="ja-JP" altLang="en-US"/>
              <a:t>度のグレーティング</a:t>
            </a:r>
          </a:p>
        </p:txBody>
      </p:sp>
      <p:sp>
        <p:nvSpPr>
          <p:cNvPr id="4" name="コンテンツ プレースホルダー 2">
            <a:extLst>
              <a:ext uri="{FF2B5EF4-FFF2-40B4-BE49-F238E27FC236}">
                <a16:creationId xmlns:a16="http://schemas.microsoft.com/office/drawing/2014/main" id="{6566A57D-CC7F-C949-B01F-CABA3389FFEC}"/>
              </a:ext>
            </a:extLst>
          </p:cNvPr>
          <p:cNvSpPr txBox="1">
            <a:spLocks/>
          </p:cNvSpPr>
          <p:nvPr/>
        </p:nvSpPr>
        <p:spPr>
          <a:xfrm>
            <a:off x="6095999" y="1284287"/>
            <a:ext cx="5857877" cy="573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600" dirty="0"/>
              <a:t>0</a:t>
            </a:r>
            <a:r>
              <a:rPr lang="ja-JP" altLang="en-US" sz="2600"/>
              <a:t>度と</a:t>
            </a:r>
            <a:r>
              <a:rPr lang="en-US" altLang="ja-JP" sz="2600" dirty="0"/>
              <a:t>60</a:t>
            </a:r>
            <a:r>
              <a:rPr lang="ja-JP" altLang="en-US" sz="2600"/>
              <a:t>度の</a:t>
            </a:r>
            <a:r>
              <a:rPr lang="en-US" altLang="ja-JP" sz="2600" dirty="0"/>
              <a:t>120</a:t>
            </a:r>
            <a:r>
              <a:rPr lang="ja-JP" altLang="en-US" sz="2600"/>
              <a:t>度のグレーティング</a:t>
            </a:r>
          </a:p>
        </p:txBody>
      </p:sp>
      <p:pic>
        <p:nvPicPr>
          <p:cNvPr id="6" name="図 5" descr="グラフィカル ユーザー インターフェイス&#10;&#10;自動的に生成された説明">
            <a:extLst>
              <a:ext uri="{FF2B5EF4-FFF2-40B4-BE49-F238E27FC236}">
                <a16:creationId xmlns:a16="http://schemas.microsoft.com/office/drawing/2014/main" id="{B5D6E099-E555-6147-AC32-D455D7C447A5}"/>
              </a:ext>
            </a:extLst>
          </p:cNvPr>
          <p:cNvPicPr>
            <a:picLocks noChangeAspect="1"/>
          </p:cNvPicPr>
          <p:nvPr/>
        </p:nvPicPr>
        <p:blipFill>
          <a:blip r:embed="rId2"/>
          <a:stretch>
            <a:fillRect/>
          </a:stretch>
        </p:blipFill>
        <p:spPr>
          <a:xfrm>
            <a:off x="238124" y="1700212"/>
            <a:ext cx="6096000" cy="4572000"/>
          </a:xfrm>
          <a:prstGeom prst="rect">
            <a:avLst/>
          </a:prstGeom>
        </p:spPr>
      </p:pic>
      <p:pic>
        <p:nvPicPr>
          <p:cNvPr id="9" name="図 8" descr="グラフィカル ユーザー インターフェイス, アプリケーション&#10;&#10;自動的に生成された説明">
            <a:extLst>
              <a:ext uri="{FF2B5EF4-FFF2-40B4-BE49-F238E27FC236}">
                <a16:creationId xmlns:a16="http://schemas.microsoft.com/office/drawing/2014/main" id="{0DB61720-3210-114D-A2E0-75E7B72975FE}"/>
              </a:ext>
            </a:extLst>
          </p:cNvPr>
          <p:cNvPicPr>
            <a:picLocks noChangeAspect="1"/>
          </p:cNvPicPr>
          <p:nvPr/>
        </p:nvPicPr>
        <p:blipFill>
          <a:blip r:embed="rId3"/>
          <a:stretch>
            <a:fillRect/>
          </a:stretch>
        </p:blipFill>
        <p:spPr>
          <a:xfrm>
            <a:off x="5976937" y="1700212"/>
            <a:ext cx="6096000" cy="4572000"/>
          </a:xfrm>
          <a:prstGeom prst="rect">
            <a:avLst/>
          </a:prstGeom>
        </p:spPr>
      </p:pic>
    </p:spTree>
    <p:extLst>
      <p:ext uri="{BB962C8B-B14F-4D97-AF65-F5344CB8AC3E}">
        <p14:creationId xmlns:p14="http://schemas.microsoft.com/office/powerpoint/2010/main" val="1311486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F9CAC-9332-F243-9012-3BD756D41B4D}"/>
              </a:ext>
            </a:extLst>
          </p:cNvPr>
          <p:cNvSpPr>
            <a:spLocks noGrp="1"/>
          </p:cNvSpPr>
          <p:nvPr>
            <p:ph type="title"/>
          </p:nvPr>
        </p:nvSpPr>
        <p:spPr/>
        <p:txBody>
          <a:bodyPr/>
          <a:lstStyle/>
          <a:p>
            <a:r>
              <a:rPr kumimoji="1" lang="ja-JP" altLang="en-US"/>
              <a:t>結論</a:t>
            </a:r>
          </a:p>
        </p:txBody>
      </p:sp>
      <p:sp>
        <p:nvSpPr>
          <p:cNvPr id="3" name="コンテンツ プレースホルダー 2">
            <a:extLst>
              <a:ext uri="{FF2B5EF4-FFF2-40B4-BE49-F238E27FC236}">
                <a16:creationId xmlns:a16="http://schemas.microsoft.com/office/drawing/2014/main" id="{7B51800A-FAD4-2C48-B0F6-5DE12A8AC08C}"/>
              </a:ext>
            </a:extLst>
          </p:cNvPr>
          <p:cNvSpPr>
            <a:spLocks noGrp="1"/>
          </p:cNvSpPr>
          <p:nvPr>
            <p:ph idx="1"/>
          </p:nvPr>
        </p:nvSpPr>
        <p:spPr>
          <a:xfrm>
            <a:off x="838200" y="2487612"/>
            <a:ext cx="10515600" cy="3975100"/>
          </a:xfrm>
        </p:spPr>
        <p:txBody>
          <a:bodyPr/>
          <a:lstStyle/>
          <a:p>
            <a:r>
              <a:rPr lang="ja-JP" altLang="en-US"/>
              <a:t>本研究で検討を行ったホログラムを画像認識に足る図形を生成する成果は限定的であった。</a:t>
            </a:r>
            <a:endParaRPr lang="en-US" altLang="ja-JP" dirty="0"/>
          </a:p>
          <a:p>
            <a:r>
              <a:rPr lang="ja-JP" altLang="en-US"/>
              <a:t>アライメントの時間を短縮する検討としては不十分である。</a:t>
            </a:r>
            <a:endParaRPr lang="en-US" altLang="ja-JP" dirty="0"/>
          </a:p>
          <a:p>
            <a:pPr marL="0" indent="0">
              <a:buNone/>
            </a:pPr>
            <a:r>
              <a:rPr lang="ja-JP" altLang="en-US"/>
              <a:t>　→実際にアライメントの作業を行っていないため</a:t>
            </a:r>
            <a:endParaRPr lang="en-US" altLang="ja-JP" dirty="0"/>
          </a:p>
        </p:txBody>
      </p:sp>
    </p:spTree>
    <p:extLst>
      <p:ext uri="{BB962C8B-B14F-4D97-AF65-F5344CB8AC3E}">
        <p14:creationId xmlns:p14="http://schemas.microsoft.com/office/powerpoint/2010/main" val="1512583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583F101-B240-FE44-A945-4251DC681E24}"/>
              </a:ext>
            </a:extLst>
          </p:cNvPr>
          <p:cNvSpPr>
            <a:spLocks noGrp="1"/>
          </p:cNvSpPr>
          <p:nvPr>
            <p:ph idx="1"/>
          </p:nvPr>
        </p:nvSpPr>
        <p:spPr>
          <a:xfrm>
            <a:off x="476248" y="1284287"/>
            <a:ext cx="5619751" cy="831850"/>
          </a:xfrm>
        </p:spPr>
        <p:txBody>
          <a:bodyPr>
            <a:normAutofit/>
          </a:bodyPr>
          <a:lstStyle/>
          <a:p>
            <a:r>
              <a:rPr lang="en-US" altLang="ja-JP" dirty="0"/>
              <a:t>45</a:t>
            </a:r>
            <a:r>
              <a:rPr kumimoji="1" lang="ja-JP" altLang="en-US"/>
              <a:t>度と</a:t>
            </a:r>
            <a:r>
              <a:rPr kumimoji="1" lang="en-US" altLang="ja-JP" dirty="0"/>
              <a:t>135</a:t>
            </a:r>
            <a:r>
              <a:rPr kumimoji="1" lang="ja-JP" altLang="en-US"/>
              <a:t>度のグレーティング</a:t>
            </a:r>
          </a:p>
        </p:txBody>
      </p:sp>
      <p:sp>
        <p:nvSpPr>
          <p:cNvPr id="4" name="コンテンツ プレースホルダー 2">
            <a:extLst>
              <a:ext uri="{FF2B5EF4-FFF2-40B4-BE49-F238E27FC236}">
                <a16:creationId xmlns:a16="http://schemas.microsoft.com/office/drawing/2014/main" id="{6566A57D-CC7F-C949-B01F-CABA3389FFEC}"/>
              </a:ext>
            </a:extLst>
          </p:cNvPr>
          <p:cNvSpPr txBox="1">
            <a:spLocks/>
          </p:cNvSpPr>
          <p:nvPr/>
        </p:nvSpPr>
        <p:spPr>
          <a:xfrm>
            <a:off x="6095999" y="1284287"/>
            <a:ext cx="5857877" cy="573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600" dirty="0"/>
              <a:t>0</a:t>
            </a:r>
            <a:r>
              <a:rPr lang="ja-JP" altLang="en-US" sz="2600"/>
              <a:t>度と</a:t>
            </a:r>
            <a:r>
              <a:rPr lang="en-US" altLang="ja-JP" sz="2600" dirty="0"/>
              <a:t>60</a:t>
            </a:r>
            <a:r>
              <a:rPr lang="ja-JP" altLang="en-US" sz="2600"/>
              <a:t>度の</a:t>
            </a:r>
            <a:r>
              <a:rPr lang="en-US" altLang="ja-JP" sz="2600" dirty="0"/>
              <a:t>120</a:t>
            </a:r>
            <a:r>
              <a:rPr lang="ja-JP" altLang="en-US" sz="2600"/>
              <a:t>度のグレーティング</a:t>
            </a:r>
          </a:p>
        </p:txBody>
      </p:sp>
      <p:pic>
        <p:nvPicPr>
          <p:cNvPr id="6" name="図 5" descr="グラフィカル ユーザー インターフェイス&#10;&#10;自動的に生成された説明">
            <a:extLst>
              <a:ext uri="{FF2B5EF4-FFF2-40B4-BE49-F238E27FC236}">
                <a16:creationId xmlns:a16="http://schemas.microsoft.com/office/drawing/2014/main" id="{B5D6E099-E555-6147-AC32-D455D7C447A5}"/>
              </a:ext>
            </a:extLst>
          </p:cNvPr>
          <p:cNvPicPr>
            <a:picLocks noChangeAspect="1"/>
          </p:cNvPicPr>
          <p:nvPr/>
        </p:nvPicPr>
        <p:blipFill>
          <a:blip r:embed="rId2"/>
          <a:stretch>
            <a:fillRect/>
          </a:stretch>
        </p:blipFill>
        <p:spPr>
          <a:xfrm>
            <a:off x="238124" y="1700212"/>
            <a:ext cx="6096000" cy="4572000"/>
          </a:xfrm>
          <a:prstGeom prst="rect">
            <a:avLst/>
          </a:prstGeom>
        </p:spPr>
      </p:pic>
      <p:pic>
        <p:nvPicPr>
          <p:cNvPr id="9" name="図 8" descr="グラフィカル ユーザー インターフェイス, アプリケーション&#10;&#10;自動的に生成された説明">
            <a:extLst>
              <a:ext uri="{FF2B5EF4-FFF2-40B4-BE49-F238E27FC236}">
                <a16:creationId xmlns:a16="http://schemas.microsoft.com/office/drawing/2014/main" id="{0DB61720-3210-114D-A2E0-75E7B72975FE}"/>
              </a:ext>
            </a:extLst>
          </p:cNvPr>
          <p:cNvPicPr>
            <a:picLocks noChangeAspect="1"/>
          </p:cNvPicPr>
          <p:nvPr/>
        </p:nvPicPr>
        <p:blipFill>
          <a:blip r:embed="rId3"/>
          <a:stretch>
            <a:fillRect/>
          </a:stretch>
        </p:blipFill>
        <p:spPr>
          <a:xfrm>
            <a:off x="5976937" y="1700212"/>
            <a:ext cx="6096000" cy="4572000"/>
          </a:xfrm>
          <a:prstGeom prst="rect">
            <a:avLst/>
          </a:prstGeom>
        </p:spPr>
      </p:pic>
    </p:spTree>
    <p:extLst>
      <p:ext uri="{BB962C8B-B14F-4D97-AF65-F5344CB8AC3E}">
        <p14:creationId xmlns:p14="http://schemas.microsoft.com/office/powerpoint/2010/main" val="419746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6F71D7-53B9-7441-9330-F9967BB6C9CA}"/>
              </a:ext>
            </a:extLst>
          </p:cNvPr>
          <p:cNvSpPr>
            <a:spLocks noGrp="1"/>
          </p:cNvSpPr>
          <p:nvPr>
            <p:ph type="title"/>
          </p:nvPr>
        </p:nvSpPr>
        <p:spPr/>
        <p:txBody>
          <a:bodyPr/>
          <a:lstStyle/>
          <a:p>
            <a:r>
              <a:rPr kumimoji="1" lang="ja-JP" altLang="en-US"/>
              <a:t>背景</a:t>
            </a:r>
          </a:p>
        </p:txBody>
      </p:sp>
      <p:sp>
        <p:nvSpPr>
          <p:cNvPr id="3" name="コンテンツ プレースホルダー 2">
            <a:extLst>
              <a:ext uri="{FF2B5EF4-FFF2-40B4-BE49-F238E27FC236}">
                <a16:creationId xmlns:a16="http://schemas.microsoft.com/office/drawing/2014/main" id="{CECE526D-63A8-E644-AC75-ABA7B614B873}"/>
              </a:ext>
            </a:extLst>
          </p:cNvPr>
          <p:cNvSpPr>
            <a:spLocks noGrp="1"/>
          </p:cNvSpPr>
          <p:nvPr>
            <p:ph idx="1"/>
          </p:nvPr>
        </p:nvSpPr>
        <p:spPr>
          <a:xfrm>
            <a:off x="838200" y="1501534"/>
            <a:ext cx="10515600" cy="4351338"/>
          </a:xfrm>
        </p:spPr>
        <p:txBody>
          <a:bodyPr/>
          <a:lstStyle/>
          <a:p>
            <a:r>
              <a:rPr lang="ja-JP" altLang="en-US"/>
              <a:t>光集積回路の研究開発における課題</a:t>
            </a:r>
            <a:endParaRPr lang="en-US" altLang="ja-JP" dirty="0"/>
          </a:p>
          <a:p>
            <a:pPr marL="0" indent="0">
              <a:buNone/>
            </a:pPr>
            <a:r>
              <a:rPr lang="ja-JP" altLang="en-US"/>
              <a:t>　→高速化、小型化、低コスト化、低消費電力化</a:t>
            </a:r>
            <a:endParaRPr lang="en-US" altLang="ja-JP" dirty="0"/>
          </a:p>
          <a:p>
            <a:r>
              <a:rPr lang="ja-JP" altLang="en-US"/>
              <a:t>シリコンフォトニクス</a:t>
            </a:r>
            <a:r>
              <a:rPr lang="en-US" altLang="ja-JP" dirty="0"/>
              <a:t>(</a:t>
            </a:r>
            <a:r>
              <a:rPr lang="ja-JP" altLang="en-US"/>
              <a:t>以下、</a:t>
            </a:r>
            <a:r>
              <a:rPr lang="en-US" altLang="ja-JP" dirty="0" err="1"/>
              <a:t>SiPh</a:t>
            </a:r>
            <a:r>
              <a:rPr lang="en-US" altLang="ja-JP" dirty="0"/>
              <a:t>)</a:t>
            </a:r>
            <a:r>
              <a:rPr lang="ja-JP" altLang="en-US"/>
              <a:t>集積回路に期待</a:t>
            </a:r>
            <a:endParaRPr lang="en-US" altLang="ja-JP" dirty="0"/>
          </a:p>
          <a:p>
            <a:r>
              <a:rPr lang="ja-JP" altLang="en-US" u="sng"/>
              <a:t>アライメント</a:t>
            </a:r>
            <a:r>
              <a:rPr lang="ja-JP" altLang="en-US"/>
              <a:t>に最もコストがかかる</a:t>
            </a:r>
            <a:endParaRPr lang="en-US" altLang="ja-JP" dirty="0"/>
          </a:p>
          <a:p>
            <a:pPr marL="0" indent="0">
              <a:buNone/>
            </a:pPr>
            <a:endParaRPr lang="en-US" altLang="ja-JP" dirty="0"/>
          </a:p>
          <a:p>
            <a:pPr marL="0" indent="0">
              <a:buNone/>
            </a:pPr>
            <a:r>
              <a:rPr lang="ja-JP" altLang="en-US"/>
              <a:t>光ファイバと</a:t>
            </a:r>
            <a:r>
              <a:rPr lang="en-US" altLang="ja-JP" dirty="0" err="1"/>
              <a:t>SiPh</a:t>
            </a:r>
            <a:r>
              <a:rPr lang="ja-JP" altLang="en-US"/>
              <a:t>集積回路を</a:t>
            </a:r>
            <a:endParaRPr lang="en-US" altLang="ja-JP" dirty="0"/>
          </a:p>
          <a:p>
            <a:pPr marL="0" indent="0">
              <a:buNone/>
            </a:pPr>
            <a:r>
              <a:rPr lang="ja-JP" altLang="en-US"/>
              <a:t>結合する際の位置決め</a:t>
            </a:r>
            <a:endParaRPr lang="en-US" altLang="ja-JP" dirty="0"/>
          </a:p>
          <a:p>
            <a:endParaRPr kumimoji="1" lang="en-US" altLang="ja-JP" dirty="0"/>
          </a:p>
        </p:txBody>
      </p:sp>
      <p:pic>
        <p:nvPicPr>
          <p:cNvPr id="5" name="図 4" descr="矢印&#10;&#10;低い精度で自動的に生成された説明">
            <a:extLst>
              <a:ext uri="{FF2B5EF4-FFF2-40B4-BE49-F238E27FC236}">
                <a16:creationId xmlns:a16="http://schemas.microsoft.com/office/drawing/2014/main" id="{47D27DD9-5DBB-EE46-848A-C3B1AD7A63A1}"/>
              </a:ext>
            </a:extLst>
          </p:cNvPr>
          <p:cNvPicPr>
            <a:picLocks noChangeAspect="1"/>
          </p:cNvPicPr>
          <p:nvPr/>
        </p:nvPicPr>
        <p:blipFill>
          <a:blip r:embed="rId2"/>
          <a:stretch>
            <a:fillRect/>
          </a:stretch>
        </p:blipFill>
        <p:spPr>
          <a:xfrm>
            <a:off x="5914680" y="3429000"/>
            <a:ext cx="6184723" cy="3385555"/>
          </a:xfrm>
          <a:prstGeom prst="rect">
            <a:avLst/>
          </a:prstGeom>
        </p:spPr>
      </p:pic>
      <p:cxnSp>
        <p:nvCxnSpPr>
          <p:cNvPr id="6" name="直線矢印コネクタ 5">
            <a:extLst>
              <a:ext uri="{FF2B5EF4-FFF2-40B4-BE49-F238E27FC236}">
                <a16:creationId xmlns:a16="http://schemas.microsoft.com/office/drawing/2014/main" id="{D67A2C77-69D9-9B46-B964-CE08036D2FA3}"/>
              </a:ext>
            </a:extLst>
          </p:cNvPr>
          <p:cNvCxnSpPr>
            <a:cxnSpLocks/>
          </p:cNvCxnSpPr>
          <p:nvPr/>
        </p:nvCxnSpPr>
        <p:spPr>
          <a:xfrm>
            <a:off x="2176040" y="3429000"/>
            <a:ext cx="0" cy="6221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397DF009-C4D5-5244-8384-2F9713F3D09E}"/>
              </a:ext>
            </a:extLst>
          </p:cNvPr>
          <p:cNvSpPr txBox="1"/>
          <p:nvPr/>
        </p:nvSpPr>
        <p:spPr>
          <a:xfrm>
            <a:off x="7646504" y="4518992"/>
            <a:ext cx="2991679" cy="369332"/>
          </a:xfrm>
          <a:prstGeom prst="rect">
            <a:avLst/>
          </a:prstGeom>
          <a:solidFill>
            <a:schemeClr val="bg1"/>
          </a:solidFill>
        </p:spPr>
        <p:txBody>
          <a:bodyPr wrap="square" rtlCol="0">
            <a:spAutoFit/>
          </a:bodyPr>
          <a:lstStyle/>
          <a:p>
            <a:r>
              <a:rPr kumimoji="1" lang="ja-JP" altLang="en-US"/>
              <a:t>グレーティングカプラ</a:t>
            </a:r>
          </a:p>
        </p:txBody>
      </p:sp>
    </p:spTree>
    <p:extLst>
      <p:ext uri="{BB962C8B-B14F-4D97-AF65-F5344CB8AC3E}">
        <p14:creationId xmlns:p14="http://schemas.microsoft.com/office/powerpoint/2010/main" val="68993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49967E-D601-9B4E-8B50-6DEA69352B2C}"/>
              </a:ext>
            </a:extLst>
          </p:cNvPr>
          <p:cNvSpPr>
            <a:spLocks noGrp="1"/>
          </p:cNvSpPr>
          <p:nvPr>
            <p:ph type="title"/>
          </p:nvPr>
        </p:nvSpPr>
        <p:spPr/>
        <p:txBody>
          <a:bodyPr/>
          <a:lstStyle/>
          <a:p>
            <a:r>
              <a:rPr kumimoji="1" lang="ja-JP" altLang="en-US"/>
              <a:t>目的</a:t>
            </a:r>
          </a:p>
        </p:txBody>
      </p:sp>
      <p:sp>
        <p:nvSpPr>
          <p:cNvPr id="3" name="コンテンツ プレースホルダー 2">
            <a:extLst>
              <a:ext uri="{FF2B5EF4-FFF2-40B4-BE49-F238E27FC236}">
                <a16:creationId xmlns:a16="http://schemas.microsoft.com/office/drawing/2014/main" id="{FA6DE361-F162-D442-BD7C-77DA17D297A0}"/>
              </a:ext>
            </a:extLst>
          </p:cNvPr>
          <p:cNvSpPr>
            <a:spLocks noGrp="1"/>
          </p:cNvSpPr>
          <p:nvPr>
            <p:ph idx="1"/>
          </p:nvPr>
        </p:nvSpPr>
        <p:spPr>
          <a:xfrm>
            <a:off x="838200" y="1603970"/>
            <a:ext cx="10515600" cy="1546225"/>
          </a:xfrm>
        </p:spPr>
        <p:txBody>
          <a:bodyPr/>
          <a:lstStyle/>
          <a:p>
            <a:r>
              <a:rPr lang="ja-JP" altLang="en-US"/>
              <a:t>アライメントに費やされる時間の短縮を検討</a:t>
            </a:r>
            <a:endParaRPr lang="en-US" altLang="ja-JP" dirty="0"/>
          </a:p>
          <a:p>
            <a:r>
              <a:rPr lang="ja-JP" altLang="en-US"/>
              <a:t>画像認識に有用なホログラムの結像パターンの検討</a:t>
            </a:r>
            <a:endParaRPr kumimoji="1" lang="ja-JP" altLang="en-US"/>
          </a:p>
        </p:txBody>
      </p:sp>
      <p:grpSp>
        <p:nvGrpSpPr>
          <p:cNvPr id="60" name="グループ化 59">
            <a:extLst>
              <a:ext uri="{FF2B5EF4-FFF2-40B4-BE49-F238E27FC236}">
                <a16:creationId xmlns:a16="http://schemas.microsoft.com/office/drawing/2014/main" id="{8E0B3FEB-3457-D148-8B6E-D59B537EEB46}"/>
              </a:ext>
            </a:extLst>
          </p:cNvPr>
          <p:cNvGrpSpPr/>
          <p:nvPr/>
        </p:nvGrpSpPr>
        <p:grpSpPr>
          <a:xfrm>
            <a:off x="2037806" y="3129245"/>
            <a:ext cx="7563783" cy="3563342"/>
            <a:chOff x="2369111" y="2929533"/>
            <a:chExt cx="7660651" cy="3668150"/>
          </a:xfrm>
        </p:grpSpPr>
        <p:sp>
          <p:nvSpPr>
            <p:cNvPr id="48" name="平行四辺形 47">
              <a:extLst>
                <a:ext uri="{FF2B5EF4-FFF2-40B4-BE49-F238E27FC236}">
                  <a16:creationId xmlns:a16="http://schemas.microsoft.com/office/drawing/2014/main" id="{6D686569-E483-5748-8EE8-46265DC997E3}"/>
                </a:ext>
              </a:extLst>
            </p:cNvPr>
            <p:cNvSpPr/>
            <p:nvPr/>
          </p:nvSpPr>
          <p:spPr>
            <a:xfrm>
              <a:off x="5691670" y="3985570"/>
              <a:ext cx="1690049" cy="538231"/>
            </a:xfrm>
            <a:prstGeom prst="parallelogram">
              <a:avLst>
                <a:gd name="adj" fmla="val 60191"/>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B5A2BCCB-6D6E-7F49-9894-3B87011544A5}"/>
                </a:ext>
              </a:extLst>
            </p:cNvPr>
            <p:cNvGrpSpPr/>
            <p:nvPr/>
          </p:nvGrpSpPr>
          <p:grpSpPr>
            <a:xfrm>
              <a:off x="5217385" y="4127480"/>
              <a:ext cx="4812377" cy="2009057"/>
              <a:chOff x="1617491" y="5071053"/>
              <a:chExt cx="2282373" cy="952838"/>
            </a:xfrm>
          </p:grpSpPr>
          <p:sp>
            <p:nvSpPr>
              <p:cNvPr id="32" name="正方形/長方形 31">
                <a:extLst>
                  <a:ext uri="{FF2B5EF4-FFF2-40B4-BE49-F238E27FC236}">
                    <a16:creationId xmlns:a16="http://schemas.microsoft.com/office/drawing/2014/main" id="{CB988854-ED6A-5B4D-BD42-E6DDAB556B74}"/>
                  </a:ext>
                </a:extLst>
              </p:cNvPr>
              <p:cNvSpPr/>
              <p:nvPr/>
            </p:nvSpPr>
            <p:spPr>
              <a:xfrm rot="5400000">
                <a:off x="1541844" y="5146701"/>
                <a:ext cx="952836" cy="801542"/>
              </a:xfrm>
              <a:prstGeom prst="rect">
                <a:avLst/>
              </a:prstGeom>
              <a:scene3d>
                <a:camera prst="isometricOffAxis1Left"/>
                <a:lightRig rig="threePt" dir="t">
                  <a:rot lat="0" lon="0" rev="156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33" name="台形 32">
                <a:extLst>
                  <a:ext uri="{FF2B5EF4-FFF2-40B4-BE49-F238E27FC236}">
                    <a16:creationId xmlns:a16="http://schemas.microsoft.com/office/drawing/2014/main" id="{92712D35-806D-BE4D-AAF2-5E759EC21E9F}"/>
                  </a:ext>
                </a:extLst>
              </p:cNvPr>
              <p:cNvSpPr/>
              <p:nvPr/>
            </p:nvSpPr>
            <p:spPr>
              <a:xfrm rot="5400000">
                <a:off x="2278821" y="5177372"/>
                <a:ext cx="952836" cy="740201"/>
              </a:xfrm>
              <a:prstGeom prst="trapezoid">
                <a:avLst>
                  <a:gd name="adj" fmla="val 52949"/>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
            <p:nvSpPr>
              <p:cNvPr id="34" name="正方形/長方形 33">
                <a:extLst>
                  <a:ext uri="{FF2B5EF4-FFF2-40B4-BE49-F238E27FC236}">
                    <a16:creationId xmlns:a16="http://schemas.microsoft.com/office/drawing/2014/main" id="{FBCD20E0-4005-0540-A53E-DC81DAFFF618}"/>
                  </a:ext>
                </a:extLst>
              </p:cNvPr>
              <p:cNvSpPr/>
              <p:nvPr/>
            </p:nvSpPr>
            <p:spPr>
              <a:xfrm rot="5400000">
                <a:off x="3434975" y="5146700"/>
                <a:ext cx="128236" cy="801542"/>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grpSp>
            <p:nvGrpSpPr>
              <p:cNvPr id="35" name="グループ化 34">
                <a:extLst>
                  <a:ext uri="{FF2B5EF4-FFF2-40B4-BE49-F238E27FC236}">
                    <a16:creationId xmlns:a16="http://schemas.microsoft.com/office/drawing/2014/main" id="{577A5363-CE33-074B-9702-52735FD56260}"/>
                  </a:ext>
                </a:extLst>
              </p:cNvPr>
              <p:cNvGrpSpPr/>
              <p:nvPr/>
            </p:nvGrpSpPr>
            <p:grpSpPr>
              <a:xfrm>
                <a:off x="1663262" y="5071053"/>
                <a:ext cx="662398" cy="768368"/>
                <a:chOff x="1659674" y="5106464"/>
                <a:chExt cx="662398" cy="768368"/>
              </a:xfrm>
            </p:grpSpPr>
            <p:sp>
              <p:nvSpPr>
                <p:cNvPr id="36" name="正方形/長方形 35">
                  <a:extLst>
                    <a:ext uri="{FF2B5EF4-FFF2-40B4-BE49-F238E27FC236}">
                      <a16:creationId xmlns:a16="http://schemas.microsoft.com/office/drawing/2014/main" id="{80BB7233-84FE-6F45-9B76-8B60E453B7DB}"/>
                    </a:ext>
                  </a:extLst>
                </p:cNvPr>
                <p:cNvSpPr/>
                <p:nvPr/>
              </p:nvSpPr>
              <p:spPr>
                <a:xfrm rot="5400000">
                  <a:off x="1293545" y="5472599"/>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37" name="正方形/長方形 36">
                  <a:extLst>
                    <a:ext uri="{FF2B5EF4-FFF2-40B4-BE49-F238E27FC236}">
                      <a16:creationId xmlns:a16="http://schemas.microsoft.com/office/drawing/2014/main" id="{E59C2F8C-379E-7146-BF14-7C274EB9B673}"/>
                    </a:ext>
                  </a:extLst>
                </p:cNvPr>
                <p:cNvSpPr/>
                <p:nvPr/>
              </p:nvSpPr>
              <p:spPr>
                <a:xfrm rot="5400000">
                  <a:off x="1371832" y="5472598"/>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38" name="正方形/長方形 37">
                  <a:extLst>
                    <a:ext uri="{FF2B5EF4-FFF2-40B4-BE49-F238E27FC236}">
                      <a16:creationId xmlns:a16="http://schemas.microsoft.com/office/drawing/2014/main" id="{14B12993-540C-3D46-B9D5-305975479AF7}"/>
                    </a:ext>
                  </a:extLst>
                </p:cNvPr>
                <p:cNvSpPr/>
                <p:nvPr/>
              </p:nvSpPr>
              <p:spPr>
                <a:xfrm rot="5400000">
                  <a:off x="1450119" y="5472597"/>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39" name="正方形/長方形 38">
                  <a:extLst>
                    <a:ext uri="{FF2B5EF4-FFF2-40B4-BE49-F238E27FC236}">
                      <a16:creationId xmlns:a16="http://schemas.microsoft.com/office/drawing/2014/main" id="{F6312F66-3587-314D-85DD-B7DDA6F5A266}"/>
                    </a:ext>
                  </a:extLst>
                </p:cNvPr>
                <p:cNvSpPr/>
                <p:nvPr/>
              </p:nvSpPr>
              <p:spPr>
                <a:xfrm rot="5400000">
                  <a:off x="1528406" y="5472596"/>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40" name="正方形/長方形 39">
                  <a:extLst>
                    <a:ext uri="{FF2B5EF4-FFF2-40B4-BE49-F238E27FC236}">
                      <a16:creationId xmlns:a16="http://schemas.microsoft.com/office/drawing/2014/main" id="{06B78766-625A-A64C-BCA2-A9E0D85DB61B}"/>
                    </a:ext>
                  </a:extLst>
                </p:cNvPr>
                <p:cNvSpPr/>
                <p:nvPr/>
              </p:nvSpPr>
              <p:spPr>
                <a:xfrm rot="5400000">
                  <a:off x="1606693" y="5472596"/>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41" name="正方形/長方形 40">
                  <a:extLst>
                    <a:ext uri="{FF2B5EF4-FFF2-40B4-BE49-F238E27FC236}">
                      <a16:creationId xmlns:a16="http://schemas.microsoft.com/office/drawing/2014/main" id="{8FE063C4-5BF5-F843-BC78-63CD0C22CB69}"/>
                    </a:ext>
                  </a:extLst>
                </p:cNvPr>
                <p:cNvSpPr/>
                <p:nvPr/>
              </p:nvSpPr>
              <p:spPr>
                <a:xfrm rot="5400000">
                  <a:off x="1684980" y="5472595"/>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42" name="正方形/長方形 41">
                  <a:extLst>
                    <a:ext uri="{FF2B5EF4-FFF2-40B4-BE49-F238E27FC236}">
                      <a16:creationId xmlns:a16="http://schemas.microsoft.com/office/drawing/2014/main" id="{6CE66E43-B964-2E41-BEB4-506B3FBF50A8}"/>
                    </a:ext>
                  </a:extLst>
                </p:cNvPr>
                <p:cNvSpPr/>
                <p:nvPr/>
              </p:nvSpPr>
              <p:spPr>
                <a:xfrm rot="5400000">
                  <a:off x="1763267" y="5472594"/>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43" name="正方形/長方形 42">
                  <a:extLst>
                    <a:ext uri="{FF2B5EF4-FFF2-40B4-BE49-F238E27FC236}">
                      <a16:creationId xmlns:a16="http://schemas.microsoft.com/office/drawing/2014/main" id="{40D8AEDC-E13E-4F45-BD7D-CD3BE46517CC}"/>
                    </a:ext>
                  </a:extLst>
                </p:cNvPr>
                <p:cNvSpPr/>
                <p:nvPr/>
              </p:nvSpPr>
              <p:spPr>
                <a:xfrm rot="5400000">
                  <a:off x="1841554" y="5472594"/>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44" name="正方形/長方形 43">
                  <a:extLst>
                    <a:ext uri="{FF2B5EF4-FFF2-40B4-BE49-F238E27FC236}">
                      <a16:creationId xmlns:a16="http://schemas.microsoft.com/office/drawing/2014/main" id="{142EB6AD-10F8-AF4F-A242-27C6935E1B42}"/>
                    </a:ext>
                  </a:extLst>
                </p:cNvPr>
                <p:cNvSpPr/>
                <p:nvPr/>
              </p:nvSpPr>
              <p:spPr>
                <a:xfrm rot="5400000">
                  <a:off x="1919840" y="5472593"/>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grpSp>
        </p:grpSp>
        <p:sp>
          <p:nvSpPr>
            <p:cNvPr id="46" name="平行四辺形 45">
              <a:extLst>
                <a:ext uri="{FF2B5EF4-FFF2-40B4-BE49-F238E27FC236}">
                  <a16:creationId xmlns:a16="http://schemas.microsoft.com/office/drawing/2014/main" id="{00ECC74D-50BD-7F48-BBEB-538B074DA1CF}"/>
                </a:ext>
              </a:extLst>
            </p:cNvPr>
            <p:cNvSpPr/>
            <p:nvPr/>
          </p:nvSpPr>
          <p:spPr>
            <a:xfrm>
              <a:off x="4718833" y="5747566"/>
              <a:ext cx="1690049" cy="538231"/>
            </a:xfrm>
            <a:prstGeom prst="parallelogram">
              <a:avLst>
                <a:gd name="adj" fmla="val 60191"/>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平行四辺形 46">
              <a:extLst>
                <a:ext uri="{FF2B5EF4-FFF2-40B4-BE49-F238E27FC236}">
                  <a16:creationId xmlns:a16="http://schemas.microsoft.com/office/drawing/2014/main" id="{0C6179AA-FB89-1242-907B-29038352838B}"/>
                </a:ext>
              </a:extLst>
            </p:cNvPr>
            <p:cNvSpPr/>
            <p:nvPr/>
          </p:nvSpPr>
          <p:spPr>
            <a:xfrm>
              <a:off x="4170845" y="4684104"/>
              <a:ext cx="1205534" cy="914198"/>
            </a:xfrm>
            <a:prstGeom prst="parallelogram">
              <a:avLst>
                <a:gd name="adj" fmla="val 60191"/>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0556C136-66A3-054B-9CEF-1A72B75D18DC}"/>
                </a:ext>
              </a:extLst>
            </p:cNvPr>
            <p:cNvSpPr/>
            <p:nvPr/>
          </p:nvSpPr>
          <p:spPr>
            <a:xfrm rot="20218185">
              <a:off x="4434567" y="3039896"/>
              <a:ext cx="529819" cy="189822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A704C3DD-AD82-274A-8AC9-DDDB85A04F1F}"/>
                </a:ext>
              </a:extLst>
            </p:cNvPr>
            <p:cNvCxnSpPr>
              <a:cxnSpLocks/>
            </p:cNvCxnSpPr>
            <p:nvPr/>
          </p:nvCxnSpPr>
          <p:spPr>
            <a:xfrm>
              <a:off x="4345650" y="3199970"/>
              <a:ext cx="1225916" cy="2849675"/>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ACE66C81-4753-8D46-956D-603B41C038D1}"/>
                </a:ext>
              </a:extLst>
            </p:cNvPr>
            <p:cNvCxnSpPr>
              <a:cxnSpLocks/>
            </p:cNvCxnSpPr>
            <p:nvPr/>
          </p:nvCxnSpPr>
          <p:spPr>
            <a:xfrm flipV="1">
              <a:off x="5563857" y="3588406"/>
              <a:ext cx="1770662" cy="2461239"/>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2" name="平行四辺形 51">
              <a:extLst>
                <a:ext uri="{FF2B5EF4-FFF2-40B4-BE49-F238E27FC236}">
                  <a16:creationId xmlns:a16="http://schemas.microsoft.com/office/drawing/2014/main" id="{0644F82E-B759-8C4C-A5FA-1AF99494F6C3}"/>
                </a:ext>
              </a:extLst>
            </p:cNvPr>
            <p:cNvSpPr/>
            <p:nvPr/>
          </p:nvSpPr>
          <p:spPr>
            <a:xfrm>
              <a:off x="6907434" y="2929533"/>
              <a:ext cx="1489246" cy="680805"/>
            </a:xfrm>
            <a:prstGeom prst="parallelogram">
              <a:avLst>
                <a:gd name="adj" fmla="val 60191"/>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598F920E-EF80-4D4F-A91B-8807B3E9E4FF}"/>
                </a:ext>
              </a:extLst>
            </p:cNvPr>
            <p:cNvCxnSpPr/>
            <p:nvPr/>
          </p:nvCxnSpPr>
          <p:spPr>
            <a:xfrm flipH="1">
              <a:off x="4002193" y="6136535"/>
              <a:ext cx="965916" cy="166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7A1F98A0-9769-194A-9F37-95D141B18752}"/>
                </a:ext>
              </a:extLst>
            </p:cNvPr>
            <p:cNvSpPr txBox="1"/>
            <p:nvPr/>
          </p:nvSpPr>
          <p:spPr>
            <a:xfrm>
              <a:off x="2369111" y="6136018"/>
              <a:ext cx="1976539" cy="461665"/>
            </a:xfrm>
            <a:prstGeom prst="rect">
              <a:avLst/>
            </a:prstGeom>
            <a:noFill/>
          </p:spPr>
          <p:txBody>
            <a:bodyPr wrap="square" rtlCol="0">
              <a:spAutoFit/>
            </a:bodyPr>
            <a:lstStyle/>
            <a:p>
              <a:r>
                <a:rPr kumimoji="1" lang="ja-JP" altLang="en-US" sz="2400"/>
                <a:t>ホログラム</a:t>
              </a:r>
            </a:p>
          </p:txBody>
        </p:sp>
        <p:cxnSp>
          <p:nvCxnSpPr>
            <p:cNvPr id="56" name="直線コネクタ 55">
              <a:extLst>
                <a:ext uri="{FF2B5EF4-FFF2-40B4-BE49-F238E27FC236}">
                  <a16:creationId xmlns:a16="http://schemas.microsoft.com/office/drawing/2014/main" id="{AE23F37D-0B8C-F547-B4C8-03DAD67A4040}"/>
                </a:ext>
              </a:extLst>
            </p:cNvPr>
            <p:cNvCxnSpPr>
              <a:cxnSpLocks/>
            </p:cNvCxnSpPr>
            <p:nvPr/>
          </p:nvCxnSpPr>
          <p:spPr>
            <a:xfrm flipH="1" flipV="1">
              <a:off x="8075976" y="3332785"/>
              <a:ext cx="771810" cy="3750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59008BB2-F319-B345-9020-B5D0E8073736}"/>
                </a:ext>
              </a:extLst>
            </p:cNvPr>
            <p:cNvSpPr txBox="1"/>
            <p:nvPr/>
          </p:nvSpPr>
          <p:spPr>
            <a:xfrm>
              <a:off x="8823765" y="3666052"/>
              <a:ext cx="570396" cy="461665"/>
            </a:xfrm>
            <a:prstGeom prst="rect">
              <a:avLst/>
            </a:prstGeom>
            <a:noFill/>
          </p:spPr>
          <p:txBody>
            <a:bodyPr wrap="square" rtlCol="0">
              <a:spAutoFit/>
            </a:bodyPr>
            <a:lstStyle/>
            <a:p>
              <a:r>
                <a:rPr lang="ja-JP" altLang="en-US" sz="2400"/>
                <a:t>像</a:t>
              </a:r>
              <a:endParaRPr kumimoji="1" lang="ja-JP" altLang="en-US" sz="2400"/>
            </a:p>
          </p:txBody>
        </p:sp>
      </p:grpSp>
    </p:spTree>
    <p:extLst>
      <p:ext uri="{BB962C8B-B14F-4D97-AF65-F5344CB8AC3E}">
        <p14:creationId xmlns:p14="http://schemas.microsoft.com/office/powerpoint/2010/main" val="1550612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678A5-83D1-394A-986D-8026188BF426}"/>
              </a:ext>
            </a:extLst>
          </p:cNvPr>
          <p:cNvSpPr>
            <a:spLocks noGrp="1"/>
          </p:cNvSpPr>
          <p:nvPr>
            <p:ph type="title"/>
          </p:nvPr>
        </p:nvSpPr>
        <p:spPr/>
        <p:txBody>
          <a:bodyPr/>
          <a:lstStyle/>
          <a:p>
            <a:r>
              <a:rPr kumimoji="1" lang="ja-JP" altLang="en-US"/>
              <a:t>方法</a:t>
            </a:r>
          </a:p>
        </p:txBody>
      </p:sp>
      <p:sp>
        <p:nvSpPr>
          <p:cNvPr id="3" name="コンテンツ プレースホルダー 2">
            <a:extLst>
              <a:ext uri="{FF2B5EF4-FFF2-40B4-BE49-F238E27FC236}">
                <a16:creationId xmlns:a16="http://schemas.microsoft.com/office/drawing/2014/main" id="{FDC0DF8A-2CA7-FC4A-A29B-1BDE03F80A98}"/>
              </a:ext>
            </a:extLst>
          </p:cNvPr>
          <p:cNvSpPr>
            <a:spLocks noGrp="1"/>
          </p:cNvSpPr>
          <p:nvPr>
            <p:ph idx="1"/>
          </p:nvPr>
        </p:nvSpPr>
        <p:spPr>
          <a:xfrm>
            <a:off x="838200" y="1811125"/>
            <a:ext cx="10515600" cy="1630468"/>
          </a:xfrm>
        </p:spPr>
        <p:txBody>
          <a:bodyPr>
            <a:normAutofit/>
          </a:bodyPr>
          <a:lstStyle/>
          <a:p>
            <a:r>
              <a:rPr lang="ja-JP" altLang="en-US"/>
              <a:t>コンピュータでのシミュレーション</a:t>
            </a:r>
            <a:endParaRPr lang="en-US" altLang="ja-JP" dirty="0"/>
          </a:p>
          <a:p>
            <a:r>
              <a:rPr lang="ja-JP" altLang="en-US"/>
              <a:t>回折光を平面図で観察</a:t>
            </a:r>
            <a:endParaRPr lang="en-US" altLang="ja-JP" dirty="0"/>
          </a:p>
        </p:txBody>
      </p:sp>
      <p:grpSp>
        <p:nvGrpSpPr>
          <p:cNvPr id="4" name="グループ化 3">
            <a:extLst>
              <a:ext uri="{FF2B5EF4-FFF2-40B4-BE49-F238E27FC236}">
                <a16:creationId xmlns:a16="http://schemas.microsoft.com/office/drawing/2014/main" id="{FF7D160F-DF46-C34C-92F5-B7F46F1B1F70}"/>
              </a:ext>
            </a:extLst>
          </p:cNvPr>
          <p:cNvGrpSpPr>
            <a:grpSpLocks noChangeAspect="1"/>
          </p:cNvGrpSpPr>
          <p:nvPr/>
        </p:nvGrpSpPr>
        <p:grpSpPr>
          <a:xfrm>
            <a:off x="2902319" y="3286125"/>
            <a:ext cx="8451481" cy="3429000"/>
            <a:chOff x="1407886" y="1037172"/>
            <a:chExt cx="10443881" cy="4237372"/>
          </a:xfrm>
        </p:grpSpPr>
        <p:pic>
          <p:nvPicPr>
            <p:cNvPr id="5" name="図 4">
              <a:extLst>
                <a:ext uri="{FF2B5EF4-FFF2-40B4-BE49-F238E27FC236}">
                  <a16:creationId xmlns:a16="http://schemas.microsoft.com/office/drawing/2014/main" id="{991575FC-A003-B546-8EF4-4F1ED039468E}"/>
                </a:ext>
              </a:extLst>
            </p:cNvPr>
            <p:cNvPicPr>
              <a:picLocks noChangeAspect="1"/>
            </p:cNvPicPr>
            <p:nvPr/>
          </p:nvPicPr>
          <p:blipFill>
            <a:blip r:embed="rId2"/>
            <a:stretch>
              <a:fillRect/>
            </a:stretch>
          </p:blipFill>
          <p:spPr>
            <a:xfrm>
              <a:off x="1407886" y="1406504"/>
              <a:ext cx="4734605" cy="3701163"/>
            </a:xfrm>
            <a:prstGeom prst="rect">
              <a:avLst/>
            </a:prstGeom>
          </p:spPr>
        </p:pic>
        <p:sp>
          <p:nvSpPr>
            <p:cNvPr id="6" name="テキスト ボックス 5">
              <a:extLst>
                <a:ext uri="{FF2B5EF4-FFF2-40B4-BE49-F238E27FC236}">
                  <a16:creationId xmlns:a16="http://schemas.microsoft.com/office/drawing/2014/main" id="{21B58A14-C712-854A-B62A-25039C03105E}"/>
                </a:ext>
              </a:extLst>
            </p:cNvPr>
            <p:cNvSpPr txBox="1"/>
            <p:nvPr/>
          </p:nvSpPr>
          <p:spPr>
            <a:xfrm>
              <a:off x="1761771" y="1879904"/>
              <a:ext cx="1353256" cy="369332"/>
            </a:xfrm>
            <a:prstGeom prst="rect">
              <a:avLst/>
            </a:prstGeom>
            <a:noFill/>
          </p:spPr>
          <p:txBody>
            <a:bodyPr wrap="none" rtlCol="0">
              <a:spAutoFit/>
            </a:bodyPr>
            <a:lstStyle/>
            <a:p>
              <a:r>
                <a:rPr lang="ja-JP" altLang="en-US" dirty="0"/>
                <a:t>光源 </a:t>
              </a:r>
              <a:r>
                <a:rPr lang="en-US" altLang="ja-JP" dirty="0"/>
                <a:t>(</a:t>
              </a:r>
              <a:r>
                <a:rPr lang="ja-JP" altLang="en-US" dirty="0"/>
                <a:t>赤点</a:t>
              </a:r>
              <a:r>
                <a:rPr lang="en-US" altLang="ja-JP" dirty="0"/>
                <a:t>)</a:t>
              </a:r>
              <a:endParaRPr kumimoji="1" lang="ja-JP" altLang="en-US" dirty="0"/>
            </a:p>
          </p:txBody>
        </p:sp>
        <p:cxnSp>
          <p:nvCxnSpPr>
            <p:cNvPr id="7" name="直線矢印コネクタ 6">
              <a:extLst>
                <a:ext uri="{FF2B5EF4-FFF2-40B4-BE49-F238E27FC236}">
                  <a16:creationId xmlns:a16="http://schemas.microsoft.com/office/drawing/2014/main" id="{7B8D717F-4C7E-B74C-9B7E-862F0AB31AAD}"/>
                </a:ext>
              </a:extLst>
            </p:cNvPr>
            <p:cNvCxnSpPr/>
            <p:nvPr/>
          </p:nvCxnSpPr>
          <p:spPr>
            <a:xfrm>
              <a:off x="2438400" y="2264229"/>
              <a:ext cx="986971" cy="754742"/>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7087173-52CF-5A43-A664-A6AEB2B9E2EB}"/>
                </a:ext>
              </a:extLst>
            </p:cNvPr>
            <p:cNvSpPr txBox="1"/>
            <p:nvPr/>
          </p:nvSpPr>
          <p:spPr>
            <a:xfrm>
              <a:off x="3796959" y="1037172"/>
              <a:ext cx="1814920" cy="369332"/>
            </a:xfrm>
            <a:prstGeom prst="rect">
              <a:avLst/>
            </a:prstGeom>
            <a:noFill/>
          </p:spPr>
          <p:txBody>
            <a:bodyPr wrap="none" rtlCol="0">
              <a:spAutoFit/>
            </a:bodyPr>
            <a:lstStyle/>
            <a:p>
              <a:r>
                <a:rPr lang="ja-JP" altLang="en-US" dirty="0"/>
                <a:t>計算体系 </a:t>
              </a:r>
              <a:r>
                <a:rPr lang="en-US" altLang="ja-JP" dirty="0"/>
                <a:t>(</a:t>
              </a:r>
              <a:r>
                <a:rPr lang="ja-JP" altLang="en-US" dirty="0"/>
                <a:t>青枠</a:t>
              </a:r>
              <a:r>
                <a:rPr lang="en-US" altLang="ja-JP" dirty="0"/>
                <a:t>)</a:t>
              </a:r>
              <a:endParaRPr kumimoji="1" lang="ja-JP" altLang="en-US" dirty="0"/>
            </a:p>
          </p:txBody>
        </p:sp>
        <p:cxnSp>
          <p:nvCxnSpPr>
            <p:cNvPr id="9" name="直線矢印コネクタ 8">
              <a:extLst>
                <a:ext uri="{FF2B5EF4-FFF2-40B4-BE49-F238E27FC236}">
                  <a16:creationId xmlns:a16="http://schemas.microsoft.com/office/drawing/2014/main" id="{BBA86D82-23BC-CF4F-A357-2A38F919A5D9}"/>
                </a:ext>
              </a:extLst>
            </p:cNvPr>
            <p:cNvCxnSpPr/>
            <p:nvPr/>
          </p:nvCxnSpPr>
          <p:spPr>
            <a:xfrm flipH="1">
              <a:off x="4091940" y="1406504"/>
              <a:ext cx="28186" cy="414676"/>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0A47B765-1EC9-F84A-B151-252948C9104A}"/>
                </a:ext>
              </a:extLst>
            </p:cNvPr>
            <p:cNvSpPr txBox="1"/>
            <p:nvPr/>
          </p:nvSpPr>
          <p:spPr>
            <a:xfrm>
              <a:off x="6328285" y="2013275"/>
              <a:ext cx="1056700" cy="646331"/>
            </a:xfrm>
            <a:prstGeom prst="rect">
              <a:avLst/>
            </a:prstGeom>
            <a:noFill/>
          </p:spPr>
          <p:txBody>
            <a:bodyPr wrap="none" rtlCol="0">
              <a:spAutoFit/>
            </a:bodyPr>
            <a:lstStyle/>
            <a:p>
              <a:r>
                <a:rPr lang="ja-JP" altLang="en-US" dirty="0"/>
                <a:t>観察面 </a:t>
              </a:r>
              <a:endParaRPr lang="en-US" altLang="ja-JP" dirty="0"/>
            </a:p>
            <a:p>
              <a:r>
                <a:rPr lang="en-US" altLang="ja-JP" dirty="0"/>
                <a:t>(</a:t>
              </a:r>
              <a:r>
                <a:rPr lang="ja-JP" altLang="en-US" dirty="0"/>
                <a:t>緑枠面</a:t>
              </a:r>
              <a:r>
                <a:rPr lang="en-US" altLang="ja-JP" dirty="0"/>
                <a:t>)</a:t>
              </a:r>
              <a:endParaRPr kumimoji="1" lang="ja-JP" altLang="en-US" dirty="0"/>
            </a:p>
          </p:txBody>
        </p:sp>
        <p:cxnSp>
          <p:nvCxnSpPr>
            <p:cNvPr id="11" name="直線矢印コネクタ 10">
              <a:extLst>
                <a:ext uri="{FF2B5EF4-FFF2-40B4-BE49-F238E27FC236}">
                  <a16:creationId xmlns:a16="http://schemas.microsoft.com/office/drawing/2014/main" id="{FE2F9F98-10A9-4D41-A2B2-BABA652E45F8}"/>
                </a:ext>
              </a:extLst>
            </p:cNvPr>
            <p:cNvCxnSpPr/>
            <p:nvPr/>
          </p:nvCxnSpPr>
          <p:spPr>
            <a:xfrm flipH="1">
              <a:off x="5691615" y="2325189"/>
              <a:ext cx="694756" cy="316411"/>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E670B06B-F155-AA45-ADF5-DA790F312DCA}"/>
                </a:ext>
              </a:extLst>
            </p:cNvPr>
            <p:cNvCxnSpPr/>
            <p:nvPr/>
          </p:nvCxnSpPr>
          <p:spPr>
            <a:xfrm flipH="1" flipV="1">
              <a:off x="4704420" y="3703320"/>
              <a:ext cx="599100" cy="419100"/>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523CD1C-C68B-BD40-B0CA-68404656A0B0}"/>
                </a:ext>
              </a:extLst>
            </p:cNvPr>
            <p:cNvSpPr txBox="1"/>
            <p:nvPr/>
          </p:nvSpPr>
          <p:spPr>
            <a:xfrm>
              <a:off x="4870393" y="4122420"/>
              <a:ext cx="1338828" cy="646331"/>
            </a:xfrm>
            <a:prstGeom prst="rect">
              <a:avLst/>
            </a:prstGeom>
            <a:noFill/>
          </p:spPr>
          <p:txBody>
            <a:bodyPr wrap="none" rtlCol="0">
              <a:spAutoFit/>
            </a:bodyPr>
            <a:lstStyle/>
            <a:p>
              <a:r>
                <a:rPr lang="ja-JP" altLang="en-US" dirty="0"/>
                <a:t>ホログラム</a:t>
              </a:r>
              <a:endParaRPr lang="en-US" altLang="ja-JP" dirty="0"/>
            </a:p>
            <a:p>
              <a:r>
                <a:rPr kumimoji="1" lang="en-US" altLang="ja-JP" dirty="0"/>
                <a:t>(</a:t>
              </a:r>
              <a:r>
                <a:rPr kumimoji="1" lang="ja-JP" altLang="en-US" dirty="0"/>
                <a:t>桃色</a:t>
              </a:r>
              <a:r>
                <a:rPr kumimoji="1" lang="en-US" altLang="ja-JP" dirty="0"/>
                <a:t>)</a:t>
              </a:r>
              <a:endParaRPr kumimoji="1" lang="ja-JP" altLang="en-US" dirty="0"/>
            </a:p>
          </p:txBody>
        </p:sp>
        <p:pic>
          <p:nvPicPr>
            <p:cNvPr id="14" name="図 13">
              <a:extLst>
                <a:ext uri="{FF2B5EF4-FFF2-40B4-BE49-F238E27FC236}">
                  <a16:creationId xmlns:a16="http://schemas.microsoft.com/office/drawing/2014/main" id="{479577AE-2F35-9442-9CEB-B2777E192A1C}"/>
                </a:ext>
              </a:extLst>
            </p:cNvPr>
            <p:cNvPicPr>
              <a:picLocks noChangeAspect="1"/>
            </p:cNvPicPr>
            <p:nvPr/>
          </p:nvPicPr>
          <p:blipFill>
            <a:blip r:embed="rId3"/>
            <a:stretch>
              <a:fillRect/>
            </a:stretch>
          </p:blipFill>
          <p:spPr>
            <a:xfrm>
              <a:off x="7465673" y="1133464"/>
              <a:ext cx="4278650" cy="3771014"/>
            </a:xfrm>
            <a:prstGeom prst="rect">
              <a:avLst/>
            </a:prstGeom>
          </p:spPr>
        </p:pic>
        <p:sp>
          <p:nvSpPr>
            <p:cNvPr id="15" name="テキスト ボックス 14">
              <a:extLst>
                <a:ext uri="{FF2B5EF4-FFF2-40B4-BE49-F238E27FC236}">
                  <a16:creationId xmlns:a16="http://schemas.microsoft.com/office/drawing/2014/main" id="{A4BC4CBF-F415-F54C-B689-1C5624EAC466}"/>
                </a:ext>
              </a:extLst>
            </p:cNvPr>
            <p:cNvSpPr txBox="1"/>
            <p:nvPr/>
          </p:nvSpPr>
          <p:spPr>
            <a:xfrm>
              <a:off x="7358229" y="4966767"/>
              <a:ext cx="4493538" cy="307777"/>
            </a:xfrm>
            <a:prstGeom prst="rect">
              <a:avLst/>
            </a:prstGeom>
            <a:noFill/>
          </p:spPr>
          <p:txBody>
            <a:bodyPr wrap="none" rtlCol="0">
              <a:spAutoFit/>
            </a:bodyPr>
            <a:lstStyle/>
            <a:p>
              <a:r>
                <a:rPr lang="ja-JP" altLang="en-US" sz="1400" dirty="0"/>
                <a:t>シミュレーション計算で生成されたホログラムの一例</a:t>
              </a:r>
              <a:endParaRPr kumimoji="1" lang="ja-JP" altLang="en-US" sz="1400" dirty="0"/>
            </a:p>
          </p:txBody>
        </p:sp>
        <p:cxnSp>
          <p:nvCxnSpPr>
            <p:cNvPr id="16" name="直線矢印コネクタ 15">
              <a:extLst>
                <a:ext uri="{FF2B5EF4-FFF2-40B4-BE49-F238E27FC236}">
                  <a16:creationId xmlns:a16="http://schemas.microsoft.com/office/drawing/2014/main" id="{3EF55DFE-53BF-5E44-8B8B-F49BAF897172}"/>
                </a:ext>
              </a:extLst>
            </p:cNvPr>
            <p:cNvCxnSpPr/>
            <p:nvPr/>
          </p:nvCxnSpPr>
          <p:spPr>
            <a:xfrm flipH="1">
              <a:off x="5734734" y="2336441"/>
              <a:ext cx="651637" cy="500378"/>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B3C519B7-2223-9E40-AABF-61C73B705F6E}"/>
                </a:ext>
              </a:extLst>
            </p:cNvPr>
            <p:cNvCxnSpPr/>
            <p:nvPr/>
          </p:nvCxnSpPr>
          <p:spPr>
            <a:xfrm flipH="1">
              <a:off x="5734735" y="2325189"/>
              <a:ext cx="651636" cy="685743"/>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0D7C72DC-3C05-8F45-B247-115C7FCD5200}"/>
                </a:ext>
              </a:extLst>
            </p:cNvPr>
            <p:cNvCxnSpPr/>
            <p:nvPr/>
          </p:nvCxnSpPr>
          <p:spPr>
            <a:xfrm flipH="1">
              <a:off x="5816674" y="2313937"/>
              <a:ext cx="569698" cy="909867"/>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09EE5695-6951-9948-A8F8-28AD93C61D67}"/>
                </a:ext>
              </a:extLst>
            </p:cNvPr>
            <p:cNvCxnSpPr/>
            <p:nvPr/>
          </p:nvCxnSpPr>
          <p:spPr>
            <a:xfrm flipH="1">
              <a:off x="5816673" y="2336441"/>
              <a:ext cx="539649" cy="1100236"/>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2D627F8-F532-1947-9EAC-4194D264AF82}"/>
                </a:ext>
              </a:extLst>
            </p:cNvPr>
            <p:cNvCxnSpPr/>
            <p:nvPr/>
          </p:nvCxnSpPr>
          <p:spPr>
            <a:xfrm flipH="1" flipV="1">
              <a:off x="5095982" y="2101064"/>
              <a:ext cx="1260341" cy="235377"/>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1" name="フリーフォーム 20">
              <a:extLst>
                <a:ext uri="{FF2B5EF4-FFF2-40B4-BE49-F238E27FC236}">
                  <a16:creationId xmlns:a16="http://schemas.microsoft.com/office/drawing/2014/main" id="{287FD59A-B21A-B740-84E2-ADAB4035F6B1}"/>
                </a:ext>
              </a:extLst>
            </p:cNvPr>
            <p:cNvSpPr/>
            <p:nvPr/>
          </p:nvSpPr>
          <p:spPr>
            <a:xfrm>
              <a:off x="5147353" y="3164440"/>
              <a:ext cx="2496620" cy="719191"/>
            </a:xfrm>
            <a:custGeom>
              <a:avLst/>
              <a:gdLst>
                <a:gd name="connsiteX0" fmla="*/ 0 w 2496620"/>
                <a:gd name="connsiteY0" fmla="*/ 0 h 719191"/>
                <a:gd name="connsiteX1" fmla="*/ 976045 w 2496620"/>
                <a:gd name="connsiteY1" fmla="*/ 719191 h 719191"/>
                <a:gd name="connsiteX2" fmla="*/ 2496620 w 2496620"/>
                <a:gd name="connsiteY2" fmla="*/ 719191 h 719191"/>
              </a:gdLst>
              <a:ahLst/>
              <a:cxnLst>
                <a:cxn ang="0">
                  <a:pos x="connsiteX0" y="connsiteY0"/>
                </a:cxn>
                <a:cxn ang="0">
                  <a:pos x="connsiteX1" y="connsiteY1"/>
                </a:cxn>
                <a:cxn ang="0">
                  <a:pos x="connsiteX2" y="connsiteY2"/>
                </a:cxn>
              </a:cxnLst>
              <a:rect l="l" t="t" r="r" b="b"/>
              <a:pathLst>
                <a:path w="2496620" h="719191">
                  <a:moveTo>
                    <a:pt x="0" y="0"/>
                  </a:moveTo>
                  <a:lnTo>
                    <a:pt x="976045" y="719191"/>
                  </a:lnTo>
                  <a:lnTo>
                    <a:pt x="2496620" y="719191"/>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B56B2EE7-9B5E-B84E-B9AD-0E9D548A562A}"/>
                </a:ext>
              </a:extLst>
            </p:cNvPr>
            <p:cNvSpPr/>
            <p:nvPr/>
          </p:nvSpPr>
          <p:spPr>
            <a:xfrm>
              <a:off x="7643973" y="1133464"/>
              <a:ext cx="4207794" cy="38333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8996EF0-57BF-9340-806A-9FA27D7D7F2C}"/>
                </a:ext>
              </a:extLst>
            </p:cNvPr>
            <p:cNvSpPr txBox="1"/>
            <p:nvPr/>
          </p:nvSpPr>
          <p:spPr>
            <a:xfrm>
              <a:off x="6521780" y="3471434"/>
              <a:ext cx="877163" cy="369332"/>
            </a:xfrm>
            <a:prstGeom prst="rect">
              <a:avLst/>
            </a:prstGeom>
            <a:noFill/>
          </p:spPr>
          <p:txBody>
            <a:bodyPr wrap="none" rtlCol="0">
              <a:spAutoFit/>
            </a:bodyPr>
            <a:lstStyle/>
            <a:p>
              <a:r>
                <a:rPr kumimoji="1" lang="ja-JP" altLang="en-US" dirty="0"/>
                <a:t>観察面</a:t>
              </a:r>
            </a:p>
          </p:txBody>
        </p:sp>
        <p:sp>
          <p:nvSpPr>
            <p:cNvPr id="24" name="下矢印 23">
              <a:extLst>
                <a:ext uri="{FF2B5EF4-FFF2-40B4-BE49-F238E27FC236}">
                  <a16:creationId xmlns:a16="http://schemas.microsoft.com/office/drawing/2014/main" id="{367142C4-1586-4946-9AE2-810EED114B21}"/>
                </a:ext>
              </a:extLst>
            </p:cNvPr>
            <p:cNvSpPr/>
            <p:nvPr/>
          </p:nvSpPr>
          <p:spPr>
            <a:xfrm rot="19711861">
              <a:off x="3512939" y="3197965"/>
              <a:ext cx="407336" cy="26504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C8BCB6BD-00FB-0C4F-8ED8-4946FD8BEA65}"/>
                </a:ext>
              </a:extLst>
            </p:cNvPr>
            <p:cNvSpPr txBox="1"/>
            <p:nvPr/>
          </p:nvSpPr>
          <p:spPr>
            <a:xfrm>
              <a:off x="3106217" y="3274665"/>
              <a:ext cx="668263" cy="523220"/>
            </a:xfrm>
            <a:prstGeom prst="rect">
              <a:avLst/>
            </a:prstGeom>
            <a:noFill/>
          </p:spPr>
          <p:txBody>
            <a:bodyPr wrap="square" rtlCol="0">
              <a:spAutoFit/>
            </a:bodyPr>
            <a:lstStyle/>
            <a:p>
              <a:r>
                <a:rPr kumimoji="1" lang="ja-JP" altLang="en-US" sz="1400" dirty="0"/>
                <a:t>出射方向</a:t>
              </a:r>
            </a:p>
          </p:txBody>
        </p:sp>
      </p:grpSp>
      <p:sp>
        <p:nvSpPr>
          <p:cNvPr id="26" name="テキスト ボックス 25">
            <a:extLst>
              <a:ext uri="{FF2B5EF4-FFF2-40B4-BE49-F238E27FC236}">
                <a16:creationId xmlns:a16="http://schemas.microsoft.com/office/drawing/2014/main" id="{84CD4ACC-20FD-944F-BDB0-DBDD7D19A3A3}"/>
              </a:ext>
            </a:extLst>
          </p:cNvPr>
          <p:cNvSpPr txBox="1"/>
          <p:nvPr/>
        </p:nvSpPr>
        <p:spPr>
          <a:xfrm>
            <a:off x="289367" y="4605459"/>
            <a:ext cx="2643949" cy="830997"/>
          </a:xfrm>
          <a:prstGeom prst="rect">
            <a:avLst/>
          </a:prstGeom>
          <a:noFill/>
        </p:spPr>
        <p:txBody>
          <a:bodyPr wrap="square" rtlCol="0">
            <a:spAutoFit/>
          </a:bodyPr>
          <a:lstStyle/>
          <a:p>
            <a:r>
              <a:rPr kumimoji="1" lang="ja-JP" altLang="en-US" sz="2400"/>
              <a:t>波長</a:t>
            </a:r>
            <a:r>
              <a:rPr kumimoji="1" lang="en-US" altLang="ja-JP" sz="2400" dirty="0"/>
              <a:t>:630nm</a:t>
            </a:r>
          </a:p>
          <a:p>
            <a:r>
              <a:rPr lang="ja-JP" altLang="en-US" sz="2400"/>
              <a:t>入射角</a:t>
            </a:r>
            <a:r>
              <a:rPr lang="en-US" altLang="ja-JP" sz="2400" dirty="0"/>
              <a:t>:10</a:t>
            </a:r>
            <a:r>
              <a:rPr lang="ja-JP" altLang="en-US" sz="2400"/>
              <a:t>度</a:t>
            </a:r>
            <a:endParaRPr kumimoji="1" lang="ja-JP" altLang="en-US" sz="2400"/>
          </a:p>
        </p:txBody>
      </p:sp>
    </p:spTree>
    <p:extLst>
      <p:ext uri="{BB962C8B-B14F-4D97-AF65-F5344CB8AC3E}">
        <p14:creationId xmlns:p14="http://schemas.microsoft.com/office/powerpoint/2010/main" val="2403749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10;&#10;自動的に生成された説明">
            <a:extLst>
              <a:ext uri="{FF2B5EF4-FFF2-40B4-BE49-F238E27FC236}">
                <a16:creationId xmlns:a16="http://schemas.microsoft.com/office/drawing/2014/main" id="{DA4CD266-D274-294D-8CA3-BB49313F1969}"/>
              </a:ext>
            </a:extLst>
          </p:cNvPr>
          <p:cNvPicPr>
            <a:picLocks noChangeAspect="1"/>
          </p:cNvPicPr>
          <p:nvPr/>
        </p:nvPicPr>
        <p:blipFill>
          <a:blip r:embed="rId2"/>
          <a:stretch>
            <a:fillRect/>
          </a:stretch>
        </p:blipFill>
        <p:spPr>
          <a:xfrm>
            <a:off x="5411568" y="1876425"/>
            <a:ext cx="6642100" cy="4981575"/>
          </a:xfrm>
          <a:prstGeom prst="rect">
            <a:avLst/>
          </a:prstGeom>
        </p:spPr>
      </p:pic>
      <p:sp>
        <p:nvSpPr>
          <p:cNvPr id="2" name="タイトル 1">
            <a:extLst>
              <a:ext uri="{FF2B5EF4-FFF2-40B4-BE49-F238E27FC236}">
                <a16:creationId xmlns:a16="http://schemas.microsoft.com/office/drawing/2014/main" id="{09AFB403-0CA9-264C-ACCB-D0D9049B8579}"/>
              </a:ext>
            </a:extLst>
          </p:cNvPr>
          <p:cNvSpPr>
            <a:spLocks noGrp="1"/>
          </p:cNvSpPr>
          <p:nvPr>
            <p:ph type="title"/>
          </p:nvPr>
        </p:nvSpPr>
        <p:spPr/>
        <p:txBody>
          <a:bodyPr/>
          <a:lstStyle/>
          <a:p>
            <a:r>
              <a:rPr kumimoji="1" lang="ja-JP" altLang="en-US"/>
              <a:t>結果</a:t>
            </a:r>
          </a:p>
        </p:txBody>
      </p:sp>
      <p:sp>
        <p:nvSpPr>
          <p:cNvPr id="3" name="コンテンツ プレースホルダー 2">
            <a:extLst>
              <a:ext uri="{FF2B5EF4-FFF2-40B4-BE49-F238E27FC236}">
                <a16:creationId xmlns:a16="http://schemas.microsoft.com/office/drawing/2014/main" id="{5DD50533-E3A7-2A40-9CE5-FF411C5739C8}"/>
              </a:ext>
            </a:extLst>
          </p:cNvPr>
          <p:cNvSpPr>
            <a:spLocks noGrp="1"/>
          </p:cNvSpPr>
          <p:nvPr>
            <p:ph idx="1"/>
          </p:nvPr>
        </p:nvSpPr>
        <p:spPr>
          <a:xfrm>
            <a:off x="3303366" y="1508236"/>
            <a:ext cx="5429252" cy="560388"/>
          </a:xfrm>
        </p:spPr>
        <p:txBody>
          <a:bodyPr>
            <a:normAutofit/>
          </a:bodyPr>
          <a:lstStyle/>
          <a:p>
            <a:pPr marL="0" indent="0">
              <a:buNone/>
            </a:pPr>
            <a:r>
              <a:rPr kumimoji="1" lang="ja-JP" altLang="en-US"/>
              <a:t>横並びの</a:t>
            </a:r>
            <a:r>
              <a:rPr lang="ja-JP" altLang="en-US"/>
              <a:t>グレーティング</a:t>
            </a:r>
            <a:endParaRPr kumimoji="1" lang="ja-JP" altLang="en-US"/>
          </a:p>
        </p:txBody>
      </p:sp>
      <p:sp>
        <p:nvSpPr>
          <p:cNvPr id="7" name="右矢印 6">
            <a:extLst>
              <a:ext uri="{FF2B5EF4-FFF2-40B4-BE49-F238E27FC236}">
                <a16:creationId xmlns:a16="http://schemas.microsoft.com/office/drawing/2014/main" id="{B7B0D12F-F658-354A-BD93-C0DB1672B252}"/>
              </a:ext>
            </a:extLst>
          </p:cNvPr>
          <p:cNvSpPr/>
          <p:nvPr/>
        </p:nvSpPr>
        <p:spPr>
          <a:xfrm>
            <a:off x="4271058" y="3929169"/>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2A6338F-D44F-7747-8B6E-A1FE353A14A2}"/>
              </a:ext>
            </a:extLst>
          </p:cNvPr>
          <p:cNvSpPr txBox="1"/>
          <p:nvPr/>
        </p:nvSpPr>
        <p:spPr>
          <a:xfrm>
            <a:off x="4278774" y="3202460"/>
            <a:ext cx="1621885" cy="646331"/>
          </a:xfrm>
          <a:prstGeom prst="rect">
            <a:avLst/>
          </a:prstGeom>
          <a:noFill/>
        </p:spPr>
        <p:txBody>
          <a:bodyPr wrap="square" rtlCol="0">
            <a:spAutoFit/>
          </a:bodyPr>
          <a:lstStyle/>
          <a:p>
            <a:r>
              <a:rPr kumimoji="1" lang="ja-JP" altLang="en-US"/>
              <a:t>光を入射し</a:t>
            </a:r>
            <a:endParaRPr kumimoji="1" lang="en-US" altLang="ja-JP" dirty="0"/>
          </a:p>
          <a:p>
            <a:r>
              <a:rPr kumimoji="1" lang="ja-JP" altLang="en-US"/>
              <a:t>回折光を観察</a:t>
            </a:r>
          </a:p>
        </p:txBody>
      </p:sp>
      <p:grpSp>
        <p:nvGrpSpPr>
          <p:cNvPr id="31" name="グループ化 30">
            <a:extLst>
              <a:ext uri="{FF2B5EF4-FFF2-40B4-BE49-F238E27FC236}">
                <a16:creationId xmlns:a16="http://schemas.microsoft.com/office/drawing/2014/main" id="{769AF205-5A75-1C41-9DA0-4AB507C82841}"/>
              </a:ext>
            </a:extLst>
          </p:cNvPr>
          <p:cNvGrpSpPr/>
          <p:nvPr/>
        </p:nvGrpSpPr>
        <p:grpSpPr>
          <a:xfrm>
            <a:off x="621871" y="1526964"/>
            <a:ext cx="3142313" cy="4645235"/>
            <a:chOff x="621871" y="1526964"/>
            <a:chExt cx="3142313" cy="4645235"/>
          </a:xfrm>
        </p:grpSpPr>
        <p:grpSp>
          <p:nvGrpSpPr>
            <p:cNvPr id="6" name="グループ化 5">
              <a:extLst>
                <a:ext uri="{FF2B5EF4-FFF2-40B4-BE49-F238E27FC236}">
                  <a16:creationId xmlns:a16="http://schemas.microsoft.com/office/drawing/2014/main" id="{9D74D1E7-F571-1941-934D-974CF361CCE2}"/>
                </a:ext>
              </a:extLst>
            </p:cNvPr>
            <p:cNvGrpSpPr/>
            <p:nvPr/>
          </p:nvGrpSpPr>
          <p:grpSpPr>
            <a:xfrm>
              <a:off x="868584" y="2606039"/>
              <a:ext cx="2895600" cy="3566160"/>
              <a:chOff x="1554480" y="2606040"/>
              <a:chExt cx="2895600" cy="3566160"/>
            </a:xfrm>
          </p:grpSpPr>
          <p:sp>
            <p:nvSpPr>
              <p:cNvPr id="4" name="正方形/長方形 3">
                <a:extLst>
                  <a:ext uri="{FF2B5EF4-FFF2-40B4-BE49-F238E27FC236}">
                    <a16:creationId xmlns:a16="http://schemas.microsoft.com/office/drawing/2014/main" id="{0EC72F87-61DF-574F-A619-46EF658CA23F}"/>
                  </a:ext>
                </a:extLst>
              </p:cNvPr>
              <p:cNvSpPr/>
              <p:nvPr/>
            </p:nvSpPr>
            <p:spPr>
              <a:xfrm>
                <a:off x="1554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BCEE663F-D692-8C49-8F8C-20FA2AE9C92D}"/>
                  </a:ext>
                </a:extLst>
              </p:cNvPr>
              <p:cNvSpPr/>
              <p:nvPr/>
            </p:nvSpPr>
            <p:spPr>
              <a:xfrm>
                <a:off x="1859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06A84DE3-800E-8B41-BD09-4D4C2CC79ECF}"/>
                  </a:ext>
                </a:extLst>
              </p:cNvPr>
              <p:cNvSpPr/>
              <p:nvPr/>
            </p:nvSpPr>
            <p:spPr>
              <a:xfrm>
                <a:off x="2164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926DC3A-9845-F44B-AC72-CFB96CE56711}"/>
                  </a:ext>
                </a:extLst>
              </p:cNvPr>
              <p:cNvSpPr/>
              <p:nvPr/>
            </p:nvSpPr>
            <p:spPr>
              <a:xfrm>
                <a:off x="2468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26D3B7B2-B849-C945-B910-F640683DB982}"/>
                  </a:ext>
                </a:extLst>
              </p:cNvPr>
              <p:cNvSpPr/>
              <p:nvPr/>
            </p:nvSpPr>
            <p:spPr>
              <a:xfrm>
                <a:off x="2773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4A90720-A88E-8D46-9B32-323C6FAA8BEE}"/>
                  </a:ext>
                </a:extLst>
              </p:cNvPr>
              <p:cNvSpPr/>
              <p:nvPr/>
            </p:nvSpPr>
            <p:spPr>
              <a:xfrm>
                <a:off x="3078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C9BC20EE-33CC-2541-95CD-BC8F5D4A521E}"/>
                  </a:ext>
                </a:extLst>
              </p:cNvPr>
              <p:cNvSpPr/>
              <p:nvPr/>
            </p:nvSpPr>
            <p:spPr>
              <a:xfrm>
                <a:off x="3383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1F899C94-6B52-2B44-B085-574AC51C086B}"/>
                  </a:ext>
                </a:extLst>
              </p:cNvPr>
              <p:cNvSpPr/>
              <p:nvPr/>
            </p:nvSpPr>
            <p:spPr>
              <a:xfrm>
                <a:off x="3688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DE013A6-AAD8-3D4C-AF63-63020C4CADB0}"/>
                  </a:ext>
                </a:extLst>
              </p:cNvPr>
              <p:cNvSpPr/>
              <p:nvPr/>
            </p:nvSpPr>
            <p:spPr>
              <a:xfrm>
                <a:off x="3992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3827F57C-2979-9D48-9230-0F70323E6A7F}"/>
                  </a:ext>
                </a:extLst>
              </p:cNvPr>
              <p:cNvSpPr/>
              <p:nvPr/>
            </p:nvSpPr>
            <p:spPr>
              <a:xfrm>
                <a:off x="4297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 name="直線コネクタ 22">
              <a:extLst>
                <a:ext uri="{FF2B5EF4-FFF2-40B4-BE49-F238E27FC236}">
                  <a16:creationId xmlns:a16="http://schemas.microsoft.com/office/drawing/2014/main" id="{6DA105DF-9B56-DB4D-9647-657E7DC4C61A}"/>
                </a:ext>
              </a:extLst>
            </p:cNvPr>
            <p:cNvCxnSpPr>
              <a:cxnSpLocks/>
            </p:cNvCxnSpPr>
            <p:nvPr/>
          </p:nvCxnSpPr>
          <p:spPr>
            <a:xfrm flipV="1">
              <a:off x="868584" y="2075597"/>
              <a:ext cx="0" cy="53044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F3A8E3ED-A0ED-C74C-9FC2-06148EBE4C32}"/>
                </a:ext>
              </a:extLst>
            </p:cNvPr>
            <p:cNvCxnSpPr>
              <a:cxnSpLocks/>
            </p:cNvCxnSpPr>
            <p:nvPr/>
          </p:nvCxnSpPr>
          <p:spPr>
            <a:xfrm flipV="1">
              <a:off x="1173384" y="2075597"/>
              <a:ext cx="0" cy="53044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66B5CEF3-647F-504E-B4E9-50A0753A3699}"/>
                </a:ext>
              </a:extLst>
            </p:cNvPr>
            <p:cNvCxnSpPr>
              <a:cxnSpLocks/>
            </p:cNvCxnSpPr>
            <p:nvPr/>
          </p:nvCxnSpPr>
          <p:spPr>
            <a:xfrm>
              <a:off x="868584" y="2190348"/>
              <a:ext cx="304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2A3A676F-09AE-1F4B-8CCF-FCA432073B5D}"/>
                </a:ext>
              </a:extLst>
            </p:cNvPr>
            <p:cNvSpPr txBox="1"/>
            <p:nvPr/>
          </p:nvSpPr>
          <p:spPr>
            <a:xfrm>
              <a:off x="621871" y="1526964"/>
              <a:ext cx="1248203" cy="646331"/>
            </a:xfrm>
            <a:prstGeom prst="rect">
              <a:avLst/>
            </a:prstGeom>
            <a:noFill/>
          </p:spPr>
          <p:txBody>
            <a:bodyPr wrap="square" rtlCol="0">
              <a:spAutoFit/>
            </a:bodyPr>
            <a:lstStyle/>
            <a:p>
              <a:r>
                <a:rPr kumimoji="1" lang="ja-JP" altLang="en-US"/>
                <a:t>ピッチ</a:t>
              </a:r>
              <a:r>
                <a:rPr kumimoji="1" lang="en-US" altLang="ja-JP" dirty="0"/>
                <a:t>500nm</a:t>
              </a:r>
              <a:endParaRPr kumimoji="1" lang="ja-JP" altLang="en-US"/>
            </a:p>
          </p:txBody>
        </p:sp>
      </p:grpSp>
      <p:sp>
        <p:nvSpPr>
          <p:cNvPr id="32" name="テキスト ボックス 31">
            <a:extLst>
              <a:ext uri="{FF2B5EF4-FFF2-40B4-BE49-F238E27FC236}">
                <a16:creationId xmlns:a16="http://schemas.microsoft.com/office/drawing/2014/main" id="{4C1C028D-DA1B-F045-8C43-4542D5EFC9C2}"/>
              </a:ext>
            </a:extLst>
          </p:cNvPr>
          <p:cNvSpPr txBox="1"/>
          <p:nvPr/>
        </p:nvSpPr>
        <p:spPr>
          <a:xfrm>
            <a:off x="7415273" y="2025587"/>
            <a:ext cx="2964729" cy="369332"/>
          </a:xfrm>
          <a:prstGeom prst="rect">
            <a:avLst/>
          </a:prstGeom>
          <a:noFill/>
        </p:spPr>
        <p:txBody>
          <a:bodyPr wrap="square" rtlCol="0">
            <a:spAutoFit/>
          </a:bodyPr>
          <a:lstStyle/>
          <a:p>
            <a:r>
              <a:rPr kumimoji="1" lang="ja-JP" altLang="en-US"/>
              <a:t>反射面から</a:t>
            </a:r>
            <a:r>
              <a:rPr kumimoji="1" lang="en-US" altLang="ja-JP" dirty="0"/>
              <a:t>20 </a:t>
            </a:r>
            <a:r>
              <a:rPr kumimoji="1" lang="en-US" altLang="ja-JP" dirty="0" err="1"/>
              <a:t>μm</a:t>
            </a:r>
            <a:r>
              <a:rPr kumimoji="1" lang="ja-JP" altLang="en-US"/>
              <a:t>上の面</a:t>
            </a:r>
          </a:p>
        </p:txBody>
      </p:sp>
    </p:spTree>
    <p:extLst>
      <p:ext uri="{BB962C8B-B14F-4D97-AF65-F5344CB8AC3E}">
        <p14:creationId xmlns:p14="http://schemas.microsoft.com/office/powerpoint/2010/main" val="121259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ィカル ユーザー インターフェイス&#10;&#10;自動的に生成された説明">
            <a:extLst>
              <a:ext uri="{FF2B5EF4-FFF2-40B4-BE49-F238E27FC236}">
                <a16:creationId xmlns:a16="http://schemas.microsoft.com/office/drawing/2014/main" id="{97DD0EC2-67E1-F64F-A0DB-00F05536FB25}"/>
              </a:ext>
            </a:extLst>
          </p:cNvPr>
          <p:cNvPicPr>
            <a:picLocks noChangeAspect="1"/>
          </p:cNvPicPr>
          <p:nvPr/>
        </p:nvPicPr>
        <p:blipFill>
          <a:blip r:embed="rId2"/>
          <a:stretch>
            <a:fillRect/>
          </a:stretch>
        </p:blipFill>
        <p:spPr>
          <a:xfrm>
            <a:off x="5687982" y="1748368"/>
            <a:ext cx="6504018" cy="4878014"/>
          </a:xfrm>
          <a:prstGeom prst="rect">
            <a:avLst/>
          </a:prstGeom>
        </p:spPr>
      </p:pic>
      <p:sp>
        <p:nvSpPr>
          <p:cNvPr id="4" name="コンテンツ プレースホルダー 2">
            <a:extLst>
              <a:ext uri="{FF2B5EF4-FFF2-40B4-BE49-F238E27FC236}">
                <a16:creationId xmlns:a16="http://schemas.microsoft.com/office/drawing/2014/main" id="{6D26B3ED-2B33-9647-BCE3-60F4F1E21C0E}"/>
              </a:ext>
            </a:extLst>
          </p:cNvPr>
          <p:cNvSpPr txBox="1">
            <a:spLocks/>
          </p:cNvSpPr>
          <p:nvPr/>
        </p:nvSpPr>
        <p:spPr>
          <a:xfrm>
            <a:off x="3072908" y="769972"/>
            <a:ext cx="5591175"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45</a:t>
            </a:r>
            <a:r>
              <a:rPr lang="ja-JP" altLang="en-US"/>
              <a:t>度回転させたグレーティング</a:t>
            </a:r>
          </a:p>
        </p:txBody>
      </p:sp>
      <p:sp>
        <p:nvSpPr>
          <p:cNvPr id="20" name="右矢印 19">
            <a:extLst>
              <a:ext uri="{FF2B5EF4-FFF2-40B4-BE49-F238E27FC236}">
                <a16:creationId xmlns:a16="http://schemas.microsoft.com/office/drawing/2014/main" id="{4C0174EC-0336-2E46-99BC-9FEE3C1D0DD2}"/>
              </a:ext>
            </a:extLst>
          </p:cNvPr>
          <p:cNvSpPr/>
          <p:nvPr/>
        </p:nvSpPr>
        <p:spPr>
          <a:xfrm>
            <a:off x="4988188" y="3959685"/>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33E15CB-5916-7640-BE41-C16A8E73EE82}"/>
              </a:ext>
            </a:extLst>
          </p:cNvPr>
          <p:cNvSpPr txBox="1"/>
          <p:nvPr/>
        </p:nvSpPr>
        <p:spPr>
          <a:xfrm>
            <a:off x="5057554" y="3329504"/>
            <a:ext cx="1621885" cy="646331"/>
          </a:xfrm>
          <a:prstGeom prst="rect">
            <a:avLst/>
          </a:prstGeom>
          <a:noFill/>
        </p:spPr>
        <p:txBody>
          <a:bodyPr wrap="square" rtlCol="0">
            <a:spAutoFit/>
          </a:bodyPr>
          <a:lstStyle/>
          <a:p>
            <a:r>
              <a:rPr kumimoji="1" lang="ja-JP" altLang="en-US"/>
              <a:t>光を入射し</a:t>
            </a:r>
            <a:endParaRPr kumimoji="1" lang="en-US" altLang="ja-JP" dirty="0"/>
          </a:p>
          <a:p>
            <a:r>
              <a:rPr kumimoji="1" lang="ja-JP" altLang="en-US"/>
              <a:t>回折光を観察</a:t>
            </a:r>
          </a:p>
        </p:txBody>
      </p:sp>
      <p:grpSp>
        <p:nvGrpSpPr>
          <p:cNvPr id="22" name="グループ化 21">
            <a:extLst>
              <a:ext uri="{FF2B5EF4-FFF2-40B4-BE49-F238E27FC236}">
                <a16:creationId xmlns:a16="http://schemas.microsoft.com/office/drawing/2014/main" id="{42979CF4-F011-604F-8958-0641272F0D4B}"/>
              </a:ext>
            </a:extLst>
          </p:cNvPr>
          <p:cNvGrpSpPr/>
          <p:nvPr/>
        </p:nvGrpSpPr>
        <p:grpSpPr>
          <a:xfrm rot="18915209">
            <a:off x="786176" y="1791663"/>
            <a:ext cx="3173131" cy="4426281"/>
            <a:chOff x="868584" y="1745918"/>
            <a:chExt cx="3173131" cy="4426281"/>
          </a:xfrm>
        </p:grpSpPr>
        <p:grpSp>
          <p:nvGrpSpPr>
            <p:cNvPr id="23" name="グループ化 22">
              <a:extLst>
                <a:ext uri="{FF2B5EF4-FFF2-40B4-BE49-F238E27FC236}">
                  <a16:creationId xmlns:a16="http://schemas.microsoft.com/office/drawing/2014/main" id="{A6821857-9237-814E-9B53-E87D74515AE0}"/>
                </a:ext>
              </a:extLst>
            </p:cNvPr>
            <p:cNvGrpSpPr/>
            <p:nvPr/>
          </p:nvGrpSpPr>
          <p:grpSpPr>
            <a:xfrm>
              <a:off x="868584" y="2606039"/>
              <a:ext cx="2895600" cy="3566160"/>
              <a:chOff x="1554480" y="2606040"/>
              <a:chExt cx="2895600" cy="3566160"/>
            </a:xfrm>
          </p:grpSpPr>
          <p:sp>
            <p:nvSpPr>
              <p:cNvPr id="28" name="正方形/長方形 27">
                <a:extLst>
                  <a:ext uri="{FF2B5EF4-FFF2-40B4-BE49-F238E27FC236}">
                    <a16:creationId xmlns:a16="http://schemas.microsoft.com/office/drawing/2014/main" id="{C0940346-7B81-F24A-9F89-D0E1A1C1279E}"/>
                  </a:ext>
                </a:extLst>
              </p:cNvPr>
              <p:cNvSpPr/>
              <p:nvPr/>
            </p:nvSpPr>
            <p:spPr>
              <a:xfrm>
                <a:off x="1554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38DE8A6-2504-A047-AABD-51490CF500C5}"/>
                  </a:ext>
                </a:extLst>
              </p:cNvPr>
              <p:cNvSpPr/>
              <p:nvPr/>
            </p:nvSpPr>
            <p:spPr>
              <a:xfrm>
                <a:off x="1859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FED5B71-054B-624F-AB38-1C6A85AA3B02}"/>
                  </a:ext>
                </a:extLst>
              </p:cNvPr>
              <p:cNvSpPr/>
              <p:nvPr/>
            </p:nvSpPr>
            <p:spPr>
              <a:xfrm>
                <a:off x="2164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48AA671D-742B-554B-92A8-7918EA3B222E}"/>
                  </a:ext>
                </a:extLst>
              </p:cNvPr>
              <p:cNvSpPr/>
              <p:nvPr/>
            </p:nvSpPr>
            <p:spPr>
              <a:xfrm>
                <a:off x="2468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1220007-45A5-254B-B975-05A93AB3F10B}"/>
                  </a:ext>
                </a:extLst>
              </p:cNvPr>
              <p:cNvSpPr/>
              <p:nvPr/>
            </p:nvSpPr>
            <p:spPr>
              <a:xfrm>
                <a:off x="2773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7C4D2F53-2E56-DB42-A805-B0B1619512B5}"/>
                  </a:ext>
                </a:extLst>
              </p:cNvPr>
              <p:cNvSpPr/>
              <p:nvPr/>
            </p:nvSpPr>
            <p:spPr>
              <a:xfrm>
                <a:off x="3078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3C7FD50B-033A-4044-9D64-5276C8D46CA7}"/>
                  </a:ext>
                </a:extLst>
              </p:cNvPr>
              <p:cNvSpPr/>
              <p:nvPr/>
            </p:nvSpPr>
            <p:spPr>
              <a:xfrm>
                <a:off x="3383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5E94CFD0-B9D9-DF4E-823E-2441E5873390}"/>
                  </a:ext>
                </a:extLst>
              </p:cNvPr>
              <p:cNvSpPr/>
              <p:nvPr/>
            </p:nvSpPr>
            <p:spPr>
              <a:xfrm>
                <a:off x="3688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0D886C48-D618-A441-B333-69CE7E1C82C4}"/>
                  </a:ext>
                </a:extLst>
              </p:cNvPr>
              <p:cNvSpPr/>
              <p:nvPr/>
            </p:nvSpPr>
            <p:spPr>
              <a:xfrm>
                <a:off x="3992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9FB330E3-25DC-B14D-83F8-50AA71C21A08}"/>
                  </a:ext>
                </a:extLst>
              </p:cNvPr>
              <p:cNvSpPr/>
              <p:nvPr/>
            </p:nvSpPr>
            <p:spPr>
              <a:xfrm>
                <a:off x="4297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6D9F2C66-A346-7445-A564-E58D0F0AD400}"/>
                </a:ext>
              </a:extLst>
            </p:cNvPr>
            <p:cNvCxnSpPr>
              <a:cxnSpLocks/>
            </p:cNvCxnSpPr>
            <p:nvPr/>
          </p:nvCxnSpPr>
          <p:spPr>
            <a:xfrm flipV="1">
              <a:off x="3467476" y="2087525"/>
              <a:ext cx="0" cy="53044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8D217BD6-B888-7343-8675-CCD6408650AE}"/>
                </a:ext>
              </a:extLst>
            </p:cNvPr>
            <p:cNvCxnSpPr>
              <a:cxnSpLocks/>
            </p:cNvCxnSpPr>
            <p:nvPr/>
          </p:nvCxnSpPr>
          <p:spPr>
            <a:xfrm flipV="1">
              <a:off x="3772276" y="2087526"/>
              <a:ext cx="0" cy="53044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4C8469E4-AEDE-B04C-B703-1EB8264B4F28}"/>
                </a:ext>
              </a:extLst>
            </p:cNvPr>
            <p:cNvCxnSpPr>
              <a:cxnSpLocks/>
            </p:cNvCxnSpPr>
            <p:nvPr/>
          </p:nvCxnSpPr>
          <p:spPr>
            <a:xfrm>
              <a:off x="3467476" y="2202276"/>
              <a:ext cx="304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9C8A32E-AB02-9B44-94AE-051609BAD64B}"/>
                </a:ext>
              </a:extLst>
            </p:cNvPr>
            <p:cNvSpPr txBox="1"/>
            <p:nvPr/>
          </p:nvSpPr>
          <p:spPr>
            <a:xfrm rot="2684791">
              <a:off x="2974915" y="1745918"/>
              <a:ext cx="1066800" cy="369332"/>
            </a:xfrm>
            <a:prstGeom prst="rect">
              <a:avLst/>
            </a:prstGeom>
            <a:noFill/>
          </p:spPr>
          <p:txBody>
            <a:bodyPr wrap="square" rtlCol="0">
              <a:spAutoFit/>
            </a:bodyPr>
            <a:lstStyle/>
            <a:p>
              <a:r>
                <a:rPr kumimoji="1" lang="en-US" altLang="ja-JP" dirty="0"/>
                <a:t>700nm</a:t>
              </a:r>
              <a:endParaRPr kumimoji="1" lang="ja-JP" altLang="en-US"/>
            </a:p>
          </p:txBody>
        </p:sp>
      </p:grpSp>
      <p:sp>
        <p:nvSpPr>
          <p:cNvPr id="54" name="テキスト ボックス 53">
            <a:extLst>
              <a:ext uri="{FF2B5EF4-FFF2-40B4-BE49-F238E27FC236}">
                <a16:creationId xmlns:a16="http://schemas.microsoft.com/office/drawing/2014/main" id="{E33FBD52-E4AE-F943-9446-567B91CAFE8C}"/>
              </a:ext>
            </a:extLst>
          </p:cNvPr>
          <p:cNvSpPr txBox="1"/>
          <p:nvPr/>
        </p:nvSpPr>
        <p:spPr>
          <a:xfrm>
            <a:off x="7636280" y="1953456"/>
            <a:ext cx="2964729" cy="369332"/>
          </a:xfrm>
          <a:prstGeom prst="rect">
            <a:avLst/>
          </a:prstGeom>
          <a:noFill/>
        </p:spPr>
        <p:txBody>
          <a:bodyPr wrap="square" rtlCol="0">
            <a:spAutoFit/>
          </a:bodyPr>
          <a:lstStyle/>
          <a:p>
            <a:r>
              <a:rPr kumimoji="1" lang="ja-JP" altLang="en-US"/>
              <a:t>反射面から</a:t>
            </a:r>
            <a:r>
              <a:rPr lang="en-US" altLang="ja-JP" dirty="0"/>
              <a:t>15</a:t>
            </a:r>
            <a:r>
              <a:rPr kumimoji="1" lang="en-US" altLang="ja-JP" dirty="0"/>
              <a:t> </a:t>
            </a:r>
            <a:r>
              <a:rPr kumimoji="1" lang="en-US" altLang="ja-JP" dirty="0" err="1"/>
              <a:t>μm</a:t>
            </a:r>
            <a:r>
              <a:rPr kumimoji="1" lang="ja-JP" altLang="en-US"/>
              <a:t>上の面</a:t>
            </a:r>
          </a:p>
        </p:txBody>
      </p:sp>
    </p:spTree>
    <p:extLst>
      <p:ext uri="{BB962C8B-B14F-4D97-AF65-F5344CB8AC3E}">
        <p14:creationId xmlns:p14="http://schemas.microsoft.com/office/powerpoint/2010/main" val="243643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ィカル ユーザー インターフェイス, アプリケーション&#10;&#10;自動的に生成された説明">
            <a:extLst>
              <a:ext uri="{FF2B5EF4-FFF2-40B4-BE49-F238E27FC236}">
                <a16:creationId xmlns:a16="http://schemas.microsoft.com/office/drawing/2014/main" id="{0DB61720-3210-114D-A2E0-75E7B72975FE}"/>
              </a:ext>
            </a:extLst>
          </p:cNvPr>
          <p:cNvPicPr>
            <a:picLocks noChangeAspect="1"/>
          </p:cNvPicPr>
          <p:nvPr/>
        </p:nvPicPr>
        <p:blipFill>
          <a:blip r:embed="rId2"/>
          <a:stretch>
            <a:fillRect/>
          </a:stretch>
        </p:blipFill>
        <p:spPr>
          <a:xfrm>
            <a:off x="5703003" y="1609649"/>
            <a:ext cx="6816947" cy="5112710"/>
          </a:xfrm>
          <a:prstGeom prst="rect">
            <a:avLst/>
          </a:prstGeom>
        </p:spPr>
      </p:pic>
      <p:sp>
        <p:nvSpPr>
          <p:cNvPr id="4" name="コンテンツ プレースホルダー 2">
            <a:extLst>
              <a:ext uri="{FF2B5EF4-FFF2-40B4-BE49-F238E27FC236}">
                <a16:creationId xmlns:a16="http://schemas.microsoft.com/office/drawing/2014/main" id="{6566A57D-CC7F-C949-B01F-CABA3389FFEC}"/>
              </a:ext>
            </a:extLst>
          </p:cNvPr>
          <p:cNvSpPr txBox="1">
            <a:spLocks/>
          </p:cNvSpPr>
          <p:nvPr/>
        </p:nvSpPr>
        <p:spPr>
          <a:xfrm>
            <a:off x="2774065" y="1127124"/>
            <a:ext cx="5857877" cy="573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600" dirty="0"/>
              <a:t>0</a:t>
            </a:r>
            <a:r>
              <a:rPr lang="ja-JP" altLang="en-US" sz="2600"/>
              <a:t>度と</a:t>
            </a:r>
            <a:r>
              <a:rPr lang="en-US" altLang="ja-JP" sz="2600" dirty="0"/>
              <a:t>60</a:t>
            </a:r>
            <a:r>
              <a:rPr lang="ja-JP" altLang="en-US" sz="2600"/>
              <a:t>度の</a:t>
            </a:r>
            <a:r>
              <a:rPr lang="en-US" altLang="ja-JP" sz="2600" dirty="0"/>
              <a:t>120</a:t>
            </a:r>
            <a:r>
              <a:rPr lang="ja-JP" altLang="en-US" sz="2600"/>
              <a:t>度のグレーティング</a:t>
            </a:r>
          </a:p>
        </p:txBody>
      </p:sp>
      <p:grpSp>
        <p:nvGrpSpPr>
          <p:cNvPr id="58" name="グループ化 57">
            <a:extLst>
              <a:ext uri="{FF2B5EF4-FFF2-40B4-BE49-F238E27FC236}">
                <a16:creationId xmlns:a16="http://schemas.microsoft.com/office/drawing/2014/main" id="{36AA41C9-D61C-D64F-9E9A-24A3F8D95D7E}"/>
              </a:ext>
            </a:extLst>
          </p:cNvPr>
          <p:cNvGrpSpPr/>
          <p:nvPr/>
        </p:nvGrpSpPr>
        <p:grpSpPr>
          <a:xfrm>
            <a:off x="776270" y="1842537"/>
            <a:ext cx="3586343" cy="4351183"/>
            <a:chOff x="475328" y="1796238"/>
            <a:chExt cx="3586343" cy="4351183"/>
          </a:xfrm>
        </p:grpSpPr>
        <p:grpSp>
          <p:nvGrpSpPr>
            <p:cNvPr id="11" name="グループ化 10">
              <a:extLst>
                <a:ext uri="{FF2B5EF4-FFF2-40B4-BE49-F238E27FC236}">
                  <a16:creationId xmlns:a16="http://schemas.microsoft.com/office/drawing/2014/main" id="{C056330E-94EB-2D4C-A6E2-01241BEBC1B6}"/>
                </a:ext>
              </a:extLst>
            </p:cNvPr>
            <p:cNvGrpSpPr/>
            <p:nvPr/>
          </p:nvGrpSpPr>
          <p:grpSpPr>
            <a:xfrm rot="18009587">
              <a:off x="810608" y="2598732"/>
              <a:ext cx="2895600" cy="3566160"/>
              <a:chOff x="1554480" y="2606040"/>
              <a:chExt cx="2895600" cy="3566160"/>
            </a:xfrm>
          </p:grpSpPr>
          <p:sp>
            <p:nvSpPr>
              <p:cNvPr id="16" name="正方形/長方形 15">
                <a:extLst>
                  <a:ext uri="{FF2B5EF4-FFF2-40B4-BE49-F238E27FC236}">
                    <a16:creationId xmlns:a16="http://schemas.microsoft.com/office/drawing/2014/main" id="{DB2134A5-22C8-AE43-B535-6D33F8888C17}"/>
                  </a:ext>
                </a:extLst>
              </p:cNvPr>
              <p:cNvSpPr/>
              <p:nvPr/>
            </p:nvSpPr>
            <p:spPr>
              <a:xfrm>
                <a:off x="1554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2FF12B4-4463-6C41-9815-1F7853E8CDDE}"/>
                  </a:ext>
                </a:extLst>
              </p:cNvPr>
              <p:cNvSpPr/>
              <p:nvPr/>
            </p:nvSpPr>
            <p:spPr>
              <a:xfrm>
                <a:off x="1859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7C2A9813-3D15-784C-9803-66131367863B}"/>
                  </a:ext>
                </a:extLst>
              </p:cNvPr>
              <p:cNvSpPr/>
              <p:nvPr/>
            </p:nvSpPr>
            <p:spPr>
              <a:xfrm>
                <a:off x="2164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1598FE75-CE73-7E45-995A-3A08514C3868}"/>
                  </a:ext>
                </a:extLst>
              </p:cNvPr>
              <p:cNvSpPr/>
              <p:nvPr/>
            </p:nvSpPr>
            <p:spPr>
              <a:xfrm>
                <a:off x="2468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3BDCCF4C-5DB4-0446-BFEB-A73F82E5F198}"/>
                  </a:ext>
                </a:extLst>
              </p:cNvPr>
              <p:cNvSpPr/>
              <p:nvPr/>
            </p:nvSpPr>
            <p:spPr>
              <a:xfrm>
                <a:off x="2773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57F76CC9-81DA-204A-B1AF-2FD369E15FEF}"/>
                  </a:ext>
                </a:extLst>
              </p:cNvPr>
              <p:cNvSpPr/>
              <p:nvPr/>
            </p:nvSpPr>
            <p:spPr>
              <a:xfrm>
                <a:off x="3078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E8334AC-1419-F041-A938-F4196FB510F3}"/>
                  </a:ext>
                </a:extLst>
              </p:cNvPr>
              <p:cNvSpPr/>
              <p:nvPr/>
            </p:nvSpPr>
            <p:spPr>
              <a:xfrm>
                <a:off x="3383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8D0176F-B716-D44A-B972-5DFEE4060E23}"/>
                  </a:ext>
                </a:extLst>
              </p:cNvPr>
              <p:cNvSpPr/>
              <p:nvPr/>
            </p:nvSpPr>
            <p:spPr>
              <a:xfrm>
                <a:off x="3688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5AA16D5B-EF48-3F4D-82FD-F4C7BB699066}"/>
                  </a:ext>
                </a:extLst>
              </p:cNvPr>
              <p:cNvSpPr/>
              <p:nvPr/>
            </p:nvSpPr>
            <p:spPr>
              <a:xfrm>
                <a:off x="3992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3F160C62-D58C-9849-A4C0-CB633E9ED48D}"/>
                  </a:ext>
                </a:extLst>
              </p:cNvPr>
              <p:cNvSpPr/>
              <p:nvPr/>
            </p:nvSpPr>
            <p:spPr>
              <a:xfrm>
                <a:off x="4297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BA263DBB-03CC-4346-A526-184C2BD504D2}"/>
                </a:ext>
              </a:extLst>
            </p:cNvPr>
            <p:cNvGrpSpPr/>
            <p:nvPr/>
          </p:nvGrpSpPr>
          <p:grpSpPr>
            <a:xfrm>
              <a:off x="602192" y="1796238"/>
              <a:ext cx="3200400" cy="4351183"/>
              <a:chOff x="563784" y="1821016"/>
              <a:chExt cx="3200400" cy="4351183"/>
            </a:xfrm>
          </p:grpSpPr>
          <p:grpSp>
            <p:nvGrpSpPr>
              <p:cNvPr id="27" name="グループ化 26">
                <a:extLst>
                  <a:ext uri="{FF2B5EF4-FFF2-40B4-BE49-F238E27FC236}">
                    <a16:creationId xmlns:a16="http://schemas.microsoft.com/office/drawing/2014/main" id="{9BB01598-9406-F14C-9ED0-666C46D5A077}"/>
                  </a:ext>
                </a:extLst>
              </p:cNvPr>
              <p:cNvGrpSpPr/>
              <p:nvPr/>
            </p:nvGrpSpPr>
            <p:grpSpPr>
              <a:xfrm>
                <a:off x="868584" y="2606039"/>
                <a:ext cx="2895600" cy="3566160"/>
                <a:chOff x="1554480" y="2606040"/>
                <a:chExt cx="2895600" cy="3566160"/>
              </a:xfrm>
            </p:grpSpPr>
            <p:sp>
              <p:nvSpPr>
                <p:cNvPr id="32" name="正方形/長方形 31">
                  <a:extLst>
                    <a:ext uri="{FF2B5EF4-FFF2-40B4-BE49-F238E27FC236}">
                      <a16:creationId xmlns:a16="http://schemas.microsoft.com/office/drawing/2014/main" id="{FB1E5D5C-81BD-6D44-B031-AF003A649A9D}"/>
                    </a:ext>
                  </a:extLst>
                </p:cNvPr>
                <p:cNvSpPr/>
                <p:nvPr/>
              </p:nvSpPr>
              <p:spPr>
                <a:xfrm>
                  <a:off x="1554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C9FC9537-8D87-334F-B026-D7F3813F8027}"/>
                    </a:ext>
                  </a:extLst>
                </p:cNvPr>
                <p:cNvSpPr/>
                <p:nvPr/>
              </p:nvSpPr>
              <p:spPr>
                <a:xfrm>
                  <a:off x="1859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C102B43E-94CC-B049-97D5-4A1DEEB51B76}"/>
                    </a:ext>
                  </a:extLst>
                </p:cNvPr>
                <p:cNvSpPr/>
                <p:nvPr/>
              </p:nvSpPr>
              <p:spPr>
                <a:xfrm>
                  <a:off x="2164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864900D8-1C4D-A545-8BCC-058712A11630}"/>
                    </a:ext>
                  </a:extLst>
                </p:cNvPr>
                <p:cNvSpPr/>
                <p:nvPr/>
              </p:nvSpPr>
              <p:spPr>
                <a:xfrm>
                  <a:off x="2468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EA067343-1110-9841-B236-08004B75802E}"/>
                    </a:ext>
                  </a:extLst>
                </p:cNvPr>
                <p:cNvSpPr/>
                <p:nvPr/>
              </p:nvSpPr>
              <p:spPr>
                <a:xfrm>
                  <a:off x="2773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7EE41904-8E0C-C143-856E-856C531C74DA}"/>
                    </a:ext>
                  </a:extLst>
                </p:cNvPr>
                <p:cNvSpPr/>
                <p:nvPr/>
              </p:nvSpPr>
              <p:spPr>
                <a:xfrm>
                  <a:off x="3078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E9E197C3-3CDA-E043-AECF-A280F15AC831}"/>
                    </a:ext>
                  </a:extLst>
                </p:cNvPr>
                <p:cNvSpPr/>
                <p:nvPr/>
              </p:nvSpPr>
              <p:spPr>
                <a:xfrm>
                  <a:off x="3383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1DC7A42E-5D78-9349-AF18-A9EF974B2E6B}"/>
                    </a:ext>
                  </a:extLst>
                </p:cNvPr>
                <p:cNvSpPr/>
                <p:nvPr/>
              </p:nvSpPr>
              <p:spPr>
                <a:xfrm>
                  <a:off x="3688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57DB5371-31D0-4041-8E93-CDE7E8B65BE6}"/>
                    </a:ext>
                  </a:extLst>
                </p:cNvPr>
                <p:cNvSpPr/>
                <p:nvPr/>
              </p:nvSpPr>
              <p:spPr>
                <a:xfrm>
                  <a:off x="3992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9FE40E8B-FFB9-BE48-9C21-1E432E83A28C}"/>
                    </a:ext>
                  </a:extLst>
                </p:cNvPr>
                <p:cNvSpPr/>
                <p:nvPr/>
              </p:nvSpPr>
              <p:spPr>
                <a:xfrm>
                  <a:off x="4297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 name="直線コネクタ 27">
                <a:extLst>
                  <a:ext uri="{FF2B5EF4-FFF2-40B4-BE49-F238E27FC236}">
                    <a16:creationId xmlns:a16="http://schemas.microsoft.com/office/drawing/2014/main" id="{0F2EDAF1-187D-664A-83F5-1D4A7D4C682E}"/>
                  </a:ext>
                </a:extLst>
              </p:cNvPr>
              <p:cNvCxnSpPr>
                <a:cxnSpLocks/>
              </p:cNvCxnSpPr>
              <p:nvPr/>
            </p:nvCxnSpPr>
            <p:spPr>
              <a:xfrm flipV="1">
                <a:off x="868584" y="2075597"/>
                <a:ext cx="0" cy="53044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7F739A6F-6394-0D46-8348-B80A962D1FFB}"/>
                  </a:ext>
                </a:extLst>
              </p:cNvPr>
              <p:cNvCxnSpPr>
                <a:cxnSpLocks/>
              </p:cNvCxnSpPr>
              <p:nvPr/>
            </p:nvCxnSpPr>
            <p:spPr>
              <a:xfrm flipV="1">
                <a:off x="1173384" y="2075597"/>
                <a:ext cx="0" cy="53044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D57F888D-BC89-AD40-B5D3-5AE4BDE88888}"/>
                  </a:ext>
                </a:extLst>
              </p:cNvPr>
              <p:cNvCxnSpPr>
                <a:cxnSpLocks/>
              </p:cNvCxnSpPr>
              <p:nvPr/>
            </p:nvCxnSpPr>
            <p:spPr>
              <a:xfrm>
                <a:off x="868584" y="2190348"/>
                <a:ext cx="304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DED4BB0D-85F4-FE4B-B51D-71A27766DE30}"/>
                  </a:ext>
                </a:extLst>
              </p:cNvPr>
              <p:cNvSpPr txBox="1"/>
              <p:nvPr/>
            </p:nvSpPr>
            <p:spPr>
              <a:xfrm>
                <a:off x="563784" y="1821016"/>
                <a:ext cx="1066800" cy="369332"/>
              </a:xfrm>
              <a:prstGeom prst="rect">
                <a:avLst/>
              </a:prstGeom>
              <a:noFill/>
            </p:spPr>
            <p:txBody>
              <a:bodyPr wrap="square" rtlCol="0">
                <a:spAutoFit/>
              </a:bodyPr>
              <a:lstStyle/>
              <a:p>
                <a:r>
                  <a:rPr kumimoji="1" lang="en-US" altLang="ja-JP" dirty="0"/>
                  <a:t>700nm</a:t>
                </a:r>
                <a:endParaRPr kumimoji="1" lang="ja-JP" altLang="en-US"/>
              </a:p>
            </p:txBody>
          </p:sp>
        </p:grpSp>
        <p:grpSp>
          <p:nvGrpSpPr>
            <p:cNvPr id="43" name="グループ化 42">
              <a:extLst>
                <a:ext uri="{FF2B5EF4-FFF2-40B4-BE49-F238E27FC236}">
                  <a16:creationId xmlns:a16="http://schemas.microsoft.com/office/drawing/2014/main" id="{B861A2D6-A8A1-3140-824B-EE5E41B526AC}"/>
                </a:ext>
              </a:extLst>
            </p:cNvPr>
            <p:cNvGrpSpPr/>
            <p:nvPr/>
          </p:nvGrpSpPr>
          <p:grpSpPr>
            <a:xfrm rot="3603679">
              <a:off x="830791" y="2428889"/>
              <a:ext cx="2895600" cy="3566160"/>
              <a:chOff x="1554480" y="2606040"/>
              <a:chExt cx="2895600" cy="3566160"/>
            </a:xfrm>
          </p:grpSpPr>
          <p:sp>
            <p:nvSpPr>
              <p:cNvPr id="48" name="正方形/長方形 47">
                <a:extLst>
                  <a:ext uri="{FF2B5EF4-FFF2-40B4-BE49-F238E27FC236}">
                    <a16:creationId xmlns:a16="http://schemas.microsoft.com/office/drawing/2014/main" id="{BE81D9FE-649C-2548-A5E6-97EB0E5157BB}"/>
                  </a:ext>
                </a:extLst>
              </p:cNvPr>
              <p:cNvSpPr/>
              <p:nvPr/>
            </p:nvSpPr>
            <p:spPr>
              <a:xfrm>
                <a:off x="1554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7D435D2F-E87F-DB43-815D-6934530B73BE}"/>
                  </a:ext>
                </a:extLst>
              </p:cNvPr>
              <p:cNvSpPr/>
              <p:nvPr/>
            </p:nvSpPr>
            <p:spPr>
              <a:xfrm>
                <a:off x="1859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A2CF3684-53AD-044D-A231-19AC57854315}"/>
                  </a:ext>
                </a:extLst>
              </p:cNvPr>
              <p:cNvSpPr/>
              <p:nvPr/>
            </p:nvSpPr>
            <p:spPr>
              <a:xfrm>
                <a:off x="2164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3D783B8D-FC77-2543-92E2-95A9468863A7}"/>
                  </a:ext>
                </a:extLst>
              </p:cNvPr>
              <p:cNvSpPr/>
              <p:nvPr/>
            </p:nvSpPr>
            <p:spPr>
              <a:xfrm>
                <a:off x="2468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2998CA61-FDFE-3E43-951E-41271CFC460F}"/>
                  </a:ext>
                </a:extLst>
              </p:cNvPr>
              <p:cNvSpPr/>
              <p:nvPr/>
            </p:nvSpPr>
            <p:spPr>
              <a:xfrm>
                <a:off x="2773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6D55B8FB-A9AE-A047-A419-5D6119DD42A9}"/>
                  </a:ext>
                </a:extLst>
              </p:cNvPr>
              <p:cNvSpPr/>
              <p:nvPr/>
            </p:nvSpPr>
            <p:spPr>
              <a:xfrm>
                <a:off x="3078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F4F51CBA-4E5B-954E-9E5D-09CBE4716D2D}"/>
                  </a:ext>
                </a:extLst>
              </p:cNvPr>
              <p:cNvSpPr/>
              <p:nvPr/>
            </p:nvSpPr>
            <p:spPr>
              <a:xfrm>
                <a:off x="3383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B3A8A31F-D671-B24A-A517-7B7305344D05}"/>
                  </a:ext>
                </a:extLst>
              </p:cNvPr>
              <p:cNvSpPr/>
              <p:nvPr/>
            </p:nvSpPr>
            <p:spPr>
              <a:xfrm>
                <a:off x="3688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3171B0D3-F6F7-EB42-9487-5576344CF981}"/>
                  </a:ext>
                </a:extLst>
              </p:cNvPr>
              <p:cNvSpPr/>
              <p:nvPr/>
            </p:nvSpPr>
            <p:spPr>
              <a:xfrm>
                <a:off x="3992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E85F1680-597A-A546-89EB-0830C2F4F358}"/>
                  </a:ext>
                </a:extLst>
              </p:cNvPr>
              <p:cNvSpPr/>
              <p:nvPr/>
            </p:nvSpPr>
            <p:spPr>
              <a:xfrm>
                <a:off x="4297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9" name="右矢印 58">
            <a:extLst>
              <a:ext uri="{FF2B5EF4-FFF2-40B4-BE49-F238E27FC236}">
                <a16:creationId xmlns:a16="http://schemas.microsoft.com/office/drawing/2014/main" id="{9729C007-62DE-7040-8174-3F3130077379}"/>
              </a:ext>
            </a:extLst>
          </p:cNvPr>
          <p:cNvSpPr/>
          <p:nvPr/>
        </p:nvSpPr>
        <p:spPr>
          <a:xfrm>
            <a:off x="4962460" y="3995052"/>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ADDD045-CD78-1E40-8BB6-8894733D6F74}"/>
              </a:ext>
            </a:extLst>
          </p:cNvPr>
          <p:cNvSpPr txBox="1"/>
          <p:nvPr/>
        </p:nvSpPr>
        <p:spPr>
          <a:xfrm>
            <a:off x="5031826" y="3364871"/>
            <a:ext cx="1621885" cy="646331"/>
          </a:xfrm>
          <a:prstGeom prst="rect">
            <a:avLst/>
          </a:prstGeom>
          <a:noFill/>
        </p:spPr>
        <p:txBody>
          <a:bodyPr wrap="square" rtlCol="0">
            <a:spAutoFit/>
          </a:bodyPr>
          <a:lstStyle/>
          <a:p>
            <a:r>
              <a:rPr kumimoji="1" lang="ja-JP" altLang="en-US"/>
              <a:t>光を入射し</a:t>
            </a:r>
            <a:endParaRPr kumimoji="1" lang="en-US" altLang="ja-JP" dirty="0"/>
          </a:p>
          <a:p>
            <a:r>
              <a:rPr kumimoji="1" lang="ja-JP" altLang="en-US"/>
              <a:t>回折光を観察</a:t>
            </a:r>
          </a:p>
        </p:txBody>
      </p:sp>
      <p:sp>
        <p:nvSpPr>
          <p:cNvPr id="61" name="テキスト ボックス 60">
            <a:extLst>
              <a:ext uri="{FF2B5EF4-FFF2-40B4-BE49-F238E27FC236}">
                <a16:creationId xmlns:a16="http://schemas.microsoft.com/office/drawing/2014/main" id="{AD24E1BA-3F04-4F4A-8691-23132AE73497}"/>
              </a:ext>
            </a:extLst>
          </p:cNvPr>
          <p:cNvSpPr txBox="1"/>
          <p:nvPr/>
        </p:nvSpPr>
        <p:spPr>
          <a:xfrm>
            <a:off x="7844624" y="1842537"/>
            <a:ext cx="2964729" cy="369332"/>
          </a:xfrm>
          <a:prstGeom prst="rect">
            <a:avLst/>
          </a:prstGeom>
          <a:noFill/>
        </p:spPr>
        <p:txBody>
          <a:bodyPr wrap="square" rtlCol="0">
            <a:spAutoFit/>
          </a:bodyPr>
          <a:lstStyle/>
          <a:p>
            <a:r>
              <a:rPr kumimoji="1" lang="ja-JP" altLang="en-US"/>
              <a:t>反射面から</a:t>
            </a:r>
            <a:r>
              <a:rPr lang="en-US" altLang="ja-JP" dirty="0"/>
              <a:t>15</a:t>
            </a:r>
            <a:r>
              <a:rPr kumimoji="1" lang="en-US" altLang="ja-JP" dirty="0"/>
              <a:t> </a:t>
            </a:r>
            <a:r>
              <a:rPr kumimoji="1" lang="en-US" altLang="ja-JP" dirty="0" err="1"/>
              <a:t>μm</a:t>
            </a:r>
            <a:r>
              <a:rPr kumimoji="1" lang="ja-JP" altLang="en-US"/>
              <a:t>上の面</a:t>
            </a:r>
          </a:p>
        </p:txBody>
      </p:sp>
    </p:spTree>
    <p:extLst>
      <p:ext uri="{BB962C8B-B14F-4D97-AF65-F5344CB8AC3E}">
        <p14:creationId xmlns:p14="http://schemas.microsoft.com/office/powerpoint/2010/main" val="1573624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F9CAC-9332-F243-9012-3BD756D41B4D}"/>
              </a:ext>
            </a:extLst>
          </p:cNvPr>
          <p:cNvSpPr>
            <a:spLocks noGrp="1"/>
          </p:cNvSpPr>
          <p:nvPr>
            <p:ph type="title"/>
          </p:nvPr>
        </p:nvSpPr>
        <p:spPr/>
        <p:txBody>
          <a:bodyPr/>
          <a:lstStyle/>
          <a:p>
            <a:r>
              <a:rPr kumimoji="1" lang="ja-JP" altLang="en-US"/>
              <a:t>結論</a:t>
            </a:r>
          </a:p>
        </p:txBody>
      </p:sp>
      <p:sp>
        <p:nvSpPr>
          <p:cNvPr id="3" name="コンテンツ プレースホルダー 2">
            <a:extLst>
              <a:ext uri="{FF2B5EF4-FFF2-40B4-BE49-F238E27FC236}">
                <a16:creationId xmlns:a16="http://schemas.microsoft.com/office/drawing/2014/main" id="{7B51800A-FAD4-2C48-B0F6-5DE12A8AC08C}"/>
              </a:ext>
            </a:extLst>
          </p:cNvPr>
          <p:cNvSpPr>
            <a:spLocks noGrp="1"/>
          </p:cNvSpPr>
          <p:nvPr>
            <p:ph idx="1"/>
          </p:nvPr>
        </p:nvSpPr>
        <p:spPr>
          <a:xfrm>
            <a:off x="838200" y="2093165"/>
            <a:ext cx="10515600" cy="3975100"/>
          </a:xfrm>
        </p:spPr>
        <p:txBody>
          <a:bodyPr/>
          <a:lstStyle/>
          <a:p>
            <a:r>
              <a:rPr lang="ja-JP" altLang="en-US"/>
              <a:t>画像認識に足る図形を生成するには成果が限定的</a:t>
            </a:r>
            <a:endParaRPr lang="en-US" altLang="ja-JP" dirty="0"/>
          </a:p>
          <a:p>
            <a:r>
              <a:rPr lang="ja-JP" altLang="en-US"/>
              <a:t>基礎データとして価値のある結像パターン</a:t>
            </a:r>
            <a:endParaRPr lang="en-US" altLang="ja-JP" dirty="0"/>
          </a:p>
          <a:p>
            <a:endParaRPr lang="en-US" altLang="ja-JP" dirty="0"/>
          </a:p>
          <a:p>
            <a:r>
              <a:rPr lang="ja-JP" altLang="en-US"/>
              <a:t>アライメントの時間を短縮する検討としては不十分である。</a:t>
            </a:r>
            <a:endParaRPr lang="en-US" altLang="ja-JP" dirty="0"/>
          </a:p>
          <a:p>
            <a:pPr marL="0" indent="0">
              <a:buNone/>
            </a:pPr>
            <a:r>
              <a:rPr lang="ja-JP" altLang="en-US"/>
              <a:t>　→実際にアライメントの作業を行っていないため</a:t>
            </a:r>
            <a:endParaRPr lang="en-US" altLang="ja-JP" dirty="0"/>
          </a:p>
        </p:txBody>
      </p:sp>
    </p:spTree>
    <p:extLst>
      <p:ext uri="{BB962C8B-B14F-4D97-AF65-F5344CB8AC3E}">
        <p14:creationId xmlns:p14="http://schemas.microsoft.com/office/powerpoint/2010/main" val="313900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6F71D7-53B9-7441-9330-F9967BB6C9CA}"/>
              </a:ext>
            </a:extLst>
          </p:cNvPr>
          <p:cNvSpPr>
            <a:spLocks noGrp="1"/>
          </p:cNvSpPr>
          <p:nvPr>
            <p:ph type="title"/>
          </p:nvPr>
        </p:nvSpPr>
        <p:spPr/>
        <p:txBody>
          <a:bodyPr/>
          <a:lstStyle/>
          <a:p>
            <a:r>
              <a:rPr kumimoji="1" lang="ja-JP" altLang="en-US"/>
              <a:t>背景</a:t>
            </a:r>
          </a:p>
        </p:txBody>
      </p:sp>
      <p:sp>
        <p:nvSpPr>
          <p:cNvPr id="3" name="コンテンツ プレースホルダー 2">
            <a:extLst>
              <a:ext uri="{FF2B5EF4-FFF2-40B4-BE49-F238E27FC236}">
                <a16:creationId xmlns:a16="http://schemas.microsoft.com/office/drawing/2014/main" id="{CECE526D-63A8-E644-AC75-ABA7B614B873}"/>
              </a:ext>
            </a:extLst>
          </p:cNvPr>
          <p:cNvSpPr>
            <a:spLocks noGrp="1"/>
          </p:cNvSpPr>
          <p:nvPr>
            <p:ph idx="1"/>
          </p:nvPr>
        </p:nvSpPr>
        <p:spPr/>
        <p:txBody>
          <a:bodyPr/>
          <a:lstStyle/>
          <a:p>
            <a:r>
              <a:rPr lang="ja-JP" altLang="en-US"/>
              <a:t>光集積回路の研究開発における、高速化、小型化、低コスト化、低消費電力化という課題の解決策として、シリコンフォトニクス集積回路が期待されている。</a:t>
            </a:r>
            <a:endParaRPr lang="en-US" altLang="ja-JP" dirty="0"/>
          </a:p>
          <a:p>
            <a:r>
              <a:rPr lang="ja-JP" altLang="en-US"/>
              <a:t>光集積回路の製造工程において、最もコストがかかる部分は、光ファイバと、光集積回路で入力部となる部分の位置決め </a:t>
            </a:r>
            <a:r>
              <a:rPr lang="en-US" altLang="ja-JP" dirty="0"/>
              <a:t>(</a:t>
            </a:r>
            <a:r>
              <a:rPr lang="ja-JP" altLang="en-US"/>
              <a:t>以下、アライメント</a:t>
            </a:r>
            <a:r>
              <a:rPr lang="en-US" altLang="ja-JP" dirty="0"/>
              <a:t>) </a:t>
            </a:r>
            <a:r>
              <a:rPr lang="ja-JP" altLang="en-US"/>
              <a:t>である。</a:t>
            </a:r>
            <a:endParaRPr lang="en-US" altLang="ja-JP" dirty="0"/>
          </a:p>
          <a:p>
            <a:endParaRPr kumimoji="1" lang="en-US" altLang="ja-JP" dirty="0"/>
          </a:p>
        </p:txBody>
      </p:sp>
      <p:pic>
        <p:nvPicPr>
          <p:cNvPr id="5" name="図 4" descr="矢印&#10;&#10;低い精度で自動的に生成された説明">
            <a:extLst>
              <a:ext uri="{FF2B5EF4-FFF2-40B4-BE49-F238E27FC236}">
                <a16:creationId xmlns:a16="http://schemas.microsoft.com/office/drawing/2014/main" id="{47D27DD9-5DBB-EE46-848A-C3B1AD7A63A1}"/>
              </a:ext>
            </a:extLst>
          </p:cNvPr>
          <p:cNvPicPr>
            <a:picLocks noChangeAspect="1"/>
          </p:cNvPicPr>
          <p:nvPr/>
        </p:nvPicPr>
        <p:blipFill>
          <a:blip r:embed="rId2"/>
          <a:stretch>
            <a:fillRect/>
          </a:stretch>
        </p:blipFill>
        <p:spPr>
          <a:xfrm>
            <a:off x="7026572" y="4001294"/>
            <a:ext cx="5263098" cy="2881052"/>
          </a:xfrm>
          <a:prstGeom prst="rect">
            <a:avLst/>
          </a:prstGeom>
        </p:spPr>
      </p:pic>
    </p:spTree>
    <p:extLst>
      <p:ext uri="{BB962C8B-B14F-4D97-AF65-F5344CB8AC3E}">
        <p14:creationId xmlns:p14="http://schemas.microsoft.com/office/powerpoint/2010/main" val="28616448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6510</TotalTime>
  <Words>531</Words>
  <Application>Microsoft Macintosh PowerPoint</Application>
  <PresentationFormat>ワイド画面</PresentationFormat>
  <Paragraphs>83</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游ゴシック</vt:lpstr>
      <vt:lpstr>游ゴシック Light</vt:lpstr>
      <vt:lpstr>Arial</vt:lpstr>
      <vt:lpstr>Office テーマ</vt:lpstr>
      <vt:lpstr>光集積回路測定速度向上に向けた計算機生成ホログラムの検討</vt:lpstr>
      <vt:lpstr>背景</vt:lpstr>
      <vt:lpstr>目的</vt:lpstr>
      <vt:lpstr>方法</vt:lpstr>
      <vt:lpstr>結果</vt:lpstr>
      <vt:lpstr>PowerPoint プレゼンテーション</vt:lpstr>
      <vt:lpstr>PowerPoint プレゼンテーション</vt:lpstr>
      <vt:lpstr>結論</vt:lpstr>
      <vt:lpstr>背景</vt:lpstr>
      <vt:lpstr>目的</vt:lpstr>
      <vt:lpstr>方法</vt:lpstr>
      <vt:lpstr>結果</vt:lpstr>
      <vt:lpstr>PowerPoint プレゼンテーション</vt:lpstr>
      <vt:lpstr>PowerPoint プレゼンテーション</vt:lpstr>
      <vt:lpstr>結論</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光集積回路測定速度向上に向けた計算機生成ホログラムの検討</dc:title>
  <dc:creator>b2181220　b2181220</dc:creator>
  <cp:lastModifiedBy>b2181220　b2181220</cp:lastModifiedBy>
  <cp:revision>5</cp:revision>
  <dcterms:created xsi:type="dcterms:W3CDTF">2022-02-04T16:28:15Z</dcterms:created>
  <dcterms:modified xsi:type="dcterms:W3CDTF">2022-02-09T05:15:25Z</dcterms:modified>
</cp:coreProperties>
</file>