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8" r:id="rId4"/>
    <p:sldId id="269" r:id="rId5"/>
    <p:sldId id="260" r:id="rId6"/>
    <p:sldId id="270" r:id="rId7"/>
    <p:sldId id="272" r:id="rId8"/>
    <p:sldId id="273" r:id="rId9"/>
    <p:sldId id="275" r:id="rId10"/>
    <p:sldId id="274" r:id="rId11"/>
    <p:sldId id="276" r:id="rId12"/>
    <p:sldId id="259" r:id="rId13"/>
    <p:sldId id="263" r:id="rId14"/>
    <p:sldId id="278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50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6DC9-F4E7-4B29-8FFB-7BFDF187AC55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E747-4619-447F-B738-7FA1C08D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4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6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34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1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21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9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9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3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4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2E747-4619-447F-B738-7FA1C08D9CE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6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AAF39-C3B7-310E-2A42-E651103C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A3B556-1468-6924-E88A-D7E0A036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8036F-C6C0-3B48-1718-BA1A9108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FBFE3-BE91-27CD-9A03-F03D1F3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EB64B-448A-3248-69B8-62E7651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BE585A-F1B6-91B4-3721-C9E4D380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56B9CC-5B92-FEAE-5C76-D2D2DA51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572A7B-AAD3-16BD-DE21-9907CD6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0B5414-39B7-8FB5-BE37-17FD771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328AD-4024-0742-54BB-3B04717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37AFB3-7364-060D-72AD-3BBDC11A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87C1B6-132A-97F2-E32F-C18BF317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C248F-4780-7D18-2115-841EB44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652F5-76B2-C19F-A057-0828104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059AD-43A2-0FB5-AD3E-0990351A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5944-8FB6-D265-81B0-66F8297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F7729-4483-7857-ECF1-96CBDEAF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EC667-DE69-9703-D84C-7749DEA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C1269-628C-80B2-CE39-C0AFB710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EF3AAE-0538-4B0E-18C0-869E1DE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DAB76-AC1C-57B9-8090-96275DD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AAA96-3FCE-A2A8-6601-F27C741A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4F465-3683-2204-A1E3-CDF303D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EB3C7-E72F-7CBC-50E3-137D3BE3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4AC7C1-0549-03BC-9E64-EDE4CE5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0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362F0-F61B-126F-AD06-F5BA2F2F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47FD6-FEBD-F2CE-463F-E32A7574C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CD87C-EFCE-E1C5-3BB3-CC4F5F38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0FC4BA-84F0-3779-24EB-E3BF0C02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28EEA0-25E9-A866-D923-1636CA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B7117-97FB-90A8-DCCC-EEAB3B2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5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08118-B886-77D0-BE28-24A17A14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E8C31-6492-119C-6036-0C56F9BA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94AF42-D590-C988-648F-80266A3F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7C8CCC-70A9-372C-1AAA-F39694A1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82DA0A-A174-5C98-83CB-F07078461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00945F-5656-D3F7-3DD8-EC21BE2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98DAB-A0AE-53CC-543F-B379D7DF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7FAD64-984C-6D36-191B-414BA9E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DB8D-8356-5AED-B775-D2644C5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137E-72BE-87F5-CEFD-12AF7D6A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8A456-23D5-1A61-3462-386C8AE0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50ED54-862B-8661-EA5A-8DFD212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96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16D0D3-E783-E443-03C8-7C44CF8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05AC75-02A9-05CA-BCD9-9712E3EB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AA4022-997D-31AD-8E47-EF2A3FE2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9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294AD-1E39-F50D-D40A-C7BFD511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4821B-4596-AA6B-90FF-D386BC98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8E22F8-2016-7BE7-ED82-7D217279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0311DA-7339-EE7E-9EBF-5010FC5F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F818C-9D8A-F5EF-2482-1966150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41069-4BF6-7083-AE7C-DAF30EFB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1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6D6E3-058F-CBA0-B5F8-2C98BF5C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E8E563-85FA-5790-5823-692F925AA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7F9BFE-B14D-B469-8F63-B0EFC701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DCC3A-AFF2-5DEA-CA9B-191A9E1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B0F714-EC6C-B9E1-92AD-9B36640B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C355B8-994C-1198-E1B5-5185262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335982-62F8-B132-60D8-0D426DC8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C277B8-51F9-7F72-FA72-31B4BD32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1FBFF-E901-2931-668C-0F5BCA9C8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3B0D-BEF4-46E6-9DCF-42E2DB757456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2C0C1-CA00-A5DF-EB60-BA0DAB25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ACEB6-B3FB-75CD-AFBD-E83DC5E8E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44FA-6795-48AD-84ED-AD5E6C0AE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5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13" Type="http://schemas.openxmlformats.org/officeDocument/2006/relationships/image" Target="../media/image18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.xlsx"/><Relationship Id="rId11" Type="http://schemas.openxmlformats.org/officeDocument/2006/relationships/image" Target="../media/image20.png"/><Relationship Id="rId5" Type="http://schemas.openxmlformats.org/officeDocument/2006/relationships/image" Target="../media/image15.emf"/><Relationship Id="rId10" Type="http://schemas.openxmlformats.org/officeDocument/2006/relationships/image" Target="../media/image19.png"/><Relationship Id="rId4" Type="http://schemas.openxmlformats.org/officeDocument/2006/relationships/package" Target="../embeddings/Microsoft_Excel_Worksheet3.xlsx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8.xlsx"/><Relationship Id="rId13" Type="http://schemas.openxmlformats.org/officeDocument/2006/relationships/image" Target="../media/image25.emf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package" Target="../embeddings/Microsoft_Excel_Worksheet10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24.emf"/><Relationship Id="rId5" Type="http://schemas.openxmlformats.org/officeDocument/2006/relationships/package" Target="../embeddings/Microsoft_Excel_Worksheet7.xlsx"/><Relationship Id="rId10" Type="http://schemas.openxmlformats.org/officeDocument/2006/relationships/package" Target="../embeddings/Microsoft_Excel_Worksheet9.xlsx"/><Relationship Id="rId4" Type="http://schemas.openxmlformats.org/officeDocument/2006/relationships/image" Target="../media/image23.png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12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.xlsx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694DC-D89B-6873-E58F-7AAA2FFD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9" y="1654629"/>
            <a:ext cx="11059886" cy="238397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	6</a:t>
            </a:r>
            <a:r>
              <a:rPr kumimoji="1" lang="ja-JP" altLang="en-US" dirty="0"/>
              <a:t>歳から理解し</a:t>
            </a:r>
            <a:br>
              <a:rPr kumimoji="1" lang="en-US" altLang="ja-JP" dirty="0"/>
            </a:br>
            <a:r>
              <a:rPr kumimoji="1" lang="ja-JP" altLang="en-US" dirty="0"/>
              <a:t>明日から役に立つ</a:t>
            </a:r>
            <a:br>
              <a:rPr kumimoji="1" lang="en-US" altLang="ja-JP" dirty="0"/>
            </a:br>
            <a:r>
              <a:rPr kumimoji="1" lang="ja-JP" altLang="en-US" dirty="0"/>
              <a:t>機械学習</a:t>
            </a:r>
            <a:r>
              <a:rPr kumimoji="1" lang="en-US" altLang="ja-JP" dirty="0"/>
              <a:t>(</a:t>
            </a:r>
            <a:r>
              <a:rPr kumimoji="1" lang="ja-JP" altLang="en-US" dirty="0"/>
              <a:t>教師あり</a:t>
            </a:r>
            <a:r>
              <a:rPr lang="ja-JP" altLang="en-US" dirty="0"/>
              <a:t>学習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6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23327"/>
              </p:ext>
            </p:extLst>
          </p:nvPr>
        </p:nvGraphicFramePr>
        <p:xfrm>
          <a:off x="207713" y="1443037"/>
          <a:ext cx="2733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81535" imgH="543058" progId="Excel.Sheet.12">
                  <p:embed/>
                </p:oleObj>
              </mc:Choice>
              <mc:Fallback>
                <p:oleObj name="Worksheet" r:id="rId4" imgW="6181535" imgH="5430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713" y="1443037"/>
                        <a:ext cx="27336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80590"/>
              </p:ext>
            </p:extLst>
          </p:nvPr>
        </p:nvGraphicFramePr>
        <p:xfrm>
          <a:off x="3616325" y="1331913"/>
          <a:ext cx="3557588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28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391267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76908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5C2443EC-71C7-B9F6-132C-FE333486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24" y="4384188"/>
                <a:ext cx="4350975" cy="955263"/>
              </a:xfrm>
              <a:prstGeom prst="rect">
                <a:avLst/>
              </a:prstGeom>
              <a:blipFill>
                <a:blip r:embed="rId10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AB304A3B-A4A8-DD56-8274-998C6DAC0EFC}"/>
              </a:ext>
            </a:extLst>
          </p:cNvPr>
          <p:cNvSpPr txBox="1">
            <a:spLocks/>
          </p:cNvSpPr>
          <p:nvPr/>
        </p:nvSpPr>
        <p:spPr>
          <a:xfrm>
            <a:off x="7844305" y="2752787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solidFill>
                      <a:schemeClr val="accent6"/>
                    </a:solidFill>
                  </a:rPr>
                  <a:t>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ja-JP" sz="2800" b="1" dirty="0">
                            <a:solidFill>
                              <a:schemeClr val="accent6"/>
                            </a:solidFill>
                          </a:rPr>
                          <m:t>j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8A9615BF-D062-9AFD-7B1A-96480763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09" y="5261465"/>
                <a:ext cx="4902425" cy="955263"/>
              </a:xfrm>
              <a:prstGeom prst="rect">
                <a:avLst/>
              </a:prstGeom>
              <a:blipFill>
                <a:blip r:embed="rId11"/>
                <a:stretch>
                  <a:fillRect l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タイトル 1">
            <a:extLst>
              <a:ext uri="{FF2B5EF4-FFF2-40B4-BE49-F238E27FC236}">
                <a16:creationId xmlns:a16="http://schemas.microsoft.com/office/drawing/2014/main" id="{83D65A2F-A2D0-73D1-3F73-F0B999228DE8}"/>
              </a:ext>
            </a:extLst>
          </p:cNvPr>
          <p:cNvSpPr txBox="1">
            <a:spLocks/>
          </p:cNvSpPr>
          <p:nvPr/>
        </p:nvSpPr>
        <p:spPr>
          <a:xfrm>
            <a:off x="9977021" y="6190996"/>
            <a:ext cx="381338" cy="62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・・・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9A808E06-A644-67CA-F06F-1E4BFDFA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2777"/>
              </p:ext>
            </p:extLst>
          </p:nvPr>
        </p:nvGraphicFramePr>
        <p:xfrm>
          <a:off x="7915664" y="3632200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15664" y="3632200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9D62E8-1B39-E8B8-B8EE-6617B1E83BEC}"/>
              </a:ext>
            </a:extLst>
          </p:cNvPr>
          <p:cNvCxnSpPr>
            <a:cxnSpLocks/>
          </p:cNvCxnSpPr>
          <p:nvPr/>
        </p:nvCxnSpPr>
        <p:spPr>
          <a:xfrm flipH="1">
            <a:off x="9749607" y="1994497"/>
            <a:ext cx="311272" cy="149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C8A9A69-996A-2264-36D5-DB600A4DD9E5}"/>
              </a:ext>
            </a:extLst>
          </p:cNvPr>
          <p:cNvSpPr txBox="1">
            <a:spLocks/>
          </p:cNvSpPr>
          <p:nvPr/>
        </p:nvSpPr>
        <p:spPr>
          <a:xfrm>
            <a:off x="9977022" y="246895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</p:spTree>
    <p:extLst>
      <p:ext uri="{BB962C8B-B14F-4D97-AF65-F5344CB8AC3E}">
        <p14:creationId xmlns:p14="http://schemas.microsoft.com/office/powerpoint/2010/main" val="12038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331757" y="3708400"/>
            <a:ext cx="11345893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今回は単純に画像に書かれた数字が</a:t>
            </a:r>
            <a:endParaRPr lang="en-US" altLang="ja-JP" sz="4000" dirty="0"/>
          </a:p>
          <a:p>
            <a:r>
              <a:rPr lang="ja-JP" altLang="en-US" sz="4000" dirty="0"/>
              <a:t>　 </a:t>
            </a:r>
            <a:r>
              <a:rPr lang="en-US" altLang="ja-JP" sz="4000" dirty="0"/>
              <a:t>1</a:t>
            </a:r>
            <a:r>
              <a:rPr lang="ja-JP" altLang="en-US" sz="4000" dirty="0"/>
              <a:t>から</a:t>
            </a:r>
            <a:r>
              <a:rPr lang="en-US" altLang="ja-JP" sz="4000" dirty="0"/>
              <a:t>9</a:t>
            </a:r>
            <a:r>
              <a:rPr lang="ja-JP" altLang="en-US" sz="4000" dirty="0"/>
              <a:t>のどの数字であるかの確率を出力する。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画像判別器について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331757" y="2095696"/>
            <a:ext cx="11163300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使う画像は白黒画像</a:t>
            </a:r>
            <a:r>
              <a:rPr lang="en-US" altLang="ja-JP" sz="4000" dirty="0"/>
              <a:t>(M×M </a:t>
            </a:r>
            <a:r>
              <a:rPr lang="ja-JP" altLang="en-US" sz="4000" dirty="0"/>
              <a:t>ピクセル</a:t>
            </a:r>
            <a:r>
              <a:rPr lang="en-US" altLang="ja-JP" sz="4000" dirty="0"/>
              <a:t>)</a:t>
            </a:r>
          </a:p>
          <a:p>
            <a:r>
              <a:rPr lang="ja-JP" altLang="en-US" sz="4000" dirty="0"/>
              <a:t>　 の画像とする。</a:t>
            </a:r>
          </a:p>
        </p:txBody>
      </p:sp>
    </p:spTree>
    <p:extLst>
      <p:ext uri="{BB962C8B-B14F-4D97-AF65-F5344CB8AC3E}">
        <p14:creationId xmlns:p14="http://schemas.microsoft.com/office/powerpoint/2010/main" val="13077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2" y="-98130"/>
            <a:ext cx="3195469" cy="925223"/>
          </a:xfrm>
        </p:spPr>
        <p:txBody>
          <a:bodyPr/>
          <a:lstStyle/>
          <a:p>
            <a:r>
              <a:rPr kumimoji="1" lang="ja-JP" altLang="en-US" dirty="0"/>
              <a:t>画像</a:t>
            </a:r>
            <a:r>
              <a:rPr lang="ja-JP" altLang="en-US" dirty="0"/>
              <a:t>判別器</a:t>
            </a:r>
            <a:endParaRPr kumimoji="1" lang="ja-JP" altLang="en-US" dirty="0"/>
          </a:p>
        </p:txBody>
      </p:sp>
      <p:pic>
        <p:nvPicPr>
          <p:cNvPr id="10" name="図 9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7619AF6D-4CF4-50C5-34FB-89EAD144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54" y="1928578"/>
            <a:ext cx="2576220" cy="264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/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215C145-5F9C-DF36-E0A9-D17AD3BB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91" y="1859761"/>
                <a:ext cx="71599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">
            <a:extLst>
              <a:ext uri="{FF2B5EF4-FFF2-40B4-BE49-F238E27FC236}">
                <a16:creationId xmlns:a16="http://schemas.microsoft.com/office/drawing/2014/main" id="{B26508CA-2C16-1C42-602C-2FD654AF8047}"/>
              </a:ext>
            </a:extLst>
          </p:cNvPr>
          <p:cNvSpPr txBox="1">
            <a:spLocks/>
          </p:cNvSpPr>
          <p:nvPr/>
        </p:nvSpPr>
        <p:spPr>
          <a:xfrm>
            <a:off x="481922" y="744071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4BA07607-A63E-6C42-C921-7AA2BE50F40D}"/>
              </a:ext>
            </a:extLst>
          </p:cNvPr>
          <p:cNvSpPr txBox="1">
            <a:spLocks/>
          </p:cNvSpPr>
          <p:nvPr/>
        </p:nvSpPr>
        <p:spPr>
          <a:xfrm>
            <a:off x="3765339" y="570440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AA3A94AC-97CE-F87F-F1B3-7B3E6AE5D181}"/>
              </a:ext>
            </a:extLst>
          </p:cNvPr>
          <p:cNvSpPr txBox="1">
            <a:spLocks/>
          </p:cNvSpPr>
          <p:nvPr/>
        </p:nvSpPr>
        <p:spPr>
          <a:xfrm>
            <a:off x="2481034" y="2111640"/>
            <a:ext cx="676065" cy="34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3B17C39-6BAE-397F-94A0-8227FC2B8C8E}"/>
              </a:ext>
            </a:extLst>
          </p:cNvPr>
          <p:cNvSpPr txBox="1">
            <a:spLocks/>
          </p:cNvSpPr>
          <p:nvPr/>
        </p:nvSpPr>
        <p:spPr>
          <a:xfrm>
            <a:off x="7025565" y="61458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D1A567AA-CF58-019D-73CE-51AAC539F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01878"/>
              </p:ext>
            </p:extLst>
          </p:nvPr>
        </p:nvGraphicFramePr>
        <p:xfrm>
          <a:off x="-27205" y="2130236"/>
          <a:ext cx="2649717" cy="36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867575" imgH="543058" progId="Excel.Sheet.12">
                  <p:embed/>
                </p:oleObj>
              </mc:Choice>
              <mc:Fallback>
                <p:oleObj name="Worksheet" r:id="rId5" imgW="6867575" imgH="543058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7F106543-81CB-7FA8-E928-5AD46E483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7205" y="2130236"/>
                        <a:ext cx="2649717" cy="36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/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4247F39F-EE42-91B2-9756-35131168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6" y="1841810"/>
                <a:ext cx="715993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タイトル 1">
            <a:extLst>
              <a:ext uri="{FF2B5EF4-FFF2-40B4-BE49-F238E27FC236}">
                <a16:creationId xmlns:a16="http://schemas.microsoft.com/office/drawing/2014/main" id="{C531BC67-08A3-C163-D584-255B475E71E1}"/>
              </a:ext>
            </a:extLst>
          </p:cNvPr>
          <p:cNvSpPr txBox="1">
            <a:spLocks/>
          </p:cNvSpPr>
          <p:nvPr/>
        </p:nvSpPr>
        <p:spPr>
          <a:xfrm>
            <a:off x="7479784" y="2478566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1F432D91-1475-6193-FE5F-E3C88AC05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85197"/>
              </p:ext>
            </p:extLst>
          </p:nvPr>
        </p:nvGraphicFramePr>
        <p:xfrm>
          <a:off x="6450428" y="1990593"/>
          <a:ext cx="2384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1047839" progId="Excel.Sheet.12">
                  <p:embed/>
                </p:oleObj>
              </mc:Choice>
              <mc:Fallback>
                <p:oleObj name="Worksheet" r:id="rId8" imgW="6181535" imgH="1047839" progId="Excel.Sheet.12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D1A567AA-CF58-019D-73CE-51AAC539F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50428" y="1990593"/>
                        <a:ext cx="2384425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タイトル 1">
            <a:extLst>
              <a:ext uri="{FF2B5EF4-FFF2-40B4-BE49-F238E27FC236}">
                <a16:creationId xmlns:a16="http://schemas.microsoft.com/office/drawing/2014/main" id="{2191C1EA-9920-CA90-B9AA-4B92302B3E64}"/>
              </a:ext>
            </a:extLst>
          </p:cNvPr>
          <p:cNvSpPr txBox="1">
            <a:spLocks/>
          </p:cNvSpPr>
          <p:nvPr/>
        </p:nvSpPr>
        <p:spPr>
          <a:xfrm>
            <a:off x="200407" y="134627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3" name="タイトル 1">
            <a:extLst>
              <a:ext uri="{FF2B5EF4-FFF2-40B4-BE49-F238E27FC236}">
                <a16:creationId xmlns:a16="http://schemas.microsoft.com/office/drawing/2014/main" id="{4793F9F0-5A65-8FBC-A548-8AEB2639CCF6}"/>
              </a:ext>
            </a:extLst>
          </p:cNvPr>
          <p:cNvSpPr txBox="1">
            <a:spLocks/>
          </p:cNvSpPr>
          <p:nvPr/>
        </p:nvSpPr>
        <p:spPr>
          <a:xfrm>
            <a:off x="3590118" y="1180857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列</a:t>
            </a: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4DF199CE-0BB9-0271-88D2-896321B9A8C3}"/>
              </a:ext>
            </a:extLst>
          </p:cNvPr>
          <p:cNvSpPr txBox="1">
            <a:spLocks/>
          </p:cNvSpPr>
          <p:nvPr/>
        </p:nvSpPr>
        <p:spPr>
          <a:xfrm>
            <a:off x="6537333" y="1227624"/>
            <a:ext cx="2168358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M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D5077A00-FA49-7C78-1F23-15A607BDD283}"/>
              </a:ext>
            </a:extLst>
          </p:cNvPr>
          <p:cNvSpPr txBox="1">
            <a:spLocks/>
          </p:cNvSpPr>
          <p:nvPr/>
        </p:nvSpPr>
        <p:spPr>
          <a:xfrm>
            <a:off x="6982587" y="375792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46" name="オブジェクト 45">
            <a:extLst>
              <a:ext uri="{FF2B5EF4-FFF2-40B4-BE49-F238E27FC236}">
                <a16:creationId xmlns:a16="http://schemas.microsoft.com/office/drawing/2014/main" id="{F1970DFE-5368-A849-B192-350054CA9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23313"/>
              </p:ext>
            </p:extLst>
          </p:nvPr>
        </p:nvGraphicFramePr>
        <p:xfrm>
          <a:off x="8081963" y="3841750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181535" imgH="428705" progId="Excel.Sheet.12">
                  <p:embed/>
                </p:oleObj>
              </mc:Choice>
              <mc:Fallback>
                <p:oleObj name="Worksheet" r:id="rId10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81963" y="3841750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タイトル 1">
            <a:extLst>
              <a:ext uri="{FF2B5EF4-FFF2-40B4-BE49-F238E27FC236}">
                <a16:creationId xmlns:a16="http://schemas.microsoft.com/office/drawing/2014/main" id="{E8F451A0-8409-B3FE-5398-CF573202306D}"/>
              </a:ext>
            </a:extLst>
          </p:cNvPr>
          <p:cNvSpPr txBox="1">
            <a:spLocks/>
          </p:cNvSpPr>
          <p:nvPr/>
        </p:nvSpPr>
        <p:spPr>
          <a:xfrm>
            <a:off x="9358750" y="2169614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F4759954-DED3-A164-DCEB-BA4E30FDEEF8}"/>
              </a:ext>
            </a:extLst>
          </p:cNvPr>
          <p:cNvSpPr txBox="1">
            <a:spLocks/>
          </p:cNvSpPr>
          <p:nvPr/>
        </p:nvSpPr>
        <p:spPr>
          <a:xfrm>
            <a:off x="8932016" y="2880045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CC5ED69F-3568-CC6F-41E4-D000F39E4A51}"/>
              </a:ext>
            </a:extLst>
          </p:cNvPr>
          <p:cNvSpPr txBox="1">
            <a:spLocks/>
          </p:cNvSpPr>
          <p:nvPr/>
        </p:nvSpPr>
        <p:spPr>
          <a:xfrm>
            <a:off x="5884274" y="5114972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F445ACBE-FBF3-2124-B07F-BE7D9303C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06465"/>
              </p:ext>
            </p:extLst>
          </p:nvPr>
        </p:nvGraphicFramePr>
        <p:xfrm>
          <a:off x="5972175" y="5940425"/>
          <a:ext cx="3592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181535" imgH="428705" progId="Excel.Sheet.12">
                  <p:embed/>
                </p:oleObj>
              </mc:Choice>
              <mc:Fallback>
                <p:oleObj name="Worksheet" r:id="rId12" imgW="6181535" imgH="428705" progId="Excel.Sheet.12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9A808E06-A644-67CA-F06F-1E4BFDFA8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2175" y="5940425"/>
                        <a:ext cx="3592513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C458E6-F32C-024A-87E3-9BA675ABA6B7}"/>
              </a:ext>
            </a:extLst>
          </p:cNvPr>
          <p:cNvCxnSpPr>
            <a:cxnSpLocks/>
          </p:cNvCxnSpPr>
          <p:nvPr/>
        </p:nvCxnSpPr>
        <p:spPr>
          <a:xfrm flipH="1">
            <a:off x="7875183" y="4353277"/>
            <a:ext cx="413959" cy="145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タイトル 1">
            <a:extLst>
              <a:ext uri="{FF2B5EF4-FFF2-40B4-BE49-F238E27FC236}">
                <a16:creationId xmlns:a16="http://schemas.microsoft.com/office/drawing/2014/main" id="{02BBD12C-99AD-E386-16E2-775BFCCC88B6}"/>
              </a:ext>
            </a:extLst>
          </p:cNvPr>
          <p:cNvSpPr txBox="1">
            <a:spLocks/>
          </p:cNvSpPr>
          <p:nvPr/>
        </p:nvSpPr>
        <p:spPr>
          <a:xfrm>
            <a:off x="8205285" y="4827730"/>
            <a:ext cx="242544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全体で割る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F63B0BCF-BC13-C44A-E1B4-91DF9EE4356A}"/>
              </a:ext>
            </a:extLst>
          </p:cNvPr>
          <p:cNvSpPr txBox="1">
            <a:spLocks/>
          </p:cNvSpPr>
          <p:nvPr/>
        </p:nvSpPr>
        <p:spPr>
          <a:xfrm>
            <a:off x="-3111" y="4654283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4" name="タイトル 1">
            <a:extLst>
              <a:ext uri="{FF2B5EF4-FFF2-40B4-BE49-F238E27FC236}">
                <a16:creationId xmlns:a16="http://schemas.microsoft.com/office/drawing/2014/main" id="{A38F9AF4-6814-D323-3BA6-D9227CD98132}"/>
              </a:ext>
            </a:extLst>
          </p:cNvPr>
          <p:cNvSpPr txBox="1">
            <a:spLocks/>
          </p:cNvSpPr>
          <p:nvPr/>
        </p:nvSpPr>
        <p:spPr>
          <a:xfrm>
            <a:off x="-27205" y="5207492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2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A7B9E265-15B5-EFFB-7E64-430EEB56367A}"/>
              </a:ext>
            </a:extLst>
          </p:cNvPr>
          <p:cNvSpPr txBox="1">
            <a:spLocks/>
          </p:cNvSpPr>
          <p:nvPr/>
        </p:nvSpPr>
        <p:spPr>
          <a:xfrm>
            <a:off x="2515398" y="5681048"/>
            <a:ext cx="283456" cy="76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200" b="1" dirty="0"/>
              <a:t>・・・</a:t>
            </a:r>
          </a:p>
        </p:txBody>
      </p:sp>
      <p:sp>
        <p:nvSpPr>
          <p:cNvPr id="56" name="タイトル 1">
            <a:extLst>
              <a:ext uri="{FF2B5EF4-FFF2-40B4-BE49-F238E27FC236}">
                <a16:creationId xmlns:a16="http://schemas.microsoft.com/office/drawing/2014/main" id="{62723EE7-8114-216A-9D30-CA8A40C8A7B6}"/>
              </a:ext>
            </a:extLst>
          </p:cNvPr>
          <p:cNvSpPr txBox="1">
            <a:spLocks/>
          </p:cNvSpPr>
          <p:nvPr/>
        </p:nvSpPr>
        <p:spPr>
          <a:xfrm>
            <a:off x="17052" y="6094840"/>
            <a:ext cx="591147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b="1" dirty="0">
                <a:solidFill>
                  <a:srgbClr val="FF0000"/>
                </a:solidFill>
              </a:rPr>
              <a:t>I</a:t>
            </a:r>
            <a:r>
              <a:rPr lang="ja-JP" altLang="en-US" sz="2800" b="1" dirty="0">
                <a:solidFill>
                  <a:srgbClr val="FF0000"/>
                </a:solidFill>
              </a:rPr>
              <a:t>を画像が</a:t>
            </a:r>
            <a:r>
              <a:rPr lang="en-US" altLang="ja-JP" sz="2800" b="1" dirty="0">
                <a:solidFill>
                  <a:srgbClr val="FF0000"/>
                </a:solidFill>
              </a:rPr>
              <a:t>9</a:t>
            </a:r>
            <a:r>
              <a:rPr lang="ja-JP" altLang="en-US" sz="2800" b="1" dirty="0">
                <a:solidFill>
                  <a:srgbClr val="FF0000"/>
                </a:solidFill>
              </a:rPr>
              <a:t>である確率として考える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0E7D5A5-AE5C-5482-FABA-4CF994AE65B5}"/>
              </a:ext>
            </a:extLst>
          </p:cNvPr>
          <p:cNvSpPr/>
          <p:nvPr/>
        </p:nvSpPr>
        <p:spPr>
          <a:xfrm>
            <a:off x="146831" y="3039007"/>
            <a:ext cx="2731207" cy="1605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F5A5BA59-12B9-E5F2-EB67-DAB4F51A09D0}"/>
              </a:ext>
            </a:extLst>
          </p:cNvPr>
          <p:cNvSpPr txBox="1">
            <a:spLocks/>
          </p:cNvSpPr>
          <p:nvPr/>
        </p:nvSpPr>
        <p:spPr>
          <a:xfrm>
            <a:off x="82308" y="3670825"/>
            <a:ext cx="2950159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solidFill>
                  <a:schemeClr val="accent1"/>
                </a:solidFill>
              </a:rPr>
              <a:t>C</a:t>
            </a:r>
            <a:r>
              <a:rPr lang="ja-JP" altLang="en-US" sz="3200" b="1" dirty="0">
                <a:solidFill>
                  <a:schemeClr val="accent1"/>
                </a:solidFill>
              </a:rPr>
              <a:t>を大きくする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9EB1B671-3ACB-77F7-BDC9-52F7BC6D74F1}"/>
              </a:ext>
            </a:extLst>
          </p:cNvPr>
          <p:cNvSpPr txBox="1">
            <a:spLocks/>
          </p:cNvSpPr>
          <p:nvPr/>
        </p:nvSpPr>
        <p:spPr>
          <a:xfrm>
            <a:off x="867783" y="2911869"/>
            <a:ext cx="1166142" cy="87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accent1"/>
                </a:solidFill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844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1356574" y="984275"/>
            <a:ext cx="1066009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データに対応した結果の値が大きくなるように重みが変化していく。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5926F03-0D70-47E0-37AD-CF38B7627492}"/>
              </a:ext>
            </a:extLst>
          </p:cNvPr>
          <p:cNvCxnSpPr/>
          <p:nvPr/>
        </p:nvCxnSpPr>
        <p:spPr>
          <a:xfrm>
            <a:off x="5840730" y="2606040"/>
            <a:ext cx="0" cy="104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72B5A39-5745-518F-342D-15BDF84EA1E9}"/>
              </a:ext>
            </a:extLst>
          </p:cNvPr>
          <p:cNvSpPr txBox="1">
            <a:spLocks/>
          </p:cNvSpPr>
          <p:nvPr/>
        </p:nvSpPr>
        <p:spPr>
          <a:xfrm>
            <a:off x="731663" y="3790925"/>
            <a:ext cx="10561177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rgbClr val="FF0000"/>
                </a:solidFill>
              </a:rPr>
              <a:t>重みがデータの違いを勝手に学習してくれる。</a:t>
            </a:r>
          </a:p>
        </p:txBody>
      </p:sp>
    </p:spTree>
    <p:extLst>
      <p:ext uri="{BB962C8B-B14F-4D97-AF65-F5344CB8AC3E}">
        <p14:creationId xmlns:p14="http://schemas.microsoft.com/office/powerpoint/2010/main" val="85351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E73749F-FF6E-2E97-902A-EF600F5F18E8}"/>
              </a:ext>
            </a:extLst>
          </p:cNvPr>
          <p:cNvSpPr txBox="1">
            <a:spLocks/>
          </p:cNvSpPr>
          <p:nvPr/>
        </p:nvSpPr>
        <p:spPr>
          <a:xfrm>
            <a:off x="838200" y="4206240"/>
            <a:ext cx="991986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未知のデータにも学習した事をもとに</a:t>
            </a:r>
            <a:endParaRPr lang="en-US" altLang="ja-JP" sz="4000" dirty="0"/>
          </a:p>
          <a:p>
            <a:r>
              <a:rPr lang="ja-JP" altLang="en-US" sz="4000" dirty="0"/>
              <a:t>　判断してくれる機械学習が凄い。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FB61F2C-CA0C-96CA-94DC-6723475B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79320" cy="1325563"/>
          </a:xfrm>
        </p:spPr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C103640-6F72-7283-F9A2-A14E6723CA65}"/>
              </a:ext>
            </a:extLst>
          </p:cNvPr>
          <p:cNvSpPr txBox="1">
            <a:spLocks/>
          </p:cNvSpPr>
          <p:nvPr/>
        </p:nvSpPr>
        <p:spPr>
          <a:xfrm>
            <a:off x="838200" y="1807235"/>
            <a:ext cx="10911840" cy="2399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画像の情報を重みが勝手に学習してくれる</a:t>
            </a:r>
            <a:endParaRPr lang="en-US" altLang="ja-JP" sz="4000" dirty="0"/>
          </a:p>
          <a:p>
            <a:r>
              <a:rPr lang="ja-JP" altLang="en-US" sz="4000" dirty="0"/>
              <a:t>　機械学習が便利。</a:t>
            </a:r>
          </a:p>
        </p:txBody>
      </p:sp>
    </p:spTree>
    <p:extLst>
      <p:ext uri="{BB962C8B-B14F-4D97-AF65-F5344CB8AC3E}">
        <p14:creationId xmlns:p14="http://schemas.microsoft.com/office/powerpoint/2010/main" val="390420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BFB36-8182-9DF1-03B4-F91659B9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243" y="2596696"/>
            <a:ext cx="8523514" cy="1325563"/>
          </a:xfrm>
        </p:spPr>
        <p:txBody>
          <a:bodyPr/>
          <a:lstStyle/>
          <a:p>
            <a:r>
              <a:rPr kumimoji="1" lang="ja-JP" altLang="en-US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428351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A7B3-179E-C373-7F5B-71FC1248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6" y="150417"/>
            <a:ext cx="10515600" cy="1325563"/>
          </a:xfrm>
        </p:spPr>
        <p:txBody>
          <a:bodyPr/>
          <a:lstStyle/>
          <a:p>
            <a:r>
              <a:rPr lang="ja-JP" altLang="en-US" dirty="0"/>
              <a:t>機械学習</a:t>
            </a:r>
            <a:r>
              <a:rPr lang="en-US" altLang="ja-JP" dirty="0"/>
              <a:t>(</a:t>
            </a:r>
            <a:r>
              <a:rPr lang="ja-JP" altLang="en-US" dirty="0"/>
              <a:t>教師あり学習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8AE8F777-B5EE-A526-C24E-C2DED277D3B5}"/>
              </a:ext>
            </a:extLst>
          </p:cNvPr>
          <p:cNvSpPr txBox="1">
            <a:spLocks/>
          </p:cNvSpPr>
          <p:nvPr/>
        </p:nvSpPr>
        <p:spPr>
          <a:xfrm>
            <a:off x="924815" y="2312877"/>
            <a:ext cx="11081514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数を少しだけ、増やしたり減らしたりすることで</a:t>
            </a:r>
            <a:endParaRPr lang="en-US" altLang="ja-JP" sz="3600" dirty="0"/>
          </a:p>
          <a:p>
            <a:r>
              <a:rPr lang="ja-JP" altLang="en-US" sz="3600" dirty="0"/>
              <a:t>    結果を目標に近づけるアルゴリズム</a:t>
            </a:r>
            <a:endParaRPr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3E1B7CE-557F-4F49-56FF-B9225FEBF4F0}"/>
              </a:ext>
            </a:extLst>
          </p:cNvPr>
          <p:cNvSpPr txBox="1">
            <a:spLocks/>
          </p:cNvSpPr>
          <p:nvPr/>
        </p:nvSpPr>
        <p:spPr>
          <a:xfrm>
            <a:off x="-20325" y="1475980"/>
            <a:ext cx="552653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機械学習ってなに？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0187787-CCDC-B6B9-2088-105D26F547DA}"/>
              </a:ext>
            </a:extLst>
          </p:cNvPr>
          <p:cNvSpPr txBox="1">
            <a:spLocks/>
          </p:cNvSpPr>
          <p:nvPr/>
        </p:nvSpPr>
        <p:spPr>
          <a:xfrm>
            <a:off x="185671" y="3931603"/>
            <a:ext cx="8749794" cy="113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話を聞くことでメリットとかある？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7732B0D-C1FE-DC5A-B9BA-6B43C2EE2393}"/>
              </a:ext>
            </a:extLst>
          </p:cNvPr>
          <p:cNvSpPr txBox="1">
            <a:spLocks/>
          </p:cNvSpPr>
          <p:nvPr/>
        </p:nvSpPr>
        <p:spPr>
          <a:xfrm>
            <a:off x="924815" y="4894069"/>
            <a:ext cx="7693404" cy="83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画像判別器が作れるようになる</a:t>
            </a:r>
            <a:endParaRPr lang="ja-JP" altLang="en-US" sz="40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4219D9-388D-C9A9-30EA-85981EED7E3B}"/>
              </a:ext>
            </a:extLst>
          </p:cNvPr>
          <p:cNvCxnSpPr/>
          <p:nvPr/>
        </p:nvCxnSpPr>
        <p:spPr>
          <a:xfrm>
            <a:off x="2742942" y="556641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:a16="http://schemas.microsoft.com/office/drawing/2014/main" id="{AE5E54F8-AFC6-9048-B854-6F721A82C6E1}"/>
              </a:ext>
            </a:extLst>
          </p:cNvPr>
          <p:cNvSpPr txBox="1">
            <a:spLocks/>
          </p:cNvSpPr>
          <p:nvPr/>
        </p:nvSpPr>
        <p:spPr>
          <a:xfrm>
            <a:off x="1351535" y="6192585"/>
            <a:ext cx="10089894" cy="616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画像が何の画像かを出力するプログラムのこと</a:t>
            </a:r>
            <a:endParaRPr lang="ja-JP" altLang="en-US" sz="4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CC8E7FF-6663-2108-DD0B-A4F38470D2C5}"/>
              </a:ext>
            </a:extLst>
          </p:cNvPr>
          <p:cNvCxnSpPr/>
          <p:nvPr/>
        </p:nvCxnSpPr>
        <p:spPr>
          <a:xfrm>
            <a:off x="1565910" y="5566410"/>
            <a:ext cx="22745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4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69"/>
            <a:ext cx="5127171" cy="1325563"/>
          </a:xfrm>
        </p:spPr>
        <p:txBody>
          <a:bodyPr/>
          <a:lstStyle/>
          <a:p>
            <a:r>
              <a:rPr lang="ja-JP" altLang="en-US" dirty="0"/>
              <a:t>必要な数学の知識</a:t>
            </a:r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22AEF06-BFA8-568D-0C8F-CBE71AF7770D}"/>
              </a:ext>
            </a:extLst>
          </p:cNvPr>
          <p:cNvSpPr txBox="1">
            <a:spLocks/>
          </p:cNvSpPr>
          <p:nvPr/>
        </p:nvSpPr>
        <p:spPr>
          <a:xfrm>
            <a:off x="3665019" y="2395063"/>
            <a:ext cx="4861961" cy="1621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000" dirty="0"/>
              <a:t>行列と行列の積</a:t>
            </a:r>
          </a:p>
        </p:txBody>
      </p:sp>
    </p:spTree>
    <p:extLst>
      <p:ext uri="{BB962C8B-B14F-4D97-AF65-F5344CB8AC3E}">
        <p14:creationId xmlns:p14="http://schemas.microsoft.com/office/powerpoint/2010/main" val="31537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/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タイトル 1">
                <a:extLst>
                  <a:ext uri="{FF2B5EF4-FFF2-40B4-BE49-F238E27FC236}">
                    <a16:creationId xmlns:a16="http://schemas.microsoft.com/office/drawing/2014/main" id="{5E6F35C1-A3D3-D146-6F33-9883F3AC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60" y="1800749"/>
                <a:ext cx="4203246" cy="2856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accent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accent1"/>
                                  </a:solidFill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F78614E-9069-DE6A-F1A6-ABF521D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7" y="2252507"/>
                <a:ext cx="2709183" cy="195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D6140544-95E4-9CBA-819D-9F31BC4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431270"/>
            <a:ext cx="3578603" cy="1038302"/>
          </a:xfrm>
        </p:spPr>
        <p:txBody>
          <a:bodyPr>
            <a:normAutofit/>
          </a:bodyPr>
          <a:lstStyle/>
          <a:p>
            <a:r>
              <a:rPr lang="ja-JP" altLang="en-US" dirty="0"/>
              <a:t>行列同士の積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9407903-DF5E-607A-B820-7349AED68194}"/>
              </a:ext>
            </a:extLst>
          </p:cNvPr>
          <p:cNvSpPr/>
          <p:nvPr/>
        </p:nvSpPr>
        <p:spPr>
          <a:xfrm>
            <a:off x="810485" y="3081916"/>
            <a:ext cx="1458686" cy="212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ECCE8605-F7DF-0EA5-E689-C4341BE82CB7}"/>
              </a:ext>
            </a:extLst>
          </p:cNvPr>
          <p:cNvSpPr/>
          <p:nvPr/>
        </p:nvSpPr>
        <p:spPr>
          <a:xfrm>
            <a:off x="3979585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D4C8938-3945-FB28-5E88-8A5BA733A572}"/>
              </a:ext>
            </a:extLst>
          </p:cNvPr>
          <p:cNvSpPr/>
          <p:nvPr/>
        </p:nvSpPr>
        <p:spPr>
          <a:xfrm>
            <a:off x="5342850" y="263832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D5FEB5B-8795-2403-51A0-7A73BE514287}"/>
              </a:ext>
            </a:extLst>
          </p:cNvPr>
          <p:cNvSpPr/>
          <p:nvPr/>
        </p:nvSpPr>
        <p:spPr>
          <a:xfrm>
            <a:off x="780546" y="3794309"/>
            <a:ext cx="1458686" cy="2122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460B7CB-D6F1-A8AB-2374-D3756B234F36}"/>
              </a:ext>
            </a:extLst>
          </p:cNvPr>
          <p:cNvSpPr/>
          <p:nvPr/>
        </p:nvSpPr>
        <p:spPr>
          <a:xfrm>
            <a:off x="4231746" y="2694852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82E4D34-0DBA-F880-E562-37C8E08CAF17}"/>
              </a:ext>
            </a:extLst>
          </p:cNvPr>
          <p:cNvSpPr/>
          <p:nvPr/>
        </p:nvSpPr>
        <p:spPr>
          <a:xfrm>
            <a:off x="5572131" y="2638323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32F8D66B-B828-F2A8-A46D-74C575E7AA44}"/>
              </a:ext>
            </a:extLst>
          </p:cNvPr>
          <p:cNvSpPr txBox="1">
            <a:spLocks/>
          </p:cNvSpPr>
          <p:nvPr/>
        </p:nvSpPr>
        <p:spPr>
          <a:xfrm>
            <a:off x="2571502" y="3038394"/>
            <a:ext cx="892628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9CB00CB-46BF-ABE2-8641-1B27E50A6691}"/>
              </a:ext>
            </a:extLst>
          </p:cNvPr>
          <p:cNvSpPr/>
          <p:nvPr/>
        </p:nvSpPr>
        <p:spPr>
          <a:xfrm>
            <a:off x="6476406" y="2694852"/>
            <a:ext cx="206829" cy="1099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07D0244-6182-ACD8-B6CA-8A4F783B49E7}"/>
              </a:ext>
            </a:extLst>
          </p:cNvPr>
          <p:cNvSpPr/>
          <p:nvPr/>
        </p:nvSpPr>
        <p:spPr>
          <a:xfrm>
            <a:off x="6705687" y="2694851"/>
            <a:ext cx="206829" cy="10994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ja-JP" b="0" i="0" dirty="0" smtClean="0">
                                  <a:solidFill>
                                    <a:schemeClr val="tx1"/>
                                  </a:solidFill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C589FB2E-0FA4-CEFE-27AB-5DD46DD3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75" y="1834029"/>
                <a:ext cx="4203246" cy="2856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81B24322-46E0-100A-7FA0-736000B08D04}"/>
              </a:ext>
            </a:extLst>
          </p:cNvPr>
          <p:cNvSpPr txBox="1">
            <a:spLocks/>
          </p:cNvSpPr>
          <p:nvPr/>
        </p:nvSpPr>
        <p:spPr>
          <a:xfrm>
            <a:off x="7260256" y="2916554"/>
            <a:ext cx="603569" cy="6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タイトル 1">
                <a:extLst>
                  <a:ext uri="{FF2B5EF4-FFF2-40B4-BE49-F238E27FC236}">
                    <a16:creationId xmlns:a16="http://schemas.microsoft.com/office/drawing/2014/main" id="{CB5FA3CC-CF08-22C8-7920-2306FB94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5" y="4091572"/>
                <a:ext cx="6166163" cy="1038302"/>
              </a:xfrm>
              <a:prstGeom prst="rect">
                <a:avLst/>
              </a:prstGeom>
              <a:blipFill>
                <a:blip r:embed="rId5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タイトル 1">
                <a:extLst>
                  <a:ext uri="{FF2B5EF4-FFF2-40B4-BE49-F238E27FC236}">
                    <a16:creationId xmlns:a16="http://schemas.microsoft.com/office/drawing/2014/main" id="{9B185F1B-0CE9-8722-DE26-A3040D622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14" y="4954267"/>
                <a:ext cx="6166163" cy="1038302"/>
              </a:xfrm>
              <a:prstGeom prst="rect">
                <a:avLst/>
              </a:prstGeom>
              <a:blipFill>
                <a:blip r:embed="rId6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タイトル 1">
                <a:extLst>
                  <a:ext uri="{FF2B5EF4-FFF2-40B4-BE49-F238E27FC236}">
                    <a16:creationId xmlns:a16="http://schemas.microsoft.com/office/drawing/2014/main" id="{24833890-6A11-2FB4-E110-127E2AFC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73492"/>
                <a:ext cx="6166163" cy="1038302"/>
              </a:xfrm>
              <a:prstGeom prst="rect">
                <a:avLst/>
              </a:prstGeom>
              <a:blipFill>
                <a:blip r:embed="rId7"/>
                <a:stretch>
                  <a:fillRect t="-1754" b="-11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B872F741-FFAF-AE5A-A6FB-0098EA42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007" y="4091572"/>
                <a:ext cx="6166163" cy="1038302"/>
              </a:xfrm>
              <a:prstGeom prst="rect">
                <a:avLst/>
              </a:prstGeom>
              <a:blipFill>
                <a:blip r:embed="rId8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071E56EC-3994-5098-61AD-8F52A7BE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22" y="4954267"/>
                <a:ext cx="6166163" cy="1038302"/>
              </a:xfrm>
              <a:prstGeom prst="rect">
                <a:avLst/>
              </a:prstGeom>
              <a:blipFill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ja-JP" dirty="0"/>
                      <m:t>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タイトル 1">
                <a:extLst>
                  <a:ext uri="{FF2B5EF4-FFF2-40B4-BE49-F238E27FC236}">
                    <a16:creationId xmlns:a16="http://schemas.microsoft.com/office/drawing/2014/main" id="{3A784215-4CB3-F83B-76A5-4DA85B2C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7" y="5933031"/>
                <a:ext cx="6166163" cy="1038302"/>
              </a:xfrm>
              <a:prstGeom prst="rect">
                <a:avLst/>
              </a:prstGeom>
              <a:blipFill>
                <a:blip r:embed="rId10"/>
                <a:stretch>
                  <a:fillRect t="-175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タイトル 1">
            <a:extLst>
              <a:ext uri="{FF2B5EF4-FFF2-40B4-BE49-F238E27FC236}">
                <a16:creationId xmlns:a16="http://schemas.microsoft.com/office/drawing/2014/main" id="{F1CFC876-5756-62BD-F1AC-6F3FB2E0323C}"/>
              </a:ext>
            </a:extLst>
          </p:cNvPr>
          <p:cNvSpPr txBox="1">
            <a:spLocks/>
          </p:cNvSpPr>
          <p:nvPr/>
        </p:nvSpPr>
        <p:spPr>
          <a:xfrm>
            <a:off x="591508" y="1898969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列</a:t>
            </a: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27B99482-DB13-452F-B304-10829AFB2082}"/>
              </a:ext>
            </a:extLst>
          </p:cNvPr>
          <p:cNvSpPr txBox="1">
            <a:spLocks/>
          </p:cNvSpPr>
          <p:nvPr/>
        </p:nvSpPr>
        <p:spPr>
          <a:xfrm>
            <a:off x="4378121" y="1853351"/>
            <a:ext cx="1912860" cy="879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8CF5D295-F269-7DD4-A2C2-6D5D9E3DE1E1}"/>
              </a:ext>
            </a:extLst>
          </p:cNvPr>
          <p:cNvSpPr txBox="1">
            <a:spLocks/>
          </p:cNvSpPr>
          <p:nvPr/>
        </p:nvSpPr>
        <p:spPr>
          <a:xfrm>
            <a:off x="9090503" y="1791206"/>
            <a:ext cx="1912860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3</a:t>
            </a:r>
            <a:r>
              <a:rPr lang="ja-JP" altLang="en-US" dirty="0"/>
              <a:t>列</a:t>
            </a:r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F4478C3B-BA83-2F74-B550-AAA6C0E7A258}"/>
              </a:ext>
            </a:extLst>
          </p:cNvPr>
          <p:cNvSpPr txBox="1">
            <a:spLocks/>
          </p:cNvSpPr>
          <p:nvPr/>
        </p:nvSpPr>
        <p:spPr>
          <a:xfrm>
            <a:off x="1247611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03623C41-AAFD-B464-35BC-9008F2AFEFA0}"/>
              </a:ext>
            </a:extLst>
          </p:cNvPr>
          <p:cNvSpPr txBox="1">
            <a:spLocks/>
          </p:cNvSpPr>
          <p:nvPr/>
        </p:nvSpPr>
        <p:spPr>
          <a:xfrm>
            <a:off x="5084912" y="15609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7B62E541-5653-C1FF-08B4-2A7F5CD1D410}"/>
              </a:ext>
            </a:extLst>
          </p:cNvPr>
          <p:cNvSpPr txBox="1">
            <a:spLocks/>
          </p:cNvSpPr>
          <p:nvPr/>
        </p:nvSpPr>
        <p:spPr>
          <a:xfrm>
            <a:off x="9705460" y="1544067"/>
            <a:ext cx="515875" cy="52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6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3F2889-B8E5-293D-8BDC-88C4E2908010}"/>
              </a:ext>
            </a:extLst>
          </p:cNvPr>
          <p:cNvSpPr/>
          <p:nvPr/>
        </p:nvSpPr>
        <p:spPr>
          <a:xfrm>
            <a:off x="8850086" y="2062207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3002341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2149023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313132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73287" y="3002340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9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2039883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3131323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762745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45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515100" y="1975390"/>
            <a:ext cx="129812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3002339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03870" y="2039883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1638300" y="4692762"/>
            <a:ext cx="9753600" cy="119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</a:t>
            </a:r>
            <a:r>
              <a:rPr lang="en-US" altLang="ja-JP" sz="3600" b="1" dirty="0">
                <a:solidFill>
                  <a:srgbClr val="FF0000"/>
                </a:solidFill>
              </a:rPr>
              <a:t>5</a:t>
            </a:r>
            <a:r>
              <a:rPr lang="ja-JP" altLang="en-US" sz="3600" b="1" dirty="0">
                <a:solidFill>
                  <a:srgbClr val="FF0000"/>
                </a:solidFill>
              </a:rPr>
              <a:t>に－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を加えるという操作を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繰り返すことで目標に近づく！</a:t>
            </a:r>
          </a:p>
        </p:txBody>
      </p:sp>
    </p:spTree>
    <p:extLst>
      <p:ext uri="{BB962C8B-B14F-4D97-AF65-F5344CB8AC3E}">
        <p14:creationId xmlns:p14="http://schemas.microsoft.com/office/powerpoint/2010/main" val="30020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845997" y="1237484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07029" y="2135447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5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26028" y="1282129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770414" y="226443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849458" y="2155098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22866" y="1172989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298622" y="2264429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15819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8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07603" y="1108496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03227" y="2135445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27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44565" y="1176698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084478" y="2562105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855891" y="2520675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084478" y="3232164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-1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084478" y="4394112"/>
            <a:ext cx="722551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1788667" y="354079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4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56716" y="5068987"/>
            <a:ext cx="722551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6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36058" y="371120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864932" y="354079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07308" y="3800335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29067" y="3644293"/>
            <a:ext cx="561330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7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789829" y="5213834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898306" y="5034687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?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07308" y="5197970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44180" y="5078818"/>
            <a:ext cx="731104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10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ED6EF17C-5E0B-573F-9EA2-1AF382FC4F63}"/>
              </a:ext>
            </a:extLst>
          </p:cNvPr>
          <p:cNvSpPr txBox="1">
            <a:spLocks/>
          </p:cNvSpPr>
          <p:nvPr/>
        </p:nvSpPr>
        <p:spPr>
          <a:xfrm>
            <a:off x="474889" y="5932136"/>
            <a:ext cx="11187119" cy="821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重みに変化を与えることで目標への進み方が分かる！</a:t>
            </a:r>
          </a:p>
        </p:txBody>
      </p:sp>
    </p:spTree>
    <p:extLst>
      <p:ext uri="{BB962C8B-B14F-4D97-AF65-F5344CB8AC3E}">
        <p14:creationId xmlns:p14="http://schemas.microsoft.com/office/powerpoint/2010/main" val="15436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8C25D9-973A-58A3-44F2-AA26A4FE3A49}"/>
              </a:ext>
            </a:extLst>
          </p:cNvPr>
          <p:cNvSpPr/>
          <p:nvPr/>
        </p:nvSpPr>
        <p:spPr>
          <a:xfrm>
            <a:off x="8900426" y="1004921"/>
            <a:ext cx="2286000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11" y="107053"/>
            <a:ext cx="2699657" cy="1266902"/>
          </a:xfrm>
        </p:spPr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130FD5BC-D5ED-4AA2-622C-3A284A24CAC0}"/>
              </a:ext>
            </a:extLst>
          </p:cNvPr>
          <p:cNvSpPr txBox="1">
            <a:spLocks/>
          </p:cNvSpPr>
          <p:nvPr/>
        </p:nvSpPr>
        <p:spPr>
          <a:xfrm>
            <a:off x="1861458" y="1902884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4BA8565F-B8DD-D397-3008-5901BD473E21}"/>
              </a:ext>
            </a:extLst>
          </p:cNvPr>
          <p:cNvSpPr txBox="1">
            <a:spLocks/>
          </p:cNvSpPr>
          <p:nvPr/>
        </p:nvSpPr>
        <p:spPr>
          <a:xfrm>
            <a:off x="1480457" y="1049566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80F4856C-BC3C-4649-6370-4D12785EF0EC}"/>
              </a:ext>
            </a:extLst>
          </p:cNvPr>
          <p:cNvSpPr txBox="1">
            <a:spLocks/>
          </p:cNvSpPr>
          <p:nvPr/>
        </p:nvSpPr>
        <p:spPr>
          <a:xfrm>
            <a:off x="2824843" y="203186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9FDE36E0-784D-47F6-8449-25D6B16317D7}"/>
              </a:ext>
            </a:extLst>
          </p:cNvPr>
          <p:cNvSpPr txBox="1">
            <a:spLocks/>
          </p:cNvSpPr>
          <p:nvPr/>
        </p:nvSpPr>
        <p:spPr>
          <a:xfrm>
            <a:off x="3903887" y="1922535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E1DCC281-4AE9-95D6-8763-12734055AC4D}"/>
              </a:ext>
            </a:extLst>
          </p:cNvPr>
          <p:cNvSpPr txBox="1">
            <a:spLocks/>
          </p:cNvSpPr>
          <p:nvPr/>
        </p:nvSpPr>
        <p:spPr>
          <a:xfrm>
            <a:off x="3377295" y="940426"/>
            <a:ext cx="1817915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6B11A359-3EB2-4D61-BEB0-F1B87F7F7020}"/>
              </a:ext>
            </a:extLst>
          </p:cNvPr>
          <p:cNvSpPr txBox="1">
            <a:spLocks/>
          </p:cNvSpPr>
          <p:nvPr/>
        </p:nvSpPr>
        <p:spPr>
          <a:xfrm>
            <a:off x="5353051" y="2031866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1283A5B-3F2A-C3E2-B337-6B5110FD6186}"/>
              </a:ext>
            </a:extLst>
          </p:cNvPr>
          <p:cNvSpPr txBox="1">
            <a:spLocks/>
          </p:cNvSpPr>
          <p:nvPr/>
        </p:nvSpPr>
        <p:spPr>
          <a:xfrm>
            <a:off x="6870248" y="1902882"/>
            <a:ext cx="772885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8ECD17F0-C32B-9C7C-843A-3BD241B21DB9}"/>
              </a:ext>
            </a:extLst>
          </p:cNvPr>
          <p:cNvSpPr txBox="1">
            <a:spLocks/>
          </p:cNvSpPr>
          <p:nvPr/>
        </p:nvSpPr>
        <p:spPr>
          <a:xfrm>
            <a:off x="6462032" y="875933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33" name="タイトル 1">
            <a:extLst>
              <a:ext uri="{FF2B5EF4-FFF2-40B4-BE49-F238E27FC236}">
                <a16:creationId xmlns:a16="http://schemas.microsoft.com/office/drawing/2014/main" id="{C6B89A5A-898B-C3E5-7382-9B45FFAFDBBE}"/>
              </a:ext>
            </a:extLst>
          </p:cNvPr>
          <p:cNvSpPr txBox="1">
            <a:spLocks/>
          </p:cNvSpPr>
          <p:nvPr/>
        </p:nvSpPr>
        <p:spPr>
          <a:xfrm>
            <a:off x="9557656" y="1755554"/>
            <a:ext cx="1088573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2.3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4" name="タイトル 1">
            <a:extLst>
              <a:ext uri="{FF2B5EF4-FFF2-40B4-BE49-F238E27FC236}">
                <a16:creationId xmlns:a16="http://schemas.microsoft.com/office/drawing/2014/main" id="{9462D152-4F81-F90D-F007-63BBDE9A026E}"/>
              </a:ext>
            </a:extLst>
          </p:cNvPr>
          <p:cNvSpPr txBox="1">
            <a:spLocks/>
          </p:cNvSpPr>
          <p:nvPr/>
        </p:nvSpPr>
        <p:spPr>
          <a:xfrm>
            <a:off x="9298994" y="944135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DF8F4DD8-196D-AED9-63C7-31BB1FEA035A}"/>
              </a:ext>
            </a:extLst>
          </p:cNvPr>
          <p:cNvSpPr/>
          <p:nvPr/>
        </p:nvSpPr>
        <p:spPr>
          <a:xfrm>
            <a:off x="1138907" y="2329542"/>
            <a:ext cx="664722" cy="152400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5D891736-81BC-D5B5-482C-95767F59FD7D}"/>
              </a:ext>
            </a:extLst>
          </p:cNvPr>
          <p:cNvSpPr/>
          <p:nvPr/>
        </p:nvSpPr>
        <p:spPr>
          <a:xfrm>
            <a:off x="910320" y="2288112"/>
            <a:ext cx="896710" cy="31153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D5515875-4568-4AB7-F785-A26499895204}"/>
              </a:ext>
            </a:extLst>
          </p:cNvPr>
          <p:cNvSpPr txBox="1">
            <a:spLocks/>
          </p:cNvSpPr>
          <p:nvPr/>
        </p:nvSpPr>
        <p:spPr>
          <a:xfrm>
            <a:off x="1138907" y="2999601"/>
            <a:ext cx="1016464" cy="52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5B5123CA-CA9C-EE82-FD9A-29624DE59BFA}"/>
              </a:ext>
            </a:extLst>
          </p:cNvPr>
          <p:cNvSpPr txBox="1">
            <a:spLocks/>
          </p:cNvSpPr>
          <p:nvPr/>
        </p:nvSpPr>
        <p:spPr>
          <a:xfrm>
            <a:off x="1242323" y="4259772"/>
            <a:ext cx="1016464" cy="61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rgbClr val="FF0000"/>
                </a:solidFill>
              </a:rPr>
              <a:t>+0.1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31A8222-6E4D-3564-2E02-AC4DE2B58B73}"/>
              </a:ext>
            </a:extLst>
          </p:cNvPr>
          <p:cNvSpPr txBox="1">
            <a:spLocks/>
          </p:cNvSpPr>
          <p:nvPr/>
        </p:nvSpPr>
        <p:spPr>
          <a:xfrm>
            <a:off x="2046489" y="3258826"/>
            <a:ext cx="692735" cy="10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2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461A3A15-662E-C102-E192-1185B7D2F30A}"/>
              </a:ext>
            </a:extLst>
          </p:cNvPr>
          <p:cNvSpPr txBox="1">
            <a:spLocks/>
          </p:cNvSpPr>
          <p:nvPr/>
        </p:nvSpPr>
        <p:spPr>
          <a:xfrm>
            <a:off x="1891730" y="4762396"/>
            <a:ext cx="933113" cy="100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6"/>
                </a:solidFill>
              </a:rPr>
              <a:t>1.1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タイトル 1">
            <a:extLst>
              <a:ext uri="{FF2B5EF4-FFF2-40B4-BE49-F238E27FC236}">
                <a16:creationId xmlns:a16="http://schemas.microsoft.com/office/drawing/2014/main" id="{BEEB5AE1-8A5C-2A6B-895E-E86E51B4B8B2}"/>
              </a:ext>
            </a:extLst>
          </p:cNvPr>
          <p:cNvSpPr txBox="1">
            <a:spLocks/>
          </p:cNvSpPr>
          <p:nvPr/>
        </p:nvSpPr>
        <p:spPr>
          <a:xfrm>
            <a:off x="2790487" y="347864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255C0480-288F-1636-5813-3DD84AEE13B0}"/>
              </a:ext>
            </a:extLst>
          </p:cNvPr>
          <p:cNvSpPr txBox="1">
            <a:spLocks/>
          </p:cNvSpPr>
          <p:nvPr/>
        </p:nvSpPr>
        <p:spPr>
          <a:xfrm>
            <a:off x="3919361" y="3308231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95CF2CFB-3F1B-AFEF-FC26-338008573E8C}"/>
              </a:ext>
            </a:extLst>
          </p:cNvPr>
          <p:cNvSpPr txBox="1">
            <a:spLocks/>
          </p:cNvSpPr>
          <p:nvPr/>
        </p:nvSpPr>
        <p:spPr>
          <a:xfrm>
            <a:off x="5361737" y="3567772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0FD88608-E9C3-D244-3CB5-888F132560AF}"/>
              </a:ext>
            </a:extLst>
          </p:cNvPr>
          <p:cNvSpPr txBox="1">
            <a:spLocks/>
          </p:cNvSpPr>
          <p:nvPr/>
        </p:nvSpPr>
        <p:spPr>
          <a:xfrm>
            <a:off x="6888856" y="3282916"/>
            <a:ext cx="692735" cy="96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4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81256BDE-DE34-85EF-CE5D-A793B30DB00E}"/>
              </a:ext>
            </a:extLst>
          </p:cNvPr>
          <p:cNvSpPr txBox="1">
            <a:spLocks/>
          </p:cNvSpPr>
          <p:nvPr/>
        </p:nvSpPr>
        <p:spPr>
          <a:xfrm>
            <a:off x="2844258" y="4981271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×</a:t>
            </a:r>
            <a:endParaRPr lang="ja-JP" altLang="en-US" dirty="0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C5B655A-755A-CC25-6C03-D4FF061E07F9}"/>
              </a:ext>
            </a:extLst>
          </p:cNvPr>
          <p:cNvSpPr txBox="1">
            <a:spLocks/>
          </p:cNvSpPr>
          <p:nvPr/>
        </p:nvSpPr>
        <p:spPr>
          <a:xfrm>
            <a:off x="3952735" y="4802124"/>
            <a:ext cx="606877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C0E0F4AA-1BC7-49FD-DA66-CFEFE62E7B3F}"/>
              </a:ext>
            </a:extLst>
          </p:cNvPr>
          <p:cNvSpPr txBox="1">
            <a:spLocks/>
          </p:cNvSpPr>
          <p:nvPr/>
        </p:nvSpPr>
        <p:spPr>
          <a:xfrm>
            <a:off x="5361737" y="4965407"/>
            <a:ext cx="772885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4758FAF-02C9-7A30-A1FD-405DE78BFF2B}"/>
              </a:ext>
            </a:extLst>
          </p:cNvPr>
          <p:cNvSpPr txBox="1">
            <a:spLocks/>
          </p:cNvSpPr>
          <p:nvPr/>
        </p:nvSpPr>
        <p:spPr>
          <a:xfrm>
            <a:off x="6713590" y="4748462"/>
            <a:ext cx="929543" cy="9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4"/>
                </a:solidFill>
              </a:rPr>
              <a:t>2.2</a:t>
            </a:r>
            <a:endParaRPr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A60F65F7-5CFD-BC73-03A8-3E3111F7B451}"/>
              </a:ext>
            </a:extLst>
          </p:cNvPr>
          <p:cNvSpPr txBox="1">
            <a:spLocks/>
          </p:cNvSpPr>
          <p:nvPr/>
        </p:nvSpPr>
        <p:spPr>
          <a:xfrm>
            <a:off x="167764" y="5531698"/>
            <a:ext cx="11856471" cy="14841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rgbClr val="FF0000"/>
                </a:solidFill>
              </a:rPr>
              <a:t>更新する値を小さくするほど目標との差が小さくなる！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>
                <a:solidFill>
                  <a:srgbClr val="FF0000"/>
                </a:solidFill>
              </a:rPr>
              <a:t>(</a:t>
            </a:r>
            <a:r>
              <a:rPr lang="ja-JP" altLang="en-US" sz="3200" b="1" dirty="0">
                <a:solidFill>
                  <a:srgbClr val="FF0000"/>
                </a:solidFill>
              </a:rPr>
              <a:t>実際のプログラムでは</a:t>
            </a:r>
            <a:r>
              <a:rPr lang="en-US" altLang="ja-JP" sz="3200" b="1" dirty="0">
                <a:solidFill>
                  <a:srgbClr val="FF0000"/>
                </a:solidFill>
              </a:rPr>
              <a:t>0.0001</a:t>
            </a:r>
            <a:r>
              <a:rPr lang="ja-JP" altLang="en-US" sz="3200" b="1" dirty="0">
                <a:solidFill>
                  <a:srgbClr val="FF0000"/>
                </a:solidFill>
              </a:rPr>
              <a:t>などかなり小さい数で更新する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endParaRPr lang="ja-JP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グラフィックス 4" descr="追加 単色塗りつぶし">
            <a:extLst>
              <a:ext uri="{FF2B5EF4-FFF2-40B4-BE49-F238E27FC236}">
                <a16:creationId xmlns:a16="http://schemas.microsoft.com/office/drawing/2014/main" id="{109E58CA-EBF2-3695-7C80-C24A35D7B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74817">
            <a:off x="921774" y="2512304"/>
            <a:ext cx="2119373" cy="21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6" grpId="0"/>
      <p:bldP spid="27" grpId="0"/>
      <p:bldP spid="36" grpId="0"/>
      <p:bldP spid="37" grpId="0"/>
      <p:bldP spid="39" grpId="0"/>
      <p:bldP spid="40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289005C3-604E-7D36-DE4A-E56BAD7C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55069"/>
            <a:ext cx="4683582" cy="126690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事前準備のまとめ</a:t>
            </a:r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D9244B88-A766-A1A1-74E2-B257259E614D}"/>
              </a:ext>
            </a:extLst>
          </p:cNvPr>
          <p:cNvSpPr txBox="1">
            <a:spLocks/>
          </p:cNvSpPr>
          <p:nvPr/>
        </p:nvSpPr>
        <p:spPr>
          <a:xfrm>
            <a:off x="704605" y="1796142"/>
            <a:ext cx="10238504" cy="172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1.  </a:t>
            </a:r>
            <a:r>
              <a:rPr lang="ja-JP" altLang="en-US" sz="3600" b="1" dirty="0">
                <a:solidFill>
                  <a:srgbClr val="FF0000"/>
                </a:solidFill>
              </a:rPr>
              <a:t>重みに変化を与えることで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 結果の増減を求めることができる。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8286B04-62A4-4771-CEA2-6427A7353E33}"/>
              </a:ext>
            </a:extLst>
          </p:cNvPr>
          <p:cNvSpPr txBox="1">
            <a:spLocks/>
          </p:cNvSpPr>
          <p:nvPr/>
        </p:nvSpPr>
        <p:spPr>
          <a:xfrm>
            <a:off x="704605" y="4419600"/>
            <a:ext cx="10238504" cy="139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rgbClr val="FF0000"/>
                </a:solidFill>
              </a:rPr>
              <a:t>2.  </a:t>
            </a:r>
            <a:r>
              <a:rPr lang="ja-JP" altLang="en-US" sz="3600" b="1" dirty="0">
                <a:solidFill>
                  <a:srgbClr val="FF0000"/>
                </a:solidFill>
              </a:rPr>
              <a:t>より微小な変化を与え続けることで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目標との差を小さくすることができる。</a:t>
            </a:r>
          </a:p>
          <a:p>
            <a:endParaRPr lang="en-US" altLang="ja-JP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/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2422BD2-5D81-7DCB-D5A9-D6089701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1225056"/>
                <a:ext cx="7159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>
            <a:extLst>
              <a:ext uri="{FF2B5EF4-FFF2-40B4-BE49-F238E27FC236}">
                <a16:creationId xmlns:a16="http://schemas.microsoft.com/office/drawing/2014/main" id="{AD1555C4-F175-76D9-98FA-F83DF8D4755B}"/>
              </a:ext>
            </a:extLst>
          </p:cNvPr>
          <p:cNvSpPr txBox="1">
            <a:spLocks/>
          </p:cNvSpPr>
          <p:nvPr/>
        </p:nvSpPr>
        <p:spPr>
          <a:xfrm>
            <a:off x="958233" y="0"/>
            <a:ext cx="1349829" cy="85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6"/>
                </a:solidFill>
              </a:rPr>
              <a:t>重み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00C8086-70E9-31AC-8E3A-E796A840FD1F}"/>
              </a:ext>
            </a:extLst>
          </p:cNvPr>
          <p:cNvSpPr txBox="1">
            <a:spLocks/>
          </p:cNvSpPr>
          <p:nvPr/>
        </p:nvSpPr>
        <p:spPr>
          <a:xfrm>
            <a:off x="4502263" y="11603"/>
            <a:ext cx="1817915" cy="70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2"/>
                </a:solidFill>
              </a:rPr>
              <a:t>データ</a:t>
            </a:r>
          </a:p>
        </p:txBody>
      </p:sp>
      <p:graphicFrame>
        <p:nvGraphicFramePr>
          <p:cNvPr id="11" name="オブジェクト 10">
            <a:extLst>
              <a:ext uri="{FF2B5EF4-FFF2-40B4-BE49-F238E27FC236}">
                <a16:creationId xmlns:a16="http://schemas.microsoft.com/office/drawing/2014/main" id="{D6CF9CD3-5177-62FB-5ECF-072E80DA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89112"/>
              </p:ext>
            </p:extLst>
          </p:nvPr>
        </p:nvGraphicFramePr>
        <p:xfrm>
          <a:off x="207713" y="1443037"/>
          <a:ext cx="27336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81535" imgH="543058" progId="Excel.Sheet.12">
                  <p:embed/>
                </p:oleObj>
              </mc:Choice>
              <mc:Fallback>
                <p:oleObj name="Worksheet" r:id="rId4" imgW="6181535" imgH="543058" progId="Excel.Sheet.12">
                  <p:embed/>
                  <p:pic>
                    <p:nvPicPr>
                      <p:cNvPr id="11" name="オブジェクト 10">
                        <a:extLst>
                          <a:ext uri="{FF2B5EF4-FFF2-40B4-BE49-F238E27FC236}">
                            <a16:creationId xmlns:a16="http://schemas.microsoft.com/office/drawing/2014/main" id="{D6CF9CD3-5177-62FB-5ECF-072E80DA9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713" y="1443037"/>
                        <a:ext cx="27336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A36FD95B-0838-1744-519E-12B20A531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07076"/>
              </p:ext>
            </p:extLst>
          </p:nvPr>
        </p:nvGraphicFramePr>
        <p:xfrm>
          <a:off x="3616325" y="1331913"/>
          <a:ext cx="3557588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267231" imgH="4810010" progId="Excel.Sheet.12">
                  <p:embed/>
                </p:oleObj>
              </mc:Choice>
              <mc:Fallback>
                <p:oleObj name="Worksheet" r:id="rId6" imgW="6267231" imgH="4810010" progId="Excel.Sheet.12">
                  <p:embed/>
                  <p:pic>
                    <p:nvPicPr>
                      <p:cNvPr id="14" name="オブジェクト 13">
                        <a:extLst>
                          <a:ext uri="{FF2B5EF4-FFF2-40B4-BE49-F238E27FC236}">
                            <a16:creationId xmlns:a16="http://schemas.microsoft.com/office/drawing/2014/main" id="{A36FD95B-0838-1744-519E-12B20A531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6325" y="1331913"/>
                        <a:ext cx="3557588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タイトル 1">
            <a:extLst>
              <a:ext uri="{FF2B5EF4-FFF2-40B4-BE49-F238E27FC236}">
                <a16:creationId xmlns:a16="http://schemas.microsoft.com/office/drawing/2014/main" id="{A1760DDC-2D65-5B26-CE6E-E79E08B3C234}"/>
              </a:ext>
            </a:extLst>
          </p:cNvPr>
          <p:cNvSpPr txBox="1">
            <a:spLocks/>
          </p:cNvSpPr>
          <p:nvPr/>
        </p:nvSpPr>
        <p:spPr>
          <a:xfrm>
            <a:off x="7556275" y="1399146"/>
            <a:ext cx="576061" cy="59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=</a:t>
            </a:r>
            <a:endParaRPr lang="ja-JP" altLang="en-US" dirty="0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22F3A9C5-B361-58AE-D0EA-350BD4D81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27722"/>
              </p:ext>
            </p:extLst>
          </p:nvPr>
        </p:nvGraphicFramePr>
        <p:xfrm>
          <a:off x="8081963" y="1412875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81535" imgH="428705" progId="Excel.Sheet.12">
                  <p:embed/>
                </p:oleObj>
              </mc:Choice>
              <mc:Fallback>
                <p:oleObj name="Worksheet" r:id="rId8" imgW="6181535" imgH="428705" progId="Excel.Sheet.12">
                  <p:embed/>
                  <p:pic>
                    <p:nvPicPr>
                      <p:cNvPr id="16" name="オブジェクト 15">
                        <a:extLst>
                          <a:ext uri="{FF2B5EF4-FFF2-40B4-BE49-F238E27FC236}">
                            <a16:creationId xmlns:a16="http://schemas.microsoft.com/office/drawing/2014/main" id="{22F3A9C5-B361-58AE-D0EA-350BD4D81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963" y="1412875"/>
                        <a:ext cx="36988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タイトル 1">
            <a:extLst>
              <a:ext uri="{FF2B5EF4-FFF2-40B4-BE49-F238E27FC236}">
                <a16:creationId xmlns:a16="http://schemas.microsoft.com/office/drawing/2014/main" id="{ECFE801F-B20E-2D4F-F777-09B96737CEBB}"/>
              </a:ext>
            </a:extLst>
          </p:cNvPr>
          <p:cNvSpPr txBox="1">
            <a:spLocks/>
          </p:cNvSpPr>
          <p:nvPr/>
        </p:nvSpPr>
        <p:spPr>
          <a:xfrm>
            <a:off x="9358751" y="-103298"/>
            <a:ext cx="1404258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4"/>
                </a:solidFill>
              </a:rPr>
              <a:t>結果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382ACA93-370B-124C-CC0E-346CDFEEB5AA}"/>
              </a:ext>
            </a:extLst>
          </p:cNvPr>
          <p:cNvSpPr txBox="1">
            <a:spLocks/>
          </p:cNvSpPr>
          <p:nvPr/>
        </p:nvSpPr>
        <p:spPr>
          <a:xfrm>
            <a:off x="762039" y="667787"/>
            <a:ext cx="1912860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0469F126-E95F-2821-EA45-5647904AD0AE}"/>
              </a:ext>
            </a:extLst>
          </p:cNvPr>
          <p:cNvSpPr txBox="1">
            <a:spLocks/>
          </p:cNvSpPr>
          <p:nvPr/>
        </p:nvSpPr>
        <p:spPr>
          <a:xfrm>
            <a:off x="4290707" y="576079"/>
            <a:ext cx="2393122" cy="94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7030A0"/>
                </a:solidFill>
              </a:rPr>
              <a:t>9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FC8A2715-D485-485A-0B24-40CD3EE66605}"/>
              </a:ext>
            </a:extLst>
          </p:cNvPr>
          <p:cNvSpPr txBox="1">
            <a:spLocks/>
          </p:cNvSpPr>
          <p:nvPr/>
        </p:nvSpPr>
        <p:spPr>
          <a:xfrm>
            <a:off x="8932016" y="451342"/>
            <a:ext cx="2257727" cy="103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行</a:t>
            </a:r>
            <a:r>
              <a:rPr lang="en-US" altLang="ja-JP" dirty="0">
                <a:solidFill>
                  <a:schemeClr val="accent6"/>
                </a:solidFill>
              </a:rPr>
              <a:t>9</a:t>
            </a:r>
            <a:r>
              <a:rPr lang="ja-JP" altLang="en-US" dirty="0"/>
              <a:t>列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EC25652-4540-7615-F79D-D9E64FCD64F4}"/>
              </a:ext>
            </a:extLst>
          </p:cNvPr>
          <p:cNvSpPr/>
          <p:nvPr/>
        </p:nvSpPr>
        <p:spPr>
          <a:xfrm>
            <a:off x="7661265" y="2751393"/>
            <a:ext cx="4454535" cy="166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A1F59803-839B-1D80-F62F-8F74CB1B7734}"/>
              </a:ext>
            </a:extLst>
          </p:cNvPr>
          <p:cNvSpPr txBox="1">
            <a:spLocks/>
          </p:cNvSpPr>
          <p:nvPr/>
        </p:nvSpPr>
        <p:spPr>
          <a:xfrm>
            <a:off x="7661265" y="3572477"/>
            <a:ext cx="4618208" cy="102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1"/>
                </a:solidFill>
              </a:rPr>
              <a:t>a</a:t>
            </a:r>
            <a:r>
              <a:rPr lang="ja-JP" altLang="en-US" b="1" dirty="0">
                <a:solidFill>
                  <a:schemeClr val="accent1"/>
                </a:solidFill>
              </a:rPr>
              <a:t>のみを大きくする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DAC7EBC-4580-107A-DED6-6F263B733D97}"/>
              </a:ext>
            </a:extLst>
          </p:cNvPr>
          <p:cNvSpPr txBox="1">
            <a:spLocks/>
          </p:cNvSpPr>
          <p:nvPr/>
        </p:nvSpPr>
        <p:spPr>
          <a:xfrm>
            <a:off x="9184578" y="2710829"/>
            <a:ext cx="1578431" cy="10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>
                <a:solidFill>
                  <a:schemeClr val="accent1"/>
                </a:solidFill>
              </a:rPr>
              <a:t>目標</a:t>
            </a: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E6593C61-3117-FA90-F106-616D22233027}"/>
              </a:ext>
            </a:extLst>
          </p:cNvPr>
          <p:cNvSpPr txBox="1">
            <a:spLocks/>
          </p:cNvSpPr>
          <p:nvPr/>
        </p:nvSpPr>
        <p:spPr>
          <a:xfrm>
            <a:off x="1" y="4853331"/>
            <a:ext cx="11821886" cy="1890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solidFill>
                  <a:srgbClr val="FF0000"/>
                </a:solidFill>
              </a:rPr>
              <a:t>重みの数字を</a:t>
            </a:r>
            <a:r>
              <a:rPr lang="en-US" altLang="ja-JP" sz="3600" b="1" dirty="0">
                <a:solidFill>
                  <a:srgbClr val="FF0000"/>
                </a:solidFill>
              </a:rPr>
              <a:t>1</a:t>
            </a:r>
            <a:r>
              <a:rPr lang="ja-JP" altLang="en-US" sz="3600" b="1" dirty="0">
                <a:solidFill>
                  <a:srgbClr val="FF0000"/>
                </a:solidFill>
              </a:rPr>
              <a:t>つ選択し、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他の重みの数字は固定して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ja-JP" altLang="en-US" sz="3600" b="1" dirty="0">
                <a:solidFill>
                  <a:srgbClr val="FF0000"/>
                </a:solidFill>
              </a:rPr>
              <a:t>のみが大きくなるかを</a:t>
            </a:r>
            <a:endParaRPr lang="en-US" altLang="ja-JP" sz="3600" b="1" dirty="0">
              <a:solidFill>
                <a:srgbClr val="FF0000"/>
              </a:solidFill>
            </a:endParaRPr>
          </a:p>
          <a:p>
            <a:r>
              <a:rPr lang="ja-JP" altLang="en-US" sz="3600" b="1" dirty="0">
                <a:solidFill>
                  <a:srgbClr val="FF0000"/>
                </a:solidFill>
              </a:rPr>
              <a:t>事前準備と同じ方法で更新していくことで目標に近づく。</a:t>
            </a:r>
          </a:p>
        </p:txBody>
      </p:sp>
    </p:spTree>
    <p:extLst>
      <p:ext uri="{BB962C8B-B14F-4D97-AF65-F5344CB8AC3E}">
        <p14:creationId xmlns:p14="http://schemas.microsoft.com/office/powerpoint/2010/main" val="40556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633</Words>
  <Application>Microsoft Office PowerPoint</Application>
  <PresentationFormat>ワイド画面</PresentationFormat>
  <Paragraphs>165</Paragraphs>
  <Slides>15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游ゴシック</vt:lpstr>
      <vt:lpstr>游ゴシック Light</vt:lpstr>
      <vt:lpstr>Arial</vt:lpstr>
      <vt:lpstr>Cambria Math</vt:lpstr>
      <vt:lpstr>Office テーマ</vt:lpstr>
      <vt:lpstr>Microsoft Excel ワークシート</vt:lpstr>
      <vt:lpstr>Worksheet</vt:lpstr>
      <vt:lpstr> 6歳から理解し 明日から役に立つ 機械学習(教師あり学習)</vt:lpstr>
      <vt:lpstr>機械学習(教師あり学習)について</vt:lpstr>
      <vt:lpstr>必要な数学の知識</vt:lpstr>
      <vt:lpstr>行列同士の積</vt:lpstr>
      <vt:lpstr>事前準備</vt:lpstr>
      <vt:lpstr>事前準備</vt:lpstr>
      <vt:lpstr>事前準備</vt:lpstr>
      <vt:lpstr>事前準備のまとめ</vt:lpstr>
      <vt:lpstr>PowerPoint プレゼンテーション</vt:lpstr>
      <vt:lpstr>PowerPoint プレゼンテーション</vt:lpstr>
      <vt:lpstr>画像判別器について</vt:lpstr>
      <vt:lpstr>画像判別器</vt:lpstr>
      <vt:lpstr>PowerPoint プレゼンテーション</vt:lpstr>
      <vt:lpstr>まとめ</vt:lpstr>
      <vt:lpstr>ご清聴ありがとうございました。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大学での卒業研究</dc:title>
  <dc:creator>俵 龍之介</dc:creator>
  <cp:lastModifiedBy>俵 龍之介</cp:lastModifiedBy>
  <cp:revision>14</cp:revision>
  <dcterms:created xsi:type="dcterms:W3CDTF">2022-06-16T13:39:37Z</dcterms:created>
  <dcterms:modified xsi:type="dcterms:W3CDTF">2022-07-06T20:54:42Z</dcterms:modified>
</cp:coreProperties>
</file>