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8" r:id="rId4"/>
    <p:sldId id="269" r:id="rId5"/>
    <p:sldId id="260" r:id="rId6"/>
    <p:sldId id="270" r:id="rId7"/>
    <p:sldId id="272" r:id="rId8"/>
    <p:sldId id="273" r:id="rId9"/>
    <p:sldId id="275" r:id="rId10"/>
    <p:sldId id="274" r:id="rId11"/>
    <p:sldId id="276" r:id="rId12"/>
    <p:sldId id="259" r:id="rId13"/>
    <p:sldId id="277" r:id="rId14"/>
    <p:sldId id="263" r:id="rId15"/>
    <p:sldId id="278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50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6DC9-F4E7-4B29-8FFB-7BFDF187AC55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E747-4619-447F-B738-7FA1C08D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6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76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21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9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9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3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AAF39-C3B7-310E-2A42-E651103C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A3B556-1468-6924-E88A-D7E0A036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8036F-C6C0-3B48-1718-BA1A910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FBFE3-BE91-27CD-9A03-F03D1F3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EB64B-448A-3248-69B8-62E7651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E585A-F1B6-91B4-3721-C9E4D380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6B9CC-5B92-FEAE-5C76-D2D2DA51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72A7B-AAD3-16BD-DE21-9907CD6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B5414-39B7-8FB5-BE37-17FD771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28AD-4024-0742-54BB-3B04717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37AFB3-7364-060D-72AD-3BBDC11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87C1B6-132A-97F2-E32F-C18BF317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C248F-4780-7D18-2115-841EB44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652F5-76B2-C19F-A057-0828104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059AD-43A2-0FB5-AD3E-0990351A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5944-8FB6-D265-81B0-66F8297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F7729-4483-7857-ECF1-96CBDEA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EC667-DE69-9703-D84C-7749DEA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C1269-628C-80B2-CE39-C0AFB71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3AAE-0538-4B0E-18C0-869E1DE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DAB76-AC1C-57B9-8090-96275DD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AAA96-3FCE-A2A8-6601-F27C741A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4F465-3683-2204-A1E3-CDF303D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B3C7-E72F-7CBC-50E3-137D3BE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AC7C1-0549-03BC-9E64-EDE4CE5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362F0-F61B-126F-AD06-F5BA2F2F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47FD6-FEBD-F2CE-463F-E32A7574C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CD87C-EFCE-E1C5-3BB3-CC4F5F38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0FC4BA-84F0-3779-24EB-E3BF0C0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28EEA0-25E9-A866-D923-1636CA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B7117-97FB-90A8-DCCC-EEAB3B2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8118-B886-77D0-BE28-24A17A14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E8C31-6492-119C-6036-0C56F9BA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4AF42-D590-C988-648F-80266A3F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7C8CCC-70A9-372C-1AAA-F39694A1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82DA0A-A174-5C98-83CB-F0707846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0945F-5656-D3F7-3DD8-EC21BE2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98DAB-A0AE-53CC-543F-B379D7D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7FAD64-984C-6D36-191B-414BA9E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DB8D-8356-5AED-B775-D2644C5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137E-72BE-87F5-CEFD-12AF7D6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8A456-23D5-1A61-3462-386C8AE0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50ED54-862B-8661-EA5A-8DFD212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9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16D0D3-E783-E443-03C8-7C44CF8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05AC75-02A9-05CA-BCD9-9712E3E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A4022-997D-31AD-8E47-EF2A3FE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294AD-1E39-F50D-D40A-C7BFD511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4821B-4596-AA6B-90FF-D386BC98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E22F8-2016-7BE7-ED82-7D217279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311DA-7339-EE7E-9EBF-5010FC5F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F818C-9D8A-F5EF-2482-1966150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41069-4BF6-7083-AE7C-DAF30EFB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1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6D6E3-058F-CBA0-B5F8-2C98BF5C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E8E563-85FA-5790-5823-692F925AA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F9BFE-B14D-B469-8F63-B0EFC701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DCC3A-AFF2-5DEA-CA9B-191A9E1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0F714-EC6C-B9E1-92AD-9B36640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355B8-994C-1198-E1B5-5185262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5982-62F8-B132-60D8-0D426DC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277B8-51F9-7F72-FA72-31B4BD32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1FBFF-E901-2931-668C-0F5BCA9C8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3B0D-BEF4-46E6-9DCF-42E2DB757456}" type="datetimeFigureOut">
              <a:rPr kumimoji="1" lang="ja-JP" altLang="en-US" smtClean="0"/>
              <a:t>2022/7/6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2C0C1-CA00-A5DF-EB60-BA0DAB25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ACEB6-B3FB-75CD-AFBD-E83DC5E8E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13" Type="http://schemas.openxmlformats.org/officeDocument/2006/relationships/image" Target="../media/image18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20.png"/><Relationship Id="rId5" Type="http://schemas.openxmlformats.org/officeDocument/2006/relationships/image" Target="../media/image15.emf"/><Relationship Id="rId10" Type="http://schemas.openxmlformats.org/officeDocument/2006/relationships/image" Target="../media/image19.png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13" Type="http://schemas.openxmlformats.org/officeDocument/2006/relationships/image" Target="../media/image24.emf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package" Target="../embeddings/Microsoft_Excel_Worksheet10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23.emf"/><Relationship Id="rId5" Type="http://schemas.openxmlformats.org/officeDocument/2006/relationships/package" Target="../embeddings/Microsoft_Excel_Worksheet7.xlsx"/><Relationship Id="rId10" Type="http://schemas.openxmlformats.org/officeDocument/2006/relationships/package" Target="../embeddings/Microsoft_Excel_Worksheet9.xlsx"/><Relationship Id="rId4" Type="http://schemas.openxmlformats.org/officeDocument/2006/relationships/image" Target="../media/image23.png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package" Target="../embeddings/Microsoft_Excel_Worksheet12.xlsx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package" Target="../embeddings/Microsoft_Excel_Worksheet14.xlsx"/><Relationship Id="rId5" Type="http://schemas.openxmlformats.org/officeDocument/2006/relationships/image" Target="../media/image12.emf"/><Relationship Id="rId10" Type="http://schemas.openxmlformats.org/officeDocument/2006/relationships/image" Target="../media/image23.emf"/><Relationship Id="rId4" Type="http://schemas.openxmlformats.org/officeDocument/2006/relationships/package" Target="../embeddings/Microsoft_Excel_Worksheet11.xlsx"/><Relationship Id="rId9" Type="http://schemas.openxmlformats.org/officeDocument/2006/relationships/package" Target="../embeddings/Microsoft_Excel_Worksheet13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4DC-D89B-6873-E58F-7AAA2FFD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1654629"/>
            <a:ext cx="11059886" cy="238397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	6</a:t>
            </a:r>
            <a:r>
              <a:rPr kumimoji="1" lang="ja-JP" altLang="en-US" dirty="0"/>
              <a:t>歳から理解し</a:t>
            </a:r>
            <a:br>
              <a:rPr kumimoji="1" lang="en-US" altLang="ja-JP" dirty="0"/>
            </a:br>
            <a:r>
              <a:rPr kumimoji="1" lang="ja-JP" altLang="en-US" dirty="0"/>
              <a:t>明日から役に立つ</a:t>
            </a:r>
            <a:br>
              <a:rPr kumimoji="1" lang="en-US" altLang="ja-JP" dirty="0"/>
            </a:br>
            <a:r>
              <a:rPr kumimoji="1" lang="ja-JP" altLang="en-US" dirty="0"/>
              <a:t>機械学習</a:t>
            </a:r>
            <a:r>
              <a:rPr kumimoji="1" lang="en-US" altLang="ja-JP" dirty="0"/>
              <a:t>(</a:t>
            </a:r>
            <a:r>
              <a:rPr kumimoji="1" lang="ja-JP" altLang="en-US" dirty="0"/>
              <a:t>教師あり</a:t>
            </a:r>
            <a:r>
              <a:rPr lang="ja-JP" altLang="en-US" dirty="0"/>
              <a:t>学習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10759"/>
              </p:ext>
            </p:extLst>
          </p:nvPr>
        </p:nvGraphicFramePr>
        <p:xfrm>
          <a:off x="0" y="1425575"/>
          <a:ext cx="2733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81535" imgH="543058" progId="Excel.Sheet.12">
                  <p:embed/>
                </p:oleObj>
              </mc:Choice>
              <mc:Fallback>
                <p:oleObj name="Worksheet" r:id="rId4" imgW="6181535" imgH="5430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575"/>
                        <a:ext cx="27336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0590"/>
              </p:ext>
            </p:extLst>
          </p:nvPr>
        </p:nvGraphicFramePr>
        <p:xfrm>
          <a:off x="3616325" y="1331913"/>
          <a:ext cx="3557588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2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391267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6908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  <a:blipFill>
                <a:blip r:embed="rId10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AB304A3B-A4A8-DD56-8274-998C6DAC0EFC}"/>
              </a:ext>
            </a:extLst>
          </p:cNvPr>
          <p:cNvSpPr txBox="1">
            <a:spLocks/>
          </p:cNvSpPr>
          <p:nvPr/>
        </p:nvSpPr>
        <p:spPr>
          <a:xfrm>
            <a:off x="7844305" y="2752787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  <a:blipFill>
                <a:blip r:embed="rId11"/>
                <a:stretch>
                  <a:fillRect l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タイトル 1">
            <a:extLst>
              <a:ext uri="{FF2B5EF4-FFF2-40B4-BE49-F238E27FC236}">
                <a16:creationId xmlns:a16="http://schemas.microsoft.com/office/drawing/2014/main" id="{83D65A2F-A2D0-73D1-3F73-F0B999228DE8}"/>
              </a:ext>
            </a:extLst>
          </p:cNvPr>
          <p:cNvSpPr txBox="1">
            <a:spLocks/>
          </p:cNvSpPr>
          <p:nvPr/>
        </p:nvSpPr>
        <p:spPr>
          <a:xfrm>
            <a:off x="9977021" y="6190996"/>
            <a:ext cx="381338" cy="62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・・・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9A808E06-A644-67CA-F06F-1E4BFDFA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2777"/>
              </p:ext>
            </p:extLst>
          </p:nvPr>
        </p:nvGraphicFramePr>
        <p:xfrm>
          <a:off x="7915664" y="3632200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15664" y="3632200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9D62E8-1B39-E8B8-B8EE-6617B1E83BEC}"/>
              </a:ext>
            </a:extLst>
          </p:cNvPr>
          <p:cNvCxnSpPr>
            <a:cxnSpLocks/>
          </p:cNvCxnSpPr>
          <p:nvPr/>
        </p:nvCxnSpPr>
        <p:spPr>
          <a:xfrm flipH="1">
            <a:off x="9749607" y="1994497"/>
            <a:ext cx="311272" cy="14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C8A9A69-996A-2264-36D5-DB600A4DD9E5}"/>
              </a:ext>
            </a:extLst>
          </p:cNvPr>
          <p:cNvSpPr txBox="1">
            <a:spLocks/>
          </p:cNvSpPr>
          <p:nvPr/>
        </p:nvSpPr>
        <p:spPr>
          <a:xfrm>
            <a:off x="9977022" y="246895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</p:spTree>
    <p:extLst>
      <p:ext uri="{BB962C8B-B14F-4D97-AF65-F5344CB8AC3E}">
        <p14:creationId xmlns:p14="http://schemas.microsoft.com/office/powerpoint/2010/main" val="12038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331757" y="3708400"/>
            <a:ext cx="11345893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今回は単純に画像に書かれた数字が</a:t>
            </a:r>
            <a:endParaRPr lang="en-US" altLang="ja-JP" sz="4000" dirty="0"/>
          </a:p>
          <a:p>
            <a:r>
              <a:rPr lang="ja-JP" altLang="en-US" sz="4000" dirty="0"/>
              <a:t>　 </a:t>
            </a:r>
            <a:r>
              <a:rPr lang="en-US" altLang="ja-JP" sz="4000" dirty="0"/>
              <a:t>1</a:t>
            </a:r>
            <a:r>
              <a:rPr lang="ja-JP" altLang="en-US" sz="4000" dirty="0"/>
              <a:t>から</a:t>
            </a:r>
            <a:r>
              <a:rPr lang="en-US" altLang="ja-JP" sz="4000" dirty="0"/>
              <a:t>9</a:t>
            </a:r>
            <a:r>
              <a:rPr lang="ja-JP" altLang="en-US" sz="4000" dirty="0"/>
              <a:t>のどの数字であるかの確率を出力する。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画像判別器について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331757" y="2095696"/>
            <a:ext cx="11163300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使う画像は白黒画像</a:t>
            </a:r>
            <a:r>
              <a:rPr lang="en-US" altLang="ja-JP" sz="4000" dirty="0"/>
              <a:t>(M×M </a:t>
            </a:r>
            <a:r>
              <a:rPr lang="ja-JP" altLang="en-US" sz="4000" dirty="0"/>
              <a:t>ピクセル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　 の画像とする。</a:t>
            </a:r>
          </a:p>
        </p:txBody>
      </p:sp>
    </p:spTree>
    <p:extLst>
      <p:ext uri="{BB962C8B-B14F-4D97-AF65-F5344CB8AC3E}">
        <p14:creationId xmlns:p14="http://schemas.microsoft.com/office/powerpoint/2010/main" val="1307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p:pic>
        <p:nvPicPr>
          <p:cNvPr id="10" name="図 9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7619AF6D-4CF4-50C5-34FB-89EAD144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54" y="1928578"/>
            <a:ext cx="2576220" cy="264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01878"/>
              </p:ext>
            </p:extLst>
          </p:nvPr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867575" imgH="543058" progId="Excel.Sheet.12">
                  <p:embed/>
                </p:oleObj>
              </mc:Choice>
              <mc:Fallback>
                <p:oleObj name="Worksheet" r:id="rId5" imgW="6867575" imgH="543058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7F106543-81CB-7FA8-E928-5AD46E483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85197"/>
              </p:ext>
            </p:extLst>
          </p:nvPr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1047839" progId="Excel.Sheet.12">
                  <p:embed/>
                </p:oleObj>
              </mc:Choice>
              <mc:Fallback>
                <p:oleObj name="Worksheet" r:id="rId8" imgW="6181535" imgH="1047839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3313"/>
              </p:ext>
            </p:extLst>
          </p:nvPr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181535" imgH="428705" progId="Excel.Sheet.12">
                  <p:embed/>
                </p:oleObj>
              </mc:Choice>
              <mc:Fallback>
                <p:oleObj name="Worksheet" r:id="rId10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663900"/>
              </p:ext>
            </p:extLst>
          </p:nvPr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9A808E06-A644-67CA-F06F-1E4BFDFA8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F63B0BCF-BC13-C44A-E1B4-91DF9EE4356A}"/>
              </a:ext>
            </a:extLst>
          </p:cNvPr>
          <p:cNvSpPr txBox="1">
            <a:spLocks/>
          </p:cNvSpPr>
          <p:nvPr/>
        </p:nvSpPr>
        <p:spPr>
          <a:xfrm>
            <a:off x="-3111" y="4654283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A38F9AF4-6814-D323-3BA6-D9227CD98132}"/>
              </a:ext>
            </a:extLst>
          </p:cNvPr>
          <p:cNvSpPr txBox="1">
            <a:spLocks/>
          </p:cNvSpPr>
          <p:nvPr/>
        </p:nvSpPr>
        <p:spPr>
          <a:xfrm>
            <a:off x="-27205" y="5207492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2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A7B9E265-15B5-EFFB-7E64-430EEB56367A}"/>
              </a:ext>
            </a:extLst>
          </p:cNvPr>
          <p:cNvSpPr txBox="1">
            <a:spLocks/>
          </p:cNvSpPr>
          <p:nvPr/>
        </p:nvSpPr>
        <p:spPr>
          <a:xfrm>
            <a:off x="2515398" y="5681048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62723EE7-8114-216A-9D30-CA8A40C8A7B6}"/>
              </a:ext>
            </a:extLst>
          </p:cNvPr>
          <p:cNvSpPr txBox="1">
            <a:spLocks/>
          </p:cNvSpPr>
          <p:nvPr/>
        </p:nvSpPr>
        <p:spPr>
          <a:xfrm>
            <a:off x="17052" y="6094840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I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9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C8B9C8-7391-45FC-7395-4EC06457FD4D}"/>
              </a:ext>
            </a:extLst>
          </p:cNvPr>
          <p:cNvCxnSpPr/>
          <p:nvPr/>
        </p:nvCxnSpPr>
        <p:spPr>
          <a:xfrm flipV="1">
            <a:off x="1618716" y="4353277"/>
            <a:ext cx="0" cy="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0E7D5A5-AE5C-5482-FABA-4CF994AE65B5}"/>
              </a:ext>
            </a:extLst>
          </p:cNvPr>
          <p:cNvSpPr/>
          <p:nvPr/>
        </p:nvSpPr>
        <p:spPr>
          <a:xfrm>
            <a:off x="346940" y="2671871"/>
            <a:ext cx="2731207" cy="1605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F5A5BA59-12B9-E5F2-EB67-DAB4F51A09D0}"/>
              </a:ext>
            </a:extLst>
          </p:cNvPr>
          <p:cNvSpPr txBox="1">
            <a:spLocks/>
          </p:cNvSpPr>
          <p:nvPr/>
        </p:nvSpPr>
        <p:spPr>
          <a:xfrm>
            <a:off x="304724" y="3439933"/>
            <a:ext cx="2777614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      </a:t>
            </a:r>
            <a:r>
              <a:rPr lang="en-US" altLang="ja-JP" sz="3200" b="1" dirty="0">
                <a:solidFill>
                  <a:schemeClr val="accent1"/>
                </a:solidFill>
              </a:rPr>
              <a:t>3</a:t>
            </a:r>
            <a:r>
              <a:rPr lang="ja-JP" altLang="en-US" sz="3200" b="1" dirty="0">
                <a:solidFill>
                  <a:schemeClr val="accent1"/>
                </a:solidFill>
              </a:rPr>
              <a:t>列目の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</a:rPr>
              <a:t>C</a:t>
            </a:r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9EB1B671-3ACB-77F7-BDC9-52F7BC6D74F1}"/>
              </a:ext>
            </a:extLst>
          </p:cNvPr>
          <p:cNvSpPr txBox="1">
            <a:spLocks/>
          </p:cNvSpPr>
          <p:nvPr/>
        </p:nvSpPr>
        <p:spPr>
          <a:xfrm>
            <a:off x="1067892" y="2544733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844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67575" imgH="543058" progId="Excel.Sheet.12">
                  <p:embed/>
                </p:oleObj>
              </mc:Choice>
              <mc:Fallback>
                <p:oleObj name="Worksheet" r:id="rId4" imgW="6867575" imgH="543058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6181535" imgH="1047839" progId="Excel.Sheet.12">
                  <p:embed/>
                </p:oleObj>
              </mc:Choice>
              <mc:Fallback>
                <p:oleObj name="Worksheet" r:id="rId7" imgW="6181535" imgH="1047839" progId="Excel.Sheet.12">
                  <p:embed/>
                  <p:pic>
                    <p:nvPicPr>
                      <p:cNvPr id="41" name="オブジェクト 40">
                        <a:extLst>
                          <a:ext uri="{FF2B5EF4-FFF2-40B4-BE49-F238E27FC236}">
                            <a16:creationId xmlns:a16="http://schemas.microsoft.com/office/drawing/2014/main" id="{1F432D91-1475-6193-FE5F-E3C88AC05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6181535" imgH="428705" progId="Excel.Sheet.12">
                  <p:embed/>
                </p:oleObj>
              </mc:Choice>
              <mc:Fallback>
                <p:oleObj name="Worksheet" r:id="rId9" imgW="6181535" imgH="428705" progId="Excel.Sheet.12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F1970DFE-5368-A849-B192-350054CA91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5"/>
                </a:solidFill>
              </a:rPr>
              <a:t>結果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6181535" imgH="428705" progId="Excel.Sheet.12">
                  <p:embed/>
                </p:oleObj>
              </mc:Choice>
              <mc:Fallback>
                <p:oleObj name="Worksheet" r:id="rId11" imgW="6181535" imgH="428705" progId="Excel.Sheet.12">
                  <p:embed/>
                  <p:pic>
                    <p:nvPicPr>
                      <p:cNvPr id="50" name="オブジェクト 49">
                        <a:extLst>
                          <a:ext uri="{FF2B5EF4-FFF2-40B4-BE49-F238E27FC236}">
                            <a16:creationId xmlns:a16="http://schemas.microsoft.com/office/drawing/2014/main" id="{F445ACBE-FBF3-2124-B07F-BE7D9303CB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1C65CF61-3A04-E64F-6EB7-3A30465C2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61" y="1882681"/>
            <a:ext cx="2528439" cy="2283836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37EB6C0-3119-77F1-1A9A-4B18B891CEDD}"/>
              </a:ext>
            </a:extLst>
          </p:cNvPr>
          <p:cNvSpPr/>
          <p:nvPr/>
        </p:nvSpPr>
        <p:spPr>
          <a:xfrm>
            <a:off x="598369" y="5023786"/>
            <a:ext cx="2731207" cy="1605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14378234-BE01-904F-0691-931EB39E7207}"/>
              </a:ext>
            </a:extLst>
          </p:cNvPr>
          <p:cNvSpPr txBox="1">
            <a:spLocks/>
          </p:cNvSpPr>
          <p:nvPr/>
        </p:nvSpPr>
        <p:spPr>
          <a:xfrm>
            <a:off x="556153" y="5791848"/>
            <a:ext cx="2777614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      </a:t>
            </a:r>
            <a:r>
              <a:rPr lang="en-US" altLang="ja-JP" sz="3200" b="1" dirty="0">
                <a:solidFill>
                  <a:schemeClr val="accent1"/>
                </a:solidFill>
              </a:rPr>
              <a:t>5</a:t>
            </a:r>
            <a:r>
              <a:rPr lang="ja-JP" altLang="en-US" sz="3200" b="1" dirty="0">
                <a:solidFill>
                  <a:schemeClr val="accent1"/>
                </a:solidFill>
              </a:rPr>
              <a:t>列目の</a:t>
            </a:r>
            <a:endParaRPr lang="en-US" altLang="ja-JP" sz="3200" b="1" dirty="0">
              <a:solidFill>
                <a:schemeClr val="accent1"/>
              </a:solidFill>
            </a:endParaRPr>
          </a:p>
          <a:p>
            <a:r>
              <a:rPr lang="en-US" altLang="ja-JP" sz="3200" b="1" dirty="0">
                <a:solidFill>
                  <a:schemeClr val="accent1"/>
                </a:solidFill>
              </a:rPr>
              <a:t>E</a:t>
            </a:r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2EE48423-B134-4C5C-C218-A6153941A8D7}"/>
              </a:ext>
            </a:extLst>
          </p:cNvPr>
          <p:cNvSpPr txBox="1">
            <a:spLocks/>
          </p:cNvSpPr>
          <p:nvPr/>
        </p:nvSpPr>
        <p:spPr>
          <a:xfrm>
            <a:off x="1248680" y="4870644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FC6234-688C-94A2-F4A2-7DF6F791824F}"/>
              </a:ext>
            </a:extLst>
          </p:cNvPr>
          <p:cNvCxnSpPr>
            <a:cxnSpLocks/>
          </p:cNvCxnSpPr>
          <p:nvPr/>
        </p:nvCxnSpPr>
        <p:spPr>
          <a:xfrm flipH="1">
            <a:off x="2744924" y="4270375"/>
            <a:ext cx="1571894" cy="66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36" grpId="0" animBg="1"/>
      <p:bldP spid="38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1356574" y="984275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データに対応した結果の値が大きくなるように重みが変化していく。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926F03-0D70-47E0-37AD-CF38B7627492}"/>
              </a:ext>
            </a:extLst>
          </p:cNvPr>
          <p:cNvCxnSpPr/>
          <p:nvPr/>
        </p:nvCxnSpPr>
        <p:spPr>
          <a:xfrm>
            <a:off x="5840730" y="2606040"/>
            <a:ext cx="0" cy="104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72B5A39-5745-518F-342D-15BDF84EA1E9}"/>
              </a:ext>
            </a:extLst>
          </p:cNvPr>
          <p:cNvSpPr txBox="1">
            <a:spLocks/>
          </p:cNvSpPr>
          <p:nvPr/>
        </p:nvSpPr>
        <p:spPr>
          <a:xfrm>
            <a:off x="731663" y="3790925"/>
            <a:ext cx="10561177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FF0000"/>
                </a:solidFill>
              </a:rPr>
              <a:t>重みがデータの違いを勝手に学習してくれる。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8535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956855" y="3683196"/>
            <a:ext cx="991986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未知のデータにも学習した事をもとに</a:t>
            </a:r>
            <a:endParaRPr lang="en-US" altLang="ja-JP" sz="4000" dirty="0"/>
          </a:p>
          <a:p>
            <a:r>
              <a:rPr lang="ja-JP" altLang="en-US" sz="4000" dirty="0"/>
              <a:t>　判断してくれる。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7932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838200" y="1807235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画像の情報を重みが勝手に学習してくれる。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390420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BFB36-8182-9DF1-03B4-F91659B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243" y="2596696"/>
            <a:ext cx="8523514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2835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" y="150417"/>
            <a:ext cx="10515600" cy="1325563"/>
          </a:xfrm>
        </p:spPr>
        <p:txBody>
          <a:bodyPr/>
          <a:lstStyle/>
          <a:p>
            <a:r>
              <a:rPr lang="ja-JP" altLang="en-US" dirty="0"/>
              <a:t>機械学習</a:t>
            </a:r>
            <a:r>
              <a:rPr lang="en-US" altLang="ja-JP" dirty="0"/>
              <a:t>(</a:t>
            </a:r>
            <a:r>
              <a:rPr lang="ja-JP" altLang="en-US" dirty="0"/>
              <a:t>教師あり学習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8AE8F777-B5EE-A526-C24E-C2DED277D3B5}"/>
              </a:ext>
            </a:extLst>
          </p:cNvPr>
          <p:cNvSpPr txBox="1">
            <a:spLocks/>
          </p:cNvSpPr>
          <p:nvPr/>
        </p:nvSpPr>
        <p:spPr>
          <a:xfrm>
            <a:off x="924815" y="2312877"/>
            <a:ext cx="1108151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数を少しだけ、増やしたり減らしたりすることで</a:t>
            </a:r>
            <a:endParaRPr lang="en-US" altLang="ja-JP" sz="3600" dirty="0"/>
          </a:p>
          <a:p>
            <a:r>
              <a:rPr lang="ja-JP" altLang="en-US" sz="3600" dirty="0"/>
              <a:t>    結果を目標に近づけるアルゴリズム</a:t>
            </a:r>
            <a:endParaRPr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3E1B7CE-557F-4F49-56FF-B9225FEBF4F0}"/>
              </a:ext>
            </a:extLst>
          </p:cNvPr>
          <p:cNvSpPr txBox="1">
            <a:spLocks/>
          </p:cNvSpPr>
          <p:nvPr/>
        </p:nvSpPr>
        <p:spPr>
          <a:xfrm>
            <a:off x="-20325" y="1475980"/>
            <a:ext cx="552653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機械学習ってなに？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0187787-CCDC-B6B9-2088-105D26F547DA}"/>
              </a:ext>
            </a:extLst>
          </p:cNvPr>
          <p:cNvSpPr txBox="1">
            <a:spLocks/>
          </p:cNvSpPr>
          <p:nvPr/>
        </p:nvSpPr>
        <p:spPr>
          <a:xfrm>
            <a:off x="185671" y="3931603"/>
            <a:ext cx="874979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話を聞くことでメリットとかある？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732B0D-C1FE-DC5A-B9BA-6B43C2EE2393}"/>
              </a:ext>
            </a:extLst>
          </p:cNvPr>
          <p:cNvSpPr txBox="1">
            <a:spLocks/>
          </p:cNvSpPr>
          <p:nvPr/>
        </p:nvSpPr>
        <p:spPr>
          <a:xfrm>
            <a:off x="924815" y="4894069"/>
            <a:ext cx="7693404" cy="83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画像判別器が作れるようになる</a:t>
            </a:r>
            <a:endParaRPr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4219D9-388D-C9A9-30EA-85981EED7E3B}"/>
              </a:ext>
            </a:extLst>
          </p:cNvPr>
          <p:cNvCxnSpPr/>
          <p:nvPr/>
        </p:nvCxnSpPr>
        <p:spPr>
          <a:xfrm>
            <a:off x="2742942" y="556641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AE5E54F8-AFC6-9048-B854-6F721A82C6E1}"/>
              </a:ext>
            </a:extLst>
          </p:cNvPr>
          <p:cNvSpPr txBox="1">
            <a:spLocks/>
          </p:cNvSpPr>
          <p:nvPr/>
        </p:nvSpPr>
        <p:spPr>
          <a:xfrm>
            <a:off x="1351535" y="6192585"/>
            <a:ext cx="10089894" cy="61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画像が何の画像かを出力するプログラムのこと</a:t>
            </a:r>
            <a:endParaRPr lang="ja-JP" altLang="en-US" sz="4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CC8E7FF-6663-2108-DD0B-A4F38470D2C5}"/>
              </a:ext>
            </a:extLst>
          </p:cNvPr>
          <p:cNvCxnSpPr/>
          <p:nvPr/>
        </p:nvCxnSpPr>
        <p:spPr>
          <a:xfrm>
            <a:off x="1565910" y="5566410"/>
            <a:ext cx="2274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69"/>
            <a:ext cx="5127171" cy="1325563"/>
          </a:xfrm>
        </p:spPr>
        <p:txBody>
          <a:bodyPr/>
          <a:lstStyle/>
          <a:p>
            <a:r>
              <a:rPr lang="ja-JP" altLang="en-US" dirty="0"/>
              <a:t>必要な数学の知識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22AEF06-BFA8-568D-0C8F-CBE71AF7770D}"/>
              </a:ext>
            </a:extLst>
          </p:cNvPr>
          <p:cNvSpPr txBox="1">
            <a:spLocks/>
          </p:cNvSpPr>
          <p:nvPr/>
        </p:nvSpPr>
        <p:spPr>
          <a:xfrm>
            <a:off x="3665019" y="2395063"/>
            <a:ext cx="4861961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行列と行列の積</a:t>
            </a:r>
          </a:p>
        </p:txBody>
      </p:sp>
    </p:spTree>
    <p:extLst>
      <p:ext uri="{BB962C8B-B14F-4D97-AF65-F5344CB8AC3E}">
        <p14:creationId xmlns:p14="http://schemas.microsoft.com/office/powerpoint/2010/main" val="31537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/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accent1"/>
                                  </a:solidFill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70"/>
            <a:ext cx="3578603" cy="1038302"/>
          </a:xfrm>
        </p:spPr>
        <p:txBody>
          <a:bodyPr>
            <a:normAutofit/>
          </a:bodyPr>
          <a:lstStyle/>
          <a:p>
            <a:r>
              <a:rPr lang="ja-JP" altLang="en-US" dirty="0"/>
              <a:t>行列同士の積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9407903-DF5E-607A-B820-7349AED68194}"/>
              </a:ext>
            </a:extLst>
          </p:cNvPr>
          <p:cNvSpPr/>
          <p:nvPr/>
        </p:nvSpPr>
        <p:spPr>
          <a:xfrm>
            <a:off x="810485" y="3081916"/>
            <a:ext cx="1458686" cy="21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CCE8605-F7DF-0EA5-E689-C4341BE82CB7}"/>
              </a:ext>
            </a:extLst>
          </p:cNvPr>
          <p:cNvSpPr/>
          <p:nvPr/>
        </p:nvSpPr>
        <p:spPr>
          <a:xfrm>
            <a:off x="3979585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D4C8938-3945-FB28-5E88-8A5BA733A572}"/>
              </a:ext>
            </a:extLst>
          </p:cNvPr>
          <p:cNvSpPr/>
          <p:nvPr/>
        </p:nvSpPr>
        <p:spPr>
          <a:xfrm>
            <a:off x="5342850" y="263832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D5FEB5B-8795-2403-51A0-7A73BE514287}"/>
              </a:ext>
            </a:extLst>
          </p:cNvPr>
          <p:cNvSpPr/>
          <p:nvPr/>
        </p:nvSpPr>
        <p:spPr>
          <a:xfrm>
            <a:off x="780546" y="3794309"/>
            <a:ext cx="1458686" cy="2122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460B7CB-D6F1-A8AB-2374-D3756B234F36}"/>
              </a:ext>
            </a:extLst>
          </p:cNvPr>
          <p:cNvSpPr/>
          <p:nvPr/>
        </p:nvSpPr>
        <p:spPr>
          <a:xfrm>
            <a:off x="4231746" y="2694852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82E4D34-0DBA-F880-E562-37C8E08CAF17}"/>
              </a:ext>
            </a:extLst>
          </p:cNvPr>
          <p:cNvSpPr/>
          <p:nvPr/>
        </p:nvSpPr>
        <p:spPr>
          <a:xfrm>
            <a:off x="5572131" y="2638323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2F8D66B-B828-F2A8-A46D-74C575E7AA44}"/>
              </a:ext>
            </a:extLst>
          </p:cNvPr>
          <p:cNvSpPr txBox="1">
            <a:spLocks/>
          </p:cNvSpPr>
          <p:nvPr/>
        </p:nvSpPr>
        <p:spPr>
          <a:xfrm>
            <a:off x="2571502" y="3038394"/>
            <a:ext cx="892628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9CB00CB-46BF-ABE2-8641-1B27E50A6691}"/>
              </a:ext>
            </a:extLst>
          </p:cNvPr>
          <p:cNvSpPr/>
          <p:nvPr/>
        </p:nvSpPr>
        <p:spPr>
          <a:xfrm>
            <a:off x="6476406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07D0244-6182-ACD8-B6CA-8A4F783B49E7}"/>
              </a:ext>
            </a:extLst>
          </p:cNvPr>
          <p:cNvSpPr/>
          <p:nvPr/>
        </p:nvSpPr>
        <p:spPr>
          <a:xfrm>
            <a:off x="6705687" y="2694851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81B24322-46E0-100A-7FA0-736000B08D04}"/>
              </a:ext>
            </a:extLst>
          </p:cNvPr>
          <p:cNvSpPr txBox="1">
            <a:spLocks/>
          </p:cNvSpPr>
          <p:nvPr/>
        </p:nvSpPr>
        <p:spPr>
          <a:xfrm>
            <a:off x="7260256" y="2916554"/>
            <a:ext cx="603569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  <a:blipFill>
                <a:blip r:embed="rId5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  <a:blipFill>
                <a:blip r:embed="rId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  <a:blipFill>
                <a:blip r:embed="rId7"/>
                <a:stretch>
                  <a:fillRect t="-1754" b="-11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  <a:blipFill>
                <a:blip r:embed="rId8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  <a:blipFill>
                <a:blip r:embed="rId10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タイトル 1">
            <a:extLst>
              <a:ext uri="{FF2B5EF4-FFF2-40B4-BE49-F238E27FC236}">
                <a16:creationId xmlns:a16="http://schemas.microsoft.com/office/drawing/2014/main" id="{F1CFC876-5756-62BD-F1AC-6F3FB2E0323C}"/>
              </a:ext>
            </a:extLst>
          </p:cNvPr>
          <p:cNvSpPr txBox="1">
            <a:spLocks/>
          </p:cNvSpPr>
          <p:nvPr/>
        </p:nvSpPr>
        <p:spPr>
          <a:xfrm>
            <a:off x="591508" y="189896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列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7B99482-DB13-452F-B304-10829AFB2082}"/>
              </a:ext>
            </a:extLst>
          </p:cNvPr>
          <p:cNvSpPr txBox="1">
            <a:spLocks/>
          </p:cNvSpPr>
          <p:nvPr/>
        </p:nvSpPr>
        <p:spPr>
          <a:xfrm>
            <a:off x="4378121" y="1853351"/>
            <a:ext cx="1912860" cy="87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8CF5D295-F269-7DD4-A2C2-6D5D9E3DE1E1}"/>
              </a:ext>
            </a:extLst>
          </p:cNvPr>
          <p:cNvSpPr txBox="1">
            <a:spLocks/>
          </p:cNvSpPr>
          <p:nvPr/>
        </p:nvSpPr>
        <p:spPr>
          <a:xfrm>
            <a:off x="9090503" y="1791206"/>
            <a:ext cx="1912860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4478C3B-BA83-2F74-B550-AAA6C0E7A258}"/>
              </a:ext>
            </a:extLst>
          </p:cNvPr>
          <p:cNvSpPr txBox="1">
            <a:spLocks/>
          </p:cNvSpPr>
          <p:nvPr/>
        </p:nvSpPr>
        <p:spPr>
          <a:xfrm>
            <a:off x="1247611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03623C41-AAFD-B464-35BC-9008F2AFEFA0}"/>
              </a:ext>
            </a:extLst>
          </p:cNvPr>
          <p:cNvSpPr txBox="1">
            <a:spLocks/>
          </p:cNvSpPr>
          <p:nvPr/>
        </p:nvSpPr>
        <p:spPr>
          <a:xfrm>
            <a:off x="5084912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7B62E541-5653-C1FF-08B4-2A7F5CD1D410}"/>
              </a:ext>
            </a:extLst>
          </p:cNvPr>
          <p:cNvSpPr txBox="1">
            <a:spLocks/>
          </p:cNvSpPr>
          <p:nvPr/>
        </p:nvSpPr>
        <p:spPr>
          <a:xfrm>
            <a:off x="9705460" y="15440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6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3F2889-B8E5-293D-8BDC-88C4E2908010}"/>
              </a:ext>
            </a:extLst>
          </p:cNvPr>
          <p:cNvSpPr/>
          <p:nvPr/>
        </p:nvSpPr>
        <p:spPr>
          <a:xfrm>
            <a:off x="8850086" y="2062207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3002341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214902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313132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73287" y="3002340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9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2039883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3131323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762745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45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515100" y="1975390"/>
            <a:ext cx="129812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03870" y="2039883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1638300" y="4692762"/>
            <a:ext cx="9753600" cy="119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</a:t>
            </a:r>
            <a:r>
              <a:rPr lang="en-US" altLang="ja-JP" sz="3600" b="1" dirty="0">
                <a:solidFill>
                  <a:srgbClr val="FF0000"/>
                </a:solidFill>
              </a:rPr>
              <a:t>5</a:t>
            </a:r>
            <a:r>
              <a:rPr lang="ja-JP" altLang="en-US" sz="3600" b="1" dirty="0">
                <a:solidFill>
                  <a:srgbClr val="FF0000"/>
                </a:solidFill>
              </a:rPr>
              <a:t>に－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を加えるという操作を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繰り返すことで目標に近づく！</a:t>
            </a:r>
          </a:p>
        </p:txBody>
      </p:sp>
    </p:spTree>
    <p:extLst>
      <p:ext uri="{BB962C8B-B14F-4D97-AF65-F5344CB8AC3E}">
        <p14:creationId xmlns:p14="http://schemas.microsoft.com/office/powerpoint/2010/main" val="30020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845997" y="1237484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07029" y="2135447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26028" y="1282129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770414" y="226443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849458" y="2155098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22866" y="1172989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298622" y="2264429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15819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8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07603" y="1108496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03227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44565" y="1176698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084478" y="2562105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855891" y="2520675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084478" y="3232164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-1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084478" y="4394112"/>
            <a:ext cx="722551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1788667" y="354079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4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56716" y="5068987"/>
            <a:ext cx="72255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6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36058" y="371120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864932" y="354079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07308" y="3800335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29067" y="3644293"/>
            <a:ext cx="561330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7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789829" y="521383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898306" y="5034687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07308" y="519797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44180" y="5078818"/>
            <a:ext cx="731104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10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ED6EF17C-5E0B-573F-9EA2-1AF382FC4F63}"/>
              </a:ext>
            </a:extLst>
          </p:cNvPr>
          <p:cNvSpPr txBox="1">
            <a:spLocks/>
          </p:cNvSpPr>
          <p:nvPr/>
        </p:nvSpPr>
        <p:spPr>
          <a:xfrm>
            <a:off x="474889" y="5932136"/>
            <a:ext cx="11187119" cy="821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重みに変化を与えることで目標への進み方が分かる！</a:t>
            </a:r>
          </a:p>
        </p:txBody>
      </p:sp>
    </p:spTree>
    <p:extLst>
      <p:ext uri="{BB962C8B-B14F-4D97-AF65-F5344CB8AC3E}">
        <p14:creationId xmlns:p14="http://schemas.microsoft.com/office/powerpoint/2010/main" val="15436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900426" y="1004921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11" y="107053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190288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1049566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203186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03887" y="1922535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940426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2031866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70248" y="1902882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62032" y="875933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1755554"/>
            <a:ext cx="1088573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2.3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98994" y="944135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138907" y="2329542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910320" y="2288112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138907" y="2999601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242323" y="4259772"/>
            <a:ext cx="1016464" cy="61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+0.1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2046489" y="3258826"/>
            <a:ext cx="692735" cy="10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91730" y="4762396"/>
            <a:ext cx="933113" cy="100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1.1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90487" y="347864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919361" y="3308231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61737" y="3567772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88856" y="3282916"/>
            <a:ext cx="692735" cy="96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844258" y="498127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952735" y="480212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61737" y="496540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13590" y="4748462"/>
            <a:ext cx="929543" cy="9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2.2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A60F65F7-5CFD-BC73-03A8-3E3111F7B451}"/>
              </a:ext>
            </a:extLst>
          </p:cNvPr>
          <p:cNvSpPr txBox="1">
            <a:spLocks/>
          </p:cNvSpPr>
          <p:nvPr/>
        </p:nvSpPr>
        <p:spPr>
          <a:xfrm>
            <a:off x="167764" y="5531698"/>
            <a:ext cx="11856471" cy="1484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rgbClr val="FF0000"/>
                </a:solidFill>
              </a:rPr>
              <a:t>更新する値を小さくするほど目標との差が小さくなる！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ja-JP" altLang="en-US" sz="3200" b="1" dirty="0">
                <a:solidFill>
                  <a:srgbClr val="FF0000"/>
                </a:solidFill>
              </a:rPr>
              <a:t>実際のプログラムでは</a:t>
            </a:r>
            <a:r>
              <a:rPr lang="en-US" altLang="ja-JP" sz="3200" b="1" dirty="0">
                <a:solidFill>
                  <a:srgbClr val="FF0000"/>
                </a:solidFill>
              </a:rPr>
              <a:t>0.0001</a:t>
            </a:r>
            <a:r>
              <a:rPr lang="ja-JP" altLang="en-US" sz="3200" b="1" dirty="0">
                <a:solidFill>
                  <a:srgbClr val="FF0000"/>
                </a:solidFill>
              </a:rPr>
              <a:t>などかなり小さい数で更新する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グラフィックス 4" descr="追加 単色塗りつぶし">
            <a:extLst>
              <a:ext uri="{FF2B5EF4-FFF2-40B4-BE49-F238E27FC236}">
                <a16:creationId xmlns:a16="http://schemas.microsoft.com/office/drawing/2014/main" id="{109E58CA-EBF2-3695-7C80-C24A35D7B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74817">
            <a:off x="921774" y="2512304"/>
            <a:ext cx="2119373" cy="2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4683582" cy="126690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事前準備のまとめ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704605" y="1796142"/>
            <a:ext cx="10238504" cy="172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1.  </a:t>
            </a:r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 結果の増減を求めることができる。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8286B04-62A4-4771-CEA2-6427A7353E33}"/>
              </a:ext>
            </a:extLst>
          </p:cNvPr>
          <p:cNvSpPr txBox="1">
            <a:spLocks/>
          </p:cNvSpPr>
          <p:nvPr/>
        </p:nvSpPr>
        <p:spPr>
          <a:xfrm>
            <a:off x="704605" y="4419600"/>
            <a:ext cx="10238504" cy="139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2.  </a:t>
            </a:r>
            <a:r>
              <a:rPr lang="ja-JP" altLang="en-US" sz="3600" b="1" dirty="0">
                <a:solidFill>
                  <a:srgbClr val="FF0000"/>
                </a:solidFill>
              </a:rPr>
              <a:t>より微小な変化を与え続けることで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目標との差を小さくすることができる。</a:t>
            </a:r>
          </a:p>
          <a:p>
            <a:endParaRPr lang="en-US" altLang="ja-JP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25683"/>
          <a:ext cx="3037114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867575" imgH="543058" progId="Excel.Sheet.12">
                  <p:embed/>
                </p:oleObj>
              </mc:Choice>
              <mc:Fallback>
                <p:oleObj name="Worksheet" r:id="rId4" imgW="6867575" imgH="543058" progId="Excel.Sheet.12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D6CF9CD3-5177-62FB-5ECF-072E80DA9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25683"/>
                        <a:ext cx="3037114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07076"/>
              </p:ext>
            </p:extLst>
          </p:nvPr>
        </p:nvGraphicFramePr>
        <p:xfrm>
          <a:off x="3616325" y="1331913"/>
          <a:ext cx="3557588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14" name="オブジェクト 13">
                        <a:extLst>
                          <a:ext uri="{FF2B5EF4-FFF2-40B4-BE49-F238E27FC236}">
                            <a16:creationId xmlns:a16="http://schemas.microsoft.com/office/drawing/2014/main" id="{A36FD95B-0838-1744-519E-12B20A531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556275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7722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C25652-4540-7615-F79D-D9E64FCD64F4}"/>
              </a:ext>
            </a:extLst>
          </p:cNvPr>
          <p:cNvSpPr/>
          <p:nvPr/>
        </p:nvSpPr>
        <p:spPr>
          <a:xfrm>
            <a:off x="7661265" y="2751393"/>
            <a:ext cx="4454535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A1F59803-839B-1D80-F62F-8F74CB1B7734}"/>
              </a:ext>
            </a:extLst>
          </p:cNvPr>
          <p:cNvSpPr txBox="1">
            <a:spLocks/>
          </p:cNvSpPr>
          <p:nvPr/>
        </p:nvSpPr>
        <p:spPr>
          <a:xfrm>
            <a:off x="7661265" y="3572477"/>
            <a:ext cx="4618208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a</a:t>
            </a:r>
            <a:r>
              <a:rPr lang="ja-JP" altLang="en-US" b="1" dirty="0">
                <a:solidFill>
                  <a:schemeClr val="accent1"/>
                </a:solidFill>
              </a:rPr>
              <a:t>のみを大きくする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DAC7EBC-4580-107A-DED6-6F263B733D97}"/>
              </a:ext>
            </a:extLst>
          </p:cNvPr>
          <p:cNvSpPr txBox="1">
            <a:spLocks/>
          </p:cNvSpPr>
          <p:nvPr/>
        </p:nvSpPr>
        <p:spPr>
          <a:xfrm>
            <a:off x="9184578" y="2710829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6593C61-3117-FA90-F106-616D22233027}"/>
              </a:ext>
            </a:extLst>
          </p:cNvPr>
          <p:cNvSpPr txBox="1">
            <a:spLocks/>
          </p:cNvSpPr>
          <p:nvPr/>
        </p:nvSpPr>
        <p:spPr>
          <a:xfrm>
            <a:off x="1" y="4853331"/>
            <a:ext cx="11821886" cy="189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重みの数字を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つ選択し、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他の重みの数字は固定して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ja-JP" altLang="en-US" sz="3600" b="1" dirty="0">
                <a:solidFill>
                  <a:srgbClr val="FF0000"/>
                </a:solidFill>
              </a:rPr>
              <a:t>のみが大きくなるかを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事前準備と同じ方法で更新していくことで目標に近づく。</a:t>
            </a:r>
          </a:p>
        </p:txBody>
      </p:sp>
    </p:spTree>
    <p:extLst>
      <p:ext uri="{BB962C8B-B14F-4D97-AF65-F5344CB8AC3E}">
        <p14:creationId xmlns:p14="http://schemas.microsoft.com/office/powerpoint/2010/main" val="40556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673</Words>
  <Application>Microsoft Office PowerPoint</Application>
  <PresentationFormat>ワイド画面</PresentationFormat>
  <Paragraphs>185</Paragraphs>
  <Slides>16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Worksheet</vt:lpstr>
      <vt:lpstr> 6歳から理解し 明日から役に立つ 機械学習(教師あり学習)</vt:lpstr>
      <vt:lpstr>機械学習(教師あり学習)について</vt:lpstr>
      <vt:lpstr>必要な数学の知識</vt:lpstr>
      <vt:lpstr>行列同士の積</vt:lpstr>
      <vt:lpstr>事前準備</vt:lpstr>
      <vt:lpstr>事前準備</vt:lpstr>
      <vt:lpstr>事前準備</vt:lpstr>
      <vt:lpstr>事前準備のまとめ</vt:lpstr>
      <vt:lpstr>PowerPoint プレゼンテーション</vt:lpstr>
      <vt:lpstr>PowerPoint プレゼンテーション</vt:lpstr>
      <vt:lpstr>画像判別器について</vt:lpstr>
      <vt:lpstr>画像判別器</vt:lpstr>
      <vt:lpstr>画像判別器</vt:lpstr>
      <vt:lpstr>PowerPoint プレゼンテーション</vt:lpstr>
      <vt:lpstr>まとめ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大学での卒業研究</dc:title>
  <dc:creator>俵 龍之介</dc:creator>
  <cp:lastModifiedBy>俵 龍之介</cp:lastModifiedBy>
  <cp:revision>11</cp:revision>
  <dcterms:created xsi:type="dcterms:W3CDTF">2022-06-16T13:39:37Z</dcterms:created>
  <dcterms:modified xsi:type="dcterms:W3CDTF">2022-07-06T12:39:58Z</dcterms:modified>
</cp:coreProperties>
</file>