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66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2358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What is Model-Based Systems Engineering (MBSE)?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85644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MBSE stands for "Model-Based Systems Engineering," an approach to efficiently progress through various phases of system development.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83382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19" y="5841444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5817156"/>
            <a:ext cx="18389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Shuyao Liu</a:t>
            </a:r>
            <a:endParaRPr lang="en-US" sz="2187" dirty="0"/>
          </a:p>
        </p:txBody>
      </p:sp>
      <p:pic>
        <p:nvPicPr>
          <p:cNvPr id="10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6E2574-F235-AD4E-1955-F4EC48EBD126}"/>
              </a:ext>
            </a:extLst>
          </p:cNvPr>
          <p:cNvSpPr txBox="1"/>
          <p:nvPr/>
        </p:nvSpPr>
        <p:spPr>
          <a:xfrm>
            <a:off x="14538960" y="704850"/>
            <a:ext cx="89725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ja-JP" b="1" i="0" dirty="0">
                <a:effectLst/>
                <a:latin typeface="-apple-system"/>
              </a:rPr>
              <a:t>MBSE</a:t>
            </a:r>
            <a:r>
              <a:rPr lang="ja-JP" altLang="en-US" b="1" i="0" dirty="0">
                <a:effectLst/>
                <a:latin typeface="-apple-system"/>
              </a:rPr>
              <a:t>とは？</a:t>
            </a:r>
            <a:endParaRPr lang="ja-JP" altLang="en-US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effectLst/>
                <a:latin typeface="-apple-system"/>
              </a:rPr>
              <a:t>MBSE</a:t>
            </a:r>
            <a:r>
              <a:rPr lang="ja-JP" altLang="en-US" b="0" i="0" dirty="0">
                <a:effectLst/>
                <a:latin typeface="-apple-system"/>
              </a:rPr>
              <a:t>は「モデルを基にしたシステムエンジニアリング」の略で、システム開発の各フェーズを効率的に進めるアプローチです。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ja-JP" altLang="en-US" b="0" i="0" dirty="0">
                <a:effectLst/>
                <a:latin typeface="-apple-system"/>
              </a:rPr>
              <a:t>図解モデルを使って複雑なシステムを理解しやすくし、設計と検証の一貫性を保ちます。</a:t>
            </a:r>
          </a:p>
          <a:p>
            <a:pPr algn="l">
              <a:buFont typeface="+mj-lt"/>
              <a:buAutoNum type="arabicPeriod"/>
            </a:pPr>
            <a:r>
              <a:rPr lang="en-US" altLang="ja-JP" b="1" i="0" dirty="0">
                <a:effectLst/>
                <a:latin typeface="-apple-system"/>
              </a:rPr>
              <a:t>MBSE</a:t>
            </a:r>
            <a:r>
              <a:rPr lang="ja-JP" altLang="en-US" b="1" i="0" dirty="0">
                <a:effectLst/>
                <a:latin typeface="-apple-system"/>
              </a:rPr>
              <a:t>の手順例</a:t>
            </a:r>
            <a:r>
              <a:rPr lang="en-US" altLang="ja-JP" b="0" i="0" dirty="0"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ja-JP" altLang="en-US" b="1" i="0" dirty="0">
                <a:effectLst/>
                <a:latin typeface="-apple-system"/>
              </a:rPr>
              <a:t>要求分析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モデルを作成して要求を整理し、誤解を防ぎます。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ja-JP" altLang="en-US" b="1" i="0" dirty="0">
                <a:effectLst/>
                <a:latin typeface="-apple-system"/>
              </a:rPr>
              <a:t>モデル作成</a:t>
            </a:r>
            <a:r>
              <a:rPr lang="en-US" altLang="ja-JP" b="0" i="0" dirty="0">
                <a:effectLst/>
                <a:latin typeface="-apple-system"/>
              </a:rPr>
              <a:t>: UML</a:t>
            </a:r>
            <a:r>
              <a:rPr lang="ja-JP" altLang="en-US" b="0" i="0" dirty="0">
                <a:effectLst/>
                <a:latin typeface="-apple-system"/>
              </a:rPr>
              <a:t>や</a:t>
            </a:r>
            <a:r>
              <a:rPr lang="en-US" altLang="ja-JP" b="0" i="0" dirty="0" err="1">
                <a:effectLst/>
                <a:latin typeface="-apple-system"/>
              </a:rPr>
              <a:t>SysML</a:t>
            </a:r>
            <a:r>
              <a:rPr lang="ja-JP" altLang="en-US" b="0" i="0" dirty="0">
                <a:effectLst/>
                <a:latin typeface="-apple-system"/>
              </a:rPr>
              <a:t>を使って図を描き、システムの構造を視覚的に理解します。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ja-JP" altLang="en-US" b="1" i="0" dirty="0">
                <a:effectLst/>
                <a:latin typeface="-apple-system"/>
              </a:rPr>
              <a:t>設計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コンポーネントやインターフェースの設計を行います。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ja-JP" altLang="en-US" b="1" i="0" dirty="0">
                <a:effectLst/>
                <a:latin typeface="-apple-system"/>
              </a:rPr>
              <a:t>検証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シミュレーションやテストケースの実行で設計の正確性を確認します。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ja-JP" altLang="en-US" b="1" i="0" dirty="0">
                <a:effectLst/>
                <a:latin typeface="-apple-system"/>
              </a:rPr>
              <a:t>評価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全体の品質を評価し、改善点を見つけます。</a:t>
            </a:r>
          </a:p>
          <a:p>
            <a:pPr algn="l">
              <a:buFont typeface="+mj-lt"/>
              <a:buAutoNum type="arabicPeriod"/>
            </a:pPr>
            <a:r>
              <a:rPr lang="en-US" altLang="ja-JP" b="1" i="0" dirty="0">
                <a:effectLst/>
                <a:latin typeface="-apple-system"/>
              </a:rPr>
              <a:t>MBSE</a:t>
            </a:r>
            <a:r>
              <a:rPr lang="ja-JP" altLang="en-US" b="1" i="0" dirty="0">
                <a:effectLst/>
                <a:latin typeface="-apple-system"/>
              </a:rPr>
              <a:t>の代表例</a:t>
            </a:r>
            <a:r>
              <a:rPr lang="en-US" altLang="ja-JP" b="0" i="0" dirty="0"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1" i="0" dirty="0">
                <a:effectLst/>
                <a:latin typeface="-apple-system"/>
              </a:rPr>
              <a:t>Siemens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ソフトウェア「</a:t>
            </a:r>
            <a:r>
              <a:rPr lang="en-US" altLang="ja-JP" b="0" i="0" dirty="0">
                <a:effectLst/>
                <a:latin typeface="-apple-system"/>
              </a:rPr>
              <a:t>Teamcenter</a:t>
            </a:r>
            <a:r>
              <a:rPr lang="ja-JP" altLang="en-US" b="0" i="0" dirty="0">
                <a:effectLst/>
                <a:latin typeface="-apple-system"/>
              </a:rPr>
              <a:t>」を使った</a:t>
            </a:r>
            <a:r>
              <a:rPr lang="en-US" altLang="ja-JP" b="0" i="0" dirty="0">
                <a:effectLst/>
                <a:latin typeface="-apple-system"/>
              </a:rPr>
              <a:t>MBSE</a:t>
            </a:r>
            <a:r>
              <a:rPr lang="ja-JP" altLang="en-US" b="0" i="0" dirty="0">
                <a:effectLst/>
                <a:latin typeface="-apple-system"/>
              </a:rPr>
              <a:t>実践で有名。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1" i="0" dirty="0">
                <a:effectLst/>
                <a:latin typeface="-apple-system"/>
              </a:rPr>
              <a:t>IBM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「</a:t>
            </a:r>
            <a:r>
              <a:rPr lang="en-US" altLang="ja-JP" b="0" i="0" dirty="0">
                <a:effectLst/>
                <a:latin typeface="-apple-system"/>
              </a:rPr>
              <a:t>Rational Rhapsody</a:t>
            </a:r>
            <a:r>
              <a:rPr lang="ja-JP" altLang="en-US" b="0" i="0" dirty="0">
                <a:effectLst/>
                <a:latin typeface="-apple-system"/>
              </a:rPr>
              <a:t>」を使った航空宇宙産業でのシステム設計。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1" i="0" dirty="0">
                <a:effectLst/>
                <a:latin typeface="-apple-system"/>
              </a:rPr>
              <a:t>No Magic, Inc.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「</a:t>
            </a:r>
            <a:r>
              <a:rPr lang="en-US" altLang="ja-JP" b="0" i="0" dirty="0" err="1">
                <a:effectLst/>
                <a:latin typeface="-apple-system"/>
              </a:rPr>
              <a:t>MagicDraw</a:t>
            </a:r>
            <a:r>
              <a:rPr lang="ja-JP" altLang="en-US" b="0" i="0" dirty="0">
                <a:effectLst/>
                <a:latin typeface="-apple-system"/>
              </a:rPr>
              <a:t>」を教育や研究で参照。</a:t>
            </a:r>
          </a:p>
          <a:p>
            <a:pPr algn="l">
              <a:buFont typeface="+mj-lt"/>
              <a:buAutoNum type="arabicPeriod"/>
            </a:pPr>
            <a:r>
              <a:rPr lang="en-US" altLang="ja-JP" b="1" i="0" dirty="0">
                <a:effectLst/>
                <a:latin typeface="-apple-system"/>
              </a:rPr>
              <a:t>MBSE</a:t>
            </a:r>
            <a:r>
              <a:rPr lang="ja-JP" altLang="en-US" b="1" i="0" dirty="0">
                <a:effectLst/>
                <a:latin typeface="-apple-system"/>
              </a:rPr>
              <a:t>の注意点</a:t>
            </a:r>
            <a:r>
              <a:rPr lang="en-US" altLang="ja-JP" b="0" i="0" dirty="0"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ja-JP" altLang="en-US" b="0" i="0" dirty="0">
                <a:effectLst/>
                <a:latin typeface="-apple-system"/>
              </a:rPr>
              <a:t>全員が同じ理解を持つことを確認し、モデルが複雑になりすぎないようにします。</a:t>
            </a:r>
          </a:p>
          <a:p>
            <a:endParaRPr kumimoji="1" lang="ja-JP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529126"/>
            <a:ext cx="56015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Advantages of MBSE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7303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73084" y="3772019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806666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Enhanced Visual Understanding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4634270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Using graphical models facilitates easier comprehension of complex systems.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7303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07962" y="3772019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806666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Consistency in Design and Validation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4634270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Ensures coherence between design and validation processes.</a:t>
            </a:r>
            <a:endParaRPr lang="en-US" sz="1750" dirty="0"/>
          </a:p>
        </p:txBody>
      </p:sp>
      <p:pic>
        <p:nvPicPr>
          <p:cNvPr id="14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EFEFED-5D8D-CB03-BD6C-2BF14C6D9405}"/>
              </a:ext>
            </a:extLst>
          </p:cNvPr>
          <p:cNvSpPr txBox="1"/>
          <p:nvPr/>
        </p:nvSpPr>
        <p:spPr>
          <a:xfrm>
            <a:off x="14538960" y="704850"/>
            <a:ext cx="89725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ja-JP" b="1" i="0" dirty="0">
                <a:effectLst/>
                <a:latin typeface="-apple-system"/>
              </a:rPr>
              <a:t>MBSE</a:t>
            </a:r>
            <a:r>
              <a:rPr lang="ja-JP" altLang="en-US" b="1" i="0" dirty="0">
                <a:effectLst/>
                <a:latin typeface="-apple-system"/>
              </a:rPr>
              <a:t>とは？</a:t>
            </a:r>
            <a:endParaRPr lang="ja-JP" altLang="en-US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effectLst/>
                <a:latin typeface="-apple-system"/>
              </a:rPr>
              <a:t>MBSE</a:t>
            </a:r>
            <a:r>
              <a:rPr lang="ja-JP" altLang="en-US" b="0" i="0" dirty="0">
                <a:effectLst/>
                <a:latin typeface="-apple-system"/>
              </a:rPr>
              <a:t>は「モデルを基にしたシステムエンジニアリング」の略で、システム開発の各フェーズを効率的に進めるアプローチです。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ja-JP" altLang="en-US" b="0" i="0" dirty="0">
                <a:effectLst/>
                <a:latin typeface="-apple-system"/>
              </a:rPr>
              <a:t>図解モデルを使って複雑なシステムを理解しやすくし、設計と検証の一貫性を保ちます。</a:t>
            </a:r>
          </a:p>
          <a:p>
            <a:pPr algn="l">
              <a:buFont typeface="+mj-lt"/>
              <a:buAutoNum type="arabicPeriod"/>
            </a:pPr>
            <a:r>
              <a:rPr lang="en-US" altLang="ja-JP" b="1" i="0" dirty="0">
                <a:effectLst/>
                <a:latin typeface="-apple-system"/>
              </a:rPr>
              <a:t>MBSE</a:t>
            </a:r>
            <a:r>
              <a:rPr lang="ja-JP" altLang="en-US" b="1" i="0" dirty="0">
                <a:effectLst/>
                <a:latin typeface="-apple-system"/>
              </a:rPr>
              <a:t>の手順例</a:t>
            </a:r>
            <a:r>
              <a:rPr lang="en-US" altLang="ja-JP" b="0" i="0" dirty="0"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ja-JP" altLang="en-US" b="1" i="0" dirty="0">
                <a:effectLst/>
                <a:latin typeface="-apple-system"/>
              </a:rPr>
              <a:t>要求分析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モデルを作成して要求を整理し、誤解を防ぎます。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ja-JP" altLang="en-US" b="1" i="0" dirty="0">
                <a:effectLst/>
                <a:latin typeface="-apple-system"/>
              </a:rPr>
              <a:t>モデル作成</a:t>
            </a:r>
            <a:r>
              <a:rPr lang="en-US" altLang="ja-JP" b="0" i="0" dirty="0">
                <a:effectLst/>
                <a:latin typeface="-apple-system"/>
              </a:rPr>
              <a:t>: UML</a:t>
            </a:r>
            <a:r>
              <a:rPr lang="ja-JP" altLang="en-US" b="0" i="0" dirty="0">
                <a:effectLst/>
                <a:latin typeface="-apple-system"/>
              </a:rPr>
              <a:t>や</a:t>
            </a:r>
            <a:r>
              <a:rPr lang="en-US" altLang="ja-JP" b="0" i="0" dirty="0" err="1">
                <a:effectLst/>
                <a:latin typeface="-apple-system"/>
              </a:rPr>
              <a:t>SysML</a:t>
            </a:r>
            <a:r>
              <a:rPr lang="ja-JP" altLang="en-US" b="0" i="0" dirty="0">
                <a:effectLst/>
                <a:latin typeface="-apple-system"/>
              </a:rPr>
              <a:t>を使って図を描き、システムの構造を視覚的に理解します。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ja-JP" altLang="en-US" b="1" i="0" dirty="0">
                <a:effectLst/>
                <a:latin typeface="-apple-system"/>
              </a:rPr>
              <a:t>設計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コンポーネントやインターフェースの設計を行います。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ja-JP" altLang="en-US" b="1" i="0" dirty="0">
                <a:effectLst/>
                <a:latin typeface="-apple-system"/>
              </a:rPr>
              <a:t>検証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シミュレーションやテストケースの実行で設計の正確性を確認します。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ja-JP" altLang="en-US" b="1" i="0" dirty="0">
                <a:effectLst/>
                <a:latin typeface="-apple-system"/>
              </a:rPr>
              <a:t>評価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全体の品質を評価し、改善点を見つけます。</a:t>
            </a:r>
          </a:p>
          <a:p>
            <a:pPr algn="l">
              <a:buFont typeface="+mj-lt"/>
              <a:buAutoNum type="arabicPeriod"/>
            </a:pPr>
            <a:r>
              <a:rPr lang="en-US" altLang="ja-JP" b="1" i="0" dirty="0">
                <a:effectLst/>
                <a:latin typeface="-apple-system"/>
              </a:rPr>
              <a:t>MBSE</a:t>
            </a:r>
            <a:r>
              <a:rPr lang="ja-JP" altLang="en-US" b="1" i="0" dirty="0">
                <a:effectLst/>
                <a:latin typeface="-apple-system"/>
              </a:rPr>
              <a:t>の代表例</a:t>
            </a:r>
            <a:r>
              <a:rPr lang="en-US" altLang="ja-JP" b="0" i="0" dirty="0"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1" i="0" dirty="0">
                <a:effectLst/>
                <a:latin typeface="-apple-system"/>
              </a:rPr>
              <a:t>Siemens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ソフトウェア「</a:t>
            </a:r>
            <a:r>
              <a:rPr lang="en-US" altLang="ja-JP" b="0" i="0" dirty="0">
                <a:effectLst/>
                <a:latin typeface="-apple-system"/>
              </a:rPr>
              <a:t>Teamcenter</a:t>
            </a:r>
            <a:r>
              <a:rPr lang="ja-JP" altLang="en-US" b="0" i="0" dirty="0">
                <a:effectLst/>
                <a:latin typeface="-apple-system"/>
              </a:rPr>
              <a:t>」を使った</a:t>
            </a:r>
            <a:r>
              <a:rPr lang="en-US" altLang="ja-JP" b="0" i="0" dirty="0">
                <a:effectLst/>
                <a:latin typeface="-apple-system"/>
              </a:rPr>
              <a:t>MBSE</a:t>
            </a:r>
            <a:r>
              <a:rPr lang="ja-JP" altLang="en-US" b="0" i="0" dirty="0">
                <a:effectLst/>
                <a:latin typeface="-apple-system"/>
              </a:rPr>
              <a:t>実践で有名。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1" i="0" dirty="0">
                <a:effectLst/>
                <a:latin typeface="-apple-system"/>
              </a:rPr>
              <a:t>IBM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「</a:t>
            </a:r>
            <a:r>
              <a:rPr lang="en-US" altLang="ja-JP" b="0" i="0" dirty="0">
                <a:effectLst/>
                <a:latin typeface="-apple-system"/>
              </a:rPr>
              <a:t>Rational Rhapsody</a:t>
            </a:r>
            <a:r>
              <a:rPr lang="ja-JP" altLang="en-US" b="0" i="0" dirty="0">
                <a:effectLst/>
                <a:latin typeface="-apple-system"/>
              </a:rPr>
              <a:t>」を使った航空宇宙産業でのシステム設計。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1" i="0" dirty="0">
                <a:effectLst/>
                <a:latin typeface="-apple-system"/>
              </a:rPr>
              <a:t>No Magic, Inc.</a:t>
            </a:r>
            <a:r>
              <a:rPr lang="en-US" altLang="ja-JP" b="0" i="0" dirty="0">
                <a:effectLst/>
                <a:latin typeface="-apple-system"/>
              </a:rPr>
              <a:t>: </a:t>
            </a:r>
            <a:r>
              <a:rPr lang="ja-JP" altLang="en-US" b="0" i="0" dirty="0">
                <a:effectLst/>
                <a:latin typeface="-apple-system"/>
              </a:rPr>
              <a:t>「</a:t>
            </a:r>
            <a:r>
              <a:rPr lang="en-US" altLang="ja-JP" b="0" i="0" dirty="0" err="1">
                <a:effectLst/>
                <a:latin typeface="-apple-system"/>
              </a:rPr>
              <a:t>MagicDraw</a:t>
            </a:r>
            <a:r>
              <a:rPr lang="ja-JP" altLang="en-US" b="0" i="0" dirty="0">
                <a:effectLst/>
                <a:latin typeface="-apple-system"/>
              </a:rPr>
              <a:t>」を教育や研究で参照。</a:t>
            </a:r>
          </a:p>
          <a:p>
            <a:pPr algn="l">
              <a:buFont typeface="+mj-lt"/>
              <a:buAutoNum type="arabicPeriod"/>
            </a:pPr>
            <a:r>
              <a:rPr lang="en-US" altLang="ja-JP" b="1" i="0" dirty="0">
                <a:effectLst/>
                <a:latin typeface="-apple-system"/>
              </a:rPr>
              <a:t>MBSE</a:t>
            </a:r>
            <a:r>
              <a:rPr lang="ja-JP" altLang="en-US" b="1" i="0" dirty="0">
                <a:effectLst/>
                <a:latin typeface="-apple-system"/>
              </a:rPr>
              <a:t>の注意点</a:t>
            </a:r>
            <a:r>
              <a:rPr lang="en-US" altLang="ja-JP" b="0" i="0" dirty="0"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ja-JP" altLang="en-US" b="0" i="0" dirty="0">
                <a:effectLst/>
                <a:latin typeface="-apple-system"/>
              </a:rPr>
              <a:t>全員が同じ理解を持つことを確認し、モデルが複雑になりすぎないようにします。</a:t>
            </a:r>
          </a:p>
          <a:p>
            <a:endParaRPr kumimoji="1" lang="ja-JP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813328" y="521256"/>
            <a:ext cx="4738807" cy="5923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64"/>
              </a:lnSpc>
              <a:buNone/>
            </a:pPr>
            <a:r>
              <a:rPr lang="en-US" sz="3731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Core Steps of MBSE</a:t>
            </a:r>
            <a:endParaRPr lang="en-US" sz="3731" dirty="0"/>
          </a:p>
        </p:txBody>
      </p:sp>
      <p:sp>
        <p:nvSpPr>
          <p:cNvPr id="5" name="Shape 2"/>
          <p:cNvSpPr/>
          <p:nvPr/>
        </p:nvSpPr>
        <p:spPr>
          <a:xfrm>
            <a:off x="3078718" y="1492687"/>
            <a:ext cx="37862" cy="6218992"/>
          </a:xfrm>
          <a:prstGeom prst="roundRect">
            <a:avLst>
              <a:gd name="adj" fmla="val 225290"/>
            </a:avLst>
          </a:prstGeom>
          <a:solidFill>
            <a:srgbClr val="B2D4E5"/>
          </a:solidFill>
          <a:ln/>
        </p:spPr>
      </p:sp>
      <p:sp>
        <p:nvSpPr>
          <p:cNvPr id="6" name="Shape 3"/>
          <p:cNvSpPr/>
          <p:nvPr/>
        </p:nvSpPr>
        <p:spPr>
          <a:xfrm>
            <a:off x="3310890" y="1834991"/>
            <a:ext cx="663416" cy="37862"/>
          </a:xfrm>
          <a:prstGeom prst="roundRect">
            <a:avLst>
              <a:gd name="adj" fmla="val 225290"/>
            </a:avLst>
          </a:prstGeom>
          <a:solidFill>
            <a:srgbClr val="B2D4E5"/>
          </a:solidFill>
          <a:ln/>
        </p:spPr>
      </p:sp>
      <p:sp>
        <p:nvSpPr>
          <p:cNvPr id="7" name="Shape 4"/>
          <p:cNvSpPr/>
          <p:nvPr/>
        </p:nvSpPr>
        <p:spPr>
          <a:xfrm>
            <a:off x="2884408" y="1640800"/>
            <a:ext cx="426482" cy="42648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039904" y="1676281"/>
            <a:ext cx="11549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23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239" dirty="0"/>
          </a:p>
        </p:txBody>
      </p:sp>
      <p:sp>
        <p:nvSpPr>
          <p:cNvPr id="9" name="Text 6"/>
          <p:cNvSpPr/>
          <p:nvPr/>
        </p:nvSpPr>
        <p:spPr>
          <a:xfrm>
            <a:off x="4140160" y="1682234"/>
            <a:ext cx="2668429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1866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Requirements Analysis</a:t>
            </a:r>
            <a:endParaRPr lang="en-US" sz="1866" dirty="0"/>
          </a:p>
        </p:txBody>
      </p:sp>
      <p:sp>
        <p:nvSpPr>
          <p:cNvPr id="10" name="Text 7"/>
          <p:cNvSpPr/>
          <p:nvPr/>
        </p:nvSpPr>
        <p:spPr>
          <a:xfrm>
            <a:off x="4140160" y="2092047"/>
            <a:ext cx="7676912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149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Create models to organize requirements and prevent misunderstandings.</a:t>
            </a:r>
            <a:endParaRPr lang="en-US" sz="1493" dirty="0"/>
          </a:p>
        </p:txBody>
      </p:sp>
      <p:sp>
        <p:nvSpPr>
          <p:cNvPr id="11" name="Shape 8"/>
          <p:cNvSpPr/>
          <p:nvPr/>
        </p:nvSpPr>
        <p:spPr>
          <a:xfrm>
            <a:off x="3310890" y="3116699"/>
            <a:ext cx="663416" cy="37862"/>
          </a:xfrm>
          <a:prstGeom prst="roundRect">
            <a:avLst>
              <a:gd name="adj" fmla="val 225290"/>
            </a:avLst>
          </a:prstGeom>
          <a:solidFill>
            <a:srgbClr val="B2D4E5"/>
          </a:solidFill>
          <a:ln/>
        </p:spPr>
      </p:sp>
      <p:sp>
        <p:nvSpPr>
          <p:cNvPr id="12" name="Shape 9"/>
          <p:cNvSpPr/>
          <p:nvPr/>
        </p:nvSpPr>
        <p:spPr>
          <a:xfrm>
            <a:off x="2884408" y="2922508"/>
            <a:ext cx="426482" cy="42648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3014901" y="2957989"/>
            <a:ext cx="16549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23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239" dirty="0"/>
          </a:p>
        </p:txBody>
      </p:sp>
      <p:sp>
        <p:nvSpPr>
          <p:cNvPr id="14" name="Text 11"/>
          <p:cNvSpPr/>
          <p:nvPr/>
        </p:nvSpPr>
        <p:spPr>
          <a:xfrm>
            <a:off x="4140160" y="2963942"/>
            <a:ext cx="2369344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1866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Model Creation</a:t>
            </a:r>
            <a:endParaRPr lang="en-US" sz="1866" dirty="0"/>
          </a:p>
        </p:txBody>
      </p:sp>
      <p:sp>
        <p:nvSpPr>
          <p:cNvPr id="15" name="Text 12"/>
          <p:cNvSpPr/>
          <p:nvPr/>
        </p:nvSpPr>
        <p:spPr>
          <a:xfrm>
            <a:off x="4140160" y="3373755"/>
            <a:ext cx="7676912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149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 UML or SysML to visually understand the system structure.</a:t>
            </a:r>
            <a:endParaRPr lang="en-US" sz="1493" dirty="0"/>
          </a:p>
        </p:txBody>
      </p:sp>
      <p:sp>
        <p:nvSpPr>
          <p:cNvPr id="16" name="Shape 13"/>
          <p:cNvSpPr/>
          <p:nvPr/>
        </p:nvSpPr>
        <p:spPr>
          <a:xfrm>
            <a:off x="3310890" y="4398407"/>
            <a:ext cx="663416" cy="37862"/>
          </a:xfrm>
          <a:prstGeom prst="roundRect">
            <a:avLst>
              <a:gd name="adj" fmla="val 225290"/>
            </a:avLst>
          </a:prstGeom>
          <a:solidFill>
            <a:srgbClr val="B2D4E5"/>
          </a:solidFill>
          <a:ln/>
        </p:spPr>
      </p:sp>
      <p:sp>
        <p:nvSpPr>
          <p:cNvPr id="17" name="Shape 14"/>
          <p:cNvSpPr/>
          <p:nvPr/>
        </p:nvSpPr>
        <p:spPr>
          <a:xfrm>
            <a:off x="2884408" y="4204216"/>
            <a:ext cx="426482" cy="42648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3012519" y="4239697"/>
            <a:ext cx="17025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23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239" dirty="0"/>
          </a:p>
        </p:txBody>
      </p:sp>
      <p:sp>
        <p:nvSpPr>
          <p:cNvPr id="19" name="Text 16"/>
          <p:cNvSpPr/>
          <p:nvPr/>
        </p:nvSpPr>
        <p:spPr>
          <a:xfrm>
            <a:off x="4140160" y="4245650"/>
            <a:ext cx="2369344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1866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Design</a:t>
            </a:r>
            <a:endParaRPr lang="en-US" sz="1866" dirty="0"/>
          </a:p>
        </p:txBody>
      </p:sp>
      <p:sp>
        <p:nvSpPr>
          <p:cNvPr id="20" name="Text 17"/>
          <p:cNvSpPr/>
          <p:nvPr/>
        </p:nvSpPr>
        <p:spPr>
          <a:xfrm>
            <a:off x="4140160" y="4655463"/>
            <a:ext cx="7676912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149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Design components and interfaces.</a:t>
            </a:r>
            <a:endParaRPr lang="en-US" sz="1493" dirty="0"/>
          </a:p>
        </p:txBody>
      </p:sp>
      <p:sp>
        <p:nvSpPr>
          <p:cNvPr id="21" name="Shape 18"/>
          <p:cNvSpPr/>
          <p:nvPr/>
        </p:nvSpPr>
        <p:spPr>
          <a:xfrm>
            <a:off x="3310890" y="5680115"/>
            <a:ext cx="663416" cy="37862"/>
          </a:xfrm>
          <a:prstGeom prst="roundRect">
            <a:avLst>
              <a:gd name="adj" fmla="val 225290"/>
            </a:avLst>
          </a:prstGeom>
          <a:solidFill>
            <a:srgbClr val="B2D4E5"/>
          </a:solidFill>
          <a:ln/>
        </p:spPr>
      </p:sp>
      <p:sp>
        <p:nvSpPr>
          <p:cNvPr id="22" name="Shape 19"/>
          <p:cNvSpPr/>
          <p:nvPr/>
        </p:nvSpPr>
        <p:spPr>
          <a:xfrm>
            <a:off x="2884408" y="5485924"/>
            <a:ext cx="426482" cy="42648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3008114" y="5521404"/>
            <a:ext cx="17907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23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239" dirty="0"/>
          </a:p>
        </p:txBody>
      </p:sp>
      <p:sp>
        <p:nvSpPr>
          <p:cNvPr id="24" name="Text 21"/>
          <p:cNvSpPr/>
          <p:nvPr/>
        </p:nvSpPr>
        <p:spPr>
          <a:xfrm>
            <a:off x="4140160" y="5527357"/>
            <a:ext cx="2369344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1866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Validation</a:t>
            </a:r>
            <a:endParaRPr lang="en-US" sz="1866" dirty="0"/>
          </a:p>
        </p:txBody>
      </p:sp>
      <p:sp>
        <p:nvSpPr>
          <p:cNvPr id="25" name="Text 22"/>
          <p:cNvSpPr/>
          <p:nvPr/>
        </p:nvSpPr>
        <p:spPr>
          <a:xfrm>
            <a:off x="4140160" y="5937171"/>
            <a:ext cx="7676912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149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Verify the accuracy of the design through simulation and test cases.</a:t>
            </a:r>
            <a:endParaRPr lang="en-US" sz="1493" dirty="0"/>
          </a:p>
        </p:txBody>
      </p:sp>
      <p:sp>
        <p:nvSpPr>
          <p:cNvPr id="26" name="Shape 23"/>
          <p:cNvSpPr/>
          <p:nvPr/>
        </p:nvSpPr>
        <p:spPr>
          <a:xfrm>
            <a:off x="3310890" y="6961823"/>
            <a:ext cx="663416" cy="37862"/>
          </a:xfrm>
          <a:prstGeom prst="roundRect">
            <a:avLst>
              <a:gd name="adj" fmla="val 225290"/>
            </a:avLst>
          </a:prstGeom>
          <a:solidFill>
            <a:srgbClr val="B2D4E5"/>
          </a:solidFill>
          <a:ln/>
        </p:spPr>
      </p:sp>
      <p:sp>
        <p:nvSpPr>
          <p:cNvPr id="27" name="Shape 24"/>
          <p:cNvSpPr/>
          <p:nvPr/>
        </p:nvSpPr>
        <p:spPr>
          <a:xfrm>
            <a:off x="2884408" y="6767632"/>
            <a:ext cx="426482" cy="426482"/>
          </a:xfrm>
          <a:prstGeom prst="roundRect">
            <a:avLst>
              <a:gd name="adj" fmla="val 200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8" name="Text 25"/>
          <p:cNvSpPr/>
          <p:nvPr/>
        </p:nvSpPr>
        <p:spPr>
          <a:xfrm>
            <a:off x="3016448" y="6803112"/>
            <a:ext cx="16228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23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5</a:t>
            </a:r>
            <a:endParaRPr lang="en-US" sz="2239" dirty="0"/>
          </a:p>
        </p:txBody>
      </p:sp>
      <p:sp>
        <p:nvSpPr>
          <p:cNvPr id="29" name="Text 26"/>
          <p:cNvSpPr/>
          <p:nvPr/>
        </p:nvSpPr>
        <p:spPr>
          <a:xfrm>
            <a:off x="4140160" y="6809065"/>
            <a:ext cx="2369344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1866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Evaluation</a:t>
            </a:r>
            <a:endParaRPr lang="en-US" sz="1866" dirty="0"/>
          </a:p>
        </p:txBody>
      </p:sp>
      <p:sp>
        <p:nvSpPr>
          <p:cNvPr id="30" name="Text 27"/>
          <p:cNvSpPr/>
          <p:nvPr/>
        </p:nvSpPr>
        <p:spPr>
          <a:xfrm>
            <a:off x="4140160" y="7218878"/>
            <a:ext cx="7676912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149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Evaluate overall quality and identify improvement areas.</a:t>
            </a:r>
            <a:endParaRPr lang="en-US" sz="1493" dirty="0"/>
          </a:p>
        </p:txBody>
      </p:sp>
      <p:pic>
        <p:nvPicPr>
          <p:cNvPr id="3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572107"/>
            <a:ext cx="92878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Representative Examples of MBSE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Siemens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3912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Famous for MBSE practice with software "Teamcenter".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IBM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Utilizes "Rational Rhapsody" for aerospace industry system design.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No Magic, Inc.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3912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References "MagicDraw" in education and research.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710934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Importance of Clear Understanding in MBSE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4606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73084" y="4648200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4682847"/>
            <a:ext cx="33401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Concise Communication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5163264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Ensure everyone shares the same understanding to prevent model complexity.</a:t>
            </a:r>
            <a:endParaRPr lang="en-US" sz="1750" dirty="0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9169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MBSE Applications in Various Industries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924776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Aerospace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071705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Utilizes MBSE in complex and safety-critical system design.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924776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Automotive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07170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Applied in the design of advanced automotive electronic systems.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924776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Medicine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07170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Used in medical device development and healthcare systems integration.</a:t>
            </a:r>
            <a:endParaRPr lang="en-US" sz="1750" dirty="0"/>
          </a:p>
        </p:txBody>
      </p:sp>
      <p:pic>
        <p:nvPicPr>
          <p:cNvPr id="14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3812977"/>
            <a:ext cx="93667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Challenges in Implementing MBSE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037993" y="4840605"/>
            <a:ext cx="3370064" cy="2353389"/>
          </a:xfrm>
          <a:prstGeom prst="roundRect">
            <a:avLst>
              <a:gd name="adj" fmla="val 424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267783" y="5070396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Complexity Management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67783" y="5897999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Avoid excessive complexity and ensure model comprehensibility.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630228" y="4840605"/>
            <a:ext cx="3370064" cy="2353389"/>
          </a:xfrm>
          <a:prstGeom prst="roundRect">
            <a:avLst>
              <a:gd name="adj" fmla="val 424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60018" y="5070396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Training and Expertise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60018" y="5897999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Require trained personnel proficient in creating and interpreting the models.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9222462" y="4840605"/>
            <a:ext cx="3370064" cy="2353389"/>
          </a:xfrm>
          <a:prstGeom prst="roundRect">
            <a:avLst>
              <a:gd name="adj" fmla="val 424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452253" y="5070396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Integration with Legacy Systems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9452253" y="5897999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Integrating MBSE with existing systems can be challenging.</a:t>
            </a:r>
            <a:endParaRPr lang="en-US" sz="1750" dirty="0"/>
          </a:p>
        </p:txBody>
      </p:sp>
      <p:pic>
        <p:nvPicPr>
          <p:cNvPr id="15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34760"/>
            <a:ext cx="61680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Future Trends in MBSE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184559"/>
            <a:ext cx="3026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Increased Automation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59350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Anticipate more automated model generation and analysis tools.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3962043"/>
            <a:ext cx="32821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Enhanced Collaboration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Advancements in collaborative MBSE tools for distributed teams.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Integration with AI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59350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Integration of artificial intelligence for advanced predictive modeling.</a:t>
            </a:r>
            <a:endParaRPr lang="en-US" sz="1750" dirty="0"/>
          </a:p>
        </p:txBody>
      </p:sp>
      <p:pic>
        <p:nvPicPr>
          <p:cNvPr id="15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8B9DE0-3AF8-448E-BEAA-BF8B437A2E51}">
  <we:reference id="wa200005107" version="1.1.0.0" store="ja-JP" storeType="OMEX"/>
  <we:alternateReferences>
    <we:reference id="WA200005107" version="1.1.0.0" store="WA2000051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707</Words>
  <Application>Microsoft Office PowerPoint</Application>
  <PresentationFormat>ユーザー設定</PresentationFormat>
  <Paragraphs>96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-apple-system</vt:lpstr>
      <vt:lpstr>Eudoxus Sans</vt:lpstr>
      <vt:lpstr>p22-mackinac-pro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qiang liu</cp:lastModifiedBy>
  <cp:revision>3</cp:revision>
  <dcterms:created xsi:type="dcterms:W3CDTF">2024-03-10T02:25:58Z</dcterms:created>
  <dcterms:modified xsi:type="dcterms:W3CDTF">2024-03-10T03:40:46Z</dcterms:modified>
</cp:coreProperties>
</file>