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3"/>
  </p:sldMasterIdLst>
  <p:notesMasterIdLst>
    <p:notesMasterId r:id="rId15"/>
  </p:notesMasterIdLst>
  <p:handoutMasterIdLst>
    <p:handoutMasterId r:id="rId16"/>
  </p:handoutMasterIdLst>
  <p:sldIdLst>
    <p:sldId id="512" r:id="rId4"/>
    <p:sldId id="521" r:id="rId5"/>
    <p:sldId id="522" r:id="rId6"/>
    <p:sldId id="529" r:id="rId7"/>
    <p:sldId id="527" r:id="rId8"/>
    <p:sldId id="528" r:id="rId9"/>
    <p:sldId id="520" r:id="rId10"/>
    <p:sldId id="533" r:id="rId11"/>
    <p:sldId id="531" r:id="rId12"/>
    <p:sldId id="530" r:id="rId13"/>
    <p:sldId id="532" r:id="rId14"/>
  </p:sldIdLst>
  <p:sldSz cx="9144000" cy="6858000" type="screen4x3"/>
  <p:notesSz cx="6735763" cy="9866313"/>
  <p:defaultTextStyle>
    <a:defPPr>
      <a:defRPr lang="ja-JP"/>
    </a:defPPr>
    <a:lvl1pPr algn="ctr" rtl="0" fontAlgn="base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1200" b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1200" b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1200" b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1200" b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1200" b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7">
          <p15:clr>
            <a:srgbClr val="A4A3A4"/>
          </p15:clr>
        </p15:guide>
        <p15:guide id="2" pos="212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66"/>
    <a:srgbClr val="009900"/>
    <a:srgbClr val="FFFFCC"/>
    <a:srgbClr val="FF9933"/>
    <a:srgbClr val="FF6600"/>
    <a:srgbClr val="A88000"/>
    <a:srgbClr val="4D4D4D"/>
    <a:srgbClr val="C0C0C0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7C6CB-D229-FEFB-F415-BD8E874172FA}" v="9" dt="2023-08-21T06:52:09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2" autoAdjust="0"/>
    <p:restoredTop sz="95320" autoAdjust="0"/>
  </p:normalViewPr>
  <p:slideViewPr>
    <p:cSldViewPr>
      <p:cViewPr varScale="1">
        <p:scale>
          <a:sx n="89" d="100"/>
          <a:sy n="89" d="100"/>
        </p:scale>
        <p:origin x="1050" y="84"/>
      </p:cViewPr>
      <p:guideLst>
        <p:guide orient="horz" pos="2160"/>
        <p:guide pos="28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61" d="100"/>
          <a:sy n="61" d="100"/>
        </p:scale>
        <p:origin x="3269" y="38"/>
      </p:cViewPr>
      <p:guideLst>
        <p:guide orient="horz" pos="3107"/>
        <p:guide pos="212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u Qiang" userId="S::q-liu@meitec-grp.com::1f97fcb3-913b-4de0-84ff-2cc65bb6b48f" providerId="AD" clId="Web-{E5B7C6CB-D229-FEFB-F415-BD8E874172FA}"/>
    <pc:docChg chg="modSld">
      <pc:chgData name="Liu Qiang" userId="S::q-liu@meitec-grp.com::1f97fcb3-913b-4de0-84ff-2cc65bb6b48f" providerId="AD" clId="Web-{E5B7C6CB-D229-FEFB-F415-BD8E874172FA}" dt="2023-08-21T06:52:09.266" v="8" actId="20577"/>
      <pc:docMkLst>
        <pc:docMk/>
      </pc:docMkLst>
      <pc:sldChg chg="modSp">
        <pc:chgData name="Liu Qiang" userId="S::q-liu@meitec-grp.com::1f97fcb3-913b-4de0-84ff-2cc65bb6b48f" providerId="AD" clId="Web-{E5B7C6CB-D229-FEFB-F415-BD8E874172FA}" dt="2023-08-21T06:52:09.266" v="8" actId="20577"/>
        <pc:sldMkLst>
          <pc:docMk/>
          <pc:sldMk cId="2745882374" sldId="530"/>
        </pc:sldMkLst>
        <pc:spChg chg="mod">
          <ac:chgData name="Liu Qiang" userId="S::q-liu@meitec-grp.com::1f97fcb3-913b-4de0-84ff-2cc65bb6b48f" providerId="AD" clId="Web-{E5B7C6CB-D229-FEFB-F415-BD8E874172FA}" dt="2023-08-21T06:52:09.266" v="8" actId="20577"/>
          <ac:spMkLst>
            <pc:docMk/>
            <pc:sldMk cId="2745882374" sldId="530"/>
            <ac:spMk id="72" creationId="{00000000-0000-0000-0000-000000000000}"/>
          </ac:spMkLst>
        </pc:spChg>
      </pc:sldChg>
      <pc:sldChg chg="modSp">
        <pc:chgData name="Liu Qiang" userId="S::q-liu@meitec-grp.com::1f97fcb3-913b-4de0-84ff-2cc65bb6b48f" providerId="AD" clId="Web-{E5B7C6CB-D229-FEFB-F415-BD8E874172FA}" dt="2023-08-21T06:50:09.686" v="0" actId="1076"/>
        <pc:sldMkLst>
          <pc:docMk/>
          <pc:sldMk cId="79329771" sldId="531"/>
        </pc:sldMkLst>
        <pc:spChg chg="mod">
          <ac:chgData name="Liu Qiang" userId="S::q-liu@meitec-grp.com::1f97fcb3-913b-4de0-84ff-2cc65bb6b48f" providerId="AD" clId="Web-{E5B7C6CB-D229-FEFB-F415-BD8E874172FA}" dt="2023-08-21T06:50:09.686" v="0" actId="1076"/>
          <ac:spMkLst>
            <pc:docMk/>
            <pc:sldMk cId="79329771" sldId="531"/>
            <ac:spMk id="51" creationId="{00000000-0000-0000-0000-000000000000}"/>
          </ac:spMkLst>
        </pc:spChg>
      </pc:sldChg>
      <pc:sldChg chg="modSp">
        <pc:chgData name="Liu Qiang" userId="S::q-liu@meitec-grp.com::1f97fcb3-913b-4de0-84ff-2cc65bb6b48f" providerId="AD" clId="Web-{E5B7C6CB-D229-FEFB-F415-BD8E874172FA}" dt="2023-08-21T06:50:22.405" v="1" actId="1076"/>
        <pc:sldMkLst>
          <pc:docMk/>
          <pc:sldMk cId="267638571" sldId="532"/>
        </pc:sldMkLst>
        <pc:spChg chg="mod">
          <ac:chgData name="Liu Qiang" userId="S::q-liu@meitec-grp.com::1f97fcb3-913b-4de0-84ff-2cc65bb6b48f" providerId="AD" clId="Web-{E5B7C6CB-D229-FEFB-F415-BD8E874172FA}" dt="2023-08-21T06:50:22.405" v="1" actId="1076"/>
          <ac:spMkLst>
            <pc:docMk/>
            <pc:sldMk cId="267638571" sldId="532"/>
            <ac:spMk id="5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0" tIns="45696" rIns="91390" bIns="45696" numCol="1" anchor="t" anchorCtr="0" compatLnSpc="1">
            <a:prstTxWarp prst="textNoShape">
              <a:avLst/>
            </a:prstTxWarp>
          </a:bodyPr>
          <a:lstStyle>
            <a:lvl1pPr algn="l" defTabSz="912813">
              <a:defRPr sz="11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3175" y="0"/>
            <a:ext cx="2921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0" tIns="45696" rIns="91390" bIns="4569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1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21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0" tIns="45696" rIns="91390" bIns="45696" numCol="1" anchor="b" anchorCtr="0" compatLnSpc="1">
            <a:prstTxWarp prst="textNoShape">
              <a:avLst/>
            </a:prstTxWarp>
          </a:bodyPr>
          <a:lstStyle>
            <a:lvl1pPr algn="l" defTabSz="912813">
              <a:defRPr sz="11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3175" y="9372600"/>
            <a:ext cx="2921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0" tIns="45696" rIns="91390" bIns="4569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100" b="0"/>
            </a:lvl1pPr>
          </a:lstStyle>
          <a:p>
            <a:pPr>
              <a:defRPr/>
            </a:pPr>
            <a:fld id="{50ADEBD8-F636-4993-A9E7-3E0140752C3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52496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1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0" tIns="45696" rIns="91390" bIns="45696" numCol="1" anchor="t" anchorCtr="0" compatLnSpc="1">
            <a:prstTxWarp prst="textNoShape">
              <a:avLst/>
            </a:prstTxWarp>
          </a:bodyPr>
          <a:lstStyle>
            <a:lvl1pPr algn="l" defTabSz="912813">
              <a:defRPr sz="11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921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0" tIns="45696" rIns="91390" bIns="45696" numCol="1" anchor="t" anchorCtr="0" compatLnSpc="1">
            <a:prstTxWarp prst="textNoShape">
              <a:avLst/>
            </a:prstTxWarp>
          </a:bodyPr>
          <a:lstStyle>
            <a:lvl1pPr algn="r" defTabSz="912813">
              <a:defRPr sz="11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3288" y="739775"/>
            <a:ext cx="4933950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688" y="4686300"/>
            <a:ext cx="5386387" cy="444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0" tIns="45696" rIns="91390" bIns="456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600"/>
            <a:ext cx="2921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0" tIns="45696" rIns="91390" bIns="45696" numCol="1" anchor="b" anchorCtr="0" compatLnSpc="1">
            <a:prstTxWarp prst="textNoShape">
              <a:avLst/>
            </a:prstTxWarp>
          </a:bodyPr>
          <a:lstStyle>
            <a:lvl1pPr algn="l" defTabSz="912813">
              <a:defRPr sz="1100" b="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72600"/>
            <a:ext cx="29210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90" tIns="45696" rIns="91390" bIns="45696" numCol="1" anchor="b" anchorCtr="0" compatLnSpc="1">
            <a:prstTxWarp prst="textNoShape">
              <a:avLst/>
            </a:prstTxWarp>
          </a:bodyPr>
          <a:lstStyle>
            <a:lvl1pPr algn="r" defTabSz="912813">
              <a:defRPr sz="1100" b="0"/>
            </a:lvl1pPr>
          </a:lstStyle>
          <a:p>
            <a:pPr>
              <a:defRPr/>
            </a:pPr>
            <a:fld id="{84999AA6-2A4F-409F-B145-257AC3AB572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506210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071278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555668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081106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370838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672697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2771147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3060098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sz="1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999AA6-2A4F-409F-B145-257AC3AB5720}" type="slidenum">
              <a:rPr lang="en-US" altLang="ja-JP" smtClean="0"/>
              <a:pPr>
                <a:defRPr/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05695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4079180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2729730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hidden">
          <a:xfrm>
            <a:off x="1716088" y="1700213"/>
            <a:ext cx="7427912" cy="3816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ja-JP" altLang="ja-JP" sz="24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73088" y="3582988"/>
            <a:ext cx="576262" cy="6413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ja-JP" altLang="ja-JP" sz="2400" b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16088" y="1690688"/>
            <a:ext cx="574675" cy="642937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ja-JP" altLang="ja-JP" sz="2400" b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141413" y="3582988"/>
            <a:ext cx="584200" cy="64135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ja-JP" altLang="ja-JP" sz="2400" b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81238" y="1690688"/>
            <a:ext cx="585787" cy="642937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ja-JP" altLang="ja-JP" sz="2400" b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141413" y="2324100"/>
            <a:ext cx="584200" cy="63341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ja-JP" altLang="ja-JP" sz="2400" b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2324100"/>
            <a:ext cx="582613" cy="6334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ja-JP" altLang="ja-JP" sz="2400" b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716088" y="2324100"/>
            <a:ext cx="574675" cy="63341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ja-JP" altLang="ja-JP" sz="2400" b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Rectangle 11"/>
          <p:cNvSpPr>
            <a:spLocks noChangeArrowheads="1"/>
          </p:cNvSpPr>
          <p:nvPr userDrawn="1"/>
        </p:nvSpPr>
        <p:spPr bwMode="auto">
          <a:xfrm>
            <a:off x="573088" y="2947988"/>
            <a:ext cx="576262" cy="64452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ja-JP" altLang="ja-JP" sz="2400" b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141413" y="2947988"/>
            <a:ext cx="584200" cy="644525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ja-JP" altLang="ja-JP" sz="2400" b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539750" y="4221163"/>
            <a:ext cx="647700" cy="6477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ja-JP" altLang="ja-JP" sz="2400" b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Rectangle 19"/>
          <p:cNvSpPr>
            <a:spLocks noChangeArrowheads="1"/>
          </p:cNvSpPr>
          <p:nvPr userDrawn="1"/>
        </p:nvSpPr>
        <p:spPr bwMode="auto">
          <a:xfrm>
            <a:off x="1179513" y="4076700"/>
            <a:ext cx="800100" cy="7921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ja-JP" altLang="ja-JP" sz="2400" b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Rectangle 20"/>
          <p:cNvSpPr>
            <a:spLocks noChangeArrowheads="1"/>
          </p:cNvSpPr>
          <p:nvPr userDrawn="1"/>
        </p:nvSpPr>
        <p:spPr bwMode="auto">
          <a:xfrm>
            <a:off x="34925" y="4221163"/>
            <a:ext cx="576263" cy="6477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ja-JP" altLang="ja-JP" sz="2400" b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Rectangle 21"/>
          <p:cNvSpPr>
            <a:spLocks noChangeArrowheads="1"/>
          </p:cNvSpPr>
          <p:nvPr userDrawn="1"/>
        </p:nvSpPr>
        <p:spPr bwMode="auto">
          <a:xfrm>
            <a:off x="34925" y="3644900"/>
            <a:ext cx="504825" cy="573088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ja-JP" altLang="ja-JP" sz="2400" b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2281238" y="1066800"/>
            <a:ext cx="585787" cy="6350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ja-JP" altLang="ja-JP" sz="2400" b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Rectangle 23"/>
          <p:cNvSpPr>
            <a:spLocks noChangeArrowheads="1"/>
          </p:cNvSpPr>
          <p:nvPr userDrawn="1"/>
        </p:nvSpPr>
        <p:spPr bwMode="auto">
          <a:xfrm>
            <a:off x="1187450" y="4724400"/>
            <a:ext cx="800100" cy="79216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ja-JP" altLang="ja-JP" sz="2400" b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Rectangle 24"/>
          <p:cNvSpPr>
            <a:spLocks noChangeArrowheads="1"/>
          </p:cNvSpPr>
          <p:nvPr userDrawn="1"/>
        </p:nvSpPr>
        <p:spPr bwMode="auto">
          <a:xfrm>
            <a:off x="611188" y="4868863"/>
            <a:ext cx="800100" cy="6477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ja-JP" altLang="ja-JP" sz="2400" b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Rectangle 25"/>
          <p:cNvSpPr>
            <a:spLocks noChangeArrowheads="1"/>
          </p:cNvSpPr>
          <p:nvPr userDrawn="1"/>
        </p:nvSpPr>
        <p:spPr bwMode="auto">
          <a:xfrm>
            <a:off x="34925" y="4868863"/>
            <a:ext cx="800100" cy="6477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>
              <a:defRPr/>
            </a:pPr>
            <a:endParaRPr kumimoji="0" lang="ja-JP" altLang="ja-JP" sz="2400" b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6560" name="Rectangle 1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865438" y="1773239"/>
            <a:ext cx="6126162" cy="2557003"/>
          </a:xfrm>
        </p:spPr>
        <p:txBody>
          <a:bodyPr/>
          <a:lstStyle>
            <a:lvl1pPr>
              <a:defRPr sz="40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Visual</a:t>
            </a:r>
            <a:r>
              <a:rPr lang="ja-JP" altLang="en-US" dirty="0"/>
              <a:t> </a:t>
            </a:r>
            <a:r>
              <a:rPr lang="en-US" altLang="ja-JP" dirty="0"/>
              <a:t>TCD </a:t>
            </a:r>
            <a:br>
              <a:rPr lang="en-US" altLang="ja-JP" dirty="0"/>
            </a:br>
            <a:r>
              <a:rPr lang="en-US" altLang="ja-JP" dirty="0"/>
              <a:t>(Technical Career Data)</a:t>
            </a:r>
            <a:endParaRPr lang="ja-JP" altLang="en-US" dirty="0"/>
          </a:p>
        </p:txBody>
      </p:sp>
      <p:sp>
        <p:nvSpPr>
          <p:cNvPr id="236561" name="Rectangle 1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634876" y="4482642"/>
            <a:ext cx="5356225" cy="935037"/>
          </a:xfrm>
        </p:spPr>
        <p:txBody>
          <a:bodyPr anchor="ctr"/>
          <a:lstStyle>
            <a:lvl1pPr marL="0" indent="0" algn="r">
              <a:buFont typeface="Wingdings" pitchFamily="2" charset="2"/>
              <a:buNone/>
              <a:defRPr sz="3200" baseline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株式会社メイテック</a:t>
            </a:r>
          </a:p>
        </p:txBody>
      </p:sp>
    </p:spTree>
    <p:extLst>
      <p:ext uri="{BB962C8B-B14F-4D97-AF65-F5344CB8AC3E}">
        <p14:creationId xmlns:p14="http://schemas.microsoft.com/office/powerpoint/2010/main" val="5125730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77593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 dirty="0"/>
          </a:p>
        </p:txBody>
      </p:sp>
      <p:sp>
        <p:nvSpPr>
          <p:cNvPr id="2052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667698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2053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235535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b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kumimoji="1" sz="28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kumimoji="1" sz="24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kumimoji="1"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5729" y="636487"/>
            <a:ext cx="2994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業務経験 概要一覧</a:t>
            </a: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01870"/>
              </p:ext>
            </p:extLst>
          </p:nvPr>
        </p:nvGraphicFramePr>
        <p:xfrm>
          <a:off x="0" y="1052736"/>
          <a:ext cx="9143999" cy="5725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48">
                  <a:extLst>
                    <a:ext uri="{9D8B030D-6E8A-4147-A177-3AD203B41FA5}">
                      <a16:colId xmlns:a16="http://schemas.microsoft.com/office/drawing/2014/main" val="2586017927"/>
                    </a:ext>
                  </a:extLst>
                </a:gridCol>
                <a:gridCol w="1462500">
                  <a:extLst>
                    <a:ext uri="{9D8B030D-6E8A-4147-A177-3AD203B41FA5}">
                      <a16:colId xmlns:a16="http://schemas.microsoft.com/office/drawing/2014/main" val="3746431256"/>
                    </a:ext>
                  </a:extLst>
                </a:gridCol>
                <a:gridCol w="1548172">
                  <a:extLst>
                    <a:ext uri="{9D8B030D-6E8A-4147-A177-3AD203B41FA5}">
                      <a16:colId xmlns:a16="http://schemas.microsoft.com/office/drawing/2014/main" val="3768513154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3390173783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858169743"/>
                    </a:ext>
                  </a:extLst>
                </a:gridCol>
                <a:gridCol w="1799691">
                  <a:extLst>
                    <a:ext uri="{9D8B030D-6E8A-4147-A177-3AD203B41FA5}">
                      <a16:colId xmlns:a16="http://schemas.microsoft.com/office/drawing/2014/main" val="2673206371"/>
                    </a:ext>
                  </a:extLst>
                </a:gridCol>
              </a:tblGrid>
              <a:tr h="490760">
                <a:tc>
                  <a:txBody>
                    <a:bodyPr/>
                    <a:lstStyle/>
                    <a:p>
                      <a:pPr algn="ctr"/>
                      <a:endParaRPr kumimoji="1" lang="ja-JP" altLang="en-US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878300"/>
                  </a:ext>
                </a:extLst>
              </a:tr>
              <a:tr h="8763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業務</a:t>
                      </a:r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b="1" dirty="0"/>
                        <a:t>検査結果フォーマット統一化システムの開発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健保管理システムの開発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500" b="1" dirty="0"/>
                        <a:t>倉庫搬送システムの開発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500" b="1" dirty="0"/>
                        <a:t>車両姿勢制御システムの開発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交通事故再現モデルの開発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86701"/>
                  </a:ext>
                </a:extLst>
              </a:tr>
              <a:tr h="1048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期間</a:t>
                      </a:r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9</a:t>
                      </a:r>
                      <a:r>
                        <a:rPr kumimoji="1" lang="ja-JP" altLang="en-US" sz="1400" b="1" dirty="0"/>
                        <a:t>ヶ月</a:t>
                      </a:r>
                      <a:endParaRPr kumimoji="1" lang="en-US" altLang="ja-JP" sz="1400" b="1" dirty="0"/>
                    </a:p>
                    <a:p>
                      <a:pPr algn="ctr"/>
                      <a:endParaRPr kumimoji="1" lang="en-US" altLang="ja-JP" sz="1400" b="1" dirty="0"/>
                    </a:p>
                    <a:p>
                      <a:pPr algn="ctr"/>
                      <a:r>
                        <a:rPr kumimoji="1" lang="en-US" altLang="ja-JP" sz="1400" dirty="0"/>
                        <a:t>2022/08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～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/>
                        <a:t>2023/05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13</a:t>
                      </a:r>
                      <a:r>
                        <a:rPr kumimoji="1" lang="ja-JP" altLang="en-US" sz="1400" b="1" dirty="0"/>
                        <a:t>ヶ月</a:t>
                      </a:r>
                      <a:endParaRPr kumimoji="1" lang="en-US" altLang="ja-JP" sz="1400" b="1" dirty="0"/>
                    </a:p>
                    <a:p>
                      <a:pPr algn="ctr"/>
                      <a:endParaRPr kumimoji="1" lang="en-US" altLang="ja-JP" sz="1400" b="1" dirty="0"/>
                    </a:p>
                    <a:p>
                      <a:pPr algn="ctr"/>
                      <a:r>
                        <a:rPr kumimoji="1" lang="en-US" altLang="ja-JP" sz="1400" dirty="0"/>
                        <a:t>2021/08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～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/>
                        <a:t>2022/08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26</a:t>
                      </a:r>
                      <a:r>
                        <a:rPr kumimoji="1" lang="ja-JP" altLang="en-US" sz="1400" b="1" dirty="0"/>
                        <a:t>ヶ月</a:t>
                      </a:r>
                      <a:endParaRPr kumimoji="1" lang="en-US" altLang="ja-JP" sz="1400" b="1" dirty="0"/>
                    </a:p>
                    <a:p>
                      <a:pPr algn="ctr"/>
                      <a:endParaRPr kumimoji="1" lang="en-US" altLang="ja-JP" sz="1400" b="1" dirty="0"/>
                    </a:p>
                    <a:p>
                      <a:pPr algn="ctr"/>
                      <a:r>
                        <a:rPr kumimoji="1" lang="en-US" altLang="ja-JP" sz="1400" dirty="0"/>
                        <a:t>2019/06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～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/>
                        <a:t>2021/07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5</a:t>
                      </a:r>
                      <a:r>
                        <a:rPr kumimoji="1" lang="ja-JP" altLang="en-US" sz="1400" b="1" dirty="0"/>
                        <a:t>ヶ月</a:t>
                      </a:r>
                      <a:endParaRPr kumimoji="1" lang="en-US" altLang="ja-JP" sz="1400" b="1" dirty="0"/>
                    </a:p>
                    <a:p>
                      <a:pPr algn="ctr"/>
                      <a:endParaRPr kumimoji="1" lang="en-US" altLang="ja-JP" sz="1400" b="1" dirty="0"/>
                    </a:p>
                    <a:p>
                      <a:pPr algn="ctr"/>
                      <a:r>
                        <a:rPr kumimoji="1" lang="en-US" altLang="ja-JP" sz="1400" dirty="0"/>
                        <a:t>2019/01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～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/>
                        <a:t>2019/05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12</a:t>
                      </a:r>
                      <a:r>
                        <a:rPr kumimoji="1" lang="ja-JP" altLang="en-US" sz="1400" b="1" dirty="0"/>
                        <a:t>ヶ月</a:t>
                      </a:r>
                      <a:endParaRPr kumimoji="1" lang="en-US" altLang="ja-JP" sz="1400" b="1" dirty="0"/>
                    </a:p>
                    <a:p>
                      <a:pPr algn="ctr"/>
                      <a:endParaRPr kumimoji="1" lang="en-US" altLang="ja-JP" sz="1400" b="1" dirty="0"/>
                    </a:p>
                    <a:p>
                      <a:pPr algn="ctr"/>
                      <a:r>
                        <a:rPr kumimoji="1" lang="en-US" altLang="ja-JP" sz="1400" dirty="0"/>
                        <a:t>2018/1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～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/>
                        <a:t>2018/12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74690"/>
                  </a:ext>
                </a:extLst>
              </a:tr>
              <a:tr h="11423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担当</a:t>
                      </a:r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8296"/>
                  </a:ext>
                </a:extLst>
              </a:tr>
              <a:tr h="20582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ツール</a:t>
                      </a:r>
                      <a:endParaRPr kumimoji="1" lang="en-US" altLang="ja-JP" b="1" dirty="0"/>
                    </a:p>
                    <a:p>
                      <a:pPr algn="ctr"/>
                      <a:r>
                        <a:rPr kumimoji="1" lang="ja-JP" altLang="en-US" b="1" dirty="0"/>
                        <a:t>スキル</a:t>
                      </a:r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Windows</a:t>
                      </a:r>
                    </a:p>
                    <a:p>
                      <a:pPr algn="ctr"/>
                      <a:r>
                        <a:rPr kumimoji="1" lang="en-US" altLang="ja-JP" sz="1400" dirty="0"/>
                        <a:t>C#</a:t>
                      </a:r>
                    </a:p>
                    <a:p>
                      <a:pPr algn="ctr"/>
                      <a:r>
                        <a:rPr kumimoji="1" lang="en-US" altLang="ja-JP" sz="1400" dirty="0"/>
                        <a:t>SQL Server</a:t>
                      </a:r>
                    </a:p>
                    <a:p>
                      <a:pPr algn="ctr"/>
                      <a:r>
                        <a:rPr kumimoji="1" lang="en-US" altLang="ja-JP" sz="1400" dirty="0"/>
                        <a:t>Visual Studio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Windows</a:t>
                      </a:r>
                    </a:p>
                    <a:p>
                      <a:pPr algn="ctr"/>
                      <a:r>
                        <a:rPr kumimoji="1" lang="en-US" altLang="ja-JP" sz="1400" dirty="0"/>
                        <a:t>MongoDB</a:t>
                      </a:r>
                    </a:p>
                    <a:p>
                      <a:pPr algn="ctr"/>
                      <a:r>
                        <a:rPr kumimoji="1" lang="en-US" altLang="ja-JP" sz="1400" dirty="0"/>
                        <a:t>C#</a:t>
                      </a:r>
                    </a:p>
                    <a:p>
                      <a:pPr algn="ctr"/>
                      <a:r>
                        <a:rPr kumimoji="1" lang="en-US" altLang="ja-JP" sz="1400" dirty="0"/>
                        <a:t>MAULA</a:t>
                      </a:r>
                    </a:p>
                    <a:p>
                      <a:pPr algn="ctr"/>
                      <a:r>
                        <a:rPr kumimoji="1" lang="en-US" altLang="ja-JP" sz="1400" dirty="0"/>
                        <a:t>Visual Studio</a:t>
                      </a:r>
                    </a:p>
                    <a:p>
                      <a:pPr algn="ctr"/>
                      <a:r>
                        <a:rPr kumimoji="1" lang="en-US" altLang="ja-JP" sz="1400" dirty="0"/>
                        <a:t>WPF</a:t>
                      </a:r>
                    </a:p>
                    <a:p>
                      <a:pPr algn="ctr"/>
                      <a:r>
                        <a:rPr kumimoji="1" lang="en-US" altLang="ja-JP" sz="1400" dirty="0"/>
                        <a:t>Prism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Windows</a:t>
                      </a:r>
                    </a:p>
                    <a:p>
                      <a:pPr algn="ctr"/>
                      <a:r>
                        <a:rPr kumimoji="1" lang="en-US" altLang="ja-JP" sz="1400" dirty="0" err="1"/>
                        <a:t>Matlab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/>
                        <a:t>Optimization </a:t>
                      </a:r>
                      <a:r>
                        <a:rPr kumimoji="1" lang="en-US" altLang="ja-JP" sz="1400" dirty="0" err="1"/>
                        <a:t>ToolBox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/>
                        <a:t>Parallel Computing Toolbox</a:t>
                      </a:r>
                    </a:p>
                    <a:p>
                      <a:pPr algn="ctr"/>
                      <a:r>
                        <a:rPr kumimoji="1" lang="en-US" altLang="ja-JP" sz="1400" dirty="0"/>
                        <a:t>C#</a:t>
                      </a:r>
                    </a:p>
                    <a:p>
                      <a:pPr algn="ctr"/>
                      <a:r>
                        <a:rPr kumimoji="1" lang="en-US" altLang="ja-JP" sz="1400" dirty="0"/>
                        <a:t>Visual Studio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Windows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Matlab</a:t>
                      </a:r>
                      <a:r>
                        <a:rPr kumimoji="1" lang="en-US" altLang="ja-JP" sz="1400" dirty="0"/>
                        <a:t>/Simulink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Windows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Matlab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93457"/>
                  </a:ext>
                </a:extLst>
              </a:tr>
            </a:tbl>
          </a:graphicData>
        </a:graphic>
      </p:graphicFrame>
      <p:sp>
        <p:nvSpPr>
          <p:cNvPr id="19" name="左矢印 18"/>
          <p:cNvSpPr/>
          <p:nvPr/>
        </p:nvSpPr>
        <p:spPr bwMode="auto">
          <a:xfrm>
            <a:off x="5508104" y="3924379"/>
            <a:ext cx="1764196" cy="396044"/>
          </a:xfrm>
          <a:prstGeom prst="leftArrow">
            <a:avLst>
              <a:gd name="adj1" fmla="val 76428"/>
              <a:gd name="adj2" fmla="val 33262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実務主担当</a:t>
            </a:r>
          </a:p>
        </p:txBody>
      </p:sp>
      <p:sp>
        <p:nvSpPr>
          <p:cNvPr id="10" name="左矢印 9"/>
          <p:cNvSpPr/>
          <p:nvPr/>
        </p:nvSpPr>
        <p:spPr bwMode="auto">
          <a:xfrm>
            <a:off x="7380057" y="3924379"/>
            <a:ext cx="1656184" cy="396044"/>
          </a:xfrm>
          <a:prstGeom prst="leftArrow">
            <a:avLst>
              <a:gd name="adj1" fmla="val 76428"/>
              <a:gd name="adj2" fmla="val 33262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実務主担当</a:t>
            </a:r>
            <a:endParaRPr kumimoji="1" lang="ja-JP" altLang="en-US" sz="1400" i="0" u="none" strike="noStrike" cap="none" normalizeH="0" baseline="0" dirty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左矢印 10"/>
          <p:cNvSpPr/>
          <p:nvPr/>
        </p:nvSpPr>
        <p:spPr bwMode="auto">
          <a:xfrm>
            <a:off x="3887666" y="3924379"/>
            <a:ext cx="1602435" cy="396044"/>
          </a:xfrm>
          <a:prstGeom prst="leftArrow">
            <a:avLst>
              <a:gd name="adj1" fmla="val 76428"/>
              <a:gd name="adj2" fmla="val 33262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実務主担当</a:t>
            </a:r>
          </a:p>
        </p:txBody>
      </p:sp>
      <p:sp>
        <p:nvSpPr>
          <p:cNvPr id="12" name="左矢印 11"/>
          <p:cNvSpPr/>
          <p:nvPr/>
        </p:nvSpPr>
        <p:spPr bwMode="auto">
          <a:xfrm>
            <a:off x="2303492" y="3924379"/>
            <a:ext cx="1476419" cy="396044"/>
          </a:xfrm>
          <a:prstGeom prst="leftArrow">
            <a:avLst>
              <a:gd name="adj1" fmla="val 76428"/>
              <a:gd name="adj2" fmla="val 33262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実務主担当</a:t>
            </a:r>
          </a:p>
        </p:txBody>
      </p:sp>
      <p:sp>
        <p:nvSpPr>
          <p:cNvPr id="13" name="左矢印 12"/>
          <p:cNvSpPr/>
          <p:nvPr/>
        </p:nvSpPr>
        <p:spPr bwMode="auto">
          <a:xfrm>
            <a:off x="791580" y="3924379"/>
            <a:ext cx="1404156" cy="396044"/>
          </a:xfrm>
          <a:prstGeom prst="leftArrow">
            <a:avLst>
              <a:gd name="adj1" fmla="val 76428"/>
              <a:gd name="adj2" fmla="val 33262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実務主担当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06FB172-B184-15F5-EAF3-6242F3C90A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442" y="6778668"/>
            <a:ext cx="59575" cy="7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7828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1500" y="378287"/>
            <a:ext cx="43247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③倉庫搬送システムの開発</a:t>
            </a:r>
            <a:endParaRPr lang="en-US" altLang="ja-JP" sz="2400" dirty="0"/>
          </a:p>
          <a:p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(2019/06</a:t>
            </a:r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2021/07)</a:t>
            </a: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886169" y="1361177"/>
            <a:ext cx="3060340" cy="3240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顧客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lang="en-US" altLang="ja-JP" sz="1400" dirty="0"/>
              <a:t>4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名、リーダ：</a:t>
            </a:r>
            <a:r>
              <a:rPr kumimoji="1" lang="en-US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名</a:t>
            </a:r>
            <a:r>
              <a:rPr lang="ja-JP" altLang="en-US" sz="1400" dirty="0"/>
              <a:t>、担当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1" lang="en-US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名</a:t>
            </a:r>
          </a:p>
        </p:txBody>
      </p:sp>
      <p:sp>
        <p:nvSpPr>
          <p:cNvPr id="72" name="正方形/長方形 71"/>
          <p:cNvSpPr/>
          <p:nvPr/>
        </p:nvSpPr>
        <p:spPr bwMode="auto">
          <a:xfrm>
            <a:off x="251520" y="5445224"/>
            <a:ext cx="3132348" cy="1116124"/>
          </a:xfrm>
          <a:prstGeom prst="rect">
            <a:avLst/>
          </a:prstGeom>
          <a:noFill/>
          <a:ln w="158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600">
                <a:solidFill>
                  <a:schemeClr val="tx1"/>
                </a:solidFill>
                <a:latin typeface="ＭＳ ゴシック"/>
                <a:ea typeface="ＭＳ ゴシック"/>
              </a:rPr>
              <a:t>・改造要件のヒアリング</a:t>
            </a:r>
            <a:endParaRPr lang="en-US" altLang="ja-JP" sz="1600">
              <a:solidFill>
                <a:schemeClr val="tx1"/>
              </a:solidFill>
              <a:latin typeface="ＭＳ ゴシック"/>
              <a:ea typeface="ＭＳ ゴシック"/>
            </a:endParaRP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・設計書作成</a:t>
            </a:r>
            <a:endParaRPr lang="en-US" altLang="ja-JP" sz="16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・改造実施</a:t>
            </a: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・動作確認</a:t>
            </a:r>
            <a:endParaRPr kumimoji="1" lang="ja-JP" altLang="en-US" sz="16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206386" y="5085184"/>
            <a:ext cx="1440160" cy="3043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■開発工程</a:t>
            </a:r>
            <a:endParaRPr kumimoji="1" lang="ja-JP" altLang="en-US" sz="2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107504" y="1628800"/>
            <a:ext cx="1367644" cy="312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■開発概要</a:t>
            </a:r>
            <a:endParaRPr kumimoji="1" lang="ja-JP" altLang="en-US" sz="2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下矢印 50"/>
          <p:cNvSpPr/>
          <p:nvPr/>
        </p:nvSpPr>
        <p:spPr bwMode="auto">
          <a:xfrm>
            <a:off x="3419872" y="5625244"/>
            <a:ext cx="827584" cy="1044116"/>
          </a:xfrm>
          <a:prstGeom prst="downArrow">
            <a:avLst>
              <a:gd name="adj1" fmla="val 50000"/>
              <a:gd name="adj2" fmla="val 5434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開</a:t>
            </a:r>
            <a:endParaRPr kumimoji="1" lang="en-US" altLang="ja-JP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発</a:t>
            </a:r>
            <a:endParaRPr kumimoji="1" lang="en-US" altLang="ja-JP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工</a:t>
            </a:r>
            <a:endParaRPr lang="en-US" altLang="ja-JP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程</a:t>
            </a:r>
            <a:endParaRPr kumimoji="1" lang="ja-JP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4391980" y="5733256"/>
            <a:ext cx="4356484" cy="360040"/>
          </a:xfrm>
          <a:prstGeom prst="rect">
            <a:avLst/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600" dirty="0"/>
              <a:t>研究から量産に切替る際の作業（品質等）見積もり</a:t>
            </a:r>
            <a:endParaRPr lang="en-US" altLang="ja-JP" sz="16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355976" y="5409220"/>
            <a:ext cx="176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■苦労</a:t>
            </a:r>
            <a:endParaRPr kumimoji="1" lang="ja-JP" altLang="en-US" sz="2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355976" y="6021288"/>
            <a:ext cx="176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■得たもの</a:t>
            </a:r>
            <a:endParaRPr kumimoji="1" lang="ja-JP" altLang="en-US" sz="2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4247964" y="6345324"/>
            <a:ext cx="3949126" cy="387660"/>
          </a:xfrm>
          <a:prstGeom prst="rect">
            <a:avLst/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ja-JP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　</a:t>
            </a:r>
            <a:r>
              <a:rPr lang="ja-JP" altLang="en-US" sz="1600" dirty="0"/>
              <a:t>最適化理論を応用した倉庫開発経験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494901" y="980728"/>
            <a:ext cx="176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規模・役割</a:t>
            </a: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215516" y="944724"/>
            <a:ext cx="4140460" cy="8280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800" dirty="0"/>
              <a:t>・搬送効率の最適化検討</a:t>
            </a:r>
            <a:endParaRPr lang="en-US" altLang="ja-JP" sz="18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・最適化結果を実倉庫に応用</a:t>
            </a: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3131840" y="2195282"/>
            <a:ext cx="48561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４階</a:t>
            </a:r>
          </a:p>
        </p:txBody>
      </p:sp>
      <p:sp>
        <p:nvSpPr>
          <p:cNvPr id="2" name="正方形/長方形 1"/>
          <p:cNvSpPr/>
          <p:nvPr/>
        </p:nvSpPr>
        <p:spPr bwMode="auto">
          <a:xfrm>
            <a:off x="1619672" y="2231286"/>
            <a:ext cx="180020" cy="180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8" name="正方形/長方形 47"/>
          <p:cNvSpPr/>
          <p:nvPr/>
        </p:nvSpPr>
        <p:spPr bwMode="auto">
          <a:xfrm>
            <a:off x="1619672" y="2411306"/>
            <a:ext cx="180020" cy="180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 bwMode="auto">
          <a:xfrm>
            <a:off x="1619672" y="2591326"/>
            <a:ext cx="180020" cy="180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1799692" y="2411306"/>
            <a:ext cx="180020" cy="180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1799692" y="2591326"/>
            <a:ext cx="180020" cy="180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1799692" y="2771346"/>
            <a:ext cx="180020" cy="180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7" name="直線コネクタ 6"/>
          <p:cNvCxnSpPr/>
          <p:nvPr/>
        </p:nvCxnSpPr>
        <p:spPr bwMode="auto">
          <a:xfrm>
            <a:off x="2087724" y="241130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0" name="直線コネクタ 69"/>
          <p:cNvCxnSpPr/>
          <p:nvPr/>
        </p:nvCxnSpPr>
        <p:spPr bwMode="auto">
          <a:xfrm>
            <a:off x="143508" y="2771346"/>
            <a:ext cx="144016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5" name="テキスト ボックス 74"/>
          <p:cNvSpPr txBox="1"/>
          <p:nvPr/>
        </p:nvSpPr>
        <p:spPr>
          <a:xfrm>
            <a:off x="539552" y="2411306"/>
            <a:ext cx="86409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kumimoji="1" lang="ja-JP" altLang="en-US" sz="1100" dirty="0">
                <a:solidFill>
                  <a:srgbClr val="FF0000"/>
                </a:solidFill>
                <a:latin typeface="+mn-ea"/>
                <a:ea typeface="+mn-ea"/>
              </a:rPr>
              <a:t>行先：</a:t>
            </a:r>
            <a:r>
              <a:rPr kumimoji="1" lang="en-US" altLang="ja-JP" sz="1100" dirty="0">
                <a:solidFill>
                  <a:srgbClr val="FF0000"/>
                </a:solidFill>
                <a:latin typeface="+mn-ea"/>
                <a:ea typeface="+mn-ea"/>
              </a:rPr>
              <a:t>3</a:t>
            </a:r>
            <a:r>
              <a:rPr kumimoji="1" lang="ja-JP" altLang="en-US" sz="1100" dirty="0">
                <a:solidFill>
                  <a:srgbClr val="FF0000"/>
                </a:solidFill>
                <a:latin typeface="+mn-ea"/>
                <a:ea typeface="+mn-ea"/>
              </a:rPr>
              <a:t>階</a:t>
            </a:r>
          </a:p>
        </p:txBody>
      </p:sp>
      <p:cxnSp>
        <p:nvCxnSpPr>
          <p:cNvPr id="77" name="直線コネクタ 76"/>
          <p:cNvCxnSpPr/>
          <p:nvPr/>
        </p:nvCxnSpPr>
        <p:spPr bwMode="auto">
          <a:xfrm>
            <a:off x="2087724" y="259132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直線コネクタ 82"/>
          <p:cNvCxnSpPr/>
          <p:nvPr/>
        </p:nvCxnSpPr>
        <p:spPr bwMode="auto">
          <a:xfrm>
            <a:off x="2087724" y="277134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直線コネクタ 88"/>
          <p:cNvCxnSpPr/>
          <p:nvPr/>
        </p:nvCxnSpPr>
        <p:spPr bwMode="auto">
          <a:xfrm>
            <a:off x="2087724" y="295136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テキスト ボックス 89"/>
          <p:cNvSpPr txBox="1"/>
          <p:nvPr/>
        </p:nvSpPr>
        <p:spPr>
          <a:xfrm>
            <a:off x="3135113" y="2384884"/>
            <a:ext cx="48561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３</a:t>
            </a:r>
            <a:r>
              <a:rPr kumimoji="1"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階</a:t>
            </a: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3138386" y="2564904"/>
            <a:ext cx="48561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２</a:t>
            </a:r>
            <a:r>
              <a:rPr kumimoji="1"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階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141659" y="2744924"/>
            <a:ext cx="48561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１</a:t>
            </a:r>
            <a:r>
              <a:rPr kumimoji="1"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階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3144932" y="3023374"/>
            <a:ext cx="48561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４階</a:t>
            </a:r>
          </a:p>
        </p:txBody>
      </p:sp>
      <p:sp>
        <p:nvSpPr>
          <p:cNvPr id="103" name="正方形/長方形 102"/>
          <p:cNvSpPr/>
          <p:nvPr/>
        </p:nvSpPr>
        <p:spPr bwMode="auto">
          <a:xfrm>
            <a:off x="1619672" y="3238242"/>
            <a:ext cx="180020" cy="180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4" name="正方形/長方形 103"/>
          <p:cNvSpPr/>
          <p:nvPr/>
        </p:nvSpPr>
        <p:spPr bwMode="auto">
          <a:xfrm>
            <a:off x="1619672" y="3418262"/>
            <a:ext cx="180020" cy="180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5" name="正方形/長方形 104"/>
          <p:cNvSpPr/>
          <p:nvPr/>
        </p:nvSpPr>
        <p:spPr bwMode="auto">
          <a:xfrm>
            <a:off x="1619672" y="3598282"/>
            <a:ext cx="180020" cy="180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6" name="正方形/長方形 105"/>
          <p:cNvSpPr/>
          <p:nvPr/>
        </p:nvSpPr>
        <p:spPr bwMode="auto">
          <a:xfrm>
            <a:off x="1799692" y="3058800"/>
            <a:ext cx="180020" cy="180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7" name="正方形/長方形 106"/>
          <p:cNvSpPr/>
          <p:nvPr/>
        </p:nvSpPr>
        <p:spPr bwMode="auto">
          <a:xfrm>
            <a:off x="1799692" y="3238820"/>
            <a:ext cx="180020" cy="180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8" name="正方形/長方形 107"/>
          <p:cNvSpPr/>
          <p:nvPr/>
        </p:nvSpPr>
        <p:spPr bwMode="auto">
          <a:xfrm>
            <a:off x="1799692" y="3418840"/>
            <a:ext cx="180020" cy="180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09" name="直線コネクタ 108"/>
          <p:cNvCxnSpPr/>
          <p:nvPr/>
        </p:nvCxnSpPr>
        <p:spPr bwMode="auto">
          <a:xfrm>
            <a:off x="2087724" y="323939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直線コネクタ 109"/>
          <p:cNvCxnSpPr/>
          <p:nvPr/>
        </p:nvCxnSpPr>
        <p:spPr bwMode="auto">
          <a:xfrm>
            <a:off x="143508" y="3599438"/>
            <a:ext cx="144016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正方形/長方形 110"/>
          <p:cNvSpPr/>
          <p:nvPr/>
        </p:nvSpPr>
        <p:spPr bwMode="auto">
          <a:xfrm>
            <a:off x="1835696" y="3310250"/>
            <a:ext cx="108012" cy="1080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13" name="直線コネクタ 112"/>
          <p:cNvCxnSpPr/>
          <p:nvPr/>
        </p:nvCxnSpPr>
        <p:spPr bwMode="auto">
          <a:xfrm>
            <a:off x="2087724" y="341941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線コネクタ 113"/>
          <p:cNvCxnSpPr/>
          <p:nvPr/>
        </p:nvCxnSpPr>
        <p:spPr bwMode="auto">
          <a:xfrm>
            <a:off x="2087724" y="359943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5" name="直線コネクタ 114"/>
          <p:cNvCxnSpPr/>
          <p:nvPr/>
        </p:nvCxnSpPr>
        <p:spPr bwMode="auto">
          <a:xfrm>
            <a:off x="2087724" y="3779458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7" name="テキスト ボックス 116"/>
          <p:cNvSpPr txBox="1"/>
          <p:nvPr/>
        </p:nvSpPr>
        <p:spPr>
          <a:xfrm>
            <a:off x="3148205" y="3212976"/>
            <a:ext cx="48561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rgbClr val="FF0000"/>
                </a:solidFill>
                <a:latin typeface="+mn-ea"/>
              </a:rPr>
              <a:t>３</a:t>
            </a:r>
            <a:r>
              <a:rPr kumimoji="1" lang="ja-JP" altLang="en-US" sz="1100" dirty="0">
                <a:solidFill>
                  <a:srgbClr val="FF0000"/>
                </a:solidFill>
                <a:latin typeface="+mn-ea"/>
                <a:ea typeface="+mn-ea"/>
              </a:rPr>
              <a:t>階</a:t>
            </a: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3151478" y="3392996"/>
            <a:ext cx="48561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２</a:t>
            </a:r>
            <a:r>
              <a:rPr kumimoji="1"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階</a:t>
            </a: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3154751" y="3573016"/>
            <a:ext cx="48561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１</a:t>
            </a:r>
            <a:r>
              <a:rPr kumimoji="1"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階</a:t>
            </a:r>
          </a:p>
        </p:txBody>
      </p:sp>
      <p:sp>
        <p:nvSpPr>
          <p:cNvPr id="122" name="テキスト ボックス 121"/>
          <p:cNvSpPr txBox="1"/>
          <p:nvPr/>
        </p:nvSpPr>
        <p:spPr>
          <a:xfrm>
            <a:off x="1331640" y="2015262"/>
            <a:ext cx="86409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昇降機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3" name="テキスト ボックス 122"/>
          <p:cNvSpPr txBox="1"/>
          <p:nvPr/>
        </p:nvSpPr>
        <p:spPr>
          <a:xfrm>
            <a:off x="2267744" y="2118338"/>
            <a:ext cx="75608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+mn-ea"/>
                <a:ea typeface="+mn-ea"/>
              </a:rPr>
              <a:t>保管棚</a:t>
            </a: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14021" y="2519318"/>
            <a:ext cx="68407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kumimoji="1" lang="ja-JP" altLang="en-US" sz="1100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時刻１</a:t>
            </a: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0" y="1988840"/>
            <a:ext cx="1295636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+mn-ea"/>
                <a:ea typeface="+mn-ea"/>
              </a:rPr>
              <a:t>シミュレーション</a:t>
            </a:r>
          </a:p>
        </p:txBody>
      </p:sp>
      <p:cxnSp>
        <p:nvCxnSpPr>
          <p:cNvPr id="126" name="直線矢印コネクタ 125"/>
          <p:cNvCxnSpPr>
            <a:stCxn id="103" idx="0"/>
            <a:endCxn id="105" idx="2"/>
          </p:cNvCxnSpPr>
          <p:nvPr/>
        </p:nvCxnSpPr>
        <p:spPr bwMode="auto">
          <a:xfrm>
            <a:off x="1709682" y="3238242"/>
            <a:ext cx="0" cy="54006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直線矢印コネクタ 126"/>
          <p:cNvCxnSpPr>
            <a:stCxn id="108" idx="2"/>
            <a:endCxn id="111" idx="2"/>
          </p:cNvCxnSpPr>
          <p:nvPr/>
        </p:nvCxnSpPr>
        <p:spPr bwMode="auto">
          <a:xfrm flipV="1">
            <a:off x="1889702" y="3418262"/>
            <a:ext cx="0" cy="18059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8" name="正方形/長方形 127"/>
          <p:cNvSpPr/>
          <p:nvPr/>
        </p:nvSpPr>
        <p:spPr bwMode="auto">
          <a:xfrm>
            <a:off x="917594" y="2663334"/>
            <a:ext cx="108012" cy="1080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29" name="直線矢印コネクタ 128"/>
          <p:cNvCxnSpPr/>
          <p:nvPr/>
        </p:nvCxnSpPr>
        <p:spPr bwMode="auto">
          <a:xfrm>
            <a:off x="1979712" y="3356992"/>
            <a:ext cx="126014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0" name="テキスト ボックス 129"/>
          <p:cNvSpPr txBox="1"/>
          <p:nvPr/>
        </p:nvSpPr>
        <p:spPr>
          <a:xfrm>
            <a:off x="647564" y="2771346"/>
            <a:ext cx="68407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荷物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0" y="4067490"/>
            <a:ext cx="843764" cy="338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kumimoji="1" lang="ja-JP" altLang="en-US" sz="1600" dirty="0">
                <a:solidFill>
                  <a:schemeClr val="tx1"/>
                </a:solidFill>
                <a:latin typeface="+mn-ea"/>
                <a:ea typeface="+mn-ea"/>
              </a:rPr>
              <a:t>実倉庫</a:t>
            </a:r>
          </a:p>
        </p:txBody>
      </p:sp>
      <p:sp>
        <p:nvSpPr>
          <p:cNvPr id="132" name="フローチャート: 磁気ディスク 131"/>
          <p:cNvSpPr/>
          <p:nvPr/>
        </p:nvSpPr>
        <p:spPr bwMode="auto">
          <a:xfrm>
            <a:off x="3923928" y="3347410"/>
            <a:ext cx="547546" cy="1152128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最適化結果</a:t>
            </a:r>
          </a:p>
        </p:txBody>
      </p:sp>
      <p:cxnSp>
        <p:nvCxnSpPr>
          <p:cNvPr id="133" name="直線矢印コネクタ 132"/>
          <p:cNvCxnSpPr/>
          <p:nvPr/>
        </p:nvCxnSpPr>
        <p:spPr bwMode="auto">
          <a:xfrm>
            <a:off x="1367644" y="3861048"/>
            <a:ext cx="2556284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134" name="テキスト ボックス 133"/>
          <p:cNvSpPr txBox="1"/>
          <p:nvPr/>
        </p:nvSpPr>
        <p:spPr>
          <a:xfrm>
            <a:off x="2123728" y="3825044"/>
            <a:ext cx="1476164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rgbClr val="FF0000"/>
                </a:solidFill>
                <a:latin typeface="+mn-ea"/>
              </a:rPr>
              <a:t>最適パターン判定・蓄積</a:t>
            </a:r>
            <a:endParaRPr kumimoji="1" lang="ja-JP" altLang="en-US" sz="11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3158024" y="4355522"/>
            <a:ext cx="48561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４階</a:t>
            </a:r>
          </a:p>
        </p:txBody>
      </p:sp>
      <p:sp>
        <p:nvSpPr>
          <p:cNvPr id="136" name="正方形/長方形 135"/>
          <p:cNvSpPr/>
          <p:nvPr/>
        </p:nvSpPr>
        <p:spPr bwMode="auto">
          <a:xfrm>
            <a:off x="1655676" y="4391526"/>
            <a:ext cx="180020" cy="180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7" name="正方形/長方形 136"/>
          <p:cNvSpPr/>
          <p:nvPr/>
        </p:nvSpPr>
        <p:spPr bwMode="auto">
          <a:xfrm>
            <a:off x="1655676" y="4571546"/>
            <a:ext cx="180020" cy="180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8" name="正方形/長方形 137"/>
          <p:cNvSpPr/>
          <p:nvPr/>
        </p:nvSpPr>
        <p:spPr bwMode="auto">
          <a:xfrm>
            <a:off x="1655676" y="4751566"/>
            <a:ext cx="180020" cy="180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39" name="正方形/長方形 138"/>
          <p:cNvSpPr/>
          <p:nvPr/>
        </p:nvSpPr>
        <p:spPr bwMode="auto">
          <a:xfrm>
            <a:off x="1835696" y="4571546"/>
            <a:ext cx="180020" cy="180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0" name="正方形/長方形 139"/>
          <p:cNvSpPr/>
          <p:nvPr/>
        </p:nvSpPr>
        <p:spPr bwMode="auto">
          <a:xfrm>
            <a:off x="1835696" y="4751566"/>
            <a:ext cx="180020" cy="180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41" name="正方形/長方形 140"/>
          <p:cNvSpPr/>
          <p:nvPr/>
        </p:nvSpPr>
        <p:spPr bwMode="auto">
          <a:xfrm>
            <a:off x="1835696" y="4931586"/>
            <a:ext cx="180020" cy="18002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42" name="直線コネクタ 141"/>
          <p:cNvCxnSpPr/>
          <p:nvPr/>
        </p:nvCxnSpPr>
        <p:spPr bwMode="auto">
          <a:xfrm>
            <a:off x="2123728" y="457154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直線コネクタ 142"/>
          <p:cNvCxnSpPr/>
          <p:nvPr/>
        </p:nvCxnSpPr>
        <p:spPr bwMode="auto">
          <a:xfrm>
            <a:off x="179512" y="4931586"/>
            <a:ext cx="1440160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4" name="テキスト ボックス 143"/>
          <p:cNvSpPr txBox="1"/>
          <p:nvPr/>
        </p:nvSpPr>
        <p:spPr>
          <a:xfrm>
            <a:off x="575556" y="4571546"/>
            <a:ext cx="86409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行先：</a:t>
            </a:r>
            <a:r>
              <a:rPr kumimoji="1" lang="en-US" altLang="ja-JP" sz="1100" dirty="0">
                <a:solidFill>
                  <a:schemeClr val="tx1"/>
                </a:solidFill>
                <a:latin typeface="+mn-ea"/>
                <a:ea typeface="+mn-ea"/>
              </a:rPr>
              <a:t>3</a:t>
            </a:r>
            <a:r>
              <a:rPr kumimoji="1"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階</a:t>
            </a:r>
          </a:p>
        </p:txBody>
      </p:sp>
      <p:cxnSp>
        <p:nvCxnSpPr>
          <p:cNvPr id="145" name="直線コネクタ 144"/>
          <p:cNvCxnSpPr/>
          <p:nvPr/>
        </p:nvCxnSpPr>
        <p:spPr bwMode="auto">
          <a:xfrm>
            <a:off x="2123728" y="475156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6" name="直線コネクタ 145"/>
          <p:cNvCxnSpPr/>
          <p:nvPr/>
        </p:nvCxnSpPr>
        <p:spPr bwMode="auto">
          <a:xfrm>
            <a:off x="2123728" y="493158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7" name="直線コネクタ 146"/>
          <p:cNvCxnSpPr/>
          <p:nvPr/>
        </p:nvCxnSpPr>
        <p:spPr bwMode="auto">
          <a:xfrm>
            <a:off x="2123728" y="5111606"/>
            <a:ext cx="15841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8" name="テキスト ボックス 147"/>
          <p:cNvSpPr txBox="1"/>
          <p:nvPr/>
        </p:nvSpPr>
        <p:spPr>
          <a:xfrm>
            <a:off x="3161297" y="4545124"/>
            <a:ext cx="48561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３</a:t>
            </a:r>
            <a:r>
              <a:rPr kumimoji="1"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階</a:t>
            </a:r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3164570" y="4725144"/>
            <a:ext cx="48561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２</a:t>
            </a:r>
            <a:r>
              <a:rPr kumimoji="1"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階</a:t>
            </a:r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1439652" y="4175502"/>
            <a:ext cx="86409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昇降機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3" name="正方形/長方形 152"/>
          <p:cNvSpPr/>
          <p:nvPr/>
        </p:nvSpPr>
        <p:spPr bwMode="auto">
          <a:xfrm>
            <a:off x="917594" y="4823574"/>
            <a:ext cx="108012" cy="1080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54" name="直線矢印コネクタ 153"/>
          <p:cNvCxnSpPr/>
          <p:nvPr/>
        </p:nvCxnSpPr>
        <p:spPr bwMode="auto">
          <a:xfrm>
            <a:off x="2087724" y="4257092"/>
            <a:ext cx="180020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ysDot"/>
            <a:round/>
            <a:headEnd type="triangle" w="med" len="med"/>
            <a:tailEnd type="none"/>
          </a:ln>
          <a:effectLst/>
        </p:spPr>
      </p:cxnSp>
      <p:sp>
        <p:nvSpPr>
          <p:cNvPr id="155" name="テキスト ボックス 154"/>
          <p:cNvSpPr txBox="1"/>
          <p:nvPr/>
        </p:nvSpPr>
        <p:spPr>
          <a:xfrm>
            <a:off x="35496" y="3347410"/>
            <a:ext cx="68407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kumimoji="1" lang="ja-JP" altLang="en-US" sz="1100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時刻２</a:t>
            </a: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2087724" y="4211506"/>
            <a:ext cx="48561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応用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3167844" y="4905164"/>
            <a:ext cx="485616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１</a:t>
            </a:r>
            <a:r>
              <a:rPr kumimoji="1"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階</a:t>
            </a:r>
          </a:p>
        </p:txBody>
      </p:sp>
      <p:pic>
        <p:nvPicPr>
          <p:cNvPr id="158" name="図 157">
            <a:extLst>
              <a:ext uri="{FF2B5EF4-FFF2-40B4-BE49-F238E27FC236}">
                <a16:creationId xmlns:a16="http://schemas.microsoft.com/office/drawing/2014/main" id="{CABE75EE-8F6B-44D7-9313-6990877BDA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9999"/>
          <a:stretch/>
        </p:blipFill>
        <p:spPr>
          <a:xfrm>
            <a:off x="5832708" y="1826155"/>
            <a:ext cx="422976" cy="540060"/>
          </a:xfrm>
          <a:prstGeom prst="rect">
            <a:avLst/>
          </a:prstGeom>
        </p:spPr>
      </p:pic>
      <p:sp>
        <p:nvSpPr>
          <p:cNvPr id="159" name="テキスト ボックス 158"/>
          <p:cNvSpPr txBox="1"/>
          <p:nvPr/>
        </p:nvSpPr>
        <p:spPr>
          <a:xfrm>
            <a:off x="5160253" y="4509339"/>
            <a:ext cx="537885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担当</a:t>
            </a:r>
            <a:endParaRPr kumimoji="1" lang="ja-JP" altLang="en-US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0" name="図 159">
            <a:extLst>
              <a:ext uri="{FF2B5EF4-FFF2-40B4-BE49-F238E27FC236}">
                <a16:creationId xmlns:a16="http://schemas.microsoft.com/office/drawing/2014/main" id="{CABE75EE-8F6B-44D7-9313-6990877BDA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9999"/>
          <a:stretch/>
        </p:blipFill>
        <p:spPr>
          <a:xfrm>
            <a:off x="5832708" y="3068960"/>
            <a:ext cx="422976" cy="540059"/>
          </a:xfrm>
          <a:prstGeom prst="rect">
            <a:avLst/>
          </a:prstGeom>
        </p:spPr>
      </p:pic>
      <p:pic>
        <p:nvPicPr>
          <p:cNvPr id="161" name="図 160">
            <a:extLst>
              <a:ext uri="{FF2B5EF4-FFF2-40B4-BE49-F238E27FC236}">
                <a16:creationId xmlns:a16="http://schemas.microsoft.com/office/drawing/2014/main" id="{CABE75EE-8F6B-44D7-9313-6990877BDA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9999"/>
          <a:stretch/>
        </p:blipFill>
        <p:spPr>
          <a:xfrm>
            <a:off x="5821679" y="4364509"/>
            <a:ext cx="422976" cy="540059"/>
          </a:xfrm>
          <a:prstGeom prst="rect">
            <a:avLst/>
          </a:prstGeom>
        </p:spPr>
      </p:pic>
      <p:sp>
        <p:nvSpPr>
          <p:cNvPr id="162" name="左右矢印 161"/>
          <p:cNvSpPr/>
          <p:nvPr/>
        </p:nvSpPr>
        <p:spPr bwMode="auto">
          <a:xfrm rot="5400000">
            <a:off x="5664170" y="2554897"/>
            <a:ext cx="737996" cy="290133"/>
          </a:xfrm>
          <a:prstGeom prst="left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3" name="左右矢印 162"/>
          <p:cNvSpPr/>
          <p:nvPr/>
        </p:nvSpPr>
        <p:spPr bwMode="auto">
          <a:xfrm rot="5400000">
            <a:off x="5681181" y="3837351"/>
            <a:ext cx="703972" cy="283907"/>
          </a:xfrm>
          <a:prstGeom prst="left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4932040" y="3238456"/>
            <a:ext cx="82809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リーダ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6" name="楕円 165"/>
          <p:cNvSpPr/>
          <p:nvPr/>
        </p:nvSpPr>
        <p:spPr bwMode="auto">
          <a:xfrm>
            <a:off x="5652120" y="4329100"/>
            <a:ext cx="756084" cy="683422"/>
          </a:xfrm>
          <a:prstGeom prst="ellipse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cxnSp>
        <p:nvCxnSpPr>
          <p:cNvPr id="169" name="直線コネクタ 168"/>
          <p:cNvCxnSpPr/>
          <p:nvPr/>
        </p:nvCxnSpPr>
        <p:spPr bwMode="auto">
          <a:xfrm>
            <a:off x="107504" y="4077072"/>
            <a:ext cx="3780420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直線矢印コネクタ 170"/>
          <p:cNvCxnSpPr/>
          <p:nvPr/>
        </p:nvCxnSpPr>
        <p:spPr bwMode="auto">
          <a:xfrm>
            <a:off x="1043608" y="2708920"/>
            <a:ext cx="864096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5" name="直線矢印コネクタ 174"/>
          <p:cNvCxnSpPr/>
          <p:nvPr/>
        </p:nvCxnSpPr>
        <p:spPr bwMode="auto">
          <a:xfrm>
            <a:off x="1367644" y="2060848"/>
            <a:ext cx="792088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176" name="直線矢印コネクタ 175"/>
          <p:cNvCxnSpPr/>
          <p:nvPr/>
        </p:nvCxnSpPr>
        <p:spPr bwMode="auto">
          <a:xfrm>
            <a:off x="647564" y="3789040"/>
            <a:ext cx="1512168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177" name="直線矢印コネクタ 176"/>
          <p:cNvCxnSpPr/>
          <p:nvPr/>
        </p:nvCxnSpPr>
        <p:spPr bwMode="auto">
          <a:xfrm>
            <a:off x="647564" y="2384884"/>
            <a:ext cx="720080" cy="0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178" name="直線矢印コネクタ 177"/>
          <p:cNvCxnSpPr/>
          <p:nvPr/>
        </p:nvCxnSpPr>
        <p:spPr bwMode="auto">
          <a:xfrm>
            <a:off x="647564" y="2384884"/>
            <a:ext cx="0" cy="140415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184" name="直線矢印コネクタ 183"/>
          <p:cNvCxnSpPr/>
          <p:nvPr/>
        </p:nvCxnSpPr>
        <p:spPr bwMode="auto">
          <a:xfrm>
            <a:off x="2159732" y="2060848"/>
            <a:ext cx="0" cy="1728192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188" name="直線矢印コネクタ 187"/>
          <p:cNvCxnSpPr/>
          <p:nvPr/>
        </p:nvCxnSpPr>
        <p:spPr bwMode="auto">
          <a:xfrm>
            <a:off x="1367644" y="2060848"/>
            <a:ext cx="0" cy="324036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198" name="直線矢印コネクタ 197"/>
          <p:cNvCxnSpPr/>
          <p:nvPr/>
        </p:nvCxnSpPr>
        <p:spPr bwMode="auto">
          <a:xfrm>
            <a:off x="1367644" y="3789040"/>
            <a:ext cx="0" cy="72008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/>
          </a:ln>
          <a:effectLst/>
        </p:spPr>
      </p:cxnSp>
      <p:sp>
        <p:nvSpPr>
          <p:cNvPr id="201" name="正方形/長方形 200"/>
          <p:cNvSpPr/>
          <p:nvPr/>
        </p:nvSpPr>
        <p:spPr bwMode="auto">
          <a:xfrm>
            <a:off x="1230892" y="2410655"/>
            <a:ext cx="396044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FF0000"/>
                </a:solidFill>
              </a:rPr>
              <a:t>①</a:t>
            </a:r>
            <a:endParaRPr kumimoji="1" lang="ja-JP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02" name="正方形/長方形 201"/>
          <p:cNvSpPr/>
          <p:nvPr/>
        </p:nvSpPr>
        <p:spPr bwMode="auto">
          <a:xfrm>
            <a:off x="1583668" y="2996952"/>
            <a:ext cx="396044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FF0000"/>
                </a:solidFill>
              </a:rPr>
              <a:t>②</a:t>
            </a:r>
            <a:endParaRPr kumimoji="1" lang="ja-JP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03" name="正方形/長方形 202"/>
          <p:cNvSpPr/>
          <p:nvPr/>
        </p:nvSpPr>
        <p:spPr bwMode="auto">
          <a:xfrm>
            <a:off x="2591780" y="3140968"/>
            <a:ext cx="396044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solidFill>
                  <a:srgbClr val="FF0000"/>
                </a:solidFill>
              </a:rPr>
              <a:t>③</a:t>
            </a:r>
            <a:endParaRPr kumimoji="1" lang="ja-JP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204" name="テキスト ボックス 203"/>
          <p:cNvSpPr txBox="1"/>
          <p:nvPr/>
        </p:nvSpPr>
        <p:spPr>
          <a:xfrm>
            <a:off x="3779912" y="2960948"/>
            <a:ext cx="936104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数週間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シミュレーション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4588237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-72516" y="378287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⑥車両のシミュレーション環境構築</a:t>
            </a:r>
            <a:endParaRPr lang="en-US" altLang="ja-JP" sz="2400" dirty="0"/>
          </a:p>
          <a:p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ヶ月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(2016/04</a:t>
            </a:r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2017/12)</a:t>
            </a: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886169" y="1361177"/>
            <a:ext cx="3060340" cy="3240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顧客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lang="en-US" altLang="ja-JP" sz="1400" dirty="0"/>
              <a:t>30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名、リーダ：</a:t>
            </a:r>
            <a:r>
              <a:rPr kumimoji="1" lang="en-US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名</a:t>
            </a:r>
            <a:r>
              <a:rPr lang="ja-JP" altLang="en-US" sz="1400" dirty="0"/>
              <a:t>、担当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1" lang="en-US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名</a:t>
            </a:r>
          </a:p>
        </p:txBody>
      </p:sp>
      <p:sp>
        <p:nvSpPr>
          <p:cNvPr id="72" name="正方形/長方形 71"/>
          <p:cNvSpPr/>
          <p:nvPr/>
        </p:nvSpPr>
        <p:spPr bwMode="auto">
          <a:xfrm>
            <a:off x="251520" y="5508612"/>
            <a:ext cx="3780420" cy="1412776"/>
          </a:xfrm>
          <a:prstGeom prst="rect">
            <a:avLst/>
          </a:prstGeom>
          <a:noFill/>
          <a:ln w="158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</a:t>
            </a:r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ECU</a:t>
            </a:r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ネットワーク図の作成</a:t>
            </a:r>
            <a:endParaRPr lang="en-US" altLang="ja-JP" sz="16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・各</a:t>
            </a:r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ECU</a:t>
            </a:r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端子設計</a:t>
            </a:r>
            <a:endParaRPr lang="en-US" altLang="ja-JP" sz="16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・センサ、アクチュエータ、</a:t>
            </a:r>
            <a:r>
              <a:rPr lang="en-US" altLang="ja-JP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CAN</a:t>
            </a:r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模擬</a:t>
            </a: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・単体確認</a:t>
            </a:r>
            <a:endParaRPr lang="en-US" altLang="ja-JP" sz="16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kumimoji="1" lang="ja-JP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・基本走行確認</a:t>
            </a:r>
            <a:endParaRPr kumimoji="1" lang="ja-JP" altLang="en-US" sz="16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179512" y="5157192"/>
            <a:ext cx="1440160" cy="3043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■開発工程</a:t>
            </a:r>
            <a:endParaRPr kumimoji="1" lang="ja-JP" altLang="en-US" sz="2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107504" y="1628800"/>
            <a:ext cx="1367644" cy="312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■開発概要</a:t>
            </a:r>
            <a:endParaRPr kumimoji="1" lang="ja-JP" altLang="en-US" sz="2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下矢印 50"/>
          <p:cNvSpPr/>
          <p:nvPr/>
        </p:nvSpPr>
        <p:spPr bwMode="auto">
          <a:xfrm>
            <a:off x="3813795" y="5723937"/>
            <a:ext cx="827584" cy="1044116"/>
          </a:xfrm>
          <a:prstGeom prst="downArrow">
            <a:avLst>
              <a:gd name="adj1" fmla="val 50000"/>
              <a:gd name="adj2" fmla="val 5434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開</a:t>
            </a:r>
            <a:endParaRPr kumimoji="1" lang="en-US" altLang="ja-JP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発</a:t>
            </a:r>
            <a:endParaRPr kumimoji="1" lang="en-US" altLang="ja-JP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工</a:t>
            </a:r>
            <a:endParaRPr lang="en-US" altLang="ja-JP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程</a:t>
            </a:r>
            <a:endParaRPr kumimoji="1" lang="ja-JP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4860032" y="5717631"/>
            <a:ext cx="3420380" cy="360040"/>
          </a:xfrm>
          <a:prstGeom prst="rect">
            <a:avLst/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600" dirty="0"/>
              <a:t>未経験状態からのハーネス設計</a:t>
            </a:r>
            <a:endParaRPr lang="en-US" altLang="ja-JP" sz="16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650231" y="5393595"/>
            <a:ext cx="176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■苦労</a:t>
            </a:r>
            <a:endParaRPr kumimoji="1" lang="ja-JP" altLang="en-US" sz="2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650231" y="6041667"/>
            <a:ext cx="176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■得たもの</a:t>
            </a:r>
            <a:endParaRPr kumimoji="1" lang="ja-JP" altLang="en-US" sz="2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4727330" y="6454715"/>
            <a:ext cx="3949126" cy="387660"/>
          </a:xfrm>
          <a:prstGeom prst="rect">
            <a:avLst/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ja-JP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　</a:t>
            </a:r>
            <a:r>
              <a:rPr lang="ja-JP" altLang="en-US" sz="1600" dirty="0"/>
              <a:t>車両レベルの車載経験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752020" y="980728"/>
            <a:ext cx="176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規模・役割</a:t>
            </a: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0" y="944724"/>
            <a:ext cx="4644008" cy="82809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>
                <a:latin typeface="ＭＳ Ｐゴシック" panose="020B0600070205080204" pitchFamily="50" charset="-128"/>
              </a:rPr>
              <a:t>・評価対象を個別</a:t>
            </a:r>
            <a:r>
              <a:rPr lang="en-US" altLang="ja-JP" sz="1600" dirty="0">
                <a:latin typeface="ＭＳ Ｐゴシック" panose="020B0600070205080204" pitchFamily="50" charset="-128"/>
              </a:rPr>
              <a:t>ECU</a:t>
            </a:r>
            <a:r>
              <a:rPr lang="ja-JP" altLang="en-US" sz="1600" dirty="0">
                <a:latin typeface="ＭＳ Ｐゴシック" panose="020B0600070205080204" pitchFamily="50" charset="-128"/>
              </a:rPr>
              <a:t>から車両までに拡張</a:t>
            </a:r>
            <a:endParaRPr lang="en-US" altLang="ja-JP" sz="1600" dirty="0">
              <a:latin typeface="ＭＳ Ｐゴシック" panose="020B0600070205080204" pitchFamily="50" charset="-128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panose="020B0600070205080204" pitchFamily="50" charset="-128"/>
              </a:rPr>
              <a:t>・</a:t>
            </a:r>
            <a:r>
              <a:rPr kumimoji="1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panose="020B0600070205080204" pitchFamily="50" charset="-128"/>
              </a:rPr>
              <a:t>ECU</a:t>
            </a:r>
            <a:r>
              <a:rPr lang="ja-JP" altLang="en-US" sz="1600" dirty="0">
                <a:latin typeface="ＭＳ Ｐゴシック" panose="020B0600070205080204" pitchFamily="50" charset="-128"/>
              </a:rPr>
              <a:t>を裸にして独自のハーネスネットワークを構築</a:t>
            </a:r>
            <a:endParaRPr kumimoji="1" lang="ja-JP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panose="020B0600070205080204" pitchFamily="50" charset="-128"/>
            </a:endParaRPr>
          </a:p>
        </p:txBody>
      </p:sp>
      <p:pic>
        <p:nvPicPr>
          <p:cNvPr id="158" name="図 157">
            <a:extLst>
              <a:ext uri="{FF2B5EF4-FFF2-40B4-BE49-F238E27FC236}">
                <a16:creationId xmlns:a16="http://schemas.microsoft.com/office/drawing/2014/main" id="{CABE75EE-8F6B-44D7-9313-6990877BDA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9999"/>
          <a:stretch/>
        </p:blipFill>
        <p:spPr>
          <a:xfrm>
            <a:off x="5832708" y="1826155"/>
            <a:ext cx="422976" cy="540060"/>
          </a:xfrm>
          <a:prstGeom prst="rect">
            <a:avLst/>
          </a:prstGeom>
        </p:spPr>
      </p:pic>
      <p:sp>
        <p:nvSpPr>
          <p:cNvPr id="159" name="テキスト ボックス 158"/>
          <p:cNvSpPr txBox="1"/>
          <p:nvPr/>
        </p:nvSpPr>
        <p:spPr>
          <a:xfrm>
            <a:off x="5160253" y="4509339"/>
            <a:ext cx="537885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担当</a:t>
            </a:r>
            <a:endParaRPr kumimoji="1" lang="ja-JP" altLang="en-US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160" name="図 159">
            <a:extLst>
              <a:ext uri="{FF2B5EF4-FFF2-40B4-BE49-F238E27FC236}">
                <a16:creationId xmlns:a16="http://schemas.microsoft.com/office/drawing/2014/main" id="{CABE75EE-8F6B-44D7-9313-6990877BDA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9999"/>
          <a:stretch/>
        </p:blipFill>
        <p:spPr>
          <a:xfrm>
            <a:off x="5832708" y="3068960"/>
            <a:ext cx="422976" cy="540059"/>
          </a:xfrm>
          <a:prstGeom prst="rect">
            <a:avLst/>
          </a:prstGeom>
        </p:spPr>
      </p:pic>
      <p:pic>
        <p:nvPicPr>
          <p:cNvPr id="161" name="図 160">
            <a:extLst>
              <a:ext uri="{FF2B5EF4-FFF2-40B4-BE49-F238E27FC236}">
                <a16:creationId xmlns:a16="http://schemas.microsoft.com/office/drawing/2014/main" id="{CABE75EE-8F6B-44D7-9313-6990877BDA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9999"/>
          <a:stretch/>
        </p:blipFill>
        <p:spPr>
          <a:xfrm>
            <a:off x="5821679" y="4364509"/>
            <a:ext cx="422976" cy="540059"/>
          </a:xfrm>
          <a:prstGeom prst="rect">
            <a:avLst/>
          </a:prstGeom>
        </p:spPr>
      </p:pic>
      <p:sp>
        <p:nvSpPr>
          <p:cNvPr id="162" name="左右矢印 161"/>
          <p:cNvSpPr/>
          <p:nvPr/>
        </p:nvSpPr>
        <p:spPr bwMode="auto">
          <a:xfrm rot="5400000">
            <a:off x="5664170" y="2554897"/>
            <a:ext cx="737996" cy="290133"/>
          </a:xfrm>
          <a:prstGeom prst="left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3" name="左右矢印 162"/>
          <p:cNvSpPr/>
          <p:nvPr/>
        </p:nvSpPr>
        <p:spPr bwMode="auto">
          <a:xfrm rot="5400000">
            <a:off x="5681181" y="3837351"/>
            <a:ext cx="703972" cy="283907"/>
          </a:xfrm>
          <a:prstGeom prst="left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4932040" y="3238456"/>
            <a:ext cx="82809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リーダ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6" name="楕円 165"/>
          <p:cNvSpPr/>
          <p:nvPr/>
        </p:nvSpPr>
        <p:spPr bwMode="auto">
          <a:xfrm>
            <a:off x="4968044" y="3032956"/>
            <a:ext cx="756084" cy="683422"/>
          </a:xfrm>
          <a:prstGeom prst="ellipse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101" name="図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4041068"/>
            <a:ext cx="933450" cy="838200"/>
          </a:xfrm>
          <a:prstGeom prst="rect">
            <a:avLst/>
          </a:prstGeom>
        </p:spPr>
      </p:pic>
      <p:pic>
        <p:nvPicPr>
          <p:cNvPr id="112" name="図 111"/>
          <p:cNvPicPr>
            <a:picLocks noChangeAspect="1"/>
          </p:cNvPicPr>
          <p:nvPr/>
        </p:nvPicPr>
        <p:blipFill rotWithShape="1">
          <a:blip r:embed="rId5"/>
          <a:srcRect l="12064" t="11624" b="25632"/>
          <a:stretch/>
        </p:blipFill>
        <p:spPr>
          <a:xfrm>
            <a:off x="395536" y="2749291"/>
            <a:ext cx="745459" cy="304800"/>
          </a:xfrm>
          <a:prstGeom prst="rect">
            <a:avLst/>
          </a:prstGeom>
        </p:spPr>
      </p:pic>
      <p:cxnSp>
        <p:nvCxnSpPr>
          <p:cNvPr id="121" name="直線矢印コネクタ 120"/>
          <p:cNvCxnSpPr/>
          <p:nvPr/>
        </p:nvCxnSpPr>
        <p:spPr bwMode="auto">
          <a:xfrm flipH="1">
            <a:off x="1331640" y="4617132"/>
            <a:ext cx="882414" cy="3913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lgDash"/>
            <a:round/>
            <a:headEnd type="triangle" w="med" len="med"/>
            <a:tailEnd type="none"/>
          </a:ln>
          <a:effectLst/>
        </p:spPr>
      </p:cxnSp>
      <p:sp>
        <p:nvSpPr>
          <p:cNvPr id="165" name="正方形/長方形 164"/>
          <p:cNvSpPr/>
          <p:nvPr/>
        </p:nvSpPr>
        <p:spPr bwMode="auto">
          <a:xfrm>
            <a:off x="2339752" y="4833156"/>
            <a:ext cx="702040" cy="2430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テスタ</a:t>
            </a:r>
          </a:p>
        </p:txBody>
      </p:sp>
      <p:sp>
        <p:nvSpPr>
          <p:cNvPr id="168" name="正方形/長方形 167"/>
          <p:cNvSpPr/>
          <p:nvPr/>
        </p:nvSpPr>
        <p:spPr bwMode="auto">
          <a:xfrm>
            <a:off x="503548" y="4725144"/>
            <a:ext cx="1158944" cy="46805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プッシュスタート</a:t>
            </a:r>
            <a:endParaRPr lang="en-US" altLang="ja-JP" sz="1400" dirty="0"/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→ノーマル走行</a:t>
            </a:r>
          </a:p>
        </p:txBody>
      </p:sp>
      <p:pic>
        <p:nvPicPr>
          <p:cNvPr id="170" name="図 16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888" y="4185084"/>
            <a:ext cx="685800" cy="523875"/>
          </a:xfrm>
          <a:prstGeom prst="rect">
            <a:avLst/>
          </a:prstGeom>
        </p:spPr>
      </p:pic>
      <p:cxnSp>
        <p:nvCxnSpPr>
          <p:cNvPr id="172" name="直線矢印コネクタ 171"/>
          <p:cNvCxnSpPr/>
          <p:nvPr/>
        </p:nvCxnSpPr>
        <p:spPr bwMode="auto">
          <a:xfrm flipH="1">
            <a:off x="2987824" y="4545124"/>
            <a:ext cx="648072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lgDash"/>
            <a:round/>
            <a:headEnd type="triangle" w="med" len="med"/>
            <a:tailEnd type="none"/>
          </a:ln>
          <a:effectLst/>
        </p:spPr>
      </p:cxnSp>
      <p:sp>
        <p:nvSpPr>
          <p:cNvPr id="173" name="正方形/長方形 172"/>
          <p:cNvSpPr/>
          <p:nvPr/>
        </p:nvSpPr>
        <p:spPr bwMode="auto">
          <a:xfrm>
            <a:off x="3491880" y="4689140"/>
            <a:ext cx="847725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計測データ</a:t>
            </a:r>
            <a:endParaRPr kumimoji="1" lang="en-US" altLang="ja-JP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保存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74" name="図 173"/>
          <p:cNvPicPr>
            <a:picLocks noChangeAspect="1"/>
          </p:cNvPicPr>
          <p:nvPr/>
        </p:nvPicPr>
        <p:blipFill rotWithShape="1">
          <a:blip r:embed="rId5"/>
          <a:srcRect l="12064" t="11624" b="25632"/>
          <a:stretch/>
        </p:blipFill>
        <p:spPr>
          <a:xfrm>
            <a:off x="1403648" y="2749291"/>
            <a:ext cx="745459" cy="304800"/>
          </a:xfrm>
          <a:prstGeom prst="rect">
            <a:avLst/>
          </a:prstGeom>
        </p:spPr>
      </p:pic>
      <p:sp>
        <p:nvSpPr>
          <p:cNvPr id="179" name="テキスト ボックス 178"/>
          <p:cNvSpPr txBox="1"/>
          <p:nvPr/>
        </p:nvSpPr>
        <p:spPr>
          <a:xfrm>
            <a:off x="1331640" y="2623277"/>
            <a:ext cx="82809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エンジン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0" name="テキスト ボックス 179"/>
          <p:cNvSpPr txBox="1"/>
          <p:nvPr/>
        </p:nvSpPr>
        <p:spPr>
          <a:xfrm>
            <a:off x="359532" y="2623277"/>
            <a:ext cx="82809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ブレーキ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81" name="図 180"/>
          <p:cNvPicPr>
            <a:picLocks noChangeAspect="1"/>
          </p:cNvPicPr>
          <p:nvPr/>
        </p:nvPicPr>
        <p:blipFill rotWithShape="1">
          <a:blip r:embed="rId5"/>
          <a:srcRect l="12064" t="11624" b="25632"/>
          <a:stretch/>
        </p:blipFill>
        <p:spPr>
          <a:xfrm>
            <a:off x="2375756" y="2749291"/>
            <a:ext cx="745459" cy="304800"/>
          </a:xfrm>
          <a:prstGeom prst="rect">
            <a:avLst/>
          </a:prstGeom>
        </p:spPr>
      </p:pic>
      <p:sp>
        <p:nvSpPr>
          <p:cNvPr id="182" name="テキスト ボックス 181"/>
          <p:cNvSpPr txBox="1"/>
          <p:nvPr/>
        </p:nvSpPr>
        <p:spPr>
          <a:xfrm>
            <a:off x="2339752" y="2600908"/>
            <a:ext cx="1044116" cy="26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ボディー  ・・・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83" name="図 182"/>
          <p:cNvPicPr>
            <a:picLocks noChangeAspect="1"/>
          </p:cNvPicPr>
          <p:nvPr/>
        </p:nvPicPr>
        <p:blipFill rotWithShape="1">
          <a:blip r:embed="rId5"/>
          <a:srcRect l="12064" t="11624" b="25632"/>
          <a:stretch/>
        </p:blipFill>
        <p:spPr>
          <a:xfrm>
            <a:off x="3358489" y="2749291"/>
            <a:ext cx="745459" cy="304800"/>
          </a:xfrm>
          <a:prstGeom prst="rect">
            <a:avLst/>
          </a:prstGeom>
        </p:spPr>
      </p:pic>
      <p:sp>
        <p:nvSpPr>
          <p:cNvPr id="185" name="テキスト ボックス 184"/>
          <p:cNvSpPr txBox="1"/>
          <p:nvPr/>
        </p:nvSpPr>
        <p:spPr>
          <a:xfrm>
            <a:off x="3239852" y="2623277"/>
            <a:ext cx="82809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数十の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ECU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9" name="カギ線コネクタ 8"/>
          <p:cNvCxnSpPr/>
          <p:nvPr/>
        </p:nvCxnSpPr>
        <p:spPr bwMode="auto">
          <a:xfrm rot="16200000" flipH="1">
            <a:off x="1115808" y="2620830"/>
            <a:ext cx="985740" cy="1894195"/>
          </a:xfrm>
          <a:prstGeom prst="bentConnector3">
            <a:avLst>
              <a:gd name="adj1" fmla="val 39487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6" name="カギ線コネクタ 185"/>
          <p:cNvCxnSpPr/>
          <p:nvPr/>
        </p:nvCxnSpPr>
        <p:spPr bwMode="auto">
          <a:xfrm rot="16200000" flipH="1">
            <a:off x="1713149" y="3084824"/>
            <a:ext cx="1038510" cy="934777"/>
          </a:xfrm>
          <a:prstGeom prst="bentConnector3">
            <a:avLst>
              <a:gd name="adj1" fmla="val 36499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7" name="カギ線コネクタ 186"/>
          <p:cNvCxnSpPr/>
          <p:nvPr/>
        </p:nvCxnSpPr>
        <p:spPr bwMode="auto">
          <a:xfrm rot="16200000" flipH="1">
            <a:off x="2273472" y="3543974"/>
            <a:ext cx="1009346" cy="59318"/>
          </a:xfrm>
          <a:prstGeom prst="bentConnector3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189" name="カギ線コネクタ 188"/>
          <p:cNvCxnSpPr/>
          <p:nvPr/>
        </p:nvCxnSpPr>
        <p:spPr bwMode="auto">
          <a:xfrm rot="5400000">
            <a:off x="2853001" y="3224918"/>
            <a:ext cx="1003741" cy="66208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52" name="正方形/長方形 151"/>
          <p:cNvSpPr/>
          <p:nvPr/>
        </p:nvSpPr>
        <p:spPr bwMode="auto">
          <a:xfrm>
            <a:off x="1943708" y="3631389"/>
            <a:ext cx="1692188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電気信号模擬、計測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8" name="直線コネクタ 17"/>
          <p:cNvCxnSpPr/>
          <p:nvPr/>
        </p:nvCxnSpPr>
        <p:spPr bwMode="auto">
          <a:xfrm>
            <a:off x="2015716" y="1880828"/>
            <a:ext cx="36000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0" name="テキスト ボックス 189"/>
          <p:cNvSpPr txBox="1"/>
          <p:nvPr/>
        </p:nvSpPr>
        <p:spPr>
          <a:xfrm>
            <a:off x="2447764" y="1736812"/>
            <a:ext cx="2052228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l"/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センサ、アクチュエータ、</a:t>
            </a:r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CAN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模擬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cxnSp>
        <p:nvCxnSpPr>
          <p:cNvPr id="191" name="直線コネクタ 190"/>
          <p:cNvCxnSpPr/>
          <p:nvPr/>
        </p:nvCxnSpPr>
        <p:spPr bwMode="auto">
          <a:xfrm>
            <a:off x="1079612" y="2911309"/>
            <a:ext cx="36004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93" name="直線コネクタ 192"/>
          <p:cNvCxnSpPr/>
          <p:nvPr/>
        </p:nvCxnSpPr>
        <p:spPr bwMode="auto">
          <a:xfrm>
            <a:off x="2087724" y="2911309"/>
            <a:ext cx="36004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94" name="直線コネクタ 193"/>
          <p:cNvCxnSpPr/>
          <p:nvPr/>
        </p:nvCxnSpPr>
        <p:spPr bwMode="auto">
          <a:xfrm>
            <a:off x="3023828" y="2911309"/>
            <a:ext cx="36004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95" name="直線コネクタ 194"/>
          <p:cNvCxnSpPr/>
          <p:nvPr/>
        </p:nvCxnSpPr>
        <p:spPr bwMode="auto">
          <a:xfrm>
            <a:off x="2015716" y="2024844"/>
            <a:ext cx="36004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96" name="テキスト ボックス 195"/>
          <p:cNvSpPr txBox="1"/>
          <p:nvPr/>
        </p:nvSpPr>
        <p:spPr>
          <a:xfrm>
            <a:off x="2447764" y="1898830"/>
            <a:ext cx="1512168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l"/>
            <a:r>
              <a:rPr lang="en-US" altLang="ja-JP" sz="1100" dirty="0">
                <a:solidFill>
                  <a:schemeClr val="tx1"/>
                </a:solidFill>
                <a:latin typeface="+mn-ea"/>
              </a:rPr>
              <a:t>ECU</a:t>
            </a:r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間端子直結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1720" y="4185084"/>
            <a:ext cx="343585" cy="286321"/>
          </a:xfrm>
          <a:prstGeom prst="rect">
            <a:avLst/>
          </a:prstGeom>
        </p:spPr>
      </p:pic>
      <p:cxnSp>
        <p:nvCxnSpPr>
          <p:cNvPr id="197" name="直線矢印コネクタ 196"/>
          <p:cNvCxnSpPr/>
          <p:nvPr/>
        </p:nvCxnSpPr>
        <p:spPr bwMode="auto">
          <a:xfrm flipH="1" flipV="1">
            <a:off x="1781976" y="4352912"/>
            <a:ext cx="341242" cy="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1" name="直線矢印コネクタ 200"/>
          <p:cNvCxnSpPr/>
          <p:nvPr/>
        </p:nvCxnSpPr>
        <p:spPr bwMode="auto">
          <a:xfrm flipH="1" flipV="1">
            <a:off x="287524" y="3897052"/>
            <a:ext cx="1493370" cy="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2" name="直線矢印コネクタ 201"/>
          <p:cNvCxnSpPr/>
          <p:nvPr/>
        </p:nvCxnSpPr>
        <p:spPr bwMode="auto">
          <a:xfrm flipH="1">
            <a:off x="287524" y="2528901"/>
            <a:ext cx="3168352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3" name="直線矢印コネクタ 202"/>
          <p:cNvCxnSpPr/>
          <p:nvPr/>
        </p:nvCxnSpPr>
        <p:spPr bwMode="auto">
          <a:xfrm>
            <a:off x="287524" y="2528900"/>
            <a:ext cx="0" cy="136815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5" name="直線矢印コネクタ 204"/>
          <p:cNvCxnSpPr/>
          <p:nvPr/>
        </p:nvCxnSpPr>
        <p:spPr bwMode="auto">
          <a:xfrm>
            <a:off x="503548" y="2528900"/>
            <a:ext cx="0" cy="28803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7" name="直線矢印コネクタ 206"/>
          <p:cNvCxnSpPr/>
          <p:nvPr/>
        </p:nvCxnSpPr>
        <p:spPr bwMode="auto">
          <a:xfrm>
            <a:off x="1475656" y="2528900"/>
            <a:ext cx="0" cy="28803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8" name="直線矢印コネクタ 207"/>
          <p:cNvCxnSpPr/>
          <p:nvPr/>
        </p:nvCxnSpPr>
        <p:spPr bwMode="auto">
          <a:xfrm>
            <a:off x="1775880" y="3897052"/>
            <a:ext cx="0" cy="46805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09" name="直線矢印コネクタ 208"/>
          <p:cNvCxnSpPr/>
          <p:nvPr/>
        </p:nvCxnSpPr>
        <p:spPr bwMode="auto">
          <a:xfrm>
            <a:off x="2447764" y="2528900"/>
            <a:ext cx="0" cy="28803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10" name="直線矢印コネクタ 209"/>
          <p:cNvCxnSpPr/>
          <p:nvPr/>
        </p:nvCxnSpPr>
        <p:spPr bwMode="auto">
          <a:xfrm>
            <a:off x="3455876" y="2528900"/>
            <a:ext cx="0" cy="28803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11" name="テキスト ボックス 210"/>
          <p:cNvSpPr txBox="1"/>
          <p:nvPr/>
        </p:nvSpPr>
        <p:spPr>
          <a:xfrm>
            <a:off x="1045502" y="3673334"/>
            <a:ext cx="61017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kumimoji="1" lang="ja-JP" altLang="en-US" dirty="0">
                <a:solidFill>
                  <a:schemeClr val="tx1"/>
                </a:solidFill>
                <a:latin typeface="+mn-ea"/>
                <a:ea typeface="+mn-ea"/>
              </a:rPr>
              <a:t>電源</a:t>
            </a:r>
          </a:p>
        </p:txBody>
      </p:sp>
      <p:cxnSp>
        <p:nvCxnSpPr>
          <p:cNvPr id="212" name="直線コネクタ 211"/>
          <p:cNvCxnSpPr/>
          <p:nvPr/>
        </p:nvCxnSpPr>
        <p:spPr bwMode="auto">
          <a:xfrm>
            <a:off x="2015716" y="2168860"/>
            <a:ext cx="360040" cy="0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3" name="テキスト ボックス 212"/>
          <p:cNvSpPr txBox="1"/>
          <p:nvPr/>
        </p:nvSpPr>
        <p:spPr>
          <a:xfrm>
            <a:off x="2447764" y="2060848"/>
            <a:ext cx="1512168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l"/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電源　グランドを省略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45" name="図 4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588" y="4365104"/>
            <a:ext cx="365072" cy="382909"/>
          </a:xfrm>
          <a:prstGeom prst="rect">
            <a:avLst/>
          </a:prstGeom>
        </p:spPr>
      </p:pic>
      <p:sp>
        <p:nvSpPr>
          <p:cNvPr id="214" name="正方形/長方形 213"/>
          <p:cNvSpPr/>
          <p:nvPr/>
        </p:nvSpPr>
        <p:spPr bwMode="auto">
          <a:xfrm>
            <a:off x="395536" y="4113076"/>
            <a:ext cx="1158944" cy="23432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ドライバ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4896036" y="1992624"/>
            <a:ext cx="915758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顧客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（車メーカ）</a:t>
            </a:r>
          </a:p>
        </p:txBody>
      </p:sp>
      <p:cxnSp>
        <p:nvCxnSpPr>
          <p:cNvPr id="62" name="カギ線コネクタ 61"/>
          <p:cNvCxnSpPr>
            <a:stCxn id="112" idx="2"/>
          </p:cNvCxnSpPr>
          <p:nvPr/>
        </p:nvCxnSpPr>
        <p:spPr bwMode="auto">
          <a:xfrm rot="16200000" flipH="1">
            <a:off x="1600581" y="2221776"/>
            <a:ext cx="122881" cy="1787510"/>
          </a:xfrm>
          <a:prstGeom prst="bentConnector2">
            <a:avLst/>
          </a:prstGeom>
          <a:noFill/>
          <a:ln w="158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16" name="直線矢印コネクタ 215"/>
          <p:cNvCxnSpPr/>
          <p:nvPr/>
        </p:nvCxnSpPr>
        <p:spPr bwMode="auto">
          <a:xfrm>
            <a:off x="2555776" y="2996952"/>
            <a:ext cx="0" cy="180020"/>
          </a:xfrm>
          <a:prstGeom prst="straightConnector1">
            <a:avLst/>
          </a:prstGeom>
          <a:noFill/>
          <a:ln w="158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/>
          </a:ln>
          <a:effectLst/>
        </p:spPr>
      </p:cxnSp>
      <p:cxnSp>
        <p:nvCxnSpPr>
          <p:cNvPr id="67" name="直線コネクタ 66"/>
          <p:cNvCxnSpPr/>
          <p:nvPr/>
        </p:nvCxnSpPr>
        <p:spPr bwMode="auto">
          <a:xfrm>
            <a:off x="2015716" y="2348880"/>
            <a:ext cx="36004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テキスト ボックス 67"/>
          <p:cNvSpPr txBox="1"/>
          <p:nvPr/>
        </p:nvSpPr>
        <p:spPr>
          <a:xfrm>
            <a:off x="2447764" y="2240868"/>
            <a:ext cx="1512168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pPr algn="l"/>
            <a:r>
              <a:rPr kumimoji="1"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ドライバ操作、計測</a:t>
            </a:r>
          </a:p>
        </p:txBody>
      </p:sp>
    </p:spTree>
    <p:extLst>
      <p:ext uri="{BB962C8B-B14F-4D97-AF65-F5344CB8AC3E}">
        <p14:creationId xmlns:p14="http://schemas.microsoft.com/office/powerpoint/2010/main" val="26763857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5729" y="636487"/>
            <a:ext cx="2994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業務経験 概要一覧</a:t>
            </a: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63083"/>
              </p:ext>
            </p:extLst>
          </p:nvPr>
        </p:nvGraphicFramePr>
        <p:xfrm>
          <a:off x="0" y="1052736"/>
          <a:ext cx="9143999" cy="5725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48">
                  <a:extLst>
                    <a:ext uri="{9D8B030D-6E8A-4147-A177-3AD203B41FA5}">
                      <a16:colId xmlns:a16="http://schemas.microsoft.com/office/drawing/2014/main" val="2586017927"/>
                    </a:ext>
                  </a:extLst>
                </a:gridCol>
                <a:gridCol w="1606516">
                  <a:extLst>
                    <a:ext uri="{9D8B030D-6E8A-4147-A177-3AD203B41FA5}">
                      <a16:colId xmlns:a16="http://schemas.microsoft.com/office/drawing/2014/main" val="374643125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768513154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3390173783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858169743"/>
                    </a:ext>
                  </a:extLst>
                </a:gridCol>
                <a:gridCol w="1907703">
                  <a:extLst>
                    <a:ext uri="{9D8B030D-6E8A-4147-A177-3AD203B41FA5}">
                      <a16:colId xmlns:a16="http://schemas.microsoft.com/office/drawing/2014/main" val="2673206371"/>
                    </a:ext>
                  </a:extLst>
                </a:gridCol>
              </a:tblGrid>
              <a:tr h="490760">
                <a:tc>
                  <a:txBody>
                    <a:bodyPr/>
                    <a:lstStyle/>
                    <a:p>
                      <a:pPr algn="ctr"/>
                      <a:endParaRPr kumimoji="1" lang="ja-JP" altLang="en-US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878300"/>
                  </a:ext>
                </a:extLst>
              </a:tr>
              <a:tr h="8763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業務</a:t>
                      </a:r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500" b="1" dirty="0"/>
                        <a:t>車両のシミュレーション環境構築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b="1" dirty="0"/>
                        <a:t>ECU</a:t>
                      </a:r>
                      <a:r>
                        <a:rPr kumimoji="1" lang="ja-JP" altLang="en-US" sz="1500" b="1" dirty="0"/>
                        <a:t>の検証用システム開発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1" dirty="0"/>
                        <a:t>高速道路管理システムの開発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500" b="1" dirty="0"/>
                        <a:t>エンジン</a:t>
                      </a:r>
                      <a:r>
                        <a:rPr kumimoji="1" lang="en-US" altLang="ja-JP" sz="1500" b="1" dirty="0"/>
                        <a:t>ECU</a:t>
                      </a:r>
                      <a:r>
                        <a:rPr kumimoji="1" lang="ja-JP" altLang="en-US" sz="1500" b="1" dirty="0"/>
                        <a:t>開発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500" b="1" dirty="0"/>
                        <a:t>ブレーキ</a:t>
                      </a:r>
                      <a:r>
                        <a:rPr kumimoji="1" lang="en-US" altLang="ja-JP" sz="1500" b="1" dirty="0"/>
                        <a:t>ECU</a:t>
                      </a:r>
                      <a:r>
                        <a:rPr kumimoji="1" lang="ja-JP" altLang="en-US" sz="1500" b="1" dirty="0"/>
                        <a:t>の機能安全検査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86701"/>
                  </a:ext>
                </a:extLst>
              </a:tr>
              <a:tr h="1048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期間</a:t>
                      </a:r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21</a:t>
                      </a:r>
                      <a:r>
                        <a:rPr kumimoji="1" lang="ja-JP" altLang="en-US" sz="1400" b="1" dirty="0"/>
                        <a:t>ヶ月</a:t>
                      </a:r>
                      <a:endParaRPr kumimoji="1" lang="en-US" altLang="ja-JP" sz="1400" b="1" dirty="0"/>
                    </a:p>
                    <a:p>
                      <a:pPr algn="ctr"/>
                      <a:endParaRPr kumimoji="1" lang="en-US" altLang="ja-JP" sz="1400" b="1" dirty="0"/>
                    </a:p>
                    <a:p>
                      <a:pPr algn="ctr"/>
                      <a:r>
                        <a:rPr kumimoji="1" lang="en-US" altLang="ja-JP" sz="1400" dirty="0"/>
                        <a:t>2016/08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～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/>
                        <a:t>2017/12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12</a:t>
                      </a:r>
                      <a:r>
                        <a:rPr kumimoji="1" lang="ja-JP" altLang="en-US" sz="1400" b="1" dirty="0"/>
                        <a:t>ヶ月</a:t>
                      </a:r>
                      <a:endParaRPr kumimoji="1" lang="en-US" altLang="ja-JP" sz="1400" b="1" dirty="0"/>
                    </a:p>
                    <a:p>
                      <a:pPr algn="ctr"/>
                      <a:endParaRPr kumimoji="1" lang="en-US" altLang="ja-JP" sz="1400" b="1" dirty="0"/>
                    </a:p>
                    <a:p>
                      <a:pPr algn="ctr"/>
                      <a:r>
                        <a:rPr kumimoji="1" lang="en-US" altLang="ja-JP" sz="1400" dirty="0"/>
                        <a:t>2015/04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～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/>
                        <a:t>2016/03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12</a:t>
                      </a:r>
                      <a:r>
                        <a:rPr kumimoji="1" lang="ja-JP" altLang="en-US" sz="1400" b="1" dirty="0"/>
                        <a:t>ヶ月</a:t>
                      </a:r>
                      <a:endParaRPr kumimoji="1" lang="en-US" altLang="ja-JP" sz="1400" b="1" dirty="0"/>
                    </a:p>
                    <a:p>
                      <a:pPr algn="ctr"/>
                      <a:endParaRPr kumimoji="1" lang="en-US" altLang="ja-JP" sz="1400" b="1" dirty="0"/>
                    </a:p>
                    <a:p>
                      <a:pPr algn="ctr"/>
                      <a:r>
                        <a:rPr kumimoji="1" lang="en-US" altLang="ja-JP" sz="1400" dirty="0"/>
                        <a:t>2014/04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～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/>
                        <a:t>2015/03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12</a:t>
                      </a:r>
                      <a:r>
                        <a:rPr kumimoji="1" lang="ja-JP" altLang="en-US" sz="1400" b="1" dirty="0"/>
                        <a:t>ヶ月</a:t>
                      </a:r>
                      <a:endParaRPr kumimoji="1" lang="en-US" altLang="ja-JP" sz="1400" b="1" dirty="0"/>
                    </a:p>
                    <a:p>
                      <a:pPr algn="ctr"/>
                      <a:endParaRPr kumimoji="1" lang="en-US" altLang="ja-JP" sz="1400" b="1" dirty="0"/>
                    </a:p>
                    <a:p>
                      <a:pPr algn="ctr"/>
                      <a:r>
                        <a:rPr kumimoji="1" lang="en-US" altLang="ja-JP" sz="1400" dirty="0"/>
                        <a:t>2013/04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～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/>
                        <a:t>2014/03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b="1" dirty="0"/>
                        <a:t>36s</a:t>
                      </a:r>
                      <a:r>
                        <a:rPr kumimoji="1" lang="ja-JP" altLang="en-US" sz="1400" b="1" dirty="0"/>
                        <a:t>ヶ月</a:t>
                      </a:r>
                      <a:endParaRPr kumimoji="1" lang="en-US" altLang="ja-JP" sz="1400" b="1" dirty="0"/>
                    </a:p>
                    <a:p>
                      <a:pPr algn="ctr"/>
                      <a:endParaRPr kumimoji="1" lang="en-US" altLang="ja-JP" sz="1400" b="1" dirty="0"/>
                    </a:p>
                    <a:p>
                      <a:pPr algn="ctr"/>
                      <a:r>
                        <a:rPr kumimoji="1" lang="en-US" altLang="ja-JP" sz="1400" dirty="0"/>
                        <a:t>2010/04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～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/>
                        <a:t>2013/03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74690"/>
                  </a:ext>
                </a:extLst>
              </a:tr>
              <a:tr h="11423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担当</a:t>
                      </a:r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8296"/>
                  </a:ext>
                </a:extLst>
              </a:tr>
              <a:tr h="20582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ツール</a:t>
                      </a:r>
                      <a:endParaRPr kumimoji="1" lang="en-US" altLang="ja-JP" b="1" dirty="0"/>
                    </a:p>
                    <a:p>
                      <a:pPr algn="ctr"/>
                      <a:r>
                        <a:rPr kumimoji="1" lang="ja-JP" altLang="en-US" b="1" dirty="0"/>
                        <a:t>スキル</a:t>
                      </a:r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Windows</a:t>
                      </a:r>
                    </a:p>
                    <a:p>
                      <a:pPr algn="ctr"/>
                      <a:r>
                        <a:rPr kumimoji="1" lang="en-US" altLang="ja-JP" sz="1400" dirty="0" err="1"/>
                        <a:t>Matlab</a:t>
                      </a:r>
                      <a:r>
                        <a:rPr kumimoji="1" lang="en-US" altLang="ja-JP" sz="1400" dirty="0"/>
                        <a:t>/Simulink</a:t>
                      </a:r>
                    </a:p>
                    <a:p>
                      <a:pPr algn="ctr"/>
                      <a:r>
                        <a:rPr kumimoji="1" lang="en-US" altLang="ja-JP" sz="1400" dirty="0" err="1"/>
                        <a:t>dSpace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Windows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 err="1"/>
                        <a:t>Matlab</a:t>
                      </a:r>
                      <a:r>
                        <a:rPr kumimoji="1" lang="en-US" altLang="ja-JP" sz="1400" dirty="0"/>
                        <a:t>/Simulink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C</a:t>
                      </a:r>
                      <a:r>
                        <a:rPr lang="ja-JP" altLang="en-US" sz="1400" dirty="0">
                          <a:latin typeface="+mn-ea"/>
                        </a:rPr>
                        <a:t>言語</a:t>
                      </a:r>
                      <a:endParaRPr kumimoji="1" lang="en-US" altLang="ja-JP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SMILE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Visual Studio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VBA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Windows</a:t>
                      </a:r>
                    </a:p>
                    <a:p>
                      <a:pPr algn="ctr"/>
                      <a:r>
                        <a:rPr kumimoji="1" lang="en-US" altLang="ja-JP" sz="1400" dirty="0"/>
                        <a:t>Java</a:t>
                      </a:r>
                    </a:p>
                    <a:p>
                      <a:pPr algn="ctr"/>
                      <a:r>
                        <a:rPr kumimoji="1" lang="en-US" altLang="ja-JP" sz="1400" dirty="0"/>
                        <a:t>PostgreSQL</a:t>
                      </a:r>
                    </a:p>
                    <a:p>
                      <a:pPr algn="ctr"/>
                      <a:r>
                        <a:rPr kumimoji="1" lang="en-US" altLang="ja-JP" sz="1400" dirty="0"/>
                        <a:t>Spring Boot</a:t>
                      </a:r>
                    </a:p>
                    <a:p>
                      <a:pPr algn="ctr"/>
                      <a:r>
                        <a:rPr kumimoji="1" lang="en-US" altLang="ja-JP" sz="1400" dirty="0"/>
                        <a:t>Eclipse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Windows</a:t>
                      </a:r>
                    </a:p>
                    <a:p>
                      <a:pPr algn="ctr"/>
                      <a:r>
                        <a:rPr kumimoji="1" lang="en-US" altLang="ja-JP" sz="1400" dirty="0" err="1"/>
                        <a:t>Matlab</a:t>
                      </a:r>
                      <a:r>
                        <a:rPr kumimoji="1" lang="en-US" altLang="ja-JP" sz="1400" dirty="0"/>
                        <a:t>/Simulink</a:t>
                      </a:r>
                    </a:p>
                    <a:p>
                      <a:pPr algn="ctr"/>
                      <a:r>
                        <a:rPr kumimoji="1" lang="en-US" altLang="ja-JP" sz="1400" dirty="0"/>
                        <a:t>Auto-C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C</a:t>
                      </a:r>
                      <a:r>
                        <a:rPr lang="ja-JP" altLang="en-US" sz="1400" dirty="0">
                          <a:latin typeface="+mn-ea"/>
                        </a:rPr>
                        <a:t>言語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Windows</a:t>
                      </a:r>
                    </a:p>
                    <a:p>
                      <a:pPr algn="ctr"/>
                      <a:r>
                        <a:rPr kumimoji="1" lang="en-US" altLang="ja-JP" sz="1400" dirty="0" err="1"/>
                        <a:t>Matlab</a:t>
                      </a:r>
                      <a:r>
                        <a:rPr kumimoji="1" lang="en-US" altLang="ja-JP" sz="1400" dirty="0"/>
                        <a:t>/Simulink</a:t>
                      </a:r>
                    </a:p>
                    <a:p>
                      <a:pPr algn="ctr"/>
                      <a:r>
                        <a:rPr kumimoji="1" lang="en-US" altLang="ja-JP" sz="1400" dirty="0" err="1"/>
                        <a:t>dSpace</a:t>
                      </a:r>
                      <a:endParaRPr kumimoji="1" lang="en-US" altLang="ja-JP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C</a:t>
                      </a:r>
                      <a:r>
                        <a:rPr lang="ja-JP" altLang="en-US" sz="1400" dirty="0">
                          <a:latin typeface="+mn-ea"/>
                        </a:rPr>
                        <a:t>言語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93457"/>
                  </a:ext>
                </a:extLst>
              </a:tr>
            </a:tbl>
          </a:graphicData>
        </a:graphic>
      </p:graphicFrame>
      <p:sp>
        <p:nvSpPr>
          <p:cNvPr id="12" name="左矢印 11"/>
          <p:cNvSpPr/>
          <p:nvPr/>
        </p:nvSpPr>
        <p:spPr bwMode="auto">
          <a:xfrm>
            <a:off x="2447764" y="3933056"/>
            <a:ext cx="1512168" cy="396044"/>
          </a:xfrm>
          <a:prstGeom prst="leftArrow">
            <a:avLst>
              <a:gd name="adj1" fmla="val 76428"/>
              <a:gd name="adj2" fmla="val 33262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リーダー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左矢印 12"/>
          <p:cNvSpPr/>
          <p:nvPr/>
        </p:nvSpPr>
        <p:spPr bwMode="auto">
          <a:xfrm>
            <a:off x="3959932" y="3933056"/>
            <a:ext cx="1612224" cy="396044"/>
          </a:xfrm>
          <a:prstGeom prst="leftArrow">
            <a:avLst>
              <a:gd name="adj1" fmla="val 76428"/>
              <a:gd name="adj2" fmla="val 33262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実務主担当</a:t>
            </a:r>
            <a:endParaRPr kumimoji="1" lang="ja-JP" altLang="en-US" sz="1400" i="0" u="none" strike="noStrike" cap="none" normalizeH="0" baseline="0" dirty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左矢印 14"/>
          <p:cNvSpPr/>
          <p:nvPr/>
        </p:nvSpPr>
        <p:spPr bwMode="auto">
          <a:xfrm>
            <a:off x="5644662" y="3861048"/>
            <a:ext cx="1555630" cy="540060"/>
          </a:xfrm>
          <a:prstGeom prst="leftArrow">
            <a:avLst>
              <a:gd name="adj1" fmla="val 76428"/>
              <a:gd name="adj2" fmla="val 33262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リーダ兼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実務主担当</a:t>
            </a:r>
            <a:endParaRPr kumimoji="1" lang="ja-JP" altLang="en-US" sz="1400" i="0" u="none" strike="noStrike" cap="none" normalizeH="0" baseline="0" dirty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左矢印 15"/>
          <p:cNvSpPr/>
          <p:nvPr/>
        </p:nvSpPr>
        <p:spPr bwMode="auto">
          <a:xfrm>
            <a:off x="7236297" y="3933056"/>
            <a:ext cx="1863742" cy="396044"/>
          </a:xfrm>
          <a:prstGeom prst="leftArrow">
            <a:avLst>
              <a:gd name="adj1" fmla="val 76428"/>
              <a:gd name="adj2" fmla="val 33262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リーダー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左矢印 8"/>
          <p:cNvSpPr/>
          <p:nvPr/>
        </p:nvSpPr>
        <p:spPr bwMode="auto">
          <a:xfrm>
            <a:off x="849772" y="3933056"/>
            <a:ext cx="1561987" cy="396044"/>
          </a:xfrm>
          <a:prstGeom prst="leftArrow">
            <a:avLst>
              <a:gd name="adj1" fmla="val 76428"/>
              <a:gd name="adj2" fmla="val 33262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リーダー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角丸四角形 9"/>
          <p:cNvSpPr/>
          <p:nvPr/>
        </p:nvSpPr>
        <p:spPr bwMode="auto">
          <a:xfrm>
            <a:off x="5616116" y="1036579"/>
            <a:ext cx="3483923" cy="4768685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71249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245729" y="636487"/>
            <a:ext cx="2994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業務経験 概要一覧</a:t>
            </a:r>
          </a:p>
        </p:txBody>
      </p:sp>
      <p:graphicFrame>
        <p:nvGraphicFramePr>
          <p:cNvPr id="14" name="表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798955"/>
              </p:ext>
            </p:extLst>
          </p:nvPr>
        </p:nvGraphicFramePr>
        <p:xfrm>
          <a:off x="0" y="1052736"/>
          <a:ext cx="7308304" cy="5725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248">
                  <a:extLst>
                    <a:ext uri="{9D8B030D-6E8A-4147-A177-3AD203B41FA5}">
                      <a16:colId xmlns:a16="http://schemas.microsoft.com/office/drawing/2014/main" val="2586017927"/>
                    </a:ext>
                  </a:extLst>
                </a:gridCol>
                <a:gridCol w="1606516">
                  <a:extLst>
                    <a:ext uri="{9D8B030D-6E8A-4147-A177-3AD203B41FA5}">
                      <a16:colId xmlns:a16="http://schemas.microsoft.com/office/drawing/2014/main" val="374643125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768513154"/>
                    </a:ext>
                  </a:extLst>
                </a:gridCol>
                <a:gridCol w="1692188">
                  <a:extLst>
                    <a:ext uri="{9D8B030D-6E8A-4147-A177-3AD203B41FA5}">
                      <a16:colId xmlns:a16="http://schemas.microsoft.com/office/drawing/2014/main" val="3390173783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858169743"/>
                    </a:ext>
                  </a:extLst>
                </a:gridCol>
              </a:tblGrid>
              <a:tr h="490760">
                <a:tc>
                  <a:txBody>
                    <a:bodyPr/>
                    <a:lstStyle/>
                    <a:p>
                      <a:pPr algn="ctr"/>
                      <a:endParaRPr kumimoji="1" lang="ja-JP" altLang="en-US" b="1" cap="none" spc="0" dirty="0">
                        <a:ln/>
                        <a:solidFill>
                          <a:schemeClr val="accent4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⑪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cap="none" spc="0" dirty="0">
                          <a:ln/>
                          <a:solidFill>
                            <a:schemeClr val="accent4"/>
                          </a:solidFill>
                          <a:effectLst/>
                        </a:rPr>
                        <a:t>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8878300"/>
                  </a:ext>
                </a:extLst>
              </a:tr>
              <a:tr h="876357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業務</a:t>
                      </a:r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500" b="1" dirty="0"/>
                        <a:t>倉庫制御システムの開発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500" b="1" dirty="0"/>
                        <a:t>水道管理計測システムの開発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500" b="1" dirty="0"/>
                        <a:t>WEB</a:t>
                      </a:r>
                      <a:r>
                        <a:rPr kumimoji="1" lang="ja-JP" altLang="en-US" sz="1500" b="1" dirty="0"/>
                        <a:t>名刺管理の開発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500" b="1" dirty="0"/>
                        <a:t>工場ライン作業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86701"/>
                  </a:ext>
                </a:extLst>
              </a:tr>
              <a:tr h="104893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期間</a:t>
                      </a:r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48</a:t>
                      </a:r>
                      <a:r>
                        <a:rPr kumimoji="1" lang="ja-JP" altLang="en-US" sz="1400" b="1" dirty="0"/>
                        <a:t>ヶ月</a:t>
                      </a:r>
                      <a:endParaRPr kumimoji="1" lang="en-US" altLang="ja-JP" sz="1400" b="1" dirty="0"/>
                    </a:p>
                    <a:p>
                      <a:pPr algn="ctr"/>
                      <a:endParaRPr kumimoji="1" lang="en-US" altLang="ja-JP" sz="1400" b="1" dirty="0"/>
                    </a:p>
                    <a:p>
                      <a:pPr algn="ctr"/>
                      <a:r>
                        <a:rPr kumimoji="1" lang="en-US" altLang="ja-JP" sz="1400" dirty="0"/>
                        <a:t>2006/04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～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/>
                        <a:t>2010/03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12</a:t>
                      </a:r>
                      <a:r>
                        <a:rPr kumimoji="1" lang="ja-JP" altLang="en-US" sz="1400" b="1" dirty="0"/>
                        <a:t>ヶ月</a:t>
                      </a:r>
                      <a:endParaRPr kumimoji="1" lang="en-US" altLang="ja-JP" sz="1400" b="1" dirty="0"/>
                    </a:p>
                    <a:p>
                      <a:pPr algn="ctr"/>
                      <a:endParaRPr kumimoji="1" lang="en-US" altLang="ja-JP" sz="1400" b="1" dirty="0"/>
                    </a:p>
                    <a:p>
                      <a:pPr algn="ctr"/>
                      <a:r>
                        <a:rPr kumimoji="1" lang="en-US" altLang="ja-JP" sz="1400" dirty="0"/>
                        <a:t>2005/04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～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/>
                        <a:t>2006/03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12</a:t>
                      </a:r>
                      <a:r>
                        <a:rPr kumimoji="1" lang="ja-JP" altLang="en-US" sz="1400" b="1" dirty="0"/>
                        <a:t>月</a:t>
                      </a:r>
                      <a:endParaRPr kumimoji="1" lang="en-US" altLang="ja-JP" sz="1400" b="1" dirty="0"/>
                    </a:p>
                    <a:p>
                      <a:pPr algn="ctr"/>
                      <a:endParaRPr kumimoji="1" lang="en-US" altLang="ja-JP" sz="1400" b="1" dirty="0"/>
                    </a:p>
                    <a:p>
                      <a:pPr algn="ctr"/>
                      <a:r>
                        <a:rPr kumimoji="1" lang="en-US" altLang="ja-JP" sz="1400" dirty="0"/>
                        <a:t>2004/04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～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/>
                        <a:t>2005/03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b="1" dirty="0"/>
                        <a:t>68</a:t>
                      </a:r>
                      <a:r>
                        <a:rPr kumimoji="1" lang="ja-JP" altLang="en-US" sz="1400" b="1" dirty="0"/>
                        <a:t>ヶ月</a:t>
                      </a:r>
                      <a:endParaRPr kumimoji="1" lang="en-US" altLang="ja-JP" sz="1400" b="1" dirty="0"/>
                    </a:p>
                    <a:p>
                      <a:pPr algn="ctr"/>
                      <a:endParaRPr kumimoji="1" lang="en-US" altLang="ja-JP" sz="1400" b="1" dirty="0"/>
                    </a:p>
                    <a:p>
                      <a:pPr algn="ctr"/>
                      <a:r>
                        <a:rPr kumimoji="1" lang="en-US" altLang="ja-JP" sz="1400" dirty="0"/>
                        <a:t>1990/08</a:t>
                      </a:r>
                    </a:p>
                    <a:p>
                      <a:pPr algn="ctr"/>
                      <a:r>
                        <a:rPr kumimoji="1" lang="ja-JP" altLang="en-US" sz="1400" dirty="0"/>
                        <a:t>～</a:t>
                      </a:r>
                      <a:endParaRPr kumimoji="1" lang="en-US" altLang="ja-JP" sz="1400" dirty="0"/>
                    </a:p>
                    <a:p>
                      <a:pPr algn="ctr"/>
                      <a:r>
                        <a:rPr kumimoji="1" lang="en-US" altLang="ja-JP" sz="1400" dirty="0"/>
                        <a:t>1996/03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74690"/>
                  </a:ext>
                </a:extLst>
              </a:tr>
              <a:tr h="114230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担当</a:t>
                      </a:r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298296"/>
                  </a:ext>
                </a:extLst>
              </a:tr>
              <a:tr h="205826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ツール</a:t>
                      </a:r>
                      <a:endParaRPr kumimoji="1" lang="en-US" altLang="ja-JP" b="1" dirty="0"/>
                    </a:p>
                    <a:p>
                      <a:pPr algn="ctr"/>
                      <a:r>
                        <a:rPr kumimoji="1" lang="ja-JP" altLang="en-US" b="1" dirty="0"/>
                        <a:t>スキル</a:t>
                      </a:r>
                    </a:p>
                  </a:txBody>
                  <a:tcPr anchor="ctr">
                    <a:solidFill>
                      <a:schemeClr val="accent5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Windows</a:t>
                      </a:r>
                    </a:p>
                    <a:p>
                      <a:pPr algn="ctr"/>
                      <a:r>
                        <a:rPr kumimoji="1" lang="en-US" altLang="ja-JP" sz="1400" dirty="0" err="1"/>
                        <a:t>Matlab</a:t>
                      </a:r>
                      <a:r>
                        <a:rPr kumimoji="1" lang="en-US" altLang="ja-JP" sz="1400" dirty="0"/>
                        <a:t>/Simulink</a:t>
                      </a:r>
                    </a:p>
                    <a:p>
                      <a:pPr algn="ctr"/>
                      <a:r>
                        <a:rPr kumimoji="1" lang="en-US" altLang="ja-JP" sz="1400" dirty="0" err="1"/>
                        <a:t>Stateflow</a:t>
                      </a:r>
                      <a:endParaRPr kumimoji="1" lang="en-US" altLang="ja-JP" sz="14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C</a:t>
                      </a:r>
                      <a:r>
                        <a:rPr lang="ja-JP" altLang="en-US" sz="1400" dirty="0">
                          <a:latin typeface="+mn-ea"/>
                        </a:rPr>
                        <a:t>言語</a:t>
                      </a:r>
                      <a:endParaRPr kumimoji="1" lang="ja-JP" altLang="en-US" sz="1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Windows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VB6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Oracle</a:t>
                      </a:r>
                      <a:endParaRPr kumimoji="1" lang="ja-JP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Windows</a:t>
                      </a:r>
                    </a:p>
                    <a:p>
                      <a:pPr algn="ctr"/>
                      <a:r>
                        <a:rPr kumimoji="1" lang="en-US" altLang="ja-JP" sz="1400" dirty="0"/>
                        <a:t>SQL Server</a:t>
                      </a:r>
                    </a:p>
                    <a:p>
                      <a:pPr algn="ctr"/>
                      <a:r>
                        <a:rPr kumimoji="1" lang="en-US" altLang="ja-JP" sz="1400" dirty="0"/>
                        <a:t>ASP</a:t>
                      </a:r>
                    </a:p>
                    <a:p>
                      <a:pPr algn="ctr"/>
                      <a:r>
                        <a:rPr kumimoji="1" lang="en-US" altLang="ja-JP" sz="1400" dirty="0"/>
                        <a:t>JavaScript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593457"/>
                  </a:ext>
                </a:extLst>
              </a:tr>
            </a:tbl>
          </a:graphicData>
        </a:graphic>
      </p:graphicFrame>
      <p:sp>
        <p:nvSpPr>
          <p:cNvPr id="9" name="左矢印 8"/>
          <p:cNvSpPr/>
          <p:nvPr/>
        </p:nvSpPr>
        <p:spPr bwMode="auto">
          <a:xfrm>
            <a:off x="852855" y="3789040"/>
            <a:ext cx="1522902" cy="684076"/>
          </a:xfrm>
          <a:prstGeom prst="leftArrow">
            <a:avLst>
              <a:gd name="adj1" fmla="val 76428"/>
              <a:gd name="adj2" fmla="val 33262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実務主担当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→リーダ</a:t>
            </a:r>
          </a:p>
        </p:txBody>
      </p:sp>
      <p:sp>
        <p:nvSpPr>
          <p:cNvPr id="10" name="左矢印 9"/>
          <p:cNvSpPr/>
          <p:nvPr/>
        </p:nvSpPr>
        <p:spPr bwMode="auto">
          <a:xfrm>
            <a:off x="2488222" y="3933056"/>
            <a:ext cx="1471710" cy="396044"/>
          </a:xfrm>
          <a:prstGeom prst="leftArrow">
            <a:avLst>
              <a:gd name="adj1" fmla="val 76428"/>
              <a:gd name="adj2" fmla="val 33262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実務主担当</a:t>
            </a:r>
          </a:p>
        </p:txBody>
      </p:sp>
      <p:sp>
        <p:nvSpPr>
          <p:cNvPr id="17" name="左矢印 16"/>
          <p:cNvSpPr/>
          <p:nvPr/>
        </p:nvSpPr>
        <p:spPr bwMode="auto">
          <a:xfrm>
            <a:off x="3959932" y="3933056"/>
            <a:ext cx="1692188" cy="396044"/>
          </a:xfrm>
          <a:prstGeom prst="leftArrow">
            <a:avLst>
              <a:gd name="adj1" fmla="val 76428"/>
              <a:gd name="adj2" fmla="val 33262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実務主担当</a:t>
            </a:r>
            <a:endParaRPr kumimoji="1" lang="ja-JP" altLang="en-US" sz="1400" i="0" u="none" strike="noStrike" cap="none" normalizeH="0" baseline="0" dirty="0">
              <a:ln>
                <a:noFill/>
              </a:ln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左矢印 17"/>
          <p:cNvSpPr/>
          <p:nvPr/>
        </p:nvSpPr>
        <p:spPr bwMode="auto">
          <a:xfrm>
            <a:off x="5652120" y="3933056"/>
            <a:ext cx="1656184" cy="396044"/>
          </a:xfrm>
          <a:prstGeom prst="leftArrow">
            <a:avLst>
              <a:gd name="adj1" fmla="val 76428"/>
              <a:gd name="adj2" fmla="val 33262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i="0" u="none" strike="noStrike" cap="none" normalizeH="0" baseline="0" dirty="0">
                <a:ln>
                  <a:noFill/>
                </a:ln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付帯作業</a:t>
            </a:r>
          </a:p>
        </p:txBody>
      </p:sp>
      <p:sp>
        <p:nvSpPr>
          <p:cNvPr id="8" name="角丸四角形 7"/>
          <p:cNvSpPr/>
          <p:nvPr/>
        </p:nvSpPr>
        <p:spPr bwMode="auto">
          <a:xfrm>
            <a:off x="827584" y="1056426"/>
            <a:ext cx="1620180" cy="4784841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7768148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楕円 70"/>
          <p:cNvSpPr/>
          <p:nvPr/>
        </p:nvSpPr>
        <p:spPr bwMode="auto">
          <a:xfrm>
            <a:off x="5666154" y="3182176"/>
            <a:ext cx="756084" cy="756084"/>
          </a:xfrm>
          <a:prstGeom prst="ellipse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260" y="565229"/>
            <a:ext cx="4433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⑩ブレーキ</a:t>
            </a: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ECU</a:t>
            </a: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の機能安全検査</a:t>
            </a:r>
          </a:p>
          <a:p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(2010/04</a:t>
            </a:r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2013/03)</a:t>
            </a:r>
          </a:p>
        </p:txBody>
      </p:sp>
      <p:sp>
        <p:nvSpPr>
          <p:cNvPr id="9" name="正方形/長方形 8"/>
          <p:cNvSpPr/>
          <p:nvPr/>
        </p:nvSpPr>
        <p:spPr bwMode="auto">
          <a:xfrm>
            <a:off x="1996891" y="4602493"/>
            <a:ext cx="3399474" cy="11881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kumimoji="1" lang="en-US" altLang="ja-JP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644008" y="980728"/>
            <a:ext cx="176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規模・役割</a:t>
            </a: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943688" y="1334670"/>
            <a:ext cx="3060340" cy="3240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顧客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1" lang="en-US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10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名、リーダ：</a:t>
            </a:r>
            <a:r>
              <a:rPr kumimoji="1" lang="en-US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名</a:t>
            </a:r>
            <a:r>
              <a:rPr lang="ja-JP" altLang="en-US" sz="1400" dirty="0"/>
              <a:t>、担当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1" lang="en-US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名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ABE75EE-8F6B-44D7-9313-6990877BDA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9999"/>
          <a:stretch/>
        </p:blipFill>
        <p:spPr>
          <a:xfrm>
            <a:off x="5832708" y="1898163"/>
            <a:ext cx="422976" cy="540060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4896036" y="1992624"/>
            <a:ext cx="915758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顧客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（車メーカ）</a:t>
            </a: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6308196" y="4802663"/>
            <a:ext cx="331325" cy="17642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×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１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273909" y="4717473"/>
            <a:ext cx="537885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担当</a:t>
            </a:r>
            <a:endParaRPr kumimoji="1" lang="ja-JP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5" name="正方形/長方形 64"/>
          <p:cNvSpPr/>
          <p:nvPr/>
        </p:nvSpPr>
        <p:spPr bwMode="auto">
          <a:xfrm>
            <a:off x="287524" y="5663514"/>
            <a:ext cx="3060340" cy="1109310"/>
          </a:xfrm>
          <a:prstGeom prst="rect">
            <a:avLst/>
          </a:prstGeom>
          <a:solidFill>
            <a:schemeClr val="bg1"/>
          </a:solidFill>
          <a:ln w="158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・テスタ設定</a:t>
            </a: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・各種制御のチューニング</a:t>
            </a: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・長時間自動計測</a:t>
            </a: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・データ解析及び報告書作成</a:t>
            </a:r>
            <a:endParaRPr kumimoji="1" lang="ja-JP" altLang="en-US" sz="16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CABE75EE-8F6B-44D7-9313-6990877BDA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9999"/>
          <a:stretch/>
        </p:blipFill>
        <p:spPr>
          <a:xfrm>
            <a:off x="5832708" y="3259504"/>
            <a:ext cx="422976" cy="540059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3603416"/>
            <a:ext cx="933450" cy="83820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598" y="2613585"/>
            <a:ext cx="847725" cy="485775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212" y="3726391"/>
            <a:ext cx="1114425" cy="600075"/>
          </a:xfrm>
          <a:prstGeom prst="rect">
            <a:avLst/>
          </a:prstGeom>
        </p:spPr>
      </p:pic>
      <p:cxnSp>
        <p:nvCxnSpPr>
          <p:cNvPr id="7" name="直線矢印コネクタ 6"/>
          <p:cNvCxnSpPr>
            <a:stCxn id="2" idx="0"/>
            <a:endCxn id="3" idx="2"/>
          </p:cNvCxnSpPr>
          <p:nvPr/>
        </p:nvCxnSpPr>
        <p:spPr bwMode="auto">
          <a:xfrm flipV="1">
            <a:off x="2662461" y="3099360"/>
            <a:ext cx="0" cy="50405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44" name="直線矢印コネクタ 43"/>
          <p:cNvCxnSpPr/>
          <p:nvPr/>
        </p:nvCxnSpPr>
        <p:spPr bwMode="auto">
          <a:xfrm flipH="1">
            <a:off x="1367644" y="4022516"/>
            <a:ext cx="882414" cy="391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61" name="正方形/長方形 60"/>
          <p:cNvSpPr/>
          <p:nvPr/>
        </p:nvSpPr>
        <p:spPr bwMode="auto">
          <a:xfrm>
            <a:off x="123" y="3415396"/>
            <a:ext cx="1556490" cy="26402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走行シミュレーション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4" name="正方形/長方形 33"/>
          <p:cNvSpPr/>
          <p:nvPr/>
        </p:nvSpPr>
        <p:spPr bwMode="auto">
          <a:xfrm>
            <a:off x="1835696" y="3212976"/>
            <a:ext cx="1692188" cy="2520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電気信号模擬、計測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104850" y="4365104"/>
            <a:ext cx="1728192" cy="7920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>
                <a:solidFill>
                  <a:srgbClr val="FF0000"/>
                </a:solidFill>
              </a:rPr>
              <a:t>危険運転模擬</a:t>
            </a:r>
            <a:endParaRPr lang="en-US" altLang="ja-JP" sz="1400" dirty="0">
              <a:solidFill>
                <a:srgbClr val="FF0000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制御中に断線、瞬断</a:t>
            </a:r>
            <a:endParaRPr kumimoji="1" lang="en-US" altLang="ja-JP" sz="14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フェールセーフ確認</a:t>
            </a:r>
          </a:p>
        </p:txBody>
      </p:sp>
      <p:sp>
        <p:nvSpPr>
          <p:cNvPr id="78" name="正方形/長方形 77"/>
          <p:cNvSpPr/>
          <p:nvPr/>
        </p:nvSpPr>
        <p:spPr bwMode="auto">
          <a:xfrm>
            <a:off x="2347779" y="4373817"/>
            <a:ext cx="702040" cy="24305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テスタ</a:t>
            </a:r>
          </a:p>
        </p:txBody>
      </p:sp>
      <p:sp>
        <p:nvSpPr>
          <p:cNvPr id="85" name="正方形/長方形 84"/>
          <p:cNvSpPr/>
          <p:nvPr/>
        </p:nvSpPr>
        <p:spPr bwMode="auto">
          <a:xfrm>
            <a:off x="3049819" y="2654497"/>
            <a:ext cx="847725" cy="2575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ECU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のみ</a:t>
            </a:r>
          </a:p>
        </p:txBody>
      </p:sp>
      <p:pic>
        <p:nvPicPr>
          <p:cNvPr id="86" name="図 85">
            <a:extLst>
              <a:ext uri="{FF2B5EF4-FFF2-40B4-BE49-F238E27FC236}">
                <a16:creationId xmlns:a16="http://schemas.microsoft.com/office/drawing/2014/main" id="{CABE75EE-8F6B-44D7-9313-6990877BDA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9999"/>
          <a:stretch/>
        </p:blipFill>
        <p:spPr>
          <a:xfrm>
            <a:off x="5832708" y="4620844"/>
            <a:ext cx="422976" cy="540059"/>
          </a:xfrm>
          <a:prstGeom prst="rect">
            <a:avLst/>
          </a:prstGeom>
        </p:spPr>
      </p:pic>
      <p:sp>
        <p:nvSpPr>
          <p:cNvPr id="87" name="正方形/長方形 86"/>
          <p:cNvSpPr/>
          <p:nvPr/>
        </p:nvSpPr>
        <p:spPr bwMode="auto">
          <a:xfrm>
            <a:off x="1475656" y="3881224"/>
            <a:ext cx="638832" cy="2584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車操作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9" name="角丸四角形吹き出し 58"/>
          <p:cNvSpPr/>
          <p:nvPr/>
        </p:nvSpPr>
        <p:spPr bwMode="auto">
          <a:xfrm>
            <a:off x="6623706" y="2581596"/>
            <a:ext cx="2039320" cy="711477"/>
          </a:xfrm>
          <a:prstGeom prst="wedgeRoundRectCallout">
            <a:avLst>
              <a:gd name="adj1" fmla="val -75058"/>
              <a:gd name="adj2" fmla="val -32265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【</a:t>
            </a:r>
            <a:r>
              <a:rPr lang="ja-JP" altLang="en-US" dirty="0">
                <a:solidFill>
                  <a:srgbClr val="FF0000"/>
                </a:solidFill>
              </a:rPr>
              <a:t>顧客折衝</a:t>
            </a:r>
            <a:r>
              <a:rPr kumimoji="1" lang="en-US" altLang="ja-JP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】</a:t>
            </a:r>
          </a:p>
          <a:p>
            <a:pPr algn="l"/>
            <a:r>
              <a:rPr lang="ja-JP" altLang="en-US" dirty="0"/>
              <a:t>・機密情報開示範囲の調整</a:t>
            </a:r>
            <a:endParaRPr lang="en-US" altLang="ja-JP" dirty="0"/>
          </a:p>
        </p:txBody>
      </p:sp>
      <p:sp>
        <p:nvSpPr>
          <p:cNvPr id="62" name="左右矢印 61"/>
          <p:cNvSpPr/>
          <p:nvPr/>
        </p:nvSpPr>
        <p:spPr bwMode="auto">
          <a:xfrm rot="5400000">
            <a:off x="5642250" y="2665914"/>
            <a:ext cx="797728" cy="271845"/>
          </a:xfrm>
          <a:prstGeom prst="left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4" name="角丸四角形吹き出し 63"/>
          <p:cNvSpPr/>
          <p:nvPr/>
        </p:nvSpPr>
        <p:spPr bwMode="auto">
          <a:xfrm>
            <a:off x="6460437" y="3609021"/>
            <a:ext cx="2180015" cy="756084"/>
          </a:xfrm>
          <a:prstGeom prst="wedgeRoundRectCallout">
            <a:avLst>
              <a:gd name="adj1" fmla="val -63479"/>
              <a:gd name="adj2" fmla="val 38616"/>
              <a:gd name="adj3" fmla="val 16667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【</a:t>
            </a:r>
            <a:r>
              <a:rPr lang="ja-JP" altLang="en-US" dirty="0">
                <a:solidFill>
                  <a:srgbClr val="FF0000"/>
                </a:solidFill>
              </a:rPr>
              <a:t>マネジメント</a:t>
            </a:r>
            <a:r>
              <a:rPr kumimoji="1" lang="en-US" altLang="ja-JP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】</a:t>
            </a:r>
          </a:p>
          <a:p>
            <a:pPr algn="l"/>
            <a:r>
              <a:rPr lang="ja-JP" altLang="en-US" dirty="0"/>
              <a:t>・スケジュール作成及び管理</a:t>
            </a:r>
            <a:endParaRPr lang="en-US" altLang="ja-JP" dirty="0"/>
          </a:p>
        </p:txBody>
      </p:sp>
      <p:sp>
        <p:nvSpPr>
          <p:cNvPr id="66" name="左右矢印 65"/>
          <p:cNvSpPr/>
          <p:nvPr/>
        </p:nvSpPr>
        <p:spPr bwMode="auto">
          <a:xfrm rot="5400000">
            <a:off x="5689128" y="4144288"/>
            <a:ext cx="703972" cy="281512"/>
          </a:xfrm>
          <a:prstGeom prst="left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4444" y="3766587"/>
            <a:ext cx="685800" cy="523875"/>
          </a:xfrm>
          <a:prstGeom prst="rect">
            <a:avLst/>
          </a:prstGeom>
        </p:spPr>
      </p:pic>
      <p:cxnSp>
        <p:nvCxnSpPr>
          <p:cNvPr id="72" name="直線矢印コネクタ 71"/>
          <p:cNvCxnSpPr>
            <a:stCxn id="6" idx="1"/>
            <a:endCxn id="2" idx="3"/>
          </p:cNvCxnSpPr>
          <p:nvPr/>
        </p:nvCxnSpPr>
        <p:spPr bwMode="auto">
          <a:xfrm flipH="1" flipV="1">
            <a:off x="3129186" y="4022516"/>
            <a:ext cx="485258" cy="60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88" name="正方形/長方形 87"/>
          <p:cNvSpPr/>
          <p:nvPr/>
        </p:nvSpPr>
        <p:spPr bwMode="auto">
          <a:xfrm>
            <a:off x="107504" y="2240868"/>
            <a:ext cx="1422158" cy="52660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■検査環境</a:t>
            </a:r>
            <a:endParaRPr kumimoji="1" lang="ja-JP" altLang="en-US" sz="2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正方形/長方形 36"/>
          <p:cNvSpPr/>
          <p:nvPr/>
        </p:nvSpPr>
        <p:spPr bwMode="auto">
          <a:xfrm>
            <a:off x="3491880" y="4254458"/>
            <a:ext cx="847725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計測データ</a:t>
            </a:r>
            <a:endParaRPr kumimoji="1" lang="en-US" altLang="ja-JP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保存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932040" y="3429000"/>
            <a:ext cx="82809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リーダ（私）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9" name="正方形/長方形 38"/>
          <p:cNvSpPr/>
          <p:nvPr/>
        </p:nvSpPr>
        <p:spPr bwMode="auto">
          <a:xfrm>
            <a:off x="4752020" y="5733256"/>
            <a:ext cx="3949126" cy="360040"/>
          </a:xfrm>
          <a:prstGeom prst="rect">
            <a:avLst/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/>
              <a:t>　</a:t>
            </a:r>
            <a:r>
              <a:rPr lang="ja-JP" altLang="en-US" sz="1600" dirty="0">
                <a:solidFill>
                  <a:srgbClr val="FF0000"/>
                </a:solidFill>
              </a:rPr>
              <a:t>ソースコードなし</a:t>
            </a:r>
            <a:r>
              <a:rPr lang="ja-JP" altLang="en-US" sz="1600" dirty="0"/>
              <a:t>の状態での検査実施</a:t>
            </a:r>
            <a:endParaRPr lang="en-US" altLang="ja-JP" sz="1600" dirty="0"/>
          </a:p>
        </p:txBody>
      </p:sp>
      <p:sp>
        <p:nvSpPr>
          <p:cNvPr id="40" name="下矢印 39"/>
          <p:cNvSpPr/>
          <p:nvPr/>
        </p:nvSpPr>
        <p:spPr bwMode="auto">
          <a:xfrm>
            <a:off x="3419872" y="5519498"/>
            <a:ext cx="827584" cy="1135546"/>
          </a:xfrm>
          <a:prstGeom prst="downArrow">
            <a:avLst>
              <a:gd name="adj1" fmla="val 50000"/>
              <a:gd name="adj2" fmla="val 5434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検</a:t>
            </a:r>
            <a:endParaRPr lang="en-US" altLang="ja-JP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査</a:t>
            </a:r>
            <a:endParaRPr kumimoji="1" lang="en-US" altLang="ja-JP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工</a:t>
            </a:r>
            <a:endParaRPr lang="en-US" altLang="ja-JP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程</a:t>
            </a:r>
            <a:endParaRPr kumimoji="1" lang="ja-JP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41" name="正方形/長方形 40"/>
          <p:cNvSpPr/>
          <p:nvPr/>
        </p:nvSpPr>
        <p:spPr bwMode="auto">
          <a:xfrm>
            <a:off x="123227" y="5258471"/>
            <a:ext cx="1242138" cy="3997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■検査工程</a:t>
            </a:r>
            <a:endParaRPr kumimoji="1" lang="ja-JP" altLang="en-US" sz="2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644008" y="5409220"/>
            <a:ext cx="176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■苦労</a:t>
            </a:r>
            <a:endParaRPr kumimoji="1" lang="ja-JP" altLang="en-US" sz="2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44008" y="6057292"/>
            <a:ext cx="176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■得たもの</a:t>
            </a:r>
            <a:endParaRPr kumimoji="1" lang="ja-JP" altLang="en-US" sz="2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正方形/長方形 45"/>
          <p:cNvSpPr/>
          <p:nvPr/>
        </p:nvSpPr>
        <p:spPr bwMode="auto">
          <a:xfrm>
            <a:off x="4752020" y="6470340"/>
            <a:ext cx="3949126" cy="387660"/>
          </a:xfrm>
          <a:prstGeom prst="rect">
            <a:avLst/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　シャシー分野の</a:t>
            </a:r>
            <a:r>
              <a:rPr lang="ja-JP" altLang="en-US" sz="1600" dirty="0"/>
              <a:t>車載知識</a:t>
            </a:r>
            <a:endParaRPr kumimoji="1" lang="ja-JP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正方形/長方形 7"/>
          <p:cNvSpPr/>
          <p:nvPr/>
        </p:nvSpPr>
        <p:spPr bwMode="auto">
          <a:xfrm>
            <a:off x="143508" y="1376772"/>
            <a:ext cx="4284476" cy="7560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/>
              <a:t>・車載メーカ</a:t>
            </a:r>
            <a:r>
              <a:rPr lang="en-US" altLang="ja-JP" sz="2000" dirty="0"/>
              <a:t>ECU</a:t>
            </a:r>
            <a:r>
              <a:rPr lang="ja-JP" altLang="en-US" sz="2000" dirty="0"/>
              <a:t>の機能検査</a:t>
            </a:r>
            <a:endParaRPr lang="en-US" altLang="ja-JP" sz="2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・機器不良発生</a:t>
            </a:r>
            <a:r>
              <a:rPr lang="ja-JP" altLang="en-US" sz="2000" dirty="0"/>
              <a:t>時の原因究明</a:t>
            </a:r>
            <a:endParaRPr kumimoji="1" lang="ja-JP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39901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楕円 70"/>
          <p:cNvSpPr/>
          <p:nvPr/>
        </p:nvSpPr>
        <p:spPr bwMode="auto">
          <a:xfrm>
            <a:off x="5666154" y="3074164"/>
            <a:ext cx="756084" cy="756084"/>
          </a:xfrm>
          <a:prstGeom prst="ellipse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259" y="565229"/>
            <a:ext cx="421670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⑪倉庫制御システムの開発</a:t>
            </a:r>
            <a:endParaRPr lang="en-US" altLang="ja-JP" sz="2400" dirty="0"/>
          </a:p>
          <a:p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(2006/04</a:t>
            </a:r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2010/03)</a:t>
            </a: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831848" y="1351501"/>
            <a:ext cx="3060340" cy="3240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顧客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1" lang="en-US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名、リーダ：</a:t>
            </a:r>
            <a:r>
              <a:rPr kumimoji="1" lang="en-US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名</a:t>
            </a:r>
            <a:r>
              <a:rPr lang="ja-JP" altLang="en-US" sz="1400" dirty="0"/>
              <a:t>、担当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1" lang="en-US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名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ABE75EE-8F6B-44D7-9313-6990877BDA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9999"/>
          <a:stretch/>
        </p:blipFill>
        <p:spPr>
          <a:xfrm>
            <a:off x="5832708" y="1898163"/>
            <a:ext cx="422976" cy="540060"/>
          </a:xfrm>
          <a:prstGeom prst="rect">
            <a:avLst/>
          </a:prstGeom>
        </p:spPr>
      </p:pic>
      <p:sp>
        <p:nvSpPr>
          <p:cNvPr id="23" name="テキスト ボックス 22"/>
          <p:cNvSpPr txBox="1"/>
          <p:nvPr/>
        </p:nvSpPr>
        <p:spPr>
          <a:xfrm>
            <a:off x="4824028" y="2060848"/>
            <a:ext cx="1059774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kumimoji="1"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顧客</a:t>
            </a:r>
            <a:endParaRPr kumimoji="1" lang="en-US" altLang="ja-JP" sz="11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（倉庫メーカ）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0" name="正方形/長方形 59"/>
          <p:cNvSpPr/>
          <p:nvPr/>
        </p:nvSpPr>
        <p:spPr bwMode="auto">
          <a:xfrm>
            <a:off x="6308196" y="4694651"/>
            <a:ext cx="331325" cy="17642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×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２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273909" y="4609461"/>
            <a:ext cx="537885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担当</a:t>
            </a:r>
            <a:endParaRPr kumimoji="1" lang="ja-JP" altLang="en-US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CABE75EE-8F6B-44D7-9313-6990877BDA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9999"/>
          <a:stretch/>
        </p:blipFill>
        <p:spPr>
          <a:xfrm>
            <a:off x="5832708" y="3151492"/>
            <a:ext cx="422976" cy="540059"/>
          </a:xfrm>
          <a:prstGeom prst="rect">
            <a:avLst/>
          </a:prstGeom>
        </p:spPr>
      </p:pic>
      <p:cxnSp>
        <p:nvCxnSpPr>
          <p:cNvPr id="7" name="直線矢印コネクタ 6"/>
          <p:cNvCxnSpPr>
            <a:stCxn id="6" idx="2"/>
          </p:cNvCxnSpPr>
          <p:nvPr/>
        </p:nvCxnSpPr>
        <p:spPr bwMode="auto">
          <a:xfrm flipH="1">
            <a:off x="1128476" y="2779650"/>
            <a:ext cx="2014" cy="4034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34" name="正方形/長方形 33"/>
          <p:cNvSpPr/>
          <p:nvPr/>
        </p:nvSpPr>
        <p:spPr bwMode="auto">
          <a:xfrm>
            <a:off x="617103" y="4367175"/>
            <a:ext cx="921065" cy="2499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入庫・出庫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86" name="図 85">
            <a:extLst>
              <a:ext uri="{FF2B5EF4-FFF2-40B4-BE49-F238E27FC236}">
                <a16:creationId xmlns:a16="http://schemas.microsoft.com/office/drawing/2014/main" id="{CABE75EE-8F6B-44D7-9313-6990877BDA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9999"/>
          <a:stretch/>
        </p:blipFill>
        <p:spPr>
          <a:xfrm>
            <a:off x="5832708" y="4512832"/>
            <a:ext cx="422976" cy="540059"/>
          </a:xfrm>
          <a:prstGeom prst="rect">
            <a:avLst/>
          </a:prstGeom>
        </p:spPr>
      </p:pic>
      <p:sp>
        <p:nvSpPr>
          <p:cNvPr id="62" name="左右矢印 61"/>
          <p:cNvSpPr/>
          <p:nvPr/>
        </p:nvSpPr>
        <p:spPr bwMode="auto">
          <a:xfrm rot="5400000">
            <a:off x="5673756" y="2610271"/>
            <a:ext cx="701108" cy="263730"/>
          </a:xfrm>
          <a:prstGeom prst="left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4" name="角丸四角形吹き出し 63"/>
          <p:cNvSpPr/>
          <p:nvPr/>
        </p:nvSpPr>
        <p:spPr bwMode="auto">
          <a:xfrm>
            <a:off x="6460437" y="3573016"/>
            <a:ext cx="2180015" cy="804089"/>
          </a:xfrm>
          <a:prstGeom prst="wedgeRoundRectCallout">
            <a:avLst>
              <a:gd name="adj1" fmla="val -63479"/>
              <a:gd name="adj2" fmla="val 38616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【</a:t>
            </a:r>
            <a:r>
              <a:rPr lang="ja-JP" altLang="en-US" dirty="0">
                <a:solidFill>
                  <a:srgbClr val="FF0000"/>
                </a:solidFill>
              </a:rPr>
              <a:t>マネジメント</a:t>
            </a:r>
            <a:r>
              <a:rPr kumimoji="1" lang="en-US" altLang="ja-JP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】</a:t>
            </a:r>
          </a:p>
          <a:p>
            <a:pPr algn="l"/>
            <a:r>
              <a:rPr lang="ja-JP" altLang="en-US" dirty="0"/>
              <a:t>・スケジュール作成及び管理</a:t>
            </a:r>
            <a:endParaRPr lang="en-US" altLang="ja-JP" dirty="0"/>
          </a:p>
        </p:txBody>
      </p:sp>
      <p:sp>
        <p:nvSpPr>
          <p:cNvPr id="66" name="左右矢印 65"/>
          <p:cNvSpPr/>
          <p:nvPr/>
        </p:nvSpPr>
        <p:spPr bwMode="auto">
          <a:xfrm rot="5400000">
            <a:off x="5672324" y="4053080"/>
            <a:ext cx="703973" cy="247903"/>
          </a:xfrm>
          <a:prstGeom prst="left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31" y="2362325"/>
            <a:ext cx="546317" cy="417325"/>
          </a:xfrm>
          <a:prstGeom prst="rect">
            <a:avLst/>
          </a:prstGeom>
        </p:spPr>
      </p:pic>
      <p:sp>
        <p:nvSpPr>
          <p:cNvPr id="76" name="テキスト ボックス 75"/>
          <p:cNvSpPr txBox="1"/>
          <p:nvPr/>
        </p:nvSpPr>
        <p:spPr>
          <a:xfrm>
            <a:off x="4896036" y="3151712"/>
            <a:ext cx="828092" cy="600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実務主担当→リーダ（私）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56" y="4041014"/>
            <a:ext cx="534125" cy="365839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4041014"/>
            <a:ext cx="537955" cy="368462"/>
          </a:xfrm>
          <a:prstGeom prst="rect">
            <a:avLst/>
          </a:prstGeom>
        </p:spPr>
      </p:pic>
      <p:cxnSp>
        <p:nvCxnSpPr>
          <p:cNvPr id="43" name="直線矢印コネクタ 42"/>
          <p:cNvCxnSpPr>
            <a:endCxn id="40" idx="0"/>
          </p:cNvCxnSpPr>
          <p:nvPr/>
        </p:nvCxnSpPr>
        <p:spPr bwMode="auto">
          <a:xfrm>
            <a:off x="1451883" y="3561198"/>
            <a:ext cx="4719" cy="4798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49" name="角丸四角形 48"/>
          <p:cNvSpPr/>
          <p:nvPr/>
        </p:nvSpPr>
        <p:spPr bwMode="auto">
          <a:xfrm>
            <a:off x="287523" y="2960894"/>
            <a:ext cx="1656185" cy="1656238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Rtl" wrap="none" lIns="0" tIns="0" rIns="3600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50" charset="-128"/>
              </a:rPr>
              <a:t>C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50" charset="-128"/>
              </a:rPr>
              <a:t>言語</a:t>
            </a:r>
          </a:p>
        </p:txBody>
      </p:sp>
      <p:pic>
        <p:nvPicPr>
          <p:cNvPr id="89" name="図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579" y="2357377"/>
            <a:ext cx="546317" cy="417325"/>
          </a:xfrm>
          <a:prstGeom prst="rect">
            <a:avLst/>
          </a:prstGeom>
        </p:spPr>
      </p:pic>
      <p:sp>
        <p:nvSpPr>
          <p:cNvPr id="96" name="正方形/長方形 95"/>
          <p:cNvSpPr/>
          <p:nvPr/>
        </p:nvSpPr>
        <p:spPr bwMode="auto">
          <a:xfrm>
            <a:off x="683568" y="2130886"/>
            <a:ext cx="847725" cy="3437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在庫管理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7" name="正方形/長方形 96"/>
          <p:cNvSpPr/>
          <p:nvPr/>
        </p:nvSpPr>
        <p:spPr bwMode="auto">
          <a:xfrm>
            <a:off x="2915816" y="2118622"/>
            <a:ext cx="847725" cy="34370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在庫管理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9" name="正方形/長方形 108"/>
          <p:cNvSpPr/>
          <p:nvPr/>
        </p:nvSpPr>
        <p:spPr bwMode="auto">
          <a:xfrm>
            <a:off x="701794" y="3198762"/>
            <a:ext cx="917878" cy="338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上位制御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7" name="角丸四角形吹き出し 56"/>
          <p:cNvSpPr/>
          <p:nvPr/>
        </p:nvSpPr>
        <p:spPr bwMode="auto">
          <a:xfrm>
            <a:off x="6552221" y="2060848"/>
            <a:ext cx="1980219" cy="828091"/>
          </a:xfrm>
          <a:prstGeom prst="wedgeRoundRectCallout">
            <a:avLst>
              <a:gd name="adj1" fmla="val -67181"/>
              <a:gd name="adj2" fmla="val 20926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【</a:t>
            </a:r>
            <a:r>
              <a:rPr lang="ja-JP" altLang="en-US" dirty="0">
                <a:solidFill>
                  <a:srgbClr val="FF0000"/>
                </a:solidFill>
              </a:rPr>
              <a:t>顧客対応</a:t>
            </a:r>
            <a:r>
              <a:rPr kumimoji="1" lang="en-US" altLang="ja-JP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】</a:t>
            </a:r>
          </a:p>
          <a:p>
            <a:pPr algn="l"/>
            <a:r>
              <a:rPr lang="ja-JP" altLang="en-US" dirty="0"/>
              <a:t>・定期的に進捗報告</a:t>
            </a:r>
            <a:endParaRPr lang="en-US" altLang="ja-JP" dirty="0"/>
          </a:p>
        </p:txBody>
      </p:sp>
      <p:sp>
        <p:nvSpPr>
          <p:cNvPr id="59" name="正方形/長方形 58"/>
          <p:cNvSpPr/>
          <p:nvPr/>
        </p:nvSpPr>
        <p:spPr bwMode="auto">
          <a:xfrm>
            <a:off x="287524" y="5373216"/>
            <a:ext cx="3852428" cy="1332147"/>
          </a:xfrm>
          <a:prstGeom prst="rect">
            <a:avLst/>
          </a:prstGeom>
          <a:solidFill>
            <a:schemeClr val="bg1"/>
          </a:solidFill>
          <a:ln w="158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・全体構成図・機能一覧作成</a:t>
            </a: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・個別機能の詳細定義</a:t>
            </a: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・モデルベース化・単体確認</a:t>
            </a: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・総合試験書作成・動作確認</a:t>
            </a: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・実機試験書作成・動作確認</a:t>
            </a:r>
            <a:endParaRPr kumimoji="1" lang="ja-JP" altLang="en-US" sz="16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2143114" y="3290494"/>
            <a:ext cx="340654" cy="14041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eaVert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>
                <a:solidFill>
                  <a:srgbClr val="FF0000"/>
                </a:solidFill>
              </a:rPr>
              <a:t>リプレース</a:t>
            </a:r>
            <a:endParaRPr kumimoji="1" lang="ja-JP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cxnSp>
        <p:nvCxnSpPr>
          <p:cNvPr id="70" name="直線矢印コネクタ 69"/>
          <p:cNvCxnSpPr/>
          <p:nvPr/>
        </p:nvCxnSpPr>
        <p:spPr bwMode="auto">
          <a:xfrm>
            <a:off x="899592" y="3561198"/>
            <a:ext cx="4719" cy="4798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72" name="直線矢印コネクタ 71"/>
          <p:cNvCxnSpPr/>
          <p:nvPr/>
        </p:nvCxnSpPr>
        <p:spPr bwMode="auto">
          <a:xfrm flipH="1">
            <a:off x="3360725" y="2743646"/>
            <a:ext cx="2014" cy="4034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3" name="正方形/長方形 72"/>
          <p:cNvSpPr/>
          <p:nvPr/>
        </p:nvSpPr>
        <p:spPr bwMode="auto">
          <a:xfrm>
            <a:off x="2879812" y="4331117"/>
            <a:ext cx="921065" cy="2499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入庫・出庫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4" name="図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812" y="3999265"/>
            <a:ext cx="534125" cy="365839"/>
          </a:xfrm>
          <a:prstGeom prst="rect">
            <a:avLst/>
          </a:prstGeom>
        </p:spPr>
      </p:pic>
      <p:pic>
        <p:nvPicPr>
          <p:cNvPr id="75" name="図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876" y="3996642"/>
            <a:ext cx="537955" cy="368462"/>
          </a:xfrm>
          <a:prstGeom prst="rect">
            <a:avLst/>
          </a:prstGeom>
        </p:spPr>
      </p:pic>
      <p:cxnSp>
        <p:nvCxnSpPr>
          <p:cNvPr id="77" name="直線矢印コネクタ 76"/>
          <p:cNvCxnSpPr>
            <a:endCxn id="75" idx="0"/>
          </p:cNvCxnSpPr>
          <p:nvPr/>
        </p:nvCxnSpPr>
        <p:spPr bwMode="auto">
          <a:xfrm>
            <a:off x="3720135" y="3516826"/>
            <a:ext cx="4719" cy="4798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8" name="角丸四角形 77"/>
          <p:cNvSpPr/>
          <p:nvPr/>
        </p:nvSpPr>
        <p:spPr bwMode="auto">
          <a:xfrm>
            <a:off x="2519772" y="2960894"/>
            <a:ext cx="1656185" cy="1647446"/>
          </a:xfrm>
          <a:prstGeom prst="roundRect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Rtl" wrap="none" lIns="0" tIns="0" rIns="3600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ＭＳ Ｐゴシック" pitchFamily="50" charset="-128"/>
              </a:rPr>
              <a:t>モデルベース</a:t>
            </a:r>
          </a:p>
        </p:txBody>
      </p:sp>
      <p:sp>
        <p:nvSpPr>
          <p:cNvPr id="79" name="正方形/長方形 78"/>
          <p:cNvSpPr/>
          <p:nvPr/>
        </p:nvSpPr>
        <p:spPr bwMode="auto">
          <a:xfrm>
            <a:off x="2934043" y="3162758"/>
            <a:ext cx="917878" cy="338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上位制御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80" name="直線矢印コネクタ 79"/>
          <p:cNvCxnSpPr/>
          <p:nvPr/>
        </p:nvCxnSpPr>
        <p:spPr bwMode="auto">
          <a:xfrm>
            <a:off x="3131841" y="3500954"/>
            <a:ext cx="4719" cy="47981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82" name="正方形/長方形 81"/>
          <p:cNvSpPr/>
          <p:nvPr/>
        </p:nvSpPr>
        <p:spPr bwMode="auto">
          <a:xfrm>
            <a:off x="4608004" y="5717631"/>
            <a:ext cx="3949126" cy="360040"/>
          </a:xfrm>
          <a:prstGeom prst="rect">
            <a:avLst/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600" dirty="0"/>
              <a:t>　</a:t>
            </a:r>
            <a:r>
              <a:rPr lang="ja-JP" altLang="en-US" sz="1600" dirty="0">
                <a:solidFill>
                  <a:srgbClr val="FF0000"/>
                </a:solidFill>
              </a:rPr>
              <a:t>レガシーシステム</a:t>
            </a:r>
            <a:r>
              <a:rPr lang="ja-JP" altLang="en-US" sz="1600" dirty="0"/>
              <a:t>の理解、仕様抽出</a:t>
            </a:r>
            <a:endParaRPr lang="en-US" altLang="ja-JP" sz="1600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494901" y="5393595"/>
            <a:ext cx="176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■苦労</a:t>
            </a:r>
            <a:endParaRPr kumimoji="1" lang="ja-JP" altLang="en-US" sz="2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4494901" y="6041667"/>
            <a:ext cx="176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■得たもの</a:t>
            </a:r>
            <a:endParaRPr kumimoji="1" lang="ja-JP" altLang="en-US" sz="2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正方形/長方形 86"/>
          <p:cNvSpPr/>
          <p:nvPr/>
        </p:nvSpPr>
        <p:spPr bwMode="auto">
          <a:xfrm>
            <a:off x="4602913" y="6454715"/>
            <a:ext cx="3949126" cy="387660"/>
          </a:xfrm>
          <a:prstGeom prst="rect">
            <a:avLst/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ja-JP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　</a:t>
            </a:r>
            <a:r>
              <a:rPr lang="ja-JP" altLang="en-US" sz="1600" dirty="0"/>
              <a:t>モデルベース開発経験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4494901" y="980728"/>
            <a:ext cx="176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規模・役割</a:t>
            </a:r>
          </a:p>
        </p:txBody>
      </p:sp>
      <p:sp>
        <p:nvSpPr>
          <p:cNvPr id="98" name="下矢印 97"/>
          <p:cNvSpPr/>
          <p:nvPr/>
        </p:nvSpPr>
        <p:spPr bwMode="auto">
          <a:xfrm>
            <a:off x="3419872" y="5445224"/>
            <a:ext cx="827584" cy="1203573"/>
          </a:xfrm>
          <a:prstGeom prst="downArrow">
            <a:avLst>
              <a:gd name="adj1" fmla="val 50000"/>
              <a:gd name="adj2" fmla="val 5434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開</a:t>
            </a:r>
            <a:endParaRPr kumimoji="1" lang="en-US" altLang="ja-JP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発</a:t>
            </a:r>
            <a:endParaRPr kumimoji="1" lang="en-US" altLang="ja-JP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工</a:t>
            </a:r>
            <a:endParaRPr lang="en-US" altLang="ja-JP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程</a:t>
            </a:r>
            <a:endParaRPr kumimoji="1" lang="ja-JP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107" name="正方形/長方形 106"/>
          <p:cNvSpPr/>
          <p:nvPr/>
        </p:nvSpPr>
        <p:spPr bwMode="auto">
          <a:xfrm>
            <a:off x="143508" y="4941168"/>
            <a:ext cx="1440160" cy="3043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■開発工程</a:t>
            </a:r>
            <a:endParaRPr kumimoji="1" lang="ja-JP" altLang="en-US" sz="2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正方形/長方形 107"/>
          <p:cNvSpPr/>
          <p:nvPr/>
        </p:nvSpPr>
        <p:spPr bwMode="auto">
          <a:xfrm>
            <a:off x="216087" y="1304764"/>
            <a:ext cx="4175893" cy="5400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/>
              <a:t>・レガシーシステムのモデルベース化</a:t>
            </a:r>
            <a:endParaRPr kumimoji="1" lang="ja-JP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1" name="正方形/長方形 110"/>
          <p:cNvSpPr/>
          <p:nvPr/>
        </p:nvSpPr>
        <p:spPr bwMode="auto">
          <a:xfrm>
            <a:off x="108012" y="1808820"/>
            <a:ext cx="1619672" cy="3410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■開発目標</a:t>
            </a:r>
            <a:endParaRPr kumimoji="1" lang="ja-JP" altLang="en-US" sz="2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右矢印 25"/>
          <p:cNvSpPr/>
          <p:nvPr/>
        </p:nvSpPr>
        <p:spPr bwMode="auto">
          <a:xfrm>
            <a:off x="1979712" y="2996952"/>
            <a:ext cx="504056" cy="371865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20689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楕円 70"/>
          <p:cNvSpPr/>
          <p:nvPr/>
        </p:nvSpPr>
        <p:spPr bwMode="auto">
          <a:xfrm>
            <a:off x="5666154" y="3110168"/>
            <a:ext cx="756084" cy="756084"/>
          </a:xfrm>
          <a:prstGeom prst="ellipse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1500" y="378287"/>
            <a:ext cx="43247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⑨エンジン</a:t>
            </a:r>
            <a:r>
              <a:rPr lang="en-US" altLang="ja-JP" sz="2400" dirty="0"/>
              <a:t>ECU</a:t>
            </a:r>
            <a:r>
              <a:rPr lang="ja-JP" altLang="en-US" sz="2400" dirty="0"/>
              <a:t>の開発</a:t>
            </a:r>
            <a:endParaRPr lang="en-US" altLang="ja-JP" sz="2400" dirty="0"/>
          </a:p>
          <a:p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年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(2013/04</a:t>
            </a:r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2014/03)</a:t>
            </a: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886169" y="1361177"/>
            <a:ext cx="3060340" cy="3240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顧客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lang="en-US" altLang="ja-JP" sz="1400" dirty="0"/>
              <a:t>4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名、リーダ：</a:t>
            </a:r>
            <a:r>
              <a:rPr kumimoji="1" lang="en-US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名</a:t>
            </a:r>
            <a:r>
              <a:rPr lang="ja-JP" altLang="en-US" sz="1400" dirty="0"/>
              <a:t>、担当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kumimoji="1" lang="en-US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名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ABE75EE-8F6B-44D7-9313-6990877BDA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9999"/>
          <a:stretch/>
        </p:blipFill>
        <p:spPr>
          <a:xfrm>
            <a:off x="5832708" y="1826155"/>
            <a:ext cx="422976" cy="540060"/>
          </a:xfrm>
          <a:prstGeom prst="rect">
            <a:avLst/>
          </a:prstGeom>
        </p:spPr>
      </p:pic>
      <p:sp>
        <p:nvSpPr>
          <p:cNvPr id="60" name="正方形/長方形 59"/>
          <p:cNvSpPr/>
          <p:nvPr/>
        </p:nvSpPr>
        <p:spPr bwMode="auto">
          <a:xfrm>
            <a:off x="6308196" y="4730655"/>
            <a:ext cx="331325" cy="17642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×</a:t>
            </a:r>
            <a:r>
              <a:rPr kumimoji="1" lang="ja-JP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１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5336272" y="4645465"/>
            <a:ext cx="537885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担当</a:t>
            </a:r>
            <a:endParaRPr kumimoji="1" lang="ja-JP" altLang="en-US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CABE75EE-8F6B-44D7-9313-6990877BDA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9999"/>
          <a:stretch/>
        </p:blipFill>
        <p:spPr>
          <a:xfrm>
            <a:off x="5832708" y="3187496"/>
            <a:ext cx="422976" cy="540059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CABE75EE-8F6B-44D7-9313-6990877BDA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9999"/>
          <a:stretch/>
        </p:blipFill>
        <p:spPr>
          <a:xfrm>
            <a:off x="5832708" y="4548836"/>
            <a:ext cx="422976" cy="540059"/>
          </a:xfrm>
          <a:prstGeom prst="rect">
            <a:avLst/>
          </a:prstGeom>
        </p:spPr>
      </p:pic>
      <p:sp>
        <p:nvSpPr>
          <p:cNvPr id="62" name="左右矢印 61"/>
          <p:cNvSpPr/>
          <p:nvPr/>
        </p:nvSpPr>
        <p:spPr bwMode="auto">
          <a:xfrm rot="5400000">
            <a:off x="5634304" y="2584763"/>
            <a:ext cx="797728" cy="290133"/>
          </a:xfrm>
          <a:prstGeom prst="left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4" name="角丸四角形吹き出し 63"/>
          <p:cNvSpPr/>
          <p:nvPr/>
        </p:nvSpPr>
        <p:spPr bwMode="auto">
          <a:xfrm>
            <a:off x="6460437" y="3537012"/>
            <a:ext cx="2302855" cy="876097"/>
          </a:xfrm>
          <a:prstGeom prst="wedgeRoundRectCallout">
            <a:avLst>
              <a:gd name="adj1" fmla="val -63479"/>
              <a:gd name="adj2" fmla="val 38616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【</a:t>
            </a:r>
            <a:r>
              <a:rPr lang="ja-JP" altLang="en-US" dirty="0">
                <a:solidFill>
                  <a:srgbClr val="FF0000"/>
                </a:solidFill>
              </a:rPr>
              <a:t>マネジメント</a:t>
            </a:r>
            <a:r>
              <a:rPr kumimoji="1" lang="en-US" altLang="ja-JP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】</a:t>
            </a:r>
          </a:p>
          <a:p>
            <a:pPr algn="l"/>
            <a:r>
              <a:rPr lang="ja-JP" altLang="en-US" dirty="0"/>
              <a:t>・スケジュール作成及び管理</a:t>
            </a:r>
            <a:endParaRPr lang="en-US" altLang="ja-JP" dirty="0"/>
          </a:p>
        </p:txBody>
      </p:sp>
      <p:sp>
        <p:nvSpPr>
          <p:cNvPr id="66" name="左右矢印 65"/>
          <p:cNvSpPr/>
          <p:nvPr/>
        </p:nvSpPr>
        <p:spPr bwMode="auto">
          <a:xfrm rot="5400000">
            <a:off x="5681182" y="4071082"/>
            <a:ext cx="703972" cy="283907"/>
          </a:xfrm>
          <a:prstGeom prst="left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pic>
        <p:nvPicPr>
          <p:cNvPr id="63" name="図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3" y="4966980"/>
            <a:ext cx="900101" cy="504056"/>
          </a:xfrm>
          <a:prstGeom prst="rect">
            <a:avLst/>
          </a:prstGeom>
        </p:spPr>
      </p:pic>
      <p:cxnSp>
        <p:nvCxnSpPr>
          <p:cNvPr id="68" name="直線矢印コネクタ 67"/>
          <p:cNvCxnSpPr>
            <a:stCxn id="78" idx="1"/>
            <a:endCxn id="63" idx="3"/>
          </p:cNvCxnSpPr>
          <p:nvPr/>
        </p:nvCxnSpPr>
        <p:spPr bwMode="auto">
          <a:xfrm flipH="1" flipV="1">
            <a:off x="1367644" y="5219008"/>
            <a:ext cx="1116124" cy="99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0" name="正方形/長方形 69"/>
          <p:cNvSpPr/>
          <p:nvPr/>
        </p:nvSpPr>
        <p:spPr bwMode="auto">
          <a:xfrm>
            <a:off x="143508" y="4698767"/>
            <a:ext cx="1496000" cy="3086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走行シミュレーション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7" name="正方形/長方形 76"/>
          <p:cNvSpPr/>
          <p:nvPr/>
        </p:nvSpPr>
        <p:spPr bwMode="auto">
          <a:xfrm>
            <a:off x="1583668" y="5094811"/>
            <a:ext cx="638832" cy="2584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車操作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8" name="図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3768" y="4966980"/>
            <a:ext cx="685800" cy="523875"/>
          </a:xfrm>
          <a:prstGeom prst="rect">
            <a:avLst/>
          </a:prstGeom>
        </p:spPr>
      </p:pic>
      <p:sp>
        <p:nvSpPr>
          <p:cNvPr id="82" name="正方形/長方形 81"/>
          <p:cNvSpPr/>
          <p:nvPr/>
        </p:nvSpPr>
        <p:spPr bwMode="auto">
          <a:xfrm>
            <a:off x="251520" y="2934571"/>
            <a:ext cx="1080120" cy="28803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/>
              <a:t>総合確認</a:t>
            </a:r>
            <a:endParaRPr kumimoji="1" lang="ja-JP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3" name="正方形/長方形 82"/>
          <p:cNvSpPr/>
          <p:nvPr/>
        </p:nvSpPr>
        <p:spPr bwMode="auto">
          <a:xfrm>
            <a:off x="206867" y="1863704"/>
            <a:ext cx="1148386" cy="25712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600" dirty="0"/>
              <a:t>単体開発</a:t>
            </a:r>
            <a:endParaRPr kumimoji="1" lang="ja-JP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5" name="正方形/長方形 84"/>
          <p:cNvSpPr/>
          <p:nvPr/>
        </p:nvSpPr>
        <p:spPr bwMode="auto">
          <a:xfrm>
            <a:off x="287524" y="2408943"/>
            <a:ext cx="857359" cy="273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入力模擬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7" name="正方形/長方形 86"/>
          <p:cNvSpPr/>
          <p:nvPr/>
        </p:nvSpPr>
        <p:spPr bwMode="auto">
          <a:xfrm>
            <a:off x="1414913" y="2408943"/>
            <a:ext cx="1029477" cy="273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モデル１修正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5" name="正方形/長方形 94"/>
          <p:cNvSpPr/>
          <p:nvPr/>
        </p:nvSpPr>
        <p:spPr bwMode="auto">
          <a:xfrm>
            <a:off x="2699782" y="2408943"/>
            <a:ext cx="864106" cy="2736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出力検証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2" name="正方形/長方形 111"/>
          <p:cNvSpPr/>
          <p:nvPr/>
        </p:nvSpPr>
        <p:spPr bwMode="auto">
          <a:xfrm>
            <a:off x="1307958" y="2699045"/>
            <a:ext cx="1418837" cy="25352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/>
              <a:t>C</a:t>
            </a:r>
            <a:r>
              <a:rPr lang="ja-JP" altLang="en-US" sz="1400" dirty="0"/>
              <a:t>コード生成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13" name="直線矢印コネクタ 112"/>
          <p:cNvCxnSpPr>
            <a:stCxn id="85" idx="3"/>
            <a:endCxn id="87" idx="1"/>
          </p:cNvCxnSpPr>
          <p:nvPr/>
        </p:nvCxnSpPr>
        <p:spPr bwMode="auto">
          <a:xfrm>
            <a:off x="1144883" y="2545743"/>
            <a:ext cx="27003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直線矢印コネクタ 113"/>
          <p:cNvCxnSpPr>
            <a:stCxn id="87" idx="3"/>
            <a:endCxn id="95" idx="1"/>
          </p:cNvCxnSpPr>
          <p:nvPr/>
        </p:nvCxnSpPr>
        <p:spPr bwMode="auto">
          <a:xfrm>
            <a:off x="2444390" y="2545743"/>
            <a:ext cx="255392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直線矢印コネクタ 114"/>
          <p:cNvCxnSpPr/>
          <p:nvPr/>
        </p:nvCxnSpPr>
        <p:spPr bwMode="auto">
          <a:xfrm flipV="1">
            <a:off x="2826668" y="4502562"/>
            <a:ext cx="13398" cy="520241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16" name="正方形/長方形 115"/>
          <p:cNvSpPr/>
          <p:nvPr/>
        </p:nvSpPr>
        <p:spPr bwMode="auto">
          <a:xfrm>
            <a:off x="2159732" y="4626759"/>
            <a:ext cx="1296144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36000" rIns="72000" bIns="36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信号模擬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・計測</a:t>
            </a:r>
          </a:p>
        </p:txBody>
      </p:sp>
      <p:cxnSp>
        <p:nvCxnSpPr>
          <p:cNvPr id="117" name="直線矢印コネクタ 116"/>
          <p:cNvCxnSpPr/>
          <p:nvPr/>
        </p:nvCxnSpPr>
        <p:spPr bwMode="auto">
          <a:xfrm>
            <a:off x="287524" y="2970575"/>
            <a:ext cx="3679077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1" name="角丸四角形吹き出し 60"/>
          <p:cNvSpPr/>
          <p:nvPr/>
        </p:nvSpPr>
        <p:spPr bwMode="auto">
          <a:xfrm>
            <a:off x="6552221" y="2204864"/>
            <a:ext cx="2160240" cy="768085"/>
          </a:xfrm>
          <a:prstGeom prst="wedgeRoundRectCallout">
            <a:avLst>
              <a:gd name="adj1" fmla="val -67181"/>
              <a:gd name="adj2" fmla="val 20926"/>
              <a:gd name="adj3" fmla="val 16667"/>
            </a:avLst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【</a:t>
            </a:r>
            <a:r>
              <a:rPr lang="ja-JP" altLang="en-US" dirty="0">
                <a:solidFill>
                  <a:srgbClr val="FF0000"/>
                </a:solidFill>
              </a:rPr>
              <a:t>顧客対応</a:t>
            </a:r>
            <a:r>
              <a:rPr kumimoji="1" lang="en-US" altLang="ja-JP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】</a:t>
            </a:r>
          </a:p>
          <a:p>
            <a:pPr algn="l"/>
            <a:r>
              <a:rPr lang="ja-JP" altLang="en-US" dirty="0"/>
              <a:t>・定期的に進捗報告</a:t>
            </a:r>
            <a:endParaRPr lang="en-US" altLang="ja-JP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932040" y="3356992"/>
            <a:ext cx="82809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リーダ（私）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2" name="正方形/長方形 71"/>
          <p:cNvSpPr/>
          <p:nvPr/>
        </p:nvSpPr>
        <p:spPr bwMode="auto">
          <a:xfrm>
            <a:off x="251520" y="6015110"/>
            <a:ext cx="3816424" cy="824652"/>
          </a:xfrm>
          <a:prstGeom prst="rect">
            <a:avLst/>
          </a:prstGeom>
          <a:noFill/>
          <a:ln w="158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・単体モデルの作成・動作確認</a:t>
            </a: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・コード生成、ビルド</a:t>
            </a: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・総合試験書作成、動作確認</a:t>
            </a:r>
            <a:endParaRPr kumimoji="1" lang="ja-JP" altLang="en-US" sz="16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824028" y="1916832"/>
            <a:ext cx="1023770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顧客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（車メーカ）</a:t>
            </a:r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 rotWithShape="1">
          <a:blip r:embed="rId6"/>
          <a:srcRect t="14622"/>
          <a:stretch/>
        </p:blipFill>
        <p:spPr>
          <a:xfrm>
            <a:off x="2044236" y="3150595"/>
            <a:ext cx="1591660" cy="12961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3" name="テキスト ボックス 32"/>
          <p:cNvSpPr txBox="1"/>
          <p:nvPr/>
        </p:nvSpPr>
        <p:spPr>
          <a:xfrm>
            <a:off x="2375756" y="3438627"/>
            <a:ext cx="288032" cy="252028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1400" dirty="0">
              <a:latin typeface="+mn-ea"/>
              <a:ea typeface="+mn-ea"/>
            </a:endParaRPr>
          </a:p>
        </p:txBody>
      </p:sp>
      <p:cxnSp>
        <p:nvCxnSpPr>
          <p:cNvPr id="14" name="カギ線コネクタ 13"/>
          <p:cNvCxnSpPr>
            <a:stCxn id="87" idx="2"/>
            <a:endCxn id="33" idx="1"/>
          </p:cNvCxnSpPr>
          <p:nvPr/>
        </p:nvCxnSpPr>
        <p:spPr bwMode="auto">
          <a:xfrm rot="16200000" flipH="1">
            <a:off x="1711655" y="2900540"/>
            <a:ext cx="882098" cy="446104"/>
          </a:xfrm>
          <a:prstGeom prst="bentConnector2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正方形/長方形 74"/>
          <p:cNvSpPr/>
          <p:nvPr/>
        </p:nvSpPr>
        <p:spPr bwMode="auto">
          <a:xfrm>
            <a:off x="3461316" y="3114591"/>
            <a:ext cx="498616" cy="14401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Rtl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ja-JP" sz="1400" dirty="0"/>
              <a:t>C</a:t>
            </a:r>
            <a:r>
              <a:rPr lang="ja-JP" altLang="en-US" sz="1400" dirty="0"/>
              <a:t>言語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エンジン一式</a:t>
            </a:r>
            <a:endParaRPr lang="en-US" altLang="ja-JP" sz="1400" dirty="0"/>
          </a:p>
        </p:txBody>
      </p:sp>
      <p:sp>
        <p:nvSpPr>
          <p:cNvPr id="122" name="正方形/長方形 121"/>
          <p:cNvSpPr/>
          <p:nvPr/>
        </p:nvSpPr>
        <p:spPr bwMode="auto">
          <a:xfrm>
            <a:off x="1511660" y="1940891"/>
            <a:ext cx="828092" cy="273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モデル１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4" name="正方形/長方形 123"/>
          <p:cNvSpPr/>
          <p:nvPr/>
        </p:nvSpPr>
        <p:spPr bwMode="auto">
          <a:xfrm>
            <a:off x="2267744" y="1976895"/>
            <a:ext cx="828092" cy="273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モデル２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5" name="正方形/長方形 124"/>
          <p:cNvSpPr/>
          <p:nvPr/>
        </p:nvSpPr>
        <p:spPr bwMode="auto">
          <a:xfrm>
            <a:off x="3059832" y="2012899"/>
            <a:ext cx="503255" cy="273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・・・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136" name="カギ線コネクタ 135"/>
          <p:cNvCxnSpPr>
            <a:stCxn id="125" idx="3"/>
            <a:endCxn id="140" idx="0"/>
          </p:cNvCxnSpPr>
          <p:nvPr/>
        </p:nvCxnSpPr>
        <p:spPr bwMode="auto">
          <a:xfrm flipH="1">
            <a:off x="3113403" y="2149699"/>
            <a:ext cx="449684" cy="1066727"/>
          </a:xfrm>
          <a:prstGeom prst="bentConnector4">
            <a:avLst>
              <a:gd name="adj1" fmla="val -50836"/>
              <a:gd name="adj2" fmla="val 56412"/>
            </a:avLst>
          </a:prstGeom>
          <a:noFill/>
          <a:ln w="1587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140" name="テキスト ボックス 139"/>
          <p:cNvSpPr txBox="1"/>
          <p:nvPr/>
        </p:nvSpPr>
        <p:spPr>
          <a:xfrm>
            <a:off x="2932044" y="3216426"/>
            <a:ext cx="362718" cy="330213"/>
          </a:xfrm>
          <a:prstGeom prst="rect">
            <a:avLst/>
          </a:prstGeom>
          <a:noFill/>
          <a:ln w="15875"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1400" dirty="0">
              <a:latin typeface="+mn-ea"/>
              <a:ea typeface="+mn-ea"/>
            </a:endParaRP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143508" y="5589240"/>
            <a:ext cx="1440160" cy="3043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■開発工程</a:t>
            </a:r>
            <a:endParaRPr kumimoji="1" lang="ja-JP" altLang="en-US" sz="2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108012" y="1520788"/>
            <a:ext cx="1367644" cy="312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■開発概要</a:t>
            </a:r>
            <a:endParaRPr kumimoji="1" lang="ja-JP" altLang="en-US" sz="2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下矢印 50"/>
          <p:cNvSpPr/>
          <p:nvPr/>
        </p:nvSpPr>
        <p:spPr bwMode="auto">
          <a:xfrm>
            <a:off x="3419872" y="5769260"/>
            <a:ext cx="827584" cy="1044116"/>
          </a:xfrm>
          <a:prstGeom prst="downArrow">
            <a:avLst>
              <a:gd name="adj1" fmla="val 50000"/>
              <a:gd name="adj2" fmla="val 5434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開</a:t>
            </a:r>
            <a:endParaRPr kumimoji="1" lang="en-US" altLang="ja-JP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発</a:t>
            </a:r>
            <a:endParaRPr kumimoji="1" lang="en-US" altLang="ja-JP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工</a:t>
            </a:r>
            <a:endParaRPr lang="en-US" altLang="ja-JP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程</a:t>
            </a:r>
            <a:endParaRPr kumimoji="1" lang="ja-JP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4608004" y="5717631"/>
            <a:ext cx="3949126" cy="360040"/>
          </a:xfrm>
          <a:prstGeom prst="rect">
            <a:avLst/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600" dirty="0"/>
              <a:t>　エンジン制御の基礎の習得</a:t>
            </a:r>
            <a:endParaRPr lang="en-US" altLang="ja-JP" sz="16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494901" y="5393595"/>
            <a:ext cx="176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■苦労</a:t>
            </a:r>
            <a:endParaRPr kumimoji="1" lang="ja-JP" altLang="en-US" sz="2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494901" y="6041667"/>
            <a:ext cx="176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■得たもの</a:t>
            </a:r>
            <a:endParaRPr kumimoji="1" lang="ja-JP" altLang="en-US" sz="2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4602913" y="6454715"/>
            <a:ext cx="3949126" cy="387660"/>
          </a:xfrm>
          <a:prstGeom prst="rect">
            <a:avLst/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ja-JP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　</a:t>
            </a:r>
            <a:r>
              <a:rPr lang="ja-JP" altLang="en-US" sz="1600" dirty="0"/>
              <a:t>エンジン分野の開発経験、車載知識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494901" y="980728"/>
            <a:ext cx="176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規模・役割</a:t>
            </a:r>
          </a:p>
        </p:txBody>
      </p:sp>
      <p:sp>
        <p:nvSpPr>
          <p:cNvPr id="59" name="正方形/長方形 58"/>
          <p:cNvSpPr/>
          <p:nvPr/>
        </p:nvSpPr>
        <p:spPr bwMode="auto">
          <a:xfrm>
            <a:off x="203674" y="1088740"/>
            <a:ext cx="4284476" cy="50405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/>
              <a:t>・ガソリンエンジン制御</a:t>
            </a:r>
            <a:endParaRPr kumimoji="1" lang="ja-JP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7" name="正方形/長方形 66"/>
          <p:cNvSpPr/>
          <p:nvPr/>
        </p:nvSpPr>
        <p:spPr bwMode="auto">
          <a:xfrm>
            <a:off x="1970387" y="1660537"/>
            <a:ext cx="1665509" cy="30868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モデル一式</a:t>
            </a:r>
            <a:r>
              <a:rPr lang="en-US" altLang="ja-JP" sz="1400" dirty="0"/>
              <a:t>(</a:t>
            </a:r>
            <a:r>
              <a:rPr lang="ja-JP" altLang="en-US" sz="1400" dirty="0"/>
              <a:t>約</a:t>
            </a:r>
            <a:r>
              <a:rPr lang="en-US" altLang="ja-JP" sz="1400" dirty="0"/>
              <a:t>300)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3" name="正方形/長方形 72"/>
          <p:cNvSpPr/>
          <p:nvPr/>
        </p:nvSpPr>
        <p:spPr bwMode="auto">
          <a:xfrm>
            <a:off x="3620650" y="1844501"/>
            <a:ext cx="498616" cy="101561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wordArtVertRtl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ja-JP" altLang="en-US" sz="1400" dirty="0"/>
              <a:t>一部制御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99818024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6475"/>
              </p:ext>
            </p:extLst>
          </p:nvPr>
        </p:nvGraphicFramePr>
        <p:xfrm>
          <a:off x="287523" y="1196753"/>
          <a:ext cx="8640961" cy="5436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181">
                  <a:extLst>
                    <a:ext uri="{9D8B030D-6E8A-4147-A177-3AD203B41FA5}">
                      <a16:colId xmlns:a16="http://schemas.microsoft.com/office/drawing/2014/main" val="346481906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1726266343"/>
                    </a:ext>
                  </a:extLst>
                </a:gridCol>
              </a:tblGrid>
              <a:tr h="2004467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使用ツール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endParaRPr lang="en-US" altLang="ja-JP" sz="13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767752"/>
                  </a:ext>
                </a:extLst>
              </a:tr>
              <a:tr h="1723139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スキル・経験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endParaRPr kumimoji="1" lang="ja-JP" altLang="en-US" sz="13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225930"/>
                  </a:ext>
                </a:extLst>
              </a:tr>
              <a:tr h="1708996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+mn-ea"/>
                        <a:ea typeface="+mn-ea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知識</a:t>
                      </a:r>
                      <a:endParaRPr kumimoji="1" lang="en-US" altLang="ja-JP" sz="2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endParaRPr kumimoji="1" lang="en-US" altLang="ja-JP" sz="13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rgbClr val="EF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072728"/>
                  </a:ext>
                </a:extLst>
              </a:tr>
            </a:tbl>
          </a:graphicData>
        </a:graphic>
      </p:graphicFrame>
      <p:grpSp>
        <p:nvGrpSpPr>
          <p:cNvPr id="5" name="グループ化 4"/>
          <p:cNvGrpSpPr/>
          <p:nvPr/>
        </p:nvGrpSpPr>
        <p:grpSpPr>
          <a:xfrm>
            <a:off x="287524" y="4941168"/>
            <a:ext cx="8640961" cy="1674478"/>
            <a:chOff x="287522" y="1214462"/>
            <a:chExt cx="8640961" cy="2034518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5C619B50-107B-4824-931B-5482EE318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1560" y="1520788"/>
              <a:ext cx="681531" cy="681531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445385FB-D8D3-46CF-BFEC-9C5E800D7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62016" y="2260868"/>
              <a:ext cx="635900" cy="635900"/>
            </a:xfrm>
            <a:prstGeom prst="rect">
              <a:avLst/>
            </a:prstGeom>
          </p:spPr>
        </p:pic>
        <p:sp>
          <p:nvSpPr>
            <p:cNvPr id="15" name="角丸四角形 14"/>
            <p:cNvSpPr/>
            <p:nvPr/>
          </p:nvSpPr>
          <p:spPr bwMode="auto">
            <a:xfrm>
              <a:off x="287522" y="1214462"/>
              <a:ext cx="8640961" cy="2034518"/>
            </a:xfrm>
            <a:prstGeom prst="roundRect">
              <a:avLst>
                <a:gd name="adj" fmla="val 1141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</p:grpSp>
      <p:grpSp>
        <p:nvGrpSpPr>
          <p:cNvPr id="6" name="グループ化 5"/>
          <p:cNvGrpSpPr/>
          <p:nvPr/>
        </p:nvGrpSpPr>
        <p:grpSpPr>
          <a:xfrm>
            <a:off x="287524" y="1196752"/>
            <a:ext cx="8640961" cy="2016224"/>
            <a:chOff x="287524" y="3248980"/>
            <a:chExt cx="8640961" cy="1620180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CF9E9A29-B9A9-497F-9124-EDF3FA709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25421" y="4075088"/>
              <a:ext cx="464604" cy="464604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AFD5930A-7F1D-4482-AF60-5328FF48C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11560" y="3455597"/>
              <a:ext cx="619491" cy="619491"/>
            </a:xfrm>
            <a:prstGeom prst="rect">
              <a:avLst/>
            </a:prstGeom>
          </p:spPr>
        </p:pic>
        <p:sp>
          <p:nvSpPr>
            <p:cNvPr id="22" name="角丸四角形 21"/>
            <p:cNvSpPr/>
            <p:nvPr/>
          </p:nvSpPr>
          <p:spPr bwMode="auto">
            <a:xfrm>
              <a:off x="287524" y="3248980"/>
              <a:ext cx="8640961" cy="1620180"/>
            </a:xfrm>
            <a:prstGeom prst="roundRect">
              <a:avLst>
                <a:gd name="adj" fmla="val 1141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287524" y="3212976"/>
            <a:ext cx="8640961" cy="1728192"/>
            <a:chOff x="291092" y="4868267"/>
            <a:chExt cx="8640961" cy="1745231"/>
          </a:xfrm>
        </p:grpSpPr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2D063B9A-5129-4B0B-A230-174260698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2016" y="5738568"/>
              <a:ext cx="619491" cy="619491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02EA8812-AC44-4751-9BF9-7AA0BF684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3600" y="5119077"/>
              <a:ext cx="619491" cy="619491"/>
            </a:xfrm>
            <a:prstGeom prst="rect">
              <a:avLst/>
            </a:prstGeom>
          </p:spPr>
        </p:pic>
        <p:sp>
          <p:nvSpPr>
            <p:cNvPr id="23" name="角丸四角形 22"/>
            <p:cNvSpPr/>
            <p:nvPr/>
          </p:nvSpPr>
          <p:spPr bwMode="auto">
            <a:xfrm>
              <a:off x="291092" y="4868267"/>
              <a:ext cx="8640961" cy="1745231"/>
            </a:xfrm>
            <a:prstGeom prst="roundRect">
              <a:avLst>
                <a:gd name="adj" fmla="val 11415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</p:grpSp>
      <p:sp>
        <p:nvSpPr>
          <p:cNvPr id="24" name="テキスト ボックス 23"/>
          <p:cNvSpPr txBox="1"/>
          <p:nvPr/>
        </p:nvSpPr>
        <p:spPr>
          <a:xfrm>
            <a:off x="376949" y="512676"/>
            <a:ext cx="34749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34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保有スキル一覧</a:t>
            </a:r>
            <a:endParaRPr kumimoji="1" lang="ja-JP" altLang="en-US" sz="3400" b="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4319972" y="1304764"/>
            <a:ext cx="172819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kumimoji="1" lang="en-US" altLang="ja-JP" sz="2000" b="0" dirty="0" err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Matlab</a:t>
            </a:r>
            <a:endParaRPr kumimoji="1" lang="ja-JP" altLang="en-US" sz="2000" b="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19972" y="1664804"/>
            <a:ext cx="194421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ja-JP" sz="2000" b="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Stateflow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319972" y="2024844"/>
            <a:ext cx="15121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ja-JP" sz="2000" b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lang="ja-JP" altLang="en-US" sz="2000" b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</a:t>
            </a:r>
            <a:endParaRPr kumimoji="1" lang="ja-JP" altLang="en-US" sz="2000" b="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19972" y="2740858"/>
            <a:ext cx="165618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SQL Server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319972" y="2380818"/>
            <a:ext cx="15121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C#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6372200" y="1304764"/>
            <a:ext cx="15121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kumimoji="1" lang="en-US" altLang="ja-JP" sz="2000" b="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Simulink</a:t>
            </a:r>
            <a:endParaRPr kumimoji="1" lang="ja-JP" altLang="en-US" sz="2000" b="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372200" y="1664804"/>
            <a:ext cx="162018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altLang="ja-JP" sz="2000" b="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dSpace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372200" y="2024844"/>
            <a:ext cx="15121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kumimoji="1"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Java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372200" y="2380818"/>
            <a:ext cx="15121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kumimoji="1"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VBA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281355" y="3351699"/>
            <a:ext cx="3783034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モデルベース開発</a:t>
            </a:r>
            <a:endParaRPr lang="en-US" altLang="ja-JP" sz="20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　・全工程</a:t>
            </a:r>
            <a:r>
              <a:rPr lang="ja-JP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経験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​</a:t>
            </a:r>
          </a:p>
          <a:p>
            <a:pPr algn="l"/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　・</a:t>
            </a:r>
            <a:r>
              <a:rPr lang="ja-JP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車載分野、物流分野に実績あり​</a:t>
            </a:r>
          </a:p>
          <a:p>
            <a:pPr algn="l"/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タスク管理、チーム管理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319972" y="5085184"/>
            <a:ext cx="172819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kumimoji="1"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車両運動学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319971" y="5445224"/>
            <a:ext cx="205222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kumimoji="1"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フィードバック制御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319972" y="5805264"/>
            <a:ext cx="42124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基礎電気知識、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DA</a:t>
            </a:r>
            <a:r>
              <a:rPr lang="ja-JP" altLang="en-US" sz="2000" b="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AD</a:t>
            </a:r>
            <a:r>
              <a:rPr lang="ja-JP" altLang="en-US" sz="2000" b="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エンコーダ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372200" y="5085184"/>
            <a:ext cx="15121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kumimoji="1"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内燃機工学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372200" y="5445224"/>
            <a:ext cx="15121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kumimoji="1"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CAN</a:t>
            </a:r>
            <a:r>
              <a:rPr kumimoji="1"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通信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372199" y="2736792"/>
            <a:ext cx="151216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kumimoji="1"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Oracle</a:t>
            </a:r>
            <a:endParaRPr kumimoji="1" lang="ja-JP" altLang="en-US" sz="2000" b="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336499" y="6172919"/>
            <a:ext cx="419594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kumimoji="1"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最適化理論、</a:t>
            </a:r>
            <a:r>
              <a:rPr kumimoji="1"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A*</a:t>
            </a:r>
            <a:r>
              <a:rPr kumimoji="1"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アルゴリズム</a:t>
            </a:r>
          </a:p>
        </p:txBody>
      </p:sp>
    </p:spTree>
    <p:extLst>
      <p:ext uri="{BB962C8B-B14F-4D97-AF65-F5344CB8AC3E}">
        <p14:creationId xmlns:p14="http://schemas.microsoft.com/office/powerpoint/2010/main" val="220725554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31540" y="620688"/>
            <a:ext cx="41044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kumimoji="1" lang="ja-JP" altLang="en-US" sz="3600" dirty="0">
                <a:latin typeface="+mn-ea"/>
                <a:ea typeface="+mn-ea"/>
              </a:rPr>
              <a:t>以降は別パターン</a:t>
            </a:r>
          </a:p>
        </p:txBody>
      </p:sp>
    </p:spTree>
    <p:extLst>
      <p:ext uri="{BB962C8B-B14F-4D97-AF65-F5344CB8AC3E}">
        <p14:creationId xmlns:p14="http://schemas.microsoft.com/office/powerpoint/2010/main" val="172227416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71500" y="378287"/>
            <a:ext cx="43247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①検査結果フォーマット統一化システムの開発</a:t>
            </a:r>
            <a:endParaRPr lang="en-US" altLang="ja-JP" sz="2400" dirty="0"/>
          </a:p>
          <a:p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9</a:t>
            </a:r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ヶ月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(2022/09</a:t>
            </a:r>
            <a:r>
              <a:rPr lang="ja-JP" altLang="en-US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～</a:t>
            </a:r>
            <a:r>
              <a:rPr lang="en-US" altLang="ja-JP" sz="2000" b="0" dirty="0">
                <a:latin typeface="Meiryo UI" panose="020B0604030504040204" pitchFamily="50" charset="-128"/>
                <a:ea typeface="Meiryo UI" panose="020B0604030504040204" pitchFamily="50" charset="-128"/>
              </a:rPr>
              <a:t>2023/05)</a:t>
            </a:r>
          </a:p>
          <a:p>
            <a:pPr algn="l"/>
            <a:r>
              <a:rPr lang="ja-JP" altLang="en-US" sz="2000" dirty="0">
                <a:latin typeface="ＭＳ Ｐゴシック" panose="020B0600070205080204" pitchFamily="50" charset="-128"/>
              </a:rPr>
              <a:t>・登録画面用意して</a:t>
            </a:r>
            <a:r>
              <a:rPr lang="en-US" altLang="ja-JP" sz="2000" dirty="0">
                <a:latin typeface="ＭＳ Ｐゴシック" panose="020B0600070205080204" pitchFamily="50" charset="-128"/>
              </a:rPr>
              <a:t>DB</a:t>
            </a:r>
            <a:r>
              <a:rPr lang="ja-JP" altLang="en-US" sz="2000" dirty="0">
                <a:latin typeface="ＭＳ Ｐゴシック" panose="020B0600070205080204" pitchFamily="50" charset="-128"/>
              </a:rPr>
              <a:t>登録</a:t>
            </a:r>
            <a:endParaRPr lang="en-US" altLang="ja-JP" sz="2000" dirty="0">
              <a:latin typeface="ＭＳ Ｐゴシック" panose="020B0600070205080204" pitchFamily="50" charset="-128"/>
            </a:endParaRPr>
          </a:p>
          <a:p>
            <a:pPr algn="l"/>
            <a:r>
              <a:rPr lang="ja-JP" altLang="en-US" sz="2000" dirty="0">
                <a:latin typeface="ＭＳ Ｐゴシック" panose="020B0600070205080204" pitchFamily="50" charset="-128"/>
              </a:rPr>
              <a:t>・各検査結果の比較、グラフ化</a:t>
            </a:r>
            <a:endParaRPr lang="en-US" altLang="ja-JP" sz="2000" dirty="0">
              <a:latin typeface="ＭＳ Ｐゴシック" panose="020B0600070205080204" pitchFamily="50" charset="-128"/>
            </a:endParaRPr>
          </a:p>
        </p:txBody>
      </p:sp>
      <p:sp>
        <p:nvSpPr>
          <p:cNvPr id="50" name="正方形/長方形 49"/>
          <p:cNvSpPr/>
          <p:nvPr/>
        </p:nvSpPr>
        <p:spPr bwMode="auto">
          <a:xfrm>
            <a:off x="4886169" y="1361177"/>
            <a:ext cx="3060340" cy="324036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顧客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lang="en-US" altLang="ja-JP" sz="1400" dirty="0"/>
              <a:t>6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名、リーダ：</a:t>
            </a:r>
            <a:r>
              <a:rPr kumimoji="1" lang="en-US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名</a:t>
            </a:r>
            <a:r>
              <a:rPr lang="ja-JP" altLang="en-US" sz="1400" dirty="0"/>
              <a:t>、担当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：</a:t>
            </a:r>
            <a:r>
              <a:rPr lang="en-US" altLang="ja-JP" sz="1400" dirty="0"/>
              <a:t>2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名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ABE75EE-8F6B-44D7-9313-6990877BDA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9999"/>
          <a:stretch/>
        </p:blipFill>
        <p:spPr>
          <a:xfrm>
            <a:off x="5832708" y="1826155"/>
            <a:ext cx="422976" cy="540060"/>
          </a:xfrm>
          <a:prstGeom prst="rect">
            <a:avLst/>
          </a:prstGeom>
        </p:spPr>
      </p:pic>
      <p:sp>
        <p:nvSpPr>
          <p:cNvPr id="58" name="テキスト ボックス 57"/>
          <p:cNvSpPr txBox="1"/>
          <p:nvPr/>
        </p:nvSpPr>
        <p:spPr>
          <a:xfrm>
            <a:off x="5160253" y="4627875"/>
            <a:ext cx="537885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担当</a:t>
            </a:r>
            <a:endParaRPr kumimoji="1" lang="ja-JP" altLang="en-US" sz="11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CABE75EE-8F6B-44D7-9313-6990877BDA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9999"/>
          <a:stretch/>
        </p:blipFill>
        <p:spPr>
          <a:xfrm>
            <a:off x="5832708" y="3187496"/>
            <a:ext cx="422976" cy="540059"/>
          </a:xfrm>
          <a:prstGeom prst="rect">
            <a:avLst/>
          </a:prstGeom>
        </p:spPr>
      </p:pic>
      <p:pic>
        <p:nvPicPr>
          <p:cNvPr id="86" name="図 85">
            <a:extLst>
              <a:ext uri="{FF2B5EF4-FFF2-40B4-BE49-F238E27FC236}">
                <a16:creationId xmlns:a16="http://schemas.microsoft.com/office/drawing/2014/main" id="{CABE75EE-8F6B-44D7-9313-6990877BDA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9999"/>
          <a:stretch/>
        </p:blipFill>
        <p:spPr>
          <a:xfrm>
            <a:off x="5821679" y="4483045"/>
            <a:ext cx="422976" cy="540059"/>
          </a:xfrm>
          <a:prstGeom prst="rect">
            <a:avLst/>
          </a:prstGeom>
        </p:spPr>
      </p:pic>
      <p:sp>
        <p:nvSpPr>
          <p:cNvPr id="62" name="左右矢印 61"/>
          <p:cNvSpPr/>
          <p:nvPr/>
        </p:nvSpPr>
        <p:spPr bwMode="auto">
          <a:xfrm rot="5400000">
            <a:off x="5634304" y="2584763"/>
            <a:ext cx="797728" cy="290133"/>
          </a:xfrm>
          <a:prstGeom prst="left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6" name="左右矢印 65"/>
          <p:cNvSpPr/>
          <p:nvPr/>
        </p:nvSpPr>
        <p:spPr bwMode="auto">
          <a:xfrm rot="5400000">
            <a:off x="5681181" y="3955887"/>
            <a:ext cx="703972" cy="283907"/>
          </a:xfrm>
          <a:prstGeom prst="left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932040" y="3356992"/>
            <a:ext cx="828092" cy="261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36000" rIns="36000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リーダ</a:t>
            </a:r>
            <a:endParaRPr kumimoji="1" lang="ja-JP" altLang="en-US" sz="11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2" name="正方形/長方形 71"/>
          <p:cNvSpPr/>
          <p:nvPr/>
        </p:nvSpPr>
        <p:spPr bwMode="auto">
          <a:xfrm>
            <a:off x="264295" y="5193608"/>
            <a:ext cx="3816424" cy="1295732"/>
          </a:xfrm>
          <a:prstGeom prst="rect">
            <a:avLst/>
          </a:prstGeom>
          <a:noFill/>
          <a:ln w="158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・業務に応じた画面一覧</a:t>
            </a:r>
            <a:endParaRPr lang="en-US" altLang="ja-JP" sz="16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・画面詳細定義、レビュー対応</a:t>
            </a:r>
            <a:endParaRPr lang="en-US" altLang="ja-JP" sz="16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・実装</a:t>
            </a:r>
            <a:endParaRPr lang="en-US" altLang="ja-JP" sz="1600" dirty="0">
              <a:solidFill>
                <a:schemeClr val="tx1"/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1600" dirty="0">
                <a:solidFill>
                  <a:schemeClr val="tx1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・テスト仕様作成、結果に応じた修正</a:t>
            </a:r>
            <a:endParaRPr kumimoji="1" lang="ja-JP" altLang="en-US" sz="160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4739072" y="1935124"/>
            <a:ext cx="1244885" cy="430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顧客</a:t>
            </a:r>
            <a:endParaRPr lang="en-US" altLang="ja-JP" sz="1100" dirty="0">
              <a:solidFill>
                <a:schemeClr val="tx1"/>
              </a:solidFill>
              <a:latin typeface="+mn-ea"/>
            </a:endParaRPr>
          </a:p>
          <a:p>
            <a:r>
              <a:rPr kumimoji="1" lang="ja-JP" altLang="en-US" sz="1100" dirty="0">
                <a:solidFill>
                  <a:schemeClr val="tx1"/>
                </a:solidFill>
                <a:latin typeface="+mn-ea"/>
                <a:ea typeface="+mn-ea"/>
              </a:rPr>
              <a:t>（総合メーカー）</a:t>
            </a:r>
          </a:p>
        </p:txBody>
      </p:sp>
      <p:sp>
        <p:nvSpPr>
          <p:cNvPr id="47" name="正方形/長方形 46"/>
          <p:cNvSpPr/>
          <p:nvPr/>
        </p:nvSpPr>
        <p:spPr bwMode="auto">
          <a:xfrm>
            <a:off x="145032" y="4833568"/>
            <a:ext cx="2482751" cy="30438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■開発工程</a:t>
            </a:r>
            <a:endParaRPr kumimoji="1" lang="ja-JP" altLang="en-US" sz="2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正方形/長方形 48"/>
          <p:cNvSpPr/>
          <p:nvPr/>
        </p:nvSpPr>
        <p:spPr bwMode="auto">
          <a:xfrm>
            <a:off x="71500" y="2180583"/>
            <a:ext cx="1367644" cy="31200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■開発概要</a:t>
            </a:r>
            <a:endParaRPr kumimoji="1" lang="ja-JP" altLang="en-US" sz="20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下矢印 50"/>
          <p:cNvSpPr/>
          <p:nvPr/>
        </p:nvSpPr>
        <p:spPr bwMode="auto">
          <a:xfrm>
            <a:off x="3614050" y="4963571"/>
            <a:ext cx="827584" cy="1044116"/>
          </a:xfrm>
          <a:prstGeom prst="downArrow">
            <a:avLst>
              <a:gd name="adj1" fmla="val 50000"/>
              <a:gd name="adj2" fmla="val 5434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開</a:t>
            </a:r>
            <a:endParaRPr kumimoji="1" lang="en-US" altLang="ja-JP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発</a:t>
            </a:r>
            <a:endParaRPr kumimoji="1" lang="en-US" altLang="ja-JP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工</a:t>
            </a:r>
            <a:endParaRPr lang="en-US" altLang="ja-JP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/>
              <a:t>程</a:t>
            </a:r>
            <a:endParaRPr kumimoji="1" lang="ja-JP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52" name="正方形/長方形 51"/>
          <p:cNvSpPr/>
          <p:nvPr/>
        </p:nvSpPr>
        <p:spPr bwMode="auto">
          <a:xfrm>
            <a:off x="4701716" y="5445224"/>
            <a:ext cx="4082752" cy="612068"/>
          </a:xfrm>
          <a:prstGeom prst="rect">
            <a:avLst/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ja-JP" altLang="en-US" sz="1600" dirty="0"/>
              <a:t>顧客満足度を高めるための画面構成や</a:t>
            </a:r>
            <a:endParaRPr lang="en-US" altLang="ja-JP" sz="1600" dirty="0"/>
          </a:p>
          <a:p>
            <a:pPr algn="l"/>
            <a:r>
              <a:rPr lang="ja-JP" altLang="en-US" sz="1600" dirty="0"/>
              <a:t>操作感の調整</a:t>
            </a:r>
            <a:endParaRPr lang="en-US" altLang="ja-JP" sz="1600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499992" y="5085184"/>
            <a:ext cx="176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■苦労</a:t>
            </a:r>
            <a:endParaRPr kumimoji="1" lang="ja-JP" altLang="en-US" sz="2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4494901" y="6041667"/>
            <a:ext cx="176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■得たもの</a:t>
            </a:r>
            <a:endParaRPr kumimoji="1" lang="ja-JP" altLang="en-US" sz="2000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正方形/長方形 54"/>
          <p:cNvSpPr/>
          <p:nvPr/>
        </p:nvSpPr>
        <p:spPr bwMode="auto">
          <a:xfrm>
            <a:off x="4602913" y="6454715"/>
            <a:ext cx="3949126" cy="387660"/>
          </a:xfrm>
          <a:prstGeom prst="rect">
            <a:avLst/>
          </a:prstGeom>
          <a:noFill/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1" lang="ja-JP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　</a:t>
            </a:r>
            <a:r>
              <a:rPr lang="en-US" altLang="ja-JP" sz="1600" dirty="0"/>
              <a:t>WEB</a:t>
            </a:r>
            <a:r>
              <a:rPr lang="ja-JP" altLang="en-US" sz="1600" dirty="0"/>
              <a:t>開発経験のアップデート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494901" y="980728"/>
            <a:ext cx="176419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ja-JP" altLang="en-US" sz="2000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規模・役割</a:t>
            </a:r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CABE75EE-8F6B-44D7-9313-6990877BDA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r="9999"/>
          <a:stretch/>
        </p:blipFill>
        <p:spPr>
          <a:xfrm>
            <a:off x="6647297" y="4449827"/>
            <a:ext cx="422976" cy="540059"/>
          </a:xfrm>
          <a:prstGeom prst="rect">
            <a:avLst/>
          </a:prstGeom>
        </p:spPr>
      </p:pic>
      <p:sp>
        <p:nvSpPr>
          <p:cNvPr id="56" name="楕円 55"/>
          <p:cNvSpPr/>
          <p:nvPr/>
        </p:nvSpPr>
        <p:spPr bwMode="auto">
          <a:xfrm>
            <a:off x="5621220" y="4364450"/>
            <a:ext cx="756084" cy="756084"/>
          </a:xfrm>
          <a:prstGeom prst="ellipse">
            <a:avLst/>
          </a:prstGeom>
          <a:noFill/>
          <a:ln w="28575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63" name="正方形/長方形 62"/>
          <p:cNvSpPr/>
          <p:nvPr/>
        </p:nvSpPr>
        <p:spPr bwMode="auto">
          <a:xfrm>
            <a:off x="287524" y="2636912"/>
            <a:ext cx="1065760" cy="5505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社検査結果</a:t>
            </a:r>
            <a:endParaRPr kumimoji="1" lang="en-US" altLang="ja-JP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フォーマット</a:t>
            </a:r>
            <a:r>
              <a:rPr kumimoji="1" lang="en-US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8" name="正方形/長方形 67"/>
          <p:cNvSpPr/>
          <p:nvPr/>
        </p:nvSpPr>
        <p:spPr bwMode="auto">
          <a:xfrm>
            <a:off x="1425860" y="2636912"/>
            <a:ext cx="1065760" cy="5505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ja-JP" sz="1400" dirty="0"/>
              <a:t>B</a:t>
            </a: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社検査結果</a:t>
            </a:r>
            <a:endParaRPr kumimoji="1" lang="en-US" altLang="ja-JP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フォーマット</a:t>
            </a:r>
            <a:r>
              <a:rPr kumimoji="1" lang="en-US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0" name="正方形/長方形 69"/>
          <p:cNvSpPr/>
          <p:nvPr/>
        </p:nvSpPr>
        <p:spPr bwMode="auto">
          <a:xfrm>
            <a:off x="2548290" y="2636912"/>
            <a:ext cx="1065760" cy="55058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1400" dirty="0"/>
              <a:t>・・・</a:t>
            </a:r>
            <a:endParaRPr kumimoji="1" lang="ja-JP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3" name="正方形/長方形 72"/>
          <p:cNvSpPr/>
          <p:nvPr/>
        </p:nvSpPr>
        <p:spPr bwMode="auto">
          <a:xfrm>
            <a:off x="597708" y="3417650"/>
            <a:ext cx="2664296" cy="38191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登録画面（フォーマットをなくす）</a:t>
            </a:r>
          </a:p>
        </p:txBody>
      </p:sp>
      <p:sp>
        <p:nvSpPr>
          <p:cNvPr id="2" name="フローチャート: 磁気ディスク 1"/>
          <p:cNvSpPr/>
          <p:nvPr/>
        </p:nvSpPr>
        <p:spPr bwMode="auto">
          <a:xfrm>
            <a:off x="3744195" y="3248980"/>
            <a:ext cx="547546" cy="1252704"/>
          </a:xfrm>
          <a:prstGeom prst="flowChartMagneticDisk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ja-JP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pitchFamily="50" charset="-128"/>
              </a:rPr>
              <a:t>DB</a:t>
            </a:r>
            <a:endParaRPr kumimoji="1" lang="ja-JP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  <p:sp>
        <p:nvSpPr>
          <p:cNvPr id="75" name="正方形/長方形 74"/>
          <p:cNvSpPr/>
          <p:nvPr/>
        </p:nvSpPr>
        <p:spPr bwMode="auto">
          <a:xfrm>
            <a:off x="612862" y="3969060"/>
            <a:ext cx="2662994" cy="34911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検査結果の比較・グラフ化</a:t>
            </a:r>
          </a:p>
        </p:txBody>
      </p:sp>
      <p:cxnSp>
        <p:nvCxnSpPr>
          <p:cNvPr id="77" name="直線矢印コネクタ 76"/>
          <p:cNvCxnSpPr/>
          <p:nvPr/>
        </p:nvCxnSpPr>
        <p:spPr bwMode="auto">
          <a:xfrm flipH="1" flipV="1">
            <a:off x="3258937" y="3646450"/>
            <a:ext cx="485258" cy="60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3" name="直線矢印コネクタ 82"/>
          <p:cNvCxnSpPr/>
          <p:nvPr/>
        </p:nvCxnSpPr>
        <p:spPr bwMode="auto">
          <a:xfrm flipH="1" flipV="1">
            <a:off x="3275856" y="4149080"/>
            <a:ext cx="485258" cy="600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直線矢印コネクタ 88"/>
          <p:cNvCxnSpPr>
            <a:endCxn id="63" idx="2"/>
          </p:cNvCxnSpPr>
          <p:nvPr/>
        </p:nvCxnSpPr>
        <p:spPr bwMode="auto">
          <a:xfrm flipH="1" flipV="1">
            <a:off x="820404" y="3187496"/>
            <a:ext cx="7180" cy="24150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90" name="直線矢印コネクタ 89"/>
          <p:cNvCxnSpPr>
            <a:endCxn id="68" idx="2"/>
          </p:cNvCxnSpPr>
          <p:nvPr/>
        </p:nvCxnSpPr>
        <p:spPr bwMode="auto">
          <a:xfrm flipH="1" flipV="1">
            <a:off x="1958740" y="3187496"/>
            <a:ext cx="7104" cy="23015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91" name="直線矢印コネクタ 90"/>
          <p:cNvCxnSpPr>
            <a:endCxn id="70" idx="2"/>
          </p:cNvCxnSpPr>
          <p:nvPr/>
        </p:nvCxnSpPr>
        <p:spPr bwMode="auto">
          <a:xfrm flipV="1">
            <a:off x="3081170" y="3187496"/>
            <a:ext cx="0" cy="235363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92" name="テキスト ボックス 91"/>
          <p:cNvSpPr txBox="1"/>
          <p:nvPr/>
        </p:nvSpPr>
        <p:spPr>
          <a:xfrm>
            <a:off x="7019005" y="4581426"/>
            <a:ext cx="829359" cy="261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ja-JP" altLang="en-US" sz="1100" dirty="0">
                <a:solidFill>
                  <a:schemeClr val="tx1"/>
                </a:solidFill>
                <a:latin typeface="+mn-ea"/>
              </a:rPr>
              <a:t>協力会社</a:t>
            </a:r>
            <a:endParaRPr kumimoji="1" lang="ja-JP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2" name="左右矢印 101"/>
          <p:cNvSpPr/>
          <p:nvPr/>
        </p:nvSpPr>
        <p:spPr bwMode="auto">
          <a:xfrm rot="2863914">
            <a:off x="6064827" y="3934540"/>
            <a:ext cx="876847" cy="283907"/>
          </a:xfrm>
          <a:prstGeom prst="left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297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3_Pixel">
  <a:themeElements>
    <a:clrScheme name="3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VTCD">
      <a:majorFont>
        <a:latin typeface="Segoe UI"/>
        <a:ea typeface="Yu Gothic UI"/>
        <a:cs typeface=""/>
      </a:majorFont>
      <a:minorFont>
        <a:latin typeface="Segoe UI"/>
        <a:ea typeface="Yu Gothic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  <a:txDef>
      <a:spPr>
        <a:noFill/>
      </a:spPr>
      <a:bodyPr wrap="square" rtlCol="0" anchor="ctr">
        <a:spAutoFit/>
      </a:bodyPr>
      <a:lstStyle>
        <a:defPPr algn="l">
          <a:defRPr kumimoji="1" sz="2000" dirty="0">
            <a:latin typeface="+mn-ea"/>
            <a:ea typeface="+mn-ea"/>
          </a:defRPr>
        </a:defPPr>
      </a:lstStyle>
    </a:txDef>
  </a:objectDefaults>
  <a:extraClrSchemeLst>
    <a:extraClrScheme>
      <a:clrScheme name="3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663AD95BE1C174591AD22C0B1407E62" ma:contentTypeVersion="15" ma:contentTypeDescription="新しいドキュメントを作成します。" ma:contentTypeScope="" ma:versionID="d71f35dbc4276cdba38d26cd427ad1f1">
  <xsd:schema xmlns:xsd="http://www.w3.org/2001/XMLSchema" xmlns:xs="http://www.w3.org/2001/XMLSchema" xmlns:p="http://schemas.microsoft.com/office/2006/metadata/properties" xmlns:ns2="b3c2192c-aa78-4ca7-9f4c-9d04a8fce584" xmlns:ns3="c27d01e7-4961-4311-8b9d-ec74002770d9" targetNamespace="http://schemas.microsoft.com/office/2006/metadata/properties" ma:root="true" ma:fieldsID="ec91cd40ff2dda1c2eecade1cb2a9445" ns2:_="" ns3:_="">
    <xsd:import namespace="b3c2192c-aa78-4ca7-9f4c-9d04a8fce584"/>
    <xsd:import namespace="c27d01e7-4961-4311-8b9d-ec74002770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c2192c-aa78-4ca7-9f4c-9d04a8fce5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画像タグ" ma:readOnly="false" ma:fieldId="{5cf76f15-5ced-4ddc-b409-7134ff3c332f}" ma:taxonomyMulti="true" ma:sspId="b3cdd29f-70b4-44e7-8e88-6bb02c294d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d01e7-4961-4311-8b9d-ec74002770d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309cfc38-4ec0-419c-939b-acbaeffd700d}" ma:internalName="TaxCatchAll" ma:showField="CatchAllData" ma:web="c27d01e7-4961-4311-8b9d-ec74002770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58E1C7-54BC-4D30-A773-30F05E5ACF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71E1B4-D59A-4F98-84AC-11B38485AA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c2192c-aa78-4ca7-9f4c-9d04a8fce584"/>
    <ds:schemaRef ds:uri="c27d01e7-4961-4311-8b9d-ec74002770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26378</TotalTime>
  <Words>1267</Words>
  <Application>Microsoft Office PowerPoint</Application>
  <PresentationFormat>画面に合わせる (4:3)</PresentationFormat>
  <Paragraphs>459</Paragraphs>
  <Slides>11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9" baseType="lpstr">
      <vt:lpstr>Meiryo UI</vt:lpstr>
      <vt:lpstr>ＭＳ Ｐゴシック</vt:lpstr>
      <vt:lpstr>ＭＳ ゴシック</vt:lpstr>
      <vt:lpstr>Yu Gothic UI</vt:lpstr>
      <vt:lpstr>Arial</vt:lpstr>
      <vt:lpstr>Segoe UI</vt:lpstr>
      <vt:lpstr>Wingdings</vt:lpstr>
      <vt:lpstr>3_Pixel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株式会社メイテック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Kudo Masahiko</dc:creator>
  <cp:lastModifiedBy>qiang liu</cp:lastModifiedBy>
  <cp:revision>1629</cp:revision>
  <cp:lastPrinted>2019-08-20T02:31:43Z</cp:lastPrinted>
  <dcterms:created xsi:type="dcterms:W3CDTF">2005-11-10T03:54:32Z</dcterms:created>
  <dcterms:modified xsi:type="dcterms:W3CDTF">2023-09-04T10:15:04Z</dcterms:modified>
</cp:coreProperties>
</file>