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67" r:id="rId3"/>
    <p:sldId id="257" r:id="rId4"/>
    <p:sldId id="258" r:id="rId5"/>
    <p:sldId id="261" r:id="rId6"/>
    <p:sldId id="259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AD6"/>
    <a:srgbClr val="CDDAE5"/>
    <a:srgbClr val="CEDBE6"/>
    <a:srgbClr val="8F3425"/>
    <a:srgbClr val="902093"/>
    <a:srgbClr val="CE0299"/>
    <a:srgbClr val="B8188E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04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7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7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18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8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7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3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0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3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7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7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288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kumimoji="1"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7F0047E7-7C35-408C-A220-2275B785BE77}"/>
              </a:ext>
            </a:extLst>
          </p:cNvPr>
          <p:cNvSpPr/>
          <p:nvPr/>
        </p:nvSpPr>
        <p:spPr>
          <a:xfrm>
            <a:off x="2081722" y="3245249"/>
            <a:ext cx="914400" cy="914400"/>
          </a:xfrm>
          <a:prstGeom prst="ellipse">
            <a:avLst/>
          </a:prstGeom>
          <a:solidFill>
            <a:srgbClr val="CDDAE5"/>
          </a:solidFill>
          <a:ln>
            <a:solidFill>
              <a:srgbClr val="CDD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2CA0474-3BF5-4821-BE4C-95123BC44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295" y="1884310"/>
            <a:ext cx="8162209" cy="2721877"/>
          </a:xfrm>
        </p:spPr>
        <p:txBody>
          <a:bodyPr>
            <a:normAutofit/>
          </a:bodyPr>
          <a:lstStyle/>
          <a:p>
            <a:br>
              <a:rPr kumimoji="1" lang="en-US" altLang="ja-JP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</a:br>
            <a:r>
              <a:rPr kumimoji="1" lang="ja-JP" altLang="en-US" sz="8800" dirty="0">
                <a:solidFill>
                  <a:srgbClr val="FF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宍道湖七珍</a:t>
            </a:r>
            <a:r>
              <a:rPr kumimoji="1" lang="ja-JP" altLang="en-US" sz="8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の</a:t>
            </a:r>
            <a:r>
              <a:rPr kumimoji="1" lang="ja-JP" altLang="en-US" sz="8800" dirty="0">
                <a:solidFill>
                  <a:srgbClr val="00206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旅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4B77F8-9A4D-43AA-BC4B-2145C3752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4522" y="4501212"/>
            <a:ext cx="7036905" cy="1160213"/>
          </a:xfrm>
        </p:spPr>
        <p:txBody>
          <a:bodyPr>
            <a:noAutofit/>
          </a:bodyPr>
          <a:lstStyle/>
          <a:p>
            <a:r>
              <a:rPr kumimoji="1" lang="ja-JP" altLang="en-US" sz="40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すもうあしこし（２班）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0BC178-039A-4E89-A30B-49B6897A6959}"/>
              </a:ext>
            </a:extLst>
          </p:cNvPr>
          <p:cNvSpPr txBox="1"/>
          <p:nvPr/>
        </p:nvSpPr>
        <p:spPr>
          <a:xfrm>
            <a:off x="2538922" y="1972490"/>
            <a:ext cx="5100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し　ん　じ　こ　し　っ　ち　ん</a:t>
            </a:r>
          </a:p>
        </p:txBody>
      </p:sp>
    </p:spTree>
    <p:extLst>
      <p:ext uri="{BB962C8B-B14F-4D97-AF65-F5344CB8AC3E}">
        <p14:creationId xmlns:p14="http://schemas.microsoft.com/office/powerpoint/2010/main" val="916910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F05111-1804-4904-A70B-A3E44808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５．グループの感想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B916B8-E00D-476A-A5C0-01AA26F56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642" y="2052116"/>
            <a:ext cx="7796540" cy="3997828"/>
          </a:xfrm>
        </p:spPr>
        <p:txBody>
          <a:bodyPr/>
          <a:lstStyle/>
          <a:p>
            <a:r>
              <a:rPr kumimoji="1" lang="ja-JP" altLang="en-US" dirty="0"/>
              <a:t>コードにコメントを書いていないと他のメンバーが大変なのがわかった、次の開発からは気をつけたい。</a:t>
            </a:r>
            <a:endParaRPr kumimoji="1" lang="en-US" altLang="ja-JP" dirty="0"/>
          </a:p>
          <a:p>
            <a:r>
              <a:rPr lang="ja-JP" altLang="en-US" dirty="0"/>
              <a:t>思い通りのスクロールはできなかった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DF136E31-0788-47AC-9ED4-4FCB5DCB9A23}"/>
              </a:ext>
            </a:extLst>
          </p:cNvPr>
          <p:cNvSpPr/>
          <p:nvPr/>
        </p:nvSpPr>
        <p:spPr>
          <a:xfrm>
            <a:off x="1881809" y="432270"/>
            <a:ext cx="914400" cy="914400"/>
          </a:xfrm>
          <a:prstGeom prst="ellipse">
            <a:avLst/>
          </a:prstGeom>
          <a:solidFill>
            <a:srgbClr val="CDDAE5"/>
          </a:solidFill>
          <a:ln>
            <a:solidFill>
              <a:srgbClr val="CDD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18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8BCB64-8FB9-4B55-BF0D-D995F2F09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713" y="2514597"/>
            <a:ext cx="10641495" cy="2268559"/>
          </a:xfrm>
        </p:spPr>
        <p:txBody>
          <a:bodyPr/>
          <a:lstStyle/>
          <a:p>
            <a:r>
              <a:rPr kumimoji="1" lang="ja-JP" altLang="en-US" dirty="0"/>
              <a:t>　　ご清聴ありがとうございました。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CE18D9-756B-434C-A411-D5ECD28DD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4761" y="6999812"/>
            <a:ext cx="5357600" cy="1160213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89068041-BBF8-4048-9478-C0E05961DF94}"/>
              </a:ext>
            </a:extLst>
          </p:cNvPr>
          <p:cNvSpPr/>
          <p:nvPr/>
        </p:nvSpPr>
        <p:spPr>
          <a:xfrm>
            <a:off x="1934817" y="3326296"/>
            <a:ext cx="914400" cy="914400"/>
          </a:xfrm>
          <a:prstGeom prst="ellipse">
            <a:avLst/>
          </a:prstGeom>
          <a:solidFill>
            <a:srgbClr val="CEDBE6"/>
          </a:solidFill>
          <a:ln>
            <a:solidFill>
              <a:srgbClr val="CDD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A5617E-D3CD-44B4-BBAD-D81D1905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グループメンバー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B63D1D-BD25-42EC-92E1-DA88FF4CF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496" y="3429000"/>
            <a:ext cx="9581321" cy="39978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sz="3200" dirty="0"/>
              <a:t>岡山大学　工学部　情報系学科　</a:t>
            </a:r>
            <a:r>
              <a:rPr lang="ja-JP" altLang="en-US" sz="3200" dirty="0"/>
              <a:t>３</a:t>
            </a:r>
            <a:r>
              <a:rPr kumimoji="1" lang="ja-JP" altLang="en-US" sz="3200" dirty="0"/>
              <a:t>年　松田陸斗</a:t>
            </a:r>
            <a:endParaRPr kumimoji="1" lang="en-US" altLang="ja-JP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3200" dirty="0"/>
              <a:t>浜田商業高校　情報処理科　３年　青砥朋紀</a:t>
            </a:r>
            <a:endParaRPr lang="en-US" altLang="ja-JP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3200" dirty="0"/>
              <a:t>神戸電子専門学校　１年　平池竜大</a:t>
            </a:r>
            <a:endParaRPr lang="en-US" altLang="ja-JP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3200" dirty="0"/>
              <a:t>広島経済大学　ビジネス情報学科　１年　吉見昂大</a:t>
            </a:r>
            <a:endParaRPr lang="en-US" altLang="ja-JP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3200" dirty="0"/>
              <a:t>松江高専　情報工学科　２年　福間陽菜</a:t>
            </a:r>
            <a:endParaRPr lang="en-US" altLang="ja-JP" sz="3200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6838CF1-625A-4330-B316-ED892B1ADFC3}"/>
              </a:ext>
            </a:extLst>
          </p:cNvPr>
          <p:cNvSpPr/>
          <p:nvPr/>
        </p:nvSpPr>
        <p:spPr>
          <a:xfrm>
            <a:off x="1881809" y="432270"/>
            <a:ext cx="914400" cy="914400"/>
          </a:xfrm>
          <a:prstGeom prst="ellipse">
            <a:avLst/>
          </a:prstGeom>
          <a:solidFill>
            <a:srgbClr val="CDDAE5"/>
          </a:solidFill>
          <a:ln>
            <a:solidFill>
              <a:srgbClr val="CDD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90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F846C8-90CA-4723-AC61-CC549D9AC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591164"/>
            <a:ext cx="7958331" cy="1077229"/>
          </a:xfrm>
        </p:spPr>
        <p:txBody>
          <a:bodyPr/>
          <a:lstStyle/>
          <a:p>
            <a:r>
              <a:rPr kumimoji="1" lang="ja-JP" altLang="en-US" dirty="0"/>
              <a:t>１．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CADE4B-F995-4805-A15B-627F7E33B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020" y="1384933"/>
            <a:ext cx="8807600" cy="4956314"/>
          </a:xfrm>
        </p:spPr>
        <p:txBody>
          <a:bodyPr/>
          <a:lstStyle/>
          <a:p>
            <a:pPr marL="6160" indent="0">
              <a:buNone/>
            </a:pPr>
            <a:r>
              <a:rPr kumimoji="1" lang="ja-JP" altLang="en-US" sz="4400" dirty="0"/>
              <a:t>島根といえば</a:t>
            </a:r>
            <a:r>
              <a:rPr kumimoji="1" lang="en-US" altLang="ja-JP" sz="4400" dirty="0"/>
              <a:t>…</a:t>
            </a:r>
          </a:p>
          <a:p>
            <a:pPr marL="6160" indent="0">
              <a:buNone/>
            </a:pPr>
            <a:r>
              <a:rPr lang="ja-JP" altLang="en-US" dirty="0"/>
              <a:t>　　　</a:t>
            </a:r>
            <a:r>
              <a:rPr lang="ja-JP" altLang="en-US" sz="3200" dirty="0"/>
              <a:t>やっぱり松江市？</a:t>
            </a:r>
            <a:endParaRPr lang="en-US" altLang="ja-JP" sz="3200" dirty="0"/>
          </a:p>
          <a:p>
            <a:pPr marL="6160" indent="0">
              <a:buNone/>
            </a:pPr>
            <a:r>
              <a:rPr lang="ja-JP" altLang="en-US" sz="3200" dirty="0"/>
              <a:t>　　島根の名産はしじみ？</a:t>
            </a:r>
            <a:endParaRPr lang="en-US" altLang="ja-JP" sz="3200" dirty="0"/>
          </a:p>
          <a:p>
            <a:pPr marL="6160" indent="0">
              <a:buNone/>
            </a:pPr>
            <a:r>
              <a:rPr lang="ja-JP" altLang="en-US" sz="3200" dirty="0"/>
              <a:t>　松江</a:t>
            </a:r>
            <a:r>
              <a:rPr lang="en-US" altLang="ja-JP" sz="3200" dirty="0"/>
              <a:t>..</a:t>
            </a:r>
            <a:r>
              <a:rPr lang="ja-JP" altLang="en-US" sz="3200" dirty="0"/>
              <a:t>しじみ</a:t>
            </a:r>
            <a:r>
              <a:rPr lang="en-US" altLang="ja-JP" sz="3200" dirty="0"/>
              <a:t>….</a:t>
            </a:r>
            <a:r>
              <a:rPr lang="ja-JP" altLang="en-US" sz="3200" dirty="0"/>
              <a:t>宍道湖</a:t>
            </a:r>
            <a:endParaRPr lang="en-US" altLang="ja-JP" sz="32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C1E7D839-6430-49CB-8F8A-707B52271394}"/>
              </a:ext>
            </a:extLst>
          </p:cNvPr>
          <p:cNvSpPr/>
          <p:nvPr/>
        </p:nvSpPr>
        <p:spPr>
          <a:xfrm rot="20028902">
            <a:off x="5875292" y="3391553"/>
            <a:ext cx="742150" cy="659697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86878DA-78DF-4C36-B92D-4D9A3A6238D1}"/>
              </a:ext>
            </a:extLst>
          </p:cNvPr>
          <p:cNvSpPr/>
          <p:nvPr/>
        </p:nvSpPr>
        <p:spPr>
          <a:xfrm>
            <a:off x="6999734" y="1823830"/>
            <a:ext cx="3551581" cy="1825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宍道湖七珍</a:t>
            </a: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B67D390B-5744-4EE3-9F7D-29A818235846}"/>
              </a:ext>
            </a:extLst>
          </p:cNvPr>
          <p:cNvSpPr/>
          <p:nvPr/>
        </p:nvSpPr>
        <p:spPr>
          <a:xfrm>
            <a:off x="8473362" y="4121426"/>
            <a:ext cx="641971" cy="645418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F7EB0FC0-98AC-4ECD-94B6-2073C4399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88270">
            <a:off x="896737" y="-325631"/>
            <a:ext cx="2949242" cy="3295242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64CA761D-4B2F-4893-8A18-232187CD1147}"/>
              </a:ext>
            </a:extLst>
          </p:cNvPr>
          <p:cNvSpPr/>
          <p:nvPr/>
        </p:nvSpPr>
        <p:spPr>
          <a:xfrm>
            <a:off x="1815548" y="133964"/>
            <a:ext cx="914400" cy="914400"/>
          </a:xfrm>
          <a:prstGeom prst="ellipse">
            <a:avLst/>
          </a:prstGeom>
          <a:solidFill>
            <a:srgbClr val="CDDAE5"/>
          </a:solidFill>
          <a:ln>
            <a:solidFill>
              <a:srgbClr val="CDD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EBE4AF-D18B-4113-8188-AC866840A873}"/>
              </a:ext>
            </a:extLst>
          </p:cNvPr>
          <p:cNvSpPr txBox="1"/>
          <p:nvPr/>
        </p:nvSpPr>
        <p:spPr>
          <a:xfrm>
            <a:off x="7027251" y="5238953"/>
            <a:ext cx="3947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rgbClr val="FF0000"/>
                </a:solidFill>
              </a:rPr>
              <a:t>すもうあしこし</a:t>
            </a:r>
          </a:p>
        </p:txBody>
      </p:sp>
    </p:spTree>
    <p:extLst>
      <p:ext uri="{BB962C8B-B14F-4D97-AF65-F5344CB8AC3E}">
        <p14:creationId xmlns:p14="http://schemas.microsoft.com/office/powerpoint/2010/main" val="254361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77FB07-DE69-4CD8-971A-DBAF173DF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947" y="440487"/>
            <a:ext cx="7958331" cy="1077229"/>
          </a:xfrm>
        </p:spPr>
        <p:txBody>
          <a:bodyPr/>
          <a:lstStyle/>
          <a:p>
            <a:r>
              <a:rPr kumimoji="1" lang="ja-JP" altLang="en-US" dirty="0"/>
              <a:t>２．宍道湖七珍とは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A67F4C-179D-4127-A687-622B772CC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718" y="1058902"/>
            <a:ext cx="9793356" cy="5705074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sz="39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島根県の宍道湖で獲れる代表的な七種の魚</a:t>
            </a:r>
            <a:endParaRPr lang="en-US" altLang="ja-JP" sz="39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marL="6160" indent="0">
              <a:buNone/>
            </a:pPr>
            <a:r>
              <a:rPr lang="ja-JP" altLang="en-US" sz="2800" dirty="0"/>
              <a:t>　　</a:t>
            </a:r>
            <a:r>
              <a:rPr lang="ja-JP" altLang="en-US" sz="3900" dirty="0">
                <a:solidFill>
                  <a:srgbClr val="FF0000"/>
                </a:solidFill>
              </a:rPr>
              <a:t>す</a:t>
            </a:r>
            <a:r>
              <a:rPr lang="ja-JP" altLang="en-US" sz="3000" dirty="0"/>
              <a:t>ずき</a:t>
            </a:r>
            <a:endParaRPr kumimoji="1" lang="en-US" altLang="ja-JP" sz="3000" dirty="0"/>
          </a:p>
          <a:p>
            <a:pPr marL="6160" indent="0">
              <a:buNone/>
            </a:pPr>
            <a:r>
              <a:rPr lang="ja-JP" altLang="en-US" sz="2800" dirty="0"/>
              <a:t>　　</a:t>
            </a:r>
            <a:r>
              <a:rPr lang="ja-JP" altLang="en-US" sz="3900" dirty="0">
                <a:solidFill>
                  <a:srgbClr val="FF0000"/>
                </a:solidFill>
              </a:rPr>
              <a:t>も</a:t>
            </a:r>
            <a:r>
              <a:rPr lang="ja-JP" altLang="en-US" sz="3000" dirty="0"/>
              <a:t>ろげえび</a:t>
            </a:r>
            <a:endParaRPr lang="en-US" altLang="ja-JP" sz="3000" dirty="0"/>
          </a:p>
          <a:p>
            <a:pPr marL="6160" indent="0">
              <a:buNone/>
            </a:pPr>
            <a:r>
              <a:rPr kumimoji="1" lang="ja-JP" altLang="en-US" sz="2800" dirty="0"/>
              <a:t>　　</a:t>
            </a:r>
            <a:r>
              <a:rPr kumimoji="1" lang="ja-JP" altLang="en-US" sz="3900" dirty="0">
                <a:solidFill>
                  <a:srgbClr val="FF0000"/>
                </a:solidFill>
              </a:rPr>
              <a:t>う</a:t>
            </a:r>
            <a:r>
              <a:rPr kumimoji="1" lang="ja-JP" altLang="en-US" sz="3000" dirty="0"/>
              <a:t>なぎ</a:t>
            </a:r>
            <a:endParaRPr kumimoji="1" lang="en-US" altLang="ja-JP" sz="3000" dirty="0"/>
          </a:p>
          <a:p>
            <a:pPr marL="6160" indent="0">
              <a:buNone/>
            </a:pPr>
            <a:r>
              <a:rPr lang="ja-JP" altLang="en-US" sz="2800" dirty="0"/>
              <a:t>　　</a:t>
            </a:r>
            <a:r>
              <a:rPr lang="ja-JP" altLang="en-US" sz="3900" dirty="0">
                <a:solidFill>
                  <a:srgbClr val="FF0000"/>
                </a:solidFill>
              </a:rPr>
              <a:t>あ</a:t>
            </a:r>
            <a:r>
              <a:rPr lang="ja-JP" altLang="en-US" sz="3000" dirty="0"/>
              <a:t>まさぎ</a:t>
            </a:r>
            <a:endParaRPr lang="en-US" altLang="ja-JP" sz="3000" dirty="0"/>
          </a:p>
          <a:p>
            <a:pPr marL="6160" indent="0">
              <a:buNone/>
            </a:pPr>
            <a:r>
              <a:rPr kumimoji="1" lang="ja-JP" altLang="en-US" sz="2800" dirty="0"/>
              <a:t>　　</a:t>
            </a:r>
            <a:r>
              <a:rPr kumimoji="1" lang="ja-JP" altLang="en-US" sz="3900" dirty="0">
                <a:solidFill>
                  <a:srgbClr val="FF0000"/>
                </a:solidFill>
              </a:rPr>
              <a:t>し</a:t>
            </a:r>
            <a:r>
              <a:rPr kumimoji="1" lang="ja-JP" altLang="en-US" sz="3000" dirty="0"/>
              <a:t>らうお</a:t>
            </a:r>
            <a:endParaRPr kumimoji="1" lang="en-US" altLang="ja-JP" sz="3000" dirty="0"/>
          </a:p>
          <a:p>
            <a:pPr marL="6160" indent="0">
              <a:buNone/>
            </a:pPr>
            <a:r>
              <a:rPr lang="ja-JP" altLang="en-US" sz="2800" dirty="0"/>
              <a:t>　　</a:t>
            </a:r>
            <a:r>
              <a:rPr lang="ja-JP" altLang="en-US" sz="3900" dirty="0">
                <a:solidFill>
                  <a:srgbClr val="FF0000"/>
                </a:solidFill>
              </a:rPr>
              <a:t>こ</a:t>
            </a:r>
            <a:r>
              <a:rPr lang="ja-JP" altLang="en-US" sz="3000" dirty="0"/>
              <a:t>い</a:t>
            </a:r>
            <a:endParaRPr lang="en-US" altLang="ja-JP" sz="3000" dirty="0"/>
          </a:p>
          <a:p>
            <a:pPr marL="6160" indent="0">
              <a:buNone/>
            </a:pPr>
            <a:r>
              <a:rPr kumimoji="1" lang="ja-JP" altLang="en-US" sz="2800" dirty="0"/>
              <a:t>　　</a:t>
            </a:r>
            <a:r>
              <a:rPr kumimoji="1" lang="ja-JP" altLang="en-US" sz="3900" dirty="0">
                <a:solidFill>
                  <a:srgbClr val="FF0000"/>
                </a:solidFill>
              </a:rPr>
              <a:t>し</a:t>
            </a:r>
            <a:r>
              <a:rPr kumimoji="1" lang="ja-JP" altLang="en-US" sz="3000" dirty="0"/>
              <a:t>じみ</a:t>
            </a:r>
          </a:p>
        </p:txBody>
      </p:sp>
      <p:pic>
        <p:nvPicPr>
          <p:cNvPr id="7" name="図 6" descr="部屋, 賭博場, ケーキ, 光景 が含まれている画像&#10;&#10;自動的に生成された説明">
            <a:extLst>
              <a:ext uri="{FF2B5EF4-FFF2-40B4-BE49-F238E27FC236}">
                <a16:creationId xmlns:a16="http://schemas.microsoft.com/office/drawing/2014/main" id="{C87B08E8-4837-4E25-9D33-CFB2696AA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361" y="4873487"/>
            <a:ext cx="1714500" cy="1714500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ED26274A-D4E9-4175-B0BC-DE94E4B3062E}"/>
              </a:ext>
            </a:extLst>
          </p:cNvPr>
          <p:cNvSpPr/>
          <p:nvPr/>
        </p:nvSpPr>
        <p:spPr>
          <a:xfrm>
            <a:off x="6216396" y="3513874"/>
            <a:ext cx="978408" cy="795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92934A4-41CF-4713-89CA-276F1458B41C}"/>
              </a:ext>
            </a:extLst>
          </p:cNvPr>
          <p:cNvSpPr txBox="1"/>
          <p:nvPr/>
        </p:nvSpPr>
        <p:spPr>
          <a:xfrm>
            <a:off x="7769344" y="3306464"/>
            <a:ext cx="35612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highlight>
                  <a:srgbClr val="00FFFF"/>
                </a:highligh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七つ集めるようなゲームが</a:t>
            </a:r>
            <a:endParaRPr kumimoji="1" lang="en-US" altLang="ja-JP" sz="3200" dirty="0">
              <a:highlight>
                <a:srgbClr val="00FFFF"/>
              </a:highlight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3200" dirty="0">
                <a:highlight>
                  <a:srgbClr val="00FFFF"/>
                </a:highligh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おもしろそう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00DA570-0A4D-4A3D-A4D8-166132F20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606" y="2338572"/>
            <a:ext cx="1572867" cy="1572867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3BBB5482-EA05-416F-90F2-853D1FF6387F}"/>
              </a:ext>
            </a:extLst>
          </p:cNvPr>
          <p:cNvSpPr/>
          <p:nvPr/>
        </p:nvSpPr>
        <p:spPr>
          <a:xfrm>
            <a:off x="1855305" y="292495"/>
            <a:ext cx="914400" cy="914400"/>
          </a:xfrm>
          <a:prstGeom prst="ellipse">
            <a:avLst/>
          </a:prstGeom>
          <a:solidFill>
            <a:srgbClr val="CDDAE5"/>
          </a:solidFill>
          <a:ln>
            <a:solidFill>
              <a:srgbClr val="CDD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77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2A65FD-556B-4C36-868D-18822541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564" y="702039"/>
            <a:ext cx="8029688" cy="888222"/>
          </a:xfrm>
        </p:spPr>
        <p:txBody>
          <a:bodyPr/>
          <a:lstStyle/>
          <a:p>
            <a:r>
              <a:rPr kumimoji="1" lang="ja-JP" altLang="en-US" dirty="0"/>
              <a:t>３．</a:t>
            </a:r>
            <a:r>
              <a:rPr lang="ja-JP" altLang="en-US" dirty="0"/>
              <a:t>ゲーム説明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6970D7-F29C-4092-8769-69C24C5C0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451" y="131536"/>
            <a:ext cx="10071653" cy="6164232"/>
          </a:xfrm>
        </p:spPr>
        <p:txBody>
          <a:bodyPr>
            <a:normAutofit/>
          </a:bodyPr>
          <a:lstStyle/>
          <a:p>
            <a:pPr marL="6160" indent="0">
              <a:buNone/>
            </a:pPr>
            <a:endParaRPr kumimoji="1" lang="en-US" altLang="ja-JP" sz="3200" i="1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marL="6160" indent="0">
              <a:buNone/>
            </a:pPr>
            <a:endParaRPr lang="en-US" altLang="ja-JP" sz="3200" i="1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marL="6160" indent="0">
              <a:buNone/>
            </a:pPr>
            <a:endParaRPr kumimoji="1" lang="en-US" altLang="ja-JP" sz="3200" i="1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marL="6160" indent="0">
              <a:buNone/>
            </a:pPr>
            <a:endParaRPr kumimoji="1" lang="en-US" altLang="ja-JP" sz="3200" i="1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marL="6160" indent="0">
              <a:buNone/>
            </a:pPr>
            <a:r>
              <a:rPr kumimoji="1" lang="ja-JP" altLang="en-US" sz="32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　　</a:t>
            </a:r>
            <a:r>
              <a:rPr kumimoji="1" lang="ja-JP" altLang="en-US" sz="3200" dirty="0">
                <a:solidFill>
                  <a:srgbClr val="00B05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島根県の宍道湖をテーマとしたアプリケーション</a:t>
            </a:r>
            <a:endParaRPr kumimoji="1" lang="en-US" altLang="ja-JP" sz="3200" dirty="0">
              <a:solidFill>
                <a:srgbClr val="00B05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marL="6160" indent="0">
              <a:buNone/>
            </a:pPr>
            <a:r>
              <a:rPr kumimoji="1" lang="ja-JP" altLang="en-US" sz="9600" i="1" dirty="0">
                <a:solidFill>
                  <a:srgbClr val="FFC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宍道湖七珍の旅</a:t>
            </a:r>
            <a:endParaRPr kumimoji="1" lang="en-US" altLang="ja-JP" sz="9600" i="1" dirty="0">
              <a:solidFill>
                <a:srgbClr val="FFC00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marL="6160" indent="0">
              <a:buNone/>
            </a:pPr>
            <a:endParaRPr kumimoji="1" lang="ja-JP" altLang="en-US" sz="8800" i="1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EB3F2F1-8986-450D-9BD4-42C30BE482D6}"/>
              </a:ext>
            </a:extLst>
          </p:cNvPr>
          <p:cNvSpPr/>
          <p:nvPr/>
        </p:nvSpPr>
        <p:spPr>
          <a:xfrm>
            <a:off x="1881809" y="432270"/>
            <a:ext cx="914400" cy="914400"/>
          </a:xfrm>
          <a:prstGeom prst="ellipse">
            <a:avLst/>
          </a:prstGeom>
          <a:solidFill>
            <a:srgbClr val="CDDAE5"/>
          </a:solidFill>
          <a:ln>
            <a:solidFill>
              <a:srgbClr val="CDD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15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C96619-E4DC-4F15-B773-064FD03EE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450248"/>
            <a:ext cx="7958331" cy="1077229"/>
          </a:xfrm>
        </p:spPr>
        <p:txBody>
          <a:bodyPr/>
          <a:lstStyle/>
          <a:p>
            <a:r>
              <a:rPr kumimoji="1" lang="ja-JP" altLang="en-US" dirty="0"/>
              <a:t>３．</a:t>
            </a:r>
            <a:r>
              <a:rPr lang="ja-JP" altLang="en-US" dirty="0"/>
              <a:t>ゲーム説明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00D1F6-A70E-4FE2-8DC3-EDDF76A77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824" y="1298386"/>
            <a:ext cx="8790453" cy="5559614"/>
          </a:xfrm>
        </p:spPr>
        <p:txBody>
          <a:bodyPr/>
          <a:lstStyle/>
          <a:p>
            <a:pPr marL="6160" indent="0">
              <a:buNone/>
            </a:pPr>
            <a:r>
              <a:rPr kumimoji="1" lang="ja-JP" altLang="en-US" sz="3800" i="1" dirty="0">
                <a:solidFill>
                  <a:srgbClr val="CE0299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七種の魚を集めよう！！</a:t>
            </a:r>
            <a:endParaRPr kumimoji="1" lang="en-US" altLang="ja-JP" sz="3800" i="1" dirty="0">
              <a:solidFill>
                <a:srgbClr val="CE0299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marL="6160" indent="0">
              <a:buNone/>
            </a:pPr>
            <a:endParaRPr kumimoji="1" lang="en-US" altLang="ja-JP" sz="3600" i="1" dirty="0">
              <a:solidFill>
                <a:srgbClr val="FFFF00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marL="6160" indent="0">
              <a:buNone/>
            </a:pPr>
            <a:r>
              <a:rPr kumimoji="1" lang="ja-JP" altLang="en-US" sz="2800" dirty="0"/>
              <a:t>　宍道湖で泳いでいる人を操作。</a:t>
            </a:r>
            <a:endParaRPr kumimoji="1" lang="en-US" altLang="ja-JP" sz="2800" dirty="0"/>
          </a:p>
          <a:p>
            <a:pPr marL="6160" indent="0">
              <a:buNone/>
            </a:pPr>
            <a:r>
              <a:rPr kumimoji="1" lang="ja-JP" altLang="en-US" sz="2800" dirty="0"/>
              <a:t>　湖に泳ぐ魚たち</a:t>
            </a:r>
            <a:r>
              <a:rPr lang="ja-JP" altLang="en-US" sz="2800" dirty="0"/>
              <a:t>を集める</a:t>
            </a:r>
            <a:endParaRPr lang="en-US" altLang="ja-JP" sz="2800" dirty="0"/>
          </a:p>
          <a:p>
            <a:pPr marL="6160" indent="0">
              <a:buNone/>
            </a:pPr>
            <a:r>
              <a:rPr lang="ja-JP" altLang="en-US" sz="2800" dirty="0"/>
              <a:t>　シンプルなアクションゲームです。</a:t>
            </a:r>
            <a:endParaRPr lang="en-US" altLang="ja-JP" sz="2800" dirty="0"/>
          </a:p>
          <a:p>
            <a:pPr marL="6160" indent="0">
              <a:buNone/>
            </a:pPr>
            <a:r>
              <a:rPr lang="ja-JP" altLang="en-US" sz="2800" dirty="0"/>
              <a:t>　時間内に魚たちを集め、</a:t>
            </a:r>
            <a:endParaRPr lang="en-US" altLang="ja-JP" sz="2800" dirty="0"/>
          </a:p>
          <a:p>
            <a:pPr marL="6160" indent="0">
              <a:buNone/>
            </a:pPr>
            <a:r>
              <a:rPr lang="ja-JP" altLang="en-US" sz="2800" dirty="0"/>
              <a:t>　画面左上の文字を完成させよう！！</a:t>
            </a:r>
            <a:endParaRPr kumimoji="1" lang="en-US" altLang="ja-JP" sz="2800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9" name="図 8" descr="電子機器, 座っている が含まれている画像&#10;&#10;自動的に生成された説明">
            <a:extLst>
              <a:ext uri="{FF2B5EF4-FFF2-40B4-BE49-F238E27FC236}">
                <a16:creationId xmlns:a16="http://schemas.microsoft.com/office/drawing/2014/main" id="{797B7D21-2778-4A52-963A-0605A1370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0" y="1527477"/>
            <a:ext cx="4762500" cy="4457700"/>
          </a:xfrm>
          <a:prstGeom prst="rect">
            <a:avLst/>
          </a:prstGeom>
        </p:spPr>
      </p:pic>
      <p:pic>
        <p:nvPicPr>
          <p:cNvPr id="11" name="図 10" descr="水, 屋外, 空, 海洋 が含まれている画像&#10;&#10;自動的に生成された説明">
            <a:extLst>
              <a:ext uri="{FF2B5EF4-FFF2-40B4-BE49-F238E27FC236}">
                <a16:creationId xmlns:a16="http://schemas.microsoft.com/office/drawing/2014/main" id="{5349F311-A0E7-4C6C-A758-72A8128E6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506" y="2125147"/>
            <a:ext cx="3394487" cy="2504048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D8400BC-C029-42E6-BFD0-75FFE7275B0B}"/>
              </a:ext>
            </a:extLst>
          </p:cNvPr>
          <p:cNvSpPr/>
          <p:nvPr/>
        </p:nvSpPr>
        <p:spPr>
          <a:xfrm>
            <a:off x="1103824" y="2141052"/>
            <a:ext cx="6242491" cy="3844125"/>
          </a:xfrm>
          <a:prstGeom prst="roundRect">
            <a:avLst/>
          </a:prstGeom>
          <a:solidFill>
            <a:srgbClr val="F5FAD6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6160" indent="0">
              <a:buNone/>
            </a:pPr>
            <a:r>
              <a:rPr kumimoji="1" lang="ja-JP" altLang="en-US" sz="3200" dirty="0"/>
              <a:t>　</a:t>
            </a: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宍道湖で泳いでいる人を操作。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6160" indent="0">
              <a:buNone/>
            </a:pP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湖に泳ぐ魚たち</a:t>
            </a:r>
            <a:r>
              <a:rPr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を集める</a:t>
            </a:r>
            <a:endParaRPr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6160" indent="0">
              <a:buNone/>
            </a:pPr>
            <a:r>
              <a:rPr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シンプルなアクションゲームです。</a:t>
            </a:r>
            <a:endParaRPr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6160" indent="0">
              <a:buNone/>
            </a:pPr>
            <a:r>
              <a:rPr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時間内に魚たちを集め、画面</a:t>
            </a:r>
            <a:endParaRPr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6160" indent="0">
              <a:buNone/>
            </a:pPr>
            <a:r>
              <a:rPr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左下の文字を完成させよう！！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EE7F183-64CF-4541-AD76-72B4171E9C14}"/>
              </a:ext>
            </a:extLst>
          </p:cNvPr>
          <p:cNvSpPr/>
          <p:nvPr/>
        </p:nvSpPr>
        <p:spPr>
          <a:xfrm>
            <a:off x="1840523" y="417117"/>
            <a:ext cx="914400" cy="914400"/>
          </a:xfrm>
          <a:prstGeom prst="ellipse">
            <a:avLst/>
          </a:prstGeom>
          <a:solidFill>
            <a:srgbClr val="CDDAE5"/>
          </a:solidFill>
          <a:ln>
            <a:solidFill>
              <a:srgbClr val="CDD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25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F9005C-10A6-4808-861E-3AC1A1FF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852" y="543012"/>
            <a:ext cx="7958331" cy="1077229"/>
          </a:xfrm>
        </p:spPr>
        <p:txBody>
          <a:bodyPr/>
          <a:lstStyle/>
          <a:p>
            <a:r>
              <a:rPr lang="ja-JP" altLang="en-US" dirty="0"/>
              <a:t>３</a:t>
            </a:r>
            <a:r>
              <a:rPr kumimoji="1" lang="ja-JP" altLang="en-US" dirty="0"/>
              <a:t>．ゲーム説明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1B0073-1729-4BCC-B325-67EA3805B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017" y="38264"/>
            <a:ext cx="10455965" cy="5112026"/>
          </a:xfrm>
        </p:spPr>
        <p:txBody>
          <a:bodyPr>
            <a:normAutofit/>
          </a:bodyPr>
          <a:lstStyle/>
          <a:p>
            <a:pPr marL="6160" indent="0">
              <a:buNone/>
            </a:pPr>
            <a:r>
              <a:rPr kumimoji="1" lang="ja-JP" altLang="en-US" sz="3800" i="1" dirty="0">
                <a:solidFill>
                  <a:srgbClr val="0070C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行く手をはばむ敵に注意！！</a:t>
            </a:r>
            <a:endParaRPr kumimoji="1" lang="en-US" altLang="ja-JP" sz="3800" i="1" dirty="0">
              <a:solidFill>
                <a:srgbClr val="0070C0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marL="6160" indent="0">
              <a:buNone/>
            </a:pPr>
            <a:endParaRPr kumimoji="1" lang="en-US" altLang="ja-JP" sz="3800" i="1" dirty="0">
              <a:solidFill>
                <a:srgbClr val="0070C0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marL="6160" indent="0">
              <a:buNone/>
            </a:pPr>
            <a:r>
              <a:rPr kumimoji="1" lang="ja-JP" altLang="en-US" sz="2800" dirty="0">
                <a:latin typeface="+mj-ea"/>
                <a:ea typeface="+mj-ea"/>
              </a:rPr>
              <a:t>　　　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CF18E4A-A400-4807-B286-F8F992B11C23}"/>
              </a:ext>
            </a:extLst>
          </p:cNvPr>
          <p:cNvSpPr/>
          <p:nvPr/>
        </p:nvSpPr>
        <p:spPr>
          <a:xfrm>
            <a:off x="1272418" y="2531166"/>
            <a:ext cx="4103079" cy="278295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6160" indent="0">
              <a:buNone/>
            </a:pPr>
            <a:r>
              <a:rPr kumimoji="1" lang="ja-JP" altLang="en-US" sz="2800" dirty="0">
                <a:latin typeface="+mj-ea"/>
              </a:rPr>
              <a:t>　</a:t>
            </a:r>
            <a:r>
              <a:rPr kumimoji="1" lang="ja-JP" altLang="en-US" sz="3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途中には敵も出現。</a:t>
            </a:r>
            <a:endParaRPr kumimoji="1" lang="en-US" altLang="ja-JP" sz="3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6160" indent="0">
              <a:buNone/>
            </a:pPr>
            <a:r>
              <a:rPr kumimoji="1" lang="ja-JP" altLang="en-US" sz="3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追いかけてくる敵も！</a:t>
            </a:r>
            <a:endParaRPr kumimoji="1" lang="en-US" altLang="ja-JP" sz="3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6160" indent="0">
              <a:buNone/>
            </a:pPr>
            <a:r>
              <a:rPr kumimoji="1" lang="ja-JP" altLang="en-US" sz="3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キーで出現する球で</a:t>
            </a:r>
            <a:endParaRPr kumimoji="1" lang="en-US" altLang="ja-JP" sz="3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6160" indent="0">
              <a:buNone/>
            </a:pPr>
            <a:r>
              <a:rPr kumimoji="1" lang="ja-JP" altLang="en-US" sz="3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　敵を倒そう。</a:t>
            </a:r>
          </a:p>
          <a:p>
            <a:pPr algn="ctr"/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42ED6BD-D16A-4631-9444-F51DA2AB7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098" y="2178791"/>
            <a:ext cx="1174800" cy="9612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298EBE-3602-41F2-B8D1-58568D3907E0}"/>
              </a:ext>
            </a:extLst>
          </p:cNvPr>
          <p:cNvSpPr txBox="1"/>
          <p:nvPr/>
        </p:nvSpPr>
        <p:spPr>
          <a:xfrm>
            <a:off x="6368645" y="2903964"/>
            <a:ext cx="4466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i="1" dirty="0">
                <a:solidFill>
                  <a:srgbClr val="8F3425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七珍の説明にも注目！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71BF7D9D-89CD-4181-B4C3-AA7A4A4E9BB4}"/>
              </a:ext>
            </a:extLst>
          </p:cNvPr>
          <p:cNvSpPr/>
          <p:nvPr/>
        </p:nvSpPr>
        <p:spPr>
          <a:xfrm>
            <a:off x="1881809" y="432270"/>
            <a:ext cx="914400" cy="914400"/>
          </a:xfrm>
          <a:prstGeom prst="ellipse">
            <a:avLst/>
          </a:prstGeom>
          <a:solidFill>
            <a:srgbClr val="CDDAE5"/>
          </a:solidFill>
          <a:ln>
            <a:solidFill>
              <a:srgbClr val="CDD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電子機器, 座っている が含まれている画像&#10;&#10;自動的に生成された説明">
            <a:extLst>
              <a:ext uri="{FF2B5EF4-FFF2-40B4-BE49-F238E27FC236}">
                <a16:creationId xmlns:a16="http://schemas.microsoft.com/office/drawing/2014/main" id="{17864355-B24F-4154-AC68-2F9910924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132" y="3254158"/>
            <a:ext cx="4051564" cy="3792264"/>
          </a:xfrm>
          <a:prstGeom prst="rect">
            <a:avLst/>
          </a:prstGeom>
        </p:spPr>
      </p:pic>
      <p:pic>
        <p:nvPicPr>
          <p:cNvPr id="12" name="図 11" descr="魚, 動物 が含まれている画像&#10;&#10;自動的に生成された説明">
            <a:extLst>
              <a:ext uri="{FF2B5EF4-FFF2-40B4-BE49-F238E27FC236}">
                <a16:creationId xmlns:a16="http://schemas.microsoft.com/office/drawing/2014/main" id="{3DF046B6-4802-4023-AF16-59F0FEEC3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921" y="3761628"/>
            <a:ext cx="2902227" cy="213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2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4D1A29-724D-465F-9CEA-13520CE6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４</a:t>
            </a:r>
            <a:r>
              <a:rPr kumimoji="1" lang="ja-JP" altLang="en-US" dirty="0"/>
              <a:t>．操作方法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E2573C-48E9-4394-AB16-B5767FF12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983" y="1885285"/>
            <a:ext cx="9152156" cy="4446431"/>
          </a:xfrm>
        </p:spPr>
        <p:txBody>
          <a:bodyPr/>
          <a:lstStyle/>
          <a:p>
            <a:r>
              <a:rPr kumimoji="1" lang="ja-JP" altLang="en-US" sz="4000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移動・・・上下左右キー↑↓←→</a:t>
            </a:r>
            <a:endParaRPr kumimoji="1" lang="en-US" altLang="ja-JP" sz="4000" dirty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lang="ja-JP" altLang="en-US" sz="4000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シーン切り替え・・・スペースキー</a:t>
            </a:r>
            <a:endParaRPr kumimoji="1" lang="en-US" altLang="ja-JP" sz="4000" dirty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lang="ja-JP" altLang="en-US" sz="4000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リトライ・・・クリック</a:t>
            </a:r>
            <a:endParaRPr lang="en-US" altLang="ja-JP" sz="4000" dirty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4000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球の発射・・・左</a:t>
            </a:r>
            <a:r>
              <a:rPr kumimoji="1" lang="en-US" altLang="ja-JP" sz="4000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Shift</a:t>
            </a:r>
            <a:r>
              <a:rPr kumimoji="1" lang="ja-JP" altLang="en-US" sz="4000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キー</a:t>
            </a:r>
            <a:endParaRPr kumimoji="1" lang="en-US" altLang="ja-JP" sz="4000" dirty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endParaRPr kumimoji="1" lang="en-US" altLang="ja-JP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4A663F20-85D1-4ECB-B922-DA41D35F8D6F}"/>
              </a:ext>
            </a:extLst>
          </p:cNvPr>
          <p:cNvSpPr/>
          <p:nvPr/>
        </p:nvSpPr>
        <p:spPr>
          <a:xfrm>
            <a:off x="2027583" y="432271"/>
            <a:ext cx="914400" cy="914400"/>
          </a:xfrm>
          <a:prstGeom prst="ellipse">
            <a:avLst/>
          </a:prstGeom>
          <a:solidFill>
            <a:srgbClr val="CDDAE5"/>
          </a:solidFill>
          <a:ln>
            <a:solidFill>
              <a:srgbClr val="CDD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228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12018B-8691-4B55-B2D7-5465762D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0175" y="2941983"/>
            <a:ext cx="10733131" cy="2375615"/>
          </a:xfrm>
        </p:spPr>
        <p:txBody>
          <a:bodyPr>
            <a:normAutofit/>
          </a:bodyPr>
          <a:lstStyle/>
          <a:p>
            <a:r>
              <a:rPr kumimoji="1" lang="ja-JP" altLang="en-US" sz="8000" dirty="0"/>
              <a:t>実際にプレイ！！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0AF50448-0D1F-4E9A-B1BF-C2E3C0B606AF}"/>
              </a:ext>
            </a:extLst>
          </p:cNvPr>
          <p:cNvSpPr/>
          <p:nvPr/>
        </p:nvSpPr>
        <p:spPr>
          <a:xfrm>
            <a:off x="1881809" y="432270"/>
            <a:ext cx="914400" cy="914400"/>
          </a:xfrm>
          <a:prstGeom prst="ellipse">
            <a:avLst/>
          </a:prstGeom>
          <a:solidFill>
            <a:srgbClr val="CDDAE5"/>
          </a:solidFill>
          <a:ln>
            <a:solidFill>
              <a:srgbClr val="CDD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989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マディソン">
  <a:themeElements>
    <a:clrScheme name="ユーザー定義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496F90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マディソン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マディソン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TM16401375[[fn=マディソン]]</Template>
  <TotalTime>394</TotalTime>
  <Words>160</Words>
  <Application>Microsoft Office PowerPoint</Application>
  <PresentationFormat>ワイド画面</PresentationFormat>
  <Paragraphs>70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2" baseType="lpstr">
      <vt:lpstr>HGP創英角ｺﾞｼｯｸUB</vt:lpstr>
      <vt:lpstr>HG創英角ｺﾞｼｯｸUB</vt:lpstr>
      <vt:lpstr>ＭＳ Ｐゴシック</vt:lpstr>
      <vt:lpstr>UD デジタル 教科書体 N-B</vt:lpstr>
      <vt:lpstr>UD デジタル 教科書体 NP-B</vt:lpstr>
      <vt:lpstr>UD デジタル 教科書体 NP-R</vt:lpstr>
      <vt:lpstr>Arial</vt:lpstr>
      <vt:lpstr>MS Shell Dlg 2</vt:lpstr>
      <vt:lpstr>Wingdings</vt:lpstr>
      <vt:lpstr>Wingdings 3</vt:lpstr>
      <vt:lpstr>マディソン</vt:lpstr>
      <vt:lpstr> 宍道湖七珍の旅</vt:lpstr>
      <vt:lpstr>グループメンバー</vt:lpstr>
      <vt:lpstr>１．はじめに</vt:lpstr>
      <vt:lpstr>２．宍道湖七珍とは…</vt:lpstr>
      <vt:lpstr>３．ゲーム説明</vt:lpstr>
      <vt:lpstr>３．ゲーム説明</vt:lpstr>
      <vt:lpstr>３．ゲーム説明</vt:lpstr>
      <vt:lpstr>４．操作方法</vt:lpstr>
      <vt:lpstr>実際にプレイ！！</vt:lpstr>
      <vt:lpstr>５．グループの感想</vt:lpstr>
      <vt:lpstr>　　ご清聴ありがとうございました。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宍道湖七珍の旅</dc:title>
  <dc:creator>福間陽菜</dc:creator>
  <cp:lastModifiedBy>陽菜 福間</cp:lastModifiedBy>
  <cp:revision>38</cp:revision>
  <dcterms:created xsi:type="dcterms:W3CDTF">2019-08-21T06:42:30Z</dcterms:created>
  <dcterms:modified xsi:type="dcterms:W3CDTF">2019-08-22T07:10:36Z</dcterms:modified>
</cp:coreProperties>
</file>