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6" r:id="rId3"/>
    <p:sldId id="265" r:id="rId4"/>
    <p:sldId id="259" r:id="rId5"/>
    <p:sldId id="261" r:id="rId6"/>
    <p:sldId id="262" r:id="rId7"/>
    <p:sldId id="273" r:id="rId8"/>
    <p:sldId id="267" r:id="rId9"/>
    <p:sldId id="272" r:id="rId10"/>
    <p:sldId id="275" r:id="rId11"/>
    <p:sldId id="276" r:id="rId12"/>
    <p:sldId id="277"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C7D4D542-3087-4E9C-BCA9-735362FB922E}">
          <p14:sldIdLst>
            <p14:sldId id="256"/>
            <p14:sldId id="266"/>
            <p14:sldId id="265"/>
          </p14:sldIdLst>
        </p14:section>
        <p14:section name="Adsız Bölüm" id="{72C3132B-231F-4D77-82A7-2AC926A079A2}">
          <p14:sldIdLst>
            <p14:sldId id="259"/>
            <p14:sldId id="261"/>
            <p14:sldId id="262"/>
            <p14:sldId id="273"/>
            <p14:sldId id="267"/>
            <p14:sldId id="272"/>
            <p14:sldId id="275"/>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34026-0057-4E06-A00B-9E2D5A26E401}" v="1618" dt="2023-12-26T21:50:11.324"/>
    <p1510:client id="{0F688599-7646-4C8F-B493-A943382A7D89}" v="90" dt="2023-12-25T12:14:29.858"/>
    <p1510:client id="{4688EDAD-BF87-4C63-90C7-CCC11CB2C242}" v="658" dt="2023-12-25T22:08:11.923"/>
    <p1510:client id="{E063F180-7391-41C6-8215-B928D9D5E3A6}" v="407" dt="2023-12-25T12:27:51.2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2D394A-7145-4D59-826D-04D76917FA47}" type="datetimeFigureOut">
              <a:t>26.12.2023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D77F1-31E8-436A-BC6C-98792D68203E}" type="slidenum">
              <a:t>‹#›</a:t>
            </a:fld>
            <a:endParaRPr lang="tr-TR"/>
          </a:p>
        </p:txBody>
      </p:sp>
    </p:spTree>
    <p:extLst>
      <p:ext uri="{BB962C8B-B14F-4D97-AF65-F5344CB8AC3E}">
        <p14:creationId xmlns:p14="http://schemas.microsoft.com/office/powerpoint/2010/main" val="2727926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İkili Anlaşmalar Tedarikçi ve tüketici önceden anlaşıyor fiyat konusunda. Aralık kısa süreli oluyor ama hala piyasada büyük ölçü kaplıyor.</a:t>
            </a:r>
          </a:p>
          <a:p>
            <a:r>
              <a:rPr lang="tr-TR" dirty="0"/>
              <a:t>Özellikle serbest tüketicilerin indirimli elektrik kullanımına hak kazanabilmeleri için EPDK'nın yönetmeliğinde belirtilen şartları içeren ikili anlaşma, tüketicinin yasal haklarını ve sorumluluklarını detaylandıran önemli bir belgedir. Bu sözleşme, tüketicinin elektrik alımıyla ilgili haklarını ve avantajlarını </a:t>
            </a:r>
            <a:r>
              <a:rPr lang="tr-TR" dirty="0" err="1"/>
              <a:t>tanımlar.Bunların</a:t>
            </a:r>
            <a:r>
              <a:rPr lang="tr-TR" dirty="0"/>
              <a:t> ardından, ikili anlaşmalar tezgah üstü piyasalarda katılımcılar arasında yapılan işlemleri ifade ederken, OTC (Tezgah Üstü) piyasalar ise organize borsalar dışında yapılan işlemlerin genel adıdır. Bu piyasalarda yapılan işlemlerde karşı taraf riski bulunabilir ve işlemler genellikle düzenli olarak yayımlanmaz, bu da gelecekteki fiyat keşfi fonksiyonunu zorlaştırabilir.</a:t>
            </a:r>
          </a:p>
          <a:p>
            <a:endParaRPr lang="tr-TR" dirty="0">
              <a:cs typeface="Calibri"/>
            </a:endParaRPr>
          </a:p>
        </p:txBody>
      </p:sp>
      <p:sp>
        <p:nvSpPr>
          <p:cNvPr id="4" name="Slayt Numarası Yer Tutucusu 3"/>
          <p:cNvSpPr>
            <a:spLocks noGrp="1"/>
          </p:cNvSpPr>
          <p:nvPr>
            <p:ph type="sldNum" sz="quarter" idx="5"/>
          </p:nvPr>
        </p:nvSpPr>
        <p:spPr/>
        <p:txBody>
          <a:bodyPr/>
          <a:lstStyle/>
          <a:p>
            <a:fld id="{00AD77F1-31E8-436A-BC6C-98792D68203E}" type="slidenum">
              <a:rPr lang="tr-TR"/>
              <a:t>3</a:t>
            </a:fld>
            <a:endParaRPr lang="tr-TR"/>
          </a:p>
        </p:txBody>
      </p:sp>
    </p:spTree>
    <p:extLst>
      <p:ext uri="{BB962C8B-B14F-4D97-AF65-F5344CB8AC3E}">
        <p14:creationId xmlns:p14="http://schemas.microsoft.com/office/powerpoint/2010/main" val="4082642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nSpc>
                <a:spcPct val="90000"/>
              </a:lnSpc>
              <a:spcBef>
                <a:spcPts val="1000"/>
              </a:spcBef>
            </a:pPr>
            <a:r>
              <a:rPr lang="tr-TR" dirty="0"/>
              <a:t>Piyasa katılımcıları, Gün Öncesi Piyasası Katılım Anlaşması'nı imzalayarak bu piyasada yer alabilirler. </a:t>
            </a:r>
          </a:p>
          <a:p>
            <a:pPr marL="228600" indent="-228600">
              <a:lnSpc>
                <a:spcPct val="90000"/>
              </a:lnSpc>
              <a:spcBef>
                <a:spcPts val="1000"/>
              </a:spcBef>
            </a:pPr>
            <a:r>
              <a:rPr lang="tr-TR" dirty="0"/>
              <a:t> Piyasa uzlaştırmasında fiyat ve miktarlar günlük bazda ve her bir saat için belirlenir. Bu uzlaştırma sonucunda katılımcılar, günlük olarak Piyasa İşletmecisine ödeme yapacakları veya ödeme alacakları tutarları içeren günlük avans ödeme bildirimini alırlar.</a:t>
            </a:r>
          </a:p>
          <a:p>
            <a:pPr marL="228600" indent="-228600">
              <a:lnSpc>
                <a:spcPct val="90000"/>
              </a:lnSpc>
              <a:spcBef>
                <a:spcPts val="1000"/>
              </a:spcBef>
            </a:pPr>
            <a:r>
              <a:rPr lang="tr-TR" dirty="0"/>
              <a:t>Kısacası, Gün Öncesi Piyasası, elektrik ticaretinin gelecek gün için yapıldığı, katılımcıların belirli saatlerde teklifler verdiği, uzlaştırma sonucunda ödeme veya alacaklarının belirlendiği bir piyasadır. Katılımcılar belirli zaman dilimlerine kadar teminatlarını sunmalıdırlar.</a:t>
            </a:r>
            <a:endParaRPr lang="tr-TR" dirty="0">
              <a:ea typeface="Calibri"/>
              <a:cs typeface="Calibri"/>
            </a:endParaRPr>
          </a:p>
          <a:p>
            <a:pPr marL="228600" indent="-228600">
              <a:lnSpc>
                <a:spcPct val="90000"/>
              </a:lnSpc>
              <a:spcBef>
                <a:spcPts val="1000"/>
              </a:spcBef>
            </a:pPr>
            <a:r>
              <a:rPr lang="tr-TR" dirty="0" err="1">
                <a:cs typeface="Calibri" panose="020F0502020204030204"/>
              </a:rPr>
              <a:t>Gip</a:t>
            </a:r>
            <a:r>
              <a:rPr lang="tr-TR" dirty="0">
                <a:cs typeface="Calibri" panose="020F0502020204030204"/>
              </a:rPr>
              <a:t> </a:t>
            </a:r>
            <a:r>
              <a:rPr lang="tr-TR" dirty="0"/>
              <a:t>Türkiye'de 1 Temmuz 2015'te faaliyete geçmiş olup, elektrik piyasasının şeffaflığını ve etkinliğini artırmak adına önemli bir adımdır.</a:t>
            </a:r>
            <a:endParaRPr lang="tr-TR" dirty="0">
              <a:ea typeface="Calibri"/>
              <a:cs typeface="Calibri"/>
            </a:endParaRPr>
          </a:p>
          <a:p>
            <a:pPr marL="228600" indent="-228600">
              <a:lnSpc>
                <a:spcPct val="90000"/>
              </a:lnSpc>
              <a:spcBef>
                <a:spcPts val="1000"/>
              </a:spcBef>
            </a:pPr>
            <a:r>
              <a:rPr lang="tr-TR" dirty="0"/>
              <a:t>Spot ve vadeli piyasalar birbirini tamamlayan yapıya sahiptir.  Spot piyasalar mevcut piyasa koşullarını yansıtırken, vadeli piyasalar gelecekteki beklentileri yansıtır. </a:t>
            </a:r>
            <a:endParaRPr lang="tr-TR" dirty="0">
              <a:ea typeface="Calibri"/>
              <a:cs typeface="Calibri"/>
            </a:endParaRPr>
          </a:p>
        </p:txBody>
      </p:sp>
      <p:sp>
        <p:nvSpPr>
          <p:cNvPr id="4" name="Slayt Numarası Yer Tutucusu 3"/>
          <p:cNvSpPr>
            <a:spLocks noGrp="1"/>
          </p:cNvSpPr>
          <p:nvPr>
            <p:ph type="sldNum" sz="quarter" idx="5"/>
          </p:nvPr>
        </p:nvSpPr>
        <p:spPr/>
        <p:txBody>
          <a:bodyPr/>
          <a:lstStyle/>
          <a:p>
            <a:fld id="{00AD77F1-31E8-436A-BC6C-98792D68203E}" type="slidenum">
              <a:rPr lang="tr-TR"/>
              <a:t>4</a:t>
            </a:fld>
            <a:endParaRPr lang="tr-TR"/>
          </a:p>
        </p:txBody>
      </p:sp>
    </p:spTree>
    <p:extLst>
      <p:ext uri="{BB962C8B-B14F-4D97-AF65-F5344CB8AC3E}">
        <p14:creationId xmlns:p14="http://schemas.microsoft.com/office/powerpoint/2010/main" val="4276830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Ö. </a:t>
            </a:r>
            <a:r>
              <a:rPr lang="en-US" dirty="0" err="1"/>
              <a:t>rneğin</a:t>
            </a:r>
            <a:r>
              <a:rPr lang="en-US" dirty="0"/>
              <a:t>, </a:t>
            </a:r>
            <a:r>
              <a:rPr lang="en-US" dirty="0" err="1"/>
              <a:t>bir</a:t>
            </a:r>
            <a:r>
              <a:rPr lang="en-US" dirty="0"/>
              <a:t> </a:t>
            </a:r>
            <a:r>
              <a:rPr lang="en-US" dirty="0" err="1"/>
              <a:t>santralin</a:t>
            </a:r>
            <a:r>
              <a:rPr lang="en-US" dirty="0"/>
              <a:t> </a:t>
            </a:r>
            <a:r>
              <a:rPr lang="en-US" dirty="0" err="1"/>
              <a:t>arızalanması</a:t>
            </a:r>
            <a:r>
              <a:rPr lang="en-US" dirty="0"/>
              <a:t> </a:t>
            </a:r>
            <a:r>
              <a:rPr lang="en-US" dirty="0" err="1"/>
              <a:t>veya</a:t>
            </a:r>
            <a:r>
              <a:rPr lang="en-US" dirty="0"/>
              <a:t> </a:t>
            </a:r>
            <a:r>
              <a:rPr lang="en-US" dirty="0" err="1"/>
              <a:t>büyük</a:t>
            </a:r>
            <a:r>
              <a:rPr lang="en-US" dirty="0"/>
              <a:t> </a:t>
            </a:r>
            <a:r>
              <a:rPr lang="en-US" dirty="0" err="1"/>
              <a:t>bir</a:t>
            </a:r>
            <a:r>
              <a:rPr lang="en-US" dirty="0"/>
              <a:t> </a:t>
            </a:r>
            <a:r>
              <a:rPr lang="en-US" dirty="0" err="1"/>
              <a:t>tüketim</a:t>
            </a:r>
            <a:r>
              <a:rPr lang="en-US" dirty="0"/>
              <a:t> </a:t>
            </a:r>
            <a:r>
              <a:rPr lang="en-US" dirty="0" err="1"/>
              <a:t>tesisinin</a:t>
            </a:r>
            <a:r>
              <a:rPr lang="en-US" dirty="0"/>
              <a:t> ani </a:t>
            </a:r>
            <a:r>
              <a:rPr lang="en-US" dirty="0" err="1"/>
              <a:t>şekilde</a:t>
            </a:r>
            <a:r>
              <a:rPr lang="en-US" dirty="0"/>
              <a:t> </a:t>
            </a:r>
            <a:r>
              <a:rPr lang="en-US" dirty="0" err="1"/>
              <a:t>devreye</a:t>
            </a:r>
            <a:r>
              <a:rPr lang="en-US" dirty="0"/>
              <a:t> </a:t>
            </a:r>
            <a:r>
              <a:rPr lang="en-US" dirty="0" err="1"/>
              <a:t>alınması</a:t>
            </a:r>
            <a:r>
              <a:rPr lang="en-US" dirty="0"/>
              <a:t> </a:t>
            </a:r>
            <a:r>
              <a:rPr lang="en-US" dirty="0" err="1"/>
              <a:t>gibi</a:t>
            </a:r>
            <a:r>
              <a:rPr lang="en-US" dirty="0"/>
              <a:t> </a:t>
            </a:r>
            <a:r>
              <a:rPr lang="en-US" dirty="0" err="1"/>
              <a:t>durumlarda</a:t>
            </a:r>
            <a:r>
              <a:rPr lang="en-US" dirty="0"/>
              <a:t> </a:t>
            </a:r>
            <a:r>
              <a:rPr lang="en-US" dirty="0" err="1"/>
              <a:t>sistemdeki</a:t>
            </a:r>
            <a:r>
              <a:rPr lang="en-US" dirty="0"/>
              <a:t> </a:t>
            </a:r>
            <a:r>
              <a:rPr lang="en-US" dirty="0" err="1"/>
              <a:t>denge</a:t>
            </a:r>
            <a:r>
              <a:rPr lang="en-US" dirty="0"/>
              <a:t> </a:t>
            </a:r>
            <a:r>
              <a:rPr lang="en-US" dirty="0" err="1"/>
              <a:t>bozulabilir</a:t>
            </a:r>
            <a:r>
              <a:rPr lang="en-US" dirty="0"/>
              <a:t>.</a:t>
            </a:r>
            <a:r>
              <a:rPr lang="tr-TR" dirty="0"/>
              <a:t>Dengeleme Güç Piyasası, sistemdeki anlık dengesizlikleri düzeltmek için oluşturulmuş, gerçek zamanlı bir piyasadır ve elektrik üretim ve tüketimindeki ani değişimlere hızlı bir şekilde yanıt vermek üzere tasarlanmıştır.</a:t>
            </a:r>
            <a:endParaRPr lang="tr-TR" dirty="0">
              <a:ea typeface="Calibri"/>
              <a:cs typeface="Calibri"/>
            </a:endParaRPr>
          </a:p>
        </p:txBody>
      </p:sp>
      <p:sp>
        <p:nvSpPr>
          <p:cNvPr id="4" name="Slayt Numarası Yer Tutucusu 3"/>
          <p:cNvSpPr>
            <a:spLocks noGrp="1"/>
          </p:cNvSpPr>
          <p:nvPr>
            <p:ph type="sldNum" sz="quarter" idx="5"/>
          </p:nvPr>
        </p:nvSpPr>
        <p:spPr/>
        <p:txBody>
          <a:bodyPr/>
          <a:lstStyle/>
          <a:p>
            <a:fld id="{00AD77F1-31E8-436A-BC6C-98792D68203E}" type="slidenum">
              <a:t>5</a:t>
            </a:fld>
            <a:endParaRPr lang="tr-TR"/>
          </a:p>
        </p:txBody>
      </p:sp>
    </p:spTree>
    <p:extLst>
      <p:ext uri="{BB962C8B-B14F-4D97-AF65-F5344CB8AC3E}">
        <p14:creationId xmlns:p14="http://schemas.microsoft.com/office/powerpoint/2010/main" val="1323129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285750" indent="-285750">
              <a:lnSpc>
                <a:spcPct val="90000"/>
              </a:lnSpc>
              <a:spcBef>
                <a:spcPts val="1000"/>
              </a:spcBef>
              <a:buFont typeface="Arial,Sans-Serif"/>
              <a:buChar char="•"/>
            </a:pPr>
            <a:r>
              <a:rPr lang="tr-TR" dirty="0"/>
              <a:t>Primer frekans kontrol tepkisinin </a:t>
            </a:r>
            <a:r>
              <a:rPr lang="tr-TR" b="1" dirty="0"/>
              <a:t>15 dakika</a:t>
            </a:r>
            <a:r>
              <a:rPr lang="tr-TR" dirty="0"/>
              <a:t> boyunca sürdürülebilmesi gerekmektedir.</a:t>
            </a:r>
          </a:p>
          <a:p>
            <a:pPr marL="285750" indent="-285750" algn="just">
              <a:lnSpc>
                <a:spcPct val="90000"/>
              </a:lnSpc>
              <a:spcBef>
                <a:spcPts val="1000"/>
              </a:spcBef>
              <a:buFont typeface="Arial,Sans-Serif"/>
              <a:buChar char="•"/>
            </a:pPr>
            <a:r>
              <a:rPr lang="tr-TR" dirty="0"/>
              <a:t>Bu süre içinde Sekonder Frekans Kontrol (</a:t>
            </a:r>
            <a:r>
              <a:rPr lang="tr-TR" b="1" dirty="0"/>
              <a:t>SFK</a:t>
            </a:r>
            <a:r>
              <a:rPr lang="tr-TR" dirty="0"/>
              <a:t>) yedekleri devreye girerek, oluşabilecek yeni bir arz kaybına karşı kullanılmak üzere primer frekans kontrol yedeklerini boşaltır.</a:t>
            </a:r>
            <a:endParaRPr lang="en-US" dirty="0"/>
          </a:p>
          <a:p>
            <a:pPr marL="285750" indent="-285750" algn="just">
              <a:lnSpc>
                <a:spcPct val="90000"/>
              </a:lnSpc>
              <a:spcBef>
                <a:spcPts val="1000"/>
              </a:spcBef>
              <a:buFont typeface="Arial,Sans-Serif"/>
              <a:buChar char="•"/>
            </a:pPr>
            <a:r>
              <a:rPr lang="tr-TR" dirty="0"/>
              <a:t>Otomatik olarak devreye girmesi sebebiyle yine sistem işletimi açısından kritik bir öneme sahip olan Sekonder Frekans Kontrol yedekleri de dengeleme güç piyasasında hazır bulunan ve </a:t>
            </a:r>
            <a:r>
              <a:rPr lang="tr-TR" b="1" dirty="0"/>
              <a:t>manuel</a:t>
            </a:r>
            <a:r>
              <a:rPr lang="tr-TR" dirty="0"/>
              <a:t> olarak Sistem İşletmecisi tarafından aktive edilen </a:t>
            </a:r>
            <a:r>
              <a:rPr lang="tr-TR" b="1" dirty="0"/>
              <a:t>Tersiyer Kontrol</a:t>
            </a:r>
            <a:r>
              <a:rPr lang="tr-TR" dirty="0"/>
              <a:t> yedekleri ile ikame edilerek yeni bir arıza durumu için hazır hale getirilir.</a:t>
            </a:r>
            <a:endParaRPr lang="en-US" dirty="0"/>
          </a:p>
          <a:p>
            <a:pPr marL="285750" indent="-285750" algn="just">
              <a:lnSpc>
                <a:spcPct val="90000"/>
              </a:lnSpc>
              <a:spcBef>
                <a:spcPts val="1000"/>
              </a:spcBef>
              <a:buFont typeface="Arial,Sans-Serif"/>
              <a:buChar char="•"/>
            </a:pPr>
            <a:endParaRPr lang="tr-TR" dirty="0">
              <a:cs typeface="Calibri"/>
            </a:endParaRPr>
          </a:p>
          <a:p>
            <a:pPr marL="285750" indent="-285750" algn="just">
              <a:lnSpc>
                <a:spcPct val="90000"/>
              </a:lnSpc>
              <a:spcBef>
                <a:spcPts val="1000"/>
              </a:spcBef>
              <a:buFont typeface="Arial"/>
              <a:buChar char="•"/>
            </a:pPr>
            <a:r>
              <a:rPr lang="tr-TR" dirty="0"/>
              <a:t> Rezerv sağlamada, üretim tesisi anlaşma kurallarını çiğnerse ceza ödemek zorunda kalır.</a:t>
            </a:r>
          </a:p>
          <a:p>
            <a:pPr marL="285750" indent="-285750" algn="just">
              <a:lnSpc>
                <a:spcPct val="90000"/>
              </a:lnSpc>
              <a:spcBef>
                <a:spcPts val="1000"/>
              </a:spcBef>
              <a:buFont typeface="Arial,Sans-Serif"/>
              <a:buChar char="•"/>
            </a:pPr>
            <a:endParaRPr lang="tr-TR" dirty="0">
              <a:cs typeface="Calibri"/>
            </a:endParaRPr>
          </a:p>
          <a:p>
            <a:endParaRPr lang="en-US" dirty="0">
              <a:cs typeface="Calibri"/>
            </a:endParaRPr>
          </a:p>
        </p:txBody>
      </p:sp>
      <p:sp>
        <p:nvSpPr>
          <p:cNvPr id="4" name="Slayt Numarası Yer Tutucusu 3"/>
          <p:cNvSpPr>
            <a:spLocks noGrp="1"/>
          </p:cNvSpPr>
          <p:nvPr>
            <p:ph type="sldNum" sz="quarter" idx="5"/>
          </p:nvPr>
        </p:nvSpPr>
        <p:spPr/>
        <p:txBody>
          <a:bodyPr/>
          <a:lstStyle/>
          <a:p>
            <a:fld id="{00AD77F1-31E8-436A-BC6C-98792D68203E}" type="slidenum">
              <a:rPr lang="tr-TR"/>
              <a:t>6</a:t>
            </a:fld>
            <a:endParaRPr lang="tr-TR"/>
          </a:p>
        </p:txBody>
      </p:sp>
    </p:spTree>
    <p:extLst>
      <p:ext uri="{BB962C8B-B14F-4D97-AF65-F5344CB8AC3E}">
        <p14:creationId xmlns:p14="http://schemas.microsoft.com/office/powerpoint/2010/main" val="3530127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285750" indent="-285750">
              <a:lnSpc>
                <a:spcPct val="90000"/>
              </a:lnSpc>
              <a:spcBef>
                <a:spcPts val="1000"/>
              </a:spcBef>
              <a:buFont typeface="Arial,Sans-Serif"/>
              <a:buChar char="•"/>
            </a:pPr>
            <a:r>
              <a:rPr lang="tr-TR" dirty="0"/>
              <a:t>Yan Hizmet Türleri:</a:t>
            </a:r>
            <a:endParaRPr lang="en-US" dirty="0"/>
          </a:p>
          <a:p>
            <a:pPr marL="285750" indent="-285750">
              <a:lnSpc>
                <a:spcPct val="90000"/>
              </a:lnSpc>
              <a:spcBef>
                <a:spcPts val="1000"/>
              </a:spcBef>
              <a:buFont typeface="Arial,Sans-Serif"/>
              <a:buChar char="•"/>
            </a:pPr>
            <a:r>
              <a:rPr lang="tr-TR" dirty="0"/>
              <a:t>Frekans Tepkisi: Şebekenin 50 Hertz civarında kalmasını sağlar. Piller gibi hızlı gelişen varlıklar için uygundur.</a:t>
            </a:r>
            <a:endParaRPr lang="en-US" dirty="0"/>
          </a:p>
          <a:p>
            <a:pPr marL="285750" indent="-285750">
              <a:lnSpc>
                <a:spcPct val="90000"/>
              </a:lnSpc>
              <a:spcBef>
                <a:spcPts val="1000"/>
              </a:spcBef>
              <a:buFont typeface="Arial,Sans-Serif"/>
              <a:buChar char="•"/>
            </a:pPr>
            <a:r>
              <a:rPr lang="tr-TR" dirty="0"/>
              <a:t>Reaktif Güç Hizmetleri: AC devrelerinde kullanılmayan gücü yönetir.</a:t>
            </a:r>
            <a:endParaRPr lang="en-US" dirty="0"/>
          </a:p>
          <a:p>
            <a:pPr marL="285750" indent="-285750">
              <a:lnSpc>
                <a:spcPct val="90000"/>
              </a:lnSpc>
              <a:spcBef>
                <a:spcPts val="1000"/>
              </a:spcBef>
              <a:buFont typeface="Arial,Sans-Serif"/>
              <a:buChar char="•"/>
            </a:pPr>
            <a:r>
              <a:rPr lang="tr-TR" dirty="0"/>
              <a:t>Voltaj Yönetimi: Sistemin parçasına bağlı olarak voltaj seviyelerini düzenler.</a:t>
            </a:r>
            <a:endParaRPr lang="en-US" dirty="0"/>
          </a:p>
          <a:p>
            <a:pPr marL="285750" indent="-285750">
              <a:lnSpc>
                <a:spcPct val="90000"/>
              </a:lnSpc>
              <a:spcBef>
                <a:spcPts val="1000"/>
              </a:spcBef>
              <a:buFont typeface="Arial,Sans-Serif"/>
              <a:buChar char="•"/>
            </a:pPr>
            <a:r>
              <a:rPr lang="tr-TR" dirty="0"/>
              <a:t>Atalet Hizmetleri: Yenilenebilir enerji ile çok önemli olan frekans değişiklikleri sırasında stabilite sağlar.</a:t>
            </a:r>
            <a:endParaRPr lang="en-US" dirty="0"/>
          </a:p>
          <a:p>
            <a:pPr marL="285750" indent="-285750">
              <a:lnSpc>
                <a:spcPct val="90000"/>
              </a:lnSpc>
              <a:spcBef>
                <a:spcPts val="1000"/>
              </a:spcBef>
              <a:buFont typeface="Arial,Sans-Serif"/>
              <a:buChar char="•"/>
            </a:pPr>
            <a:r>
              <a:rPr lang="tr-TR" dirty="0"/>
              <a:t>Rezerv Hizmetleri: Beklenmeyen değişiklikler durumunda yeterli yedek güç sağlar.</a:t>
            </a:r>
            <a:endParaRPr lang="en-US" dirty="0"/>
          </a:p>
          <a:p>
            <a:pPr marL="285750" indent="-285750">
              <a:lnSpc>
                <a:spcPct val="90000"/>
              </a:lnSpc>
              <a:spcBef>
                <a:spcPts val="1000"/>
              </a:spcBef>
              <a:buFont typeface="Arial,Sans-Serif"/>
              <a:buChar char="•"/>
            </a:pPr>
            <a:r>
              <a:rPr lang="tr-TR" dirty="0"/>
              <a:t>Restorasyon (Siyah Başlangıç): Tamamen kapatıldıktan sonra şebekeye yeniden enerji verir.</a:t>
            </a:r>
            <a:endParaRPr lang="en-US" dirty="0"/>
          </a:p>
          <a:p>
            <a:pPr marL="285750" indent="-285750">
              <a:lnSpc>
                <a:spcPct val="90000"/>
              </a:lnSpc>
              <a:spcBef>
                <a:spcPts val="1000"/>
              </a:spcBef>
              <a:buFont typeface="Arial,Sans-Serif"/>
              <a:buChar char="•"/>
            </a:pPr>
            <a:r>
              <a:rPr lang="tr-TR" dirty="0"/>
              <a:t>Yan hizmetlere katılanlar, bu hizmetleri sağlamak için teklif verdikleri ihaleler yoluyla para kazanırlar. Bazı hizmetlerin düzenli ihaleleri varken, yenilerinin deneysel ihaleleri olabilir.</a:t>
            </a:r>
          </a:p>
        </p:txBody>
      </p:sp>
      <p:sp>
        <p:nvSpPr>
          <p:cNvPr id="4" name="Slayt Numarası Yer Tutucusu 3"/>
          <p:cNvSpPr>
            <a:spLocks noGrp="1"/>
          </p:cNvSpPr>
          <p:nvPr>
            <p:ph type="sldNum" sz="quarter" idx="5"/>
          </p:nvPr>
        </p:nvSpPr>
        <p:spPr/>
        <p:txBody>
          <a:bodyPr/>
          <a:lstStyle/>
          <a:p>
            <a:fld id="{00AD77F1-31E8-436A-BC6C-98792D68203E}" type="slidenum">
              <a:rPr lang="tr-TR"/>
              <a:t>9</a:t>
            </a:fld>
            <a:endParaRPr lang="tr-TR"/>
          </a:p>
        </p:txBody>
      </p:sp>
    </p:spTree>
    <p:extLst>
      <p:ext uri="{BB962C8B-B14F-4D97-AF65-F5344CB8AC3E}">
        <p14:creationId xmlns:p14="http://schemas.microsoft.com/office/powerpoint/2010/main" val="330690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171450" indent="-171450">
              <a:buFont typeface="Arial,Sans-Serif"/>
              <a:buChar char="•"/>
            </a:pPr>
            <a:r>
              <a:rPr lang="en-US"/>
              <a:t>T-4 - </a:t>
            </a:r>
            <a:r>
              <a:rPr lang="en-US" err="1"/>
              <a:t>bu</a:t>
            </a:r>
            <a:r>
              <a:rPr lang="en-US"/>
              <a:t> ana </a:t>
            </a:r>
            <a:r>
              <a:rPr lang="en-US" err="1"/>
              <a:t>fikrin</a:t>
            </a:r>
            <a:r>
              <a:rPr lang="en-US"/>
              <a:t>; </a:t>
            </a:r>
            <a:r>
              <a:rPr lang="en-US" err="1"/>
              <a:t>Dört</a:t>
            </a:r>
            <a:r>
              <a:rPr lang="en-US"/>
              <a:t> </a:t>
            </a:r>
            <a:r>
              <a:rPr lang="en-US" err="1"/>
              <a:t>yıl</a:t>
            </a:r>
            <a:r>
              <a:rPr lang="en-US"/>
              <a:t> </a:t>
            </a:r>
            <a:r>
              <a:rPr lang="en-US" err="1"/>
              <a:t>sonra</a:t>
            </a:r>
            <a:r>
              <a:rPr lang="en-US"/>
              <a:t> </a:t>
            </a:r>
            <a:r>
              <a:rPr lang="en-US" err="1"/>
              <a:t>teslim</a:t>
            </a:r>
            <a:r>
              <a:rPr lang="en-US"/>
              <a:t> </a:t>
            </a:r>
            <a:r>
              <a:rPr lang="en-US" err="1"/>
              <a:t>edilmesi</a:t>
            </a:r>
            <a:r>
              <a:rPr lang="en-US"/>
              <a:t> </a:t>
            </a:r>
            <a:r>
              <a:rPr lang="en-US" err="1"/>
              <a:t>gereken</a:t>
            </a:r>
            <a:r>
              <a:rPr lang="en-US"/>
              <a:t> </a:t>
            </a:r>
            <a:r>
              <a:rPr lang="en-US" err="1"/>
              <a:t>çoğu</a:t>
            </a:r>
            <a:r>
              <a:rPr lang="en-US"/>
              <a:t> </a:t>
            </a:r>
            <a:r>
              <a:rPr lang="en-US" err="1"/>
              <a:t>kapasiteyi</a:t>
            </a:r>
            <a:r>
              <a:rPr lang="en-US"/>
              <a:t> </a:t>
            </a:r>
            <a:r>
              <a:rPr lang="en-US" err="1"/>
              <a:t>satın</a:t>
            </a:r>
            <a:r>
              <a:rPr lang="en-US"/>
              <a:t> </a:t>
            </a:r>
            <a:r>
              <a:rPr lang="en-US" err="1"/>
              <a:t>alır</a:t>
            </a:r>
            <a:r>
              <a:rPr lang="en-US"/>
              <a:t>. Bu </a:t>
            </a:r>
            <a:r>
              <a:rPr lang="en-US" err="1"/>
              <a:t>açıktaki</a:t>
            </a:r>
            <a:r>
              <a:rPr lang="en-US"/>
              <a:t> yeni </a:t>
            </a:r>
            <a:r>
              <a:rPr lang="en-US" err="1"/>
              <a:t>inşa</a:t>
            </a:r>
            <a:r>
              <a:rPr lang="en-US"/>
              <a:t> </a:t>
            </a:r>
            <a:r>
              <a:rPr lang="en-US" err="1"/>
              <a:t>jeneratörleri</a:t>
            </a:r>
            <a:r>
              <a:rPr lang="en-US"/>
              <a:t> 15 </a:t>
            </a:r>
            <a:r>
              <a:rPr lang="en-US" err="1"/>
              <a:t>yıllık</a:t>
            </a:r>
            <a:r>
              <a:rPr lang="en-US"/>
              <a:t> </a:t>
            </a:r>
            <a:r>
              <a:rPr lang="en-US" err="1"/>
              <a:t>anlaşmalar</a:t>
            </a:r>
            <a:r>
              <a:rPr lang="en-US"/>
              <a:t> </a:t>
            </a:r>
            <a:r>
              <a:rPr lang="en-US" err="1"/>
              <a:t>sağlayabilirler</a:t>
            </a:r>
            <a:r>
              <a:rPr lang="en-US"/>
              <a:t>.</a:t>
            </a:r>
            <a:endParaRPr lang="tr-TR"/>
          </a:p>
          <a:p>
            <a:pPr marL="171450" indent="-171450">
              <a:buFont typeface="Arial,Sans-Serif"/>
              <a:buChar char="•"/>
            </a:pPr>
            <a:r>
              <a:rPr lang="en-US" dirty="0"/>
              <a:t>T-1 - </a:t>
            </a:r>
            <a:r>
              <a:rPr lang="en-US" dirty="0" err="1"/>
              <a:t>bunların</a:t>
            </a:r>
            <a:r>
              <a:rPr lang="en-US" dirty="0"/>
              <a:t> </a:t>
            </a:r>
            <a:r>
              <a:rPr lang="en-US" dirty="0" err="1"/>
              <a:t>teslim</a:t>
            </a:r>
            <a:r>
              <a:rPr lang="en-US" dirty="0"/>
              <a:t> </a:t>
            </a:r>
            <a:r>
              <a:rPr lang="en-US" dirty="0" err="1"/>
              <a:t>edildiği</a:t>
            </a:r>
            <a:r>
              <a:rPr lang="en-US" dirty="0"/>
              <a:t> </a:t>
            </a:r>
            <a:r>
              <a:rPr lang="en-US" dirty="0" err="1"/>
              <a:t>tarihten</a:t>
            </a:r>
            <a:r>
              <a:rPr lang="en-US" dirty="0"/>
              <a:t> </a:t>
            </a:r>
            <a:r>
              <a:rPr lang="en-US" dirty="0" err="1"/>
              <a:t>hemen</a:t>
            </a:r>
            <a:r>
              <a:rPr lang="en-US" dirty="0"/>
              <a:t> </a:t>
            </a:r>
            <a:r>
              <a:rPr lang="en-US" dirty="0" err="1"/>
              <a:t>önceki</a:t>
            </a:r>
            <a:r>
              <a:rPr lang="en-US" dirty="0"/>
              <a:t> ek </a:t>
            </a:r>
            <a:r>
              <a:rPr lang="en-US" dirty="0" err="1"/>
              <a:t>açıklardır</a:t>
            </a:r>
            <a:r>
              <a:rPr lang="en-US" dirty="0"/>
              <a:t>. o </a:t>
            </a:r>
            <a:r>
              <a:rPr lang="en-US" dirty="0" err="1"/>
              <a:t>yıl</a:t>
            </a:r>
            <a:r>
              <a:rPr lang="en-US" dirty="0"/>
              <a:t> T-4 </a:t>
            </a:r>
            <a:r>
              <a:rPr lang="en-US" dirty="0" err="1"/>
              <a:t>açıktında</a:t>
            </a:r>
            <a:r>
              <a:rPr lang="en-US" dirty="0"/>
              <a:t> </a:t>
            </a:r>
            <a:r>
              <a:rPr lang="en-US" dirty="0" err="1"/>
              <a:t>hazır</a:t>
            </a:r>
            <a:r>
              <a:rPr lang="en-US" dirty="0"/>
              <a:t> </a:t>
            </a:r>
            <a:r>
              <a:rPr lang="en-US" dirty="0" err="1"/>
              <a:t>olmayan</a:t>
            </a:r>
            <a:r>
              <a:rPr lang="en-US" dirty="0"/>
              <a:t> </a:t>
            </a:r>
            <a:r>
              <a:rPr lang="en-US" dirty="0" err="1"/>
              <a:t>siteler</a:t>
            </a:r>
            <a:r>
              <a:rPr lang="en-US" dirty="0"/>
              <a:t> </a:t>
            </a:r>
            <a:r>
              <a:rPr lang="en-US" dirty="0" err="1"/>
              <a:t>için</a:t>
            </a:r>
            <a:r>
              <a:rPr lang="en-US" dirty="0"/>
              <a:t> ek </a:t>
            </a:r>
            <a:r>
              <a:rPr lang="en-US" dirty="0" err="1"/>
              <a:t>olarak</a:t>
            </a:r>
            <a:r>
              <a:rPr lang="en-US" dirty="0"/>
              <a:t> </a:t>
            </a:r>
            <a:r>
              <a:rPr lang="en-US" dirty="0" err="1"/>
              <a:t>kullanılabilirsiniz</a:t>
            </a:r>
            <a:r>
              <a:rPr lang="en-US" dirty="0"/>
              <a:t>. </a:t>
            </a:r>
            <a:r>
              <a:rPr lang="en-US" dirty="0" err="1"/>
              <a:t>Çoğu</a:t>
            </a:r>
            <a:r>
              <a:rPr lang="en-US" dirty="0"/>
              <a:t> </a:t>
            </a:r>
            <a:r>
              <a:rPr lang="en-US" dirty="0" err="1"/>
              <a:t>işletme</a:t>
            </a:r>
            <a:r>
              <a:rPr lang="en-US" dirty="0"/>
              <a:t>, </a:t>
            </a:r>
            <a:r>
              <a:rPr lang="en-US" dirty="0" err="1"/>
              <a:t>bilinen</a:t>
            </a:r>
            <a:r>
              <a:rPr lang="en-US" dirty="0"/>
              <a:t> </a:t>
            </a:r>
            <a:r>
              <a:rPr lang="en-US" dirty="0" err="1"/>
              <a:t>ve</a:t>
            </a:r>
            <a:r>
              <a:rPr lang="en-US" dirty="0"/>
              <a:t> </a:t>
            </a:r>
            <a:r>
              <a:rPr lang="en-US" dirty="0" err="1"/>
              <a:t>daha</a:t>
            </a:r>
            <a:r>
              <a:rPr lang="en-US" dirty="0"/>
              <a:t> </a:t>
            </a:r>
            <a:r>
              <a:rPr lang="en-US" dirty="0" err="1"/>
              <a:t>yüksek</a:t>
            </a:r>
            <a:r>
              <a:rPr lang="en-US" dirty="0"/>
              <a:t> </a:t>
            </a:r>
            <a:r>
              <a:rPr lang="en-US" dirty="0" err="1"/>
              <a:t>fiyatlı</a:t>
            </a:r>
            <a:r>
              <a:rPr lang="en-US" dirty="0"/>
              <a:t> </a:t>
            </a:r>
            <a:r>
              <a:rPr lang="en-US" dirty="0" err="1"/>
              <a:t>birikimden</a:t>
            </a:r>
            <a:r>
              <a:rPr lang="en-US" dirty="0"/>
              <a:t> </a:t>
            </a:r>
            <a:r>
              <a:rPr lang="en-US" dirty="0" err="1"/>
              <a:t>faydalanmak</a:t>
            </a:r>
            <a:r>
              <a:rPr lang="en-US" dirty="0"/>
              <a:t> </a:t>
            </a:r>
            <a:r>
              <a:rPr lang="en-US" dirty="0" err="1"/>
              <a:t>için</a:t>
            </a:r>
            <a:r>
              <a:rPr lang="en-US" dirty="0"/>
              <a:t> </a:t>
            </a:r>
            <a:r>
              <a:rPr lang="en-US" dirty="0" err="1"/>
              <a:t>mümkün</a:t>
            </a:r>
            <a:r>
              <a:rPr lang="en-US" dirty="0"/>
              <a:t> </a:t>
            </a:r>
            <a:r>
              <a:rPr lang="en-US" dirty="0" err="1"/>
              <a:t>olan</a:t>
            </a:r>
            <a:r>
              <a:rPr lang="en-US" dirty="0"/>
              <a:t> </a:t>
            </a:r>
            <a:r>
              <a:rPr lang="en-US" dirty="0" err="1"/>
              <a:t>en</a:t>
            </a:r>
            <a:r>
              <a:rPr lang="en-US" dirty="0"/>
              <a:t> </a:t>
            </a:r>
            <a:r>
              <a:rPr lang="en-US" dirty="0" err="1"/>
              <a:t>kısa</a:t>
            </a:r>
            <a:r>
              <a:rPr lang="en-US" dirty="0"/>
              <a:t> </a:t>
            </a:r>
            <a:r>
              <a:rPr lang="en-US" dirty="0" err="1"/>
              <a:t>sürede</a:t>
            </a:r>
            <a:r>
              <a:rPr lang="en-US" dirty="0"/>
              <a:t> T-4'e </a:t>
            </a:r>
            <a:r>
              <a:rPr lang="en-US" dirty="0" err="1"/>
              <a:t>geçmek</a:t>
            </a:r>
            <a:r>
              <a:rPr lang="en-US" dirty="0"/>
              <a:t> </a:t>
            </a:r>
            <a:r>
              <a:rPr lang="en-US" dirty="0" err="1"/>
              <a:t>isteyecektir</a:t>
            </a:r>
            <a:endParaRPr lang="en-US" dirty="0" err="1">
              <a:cs typeface="Calibri"/>
            </a:endParaRPr>
          </a:p>
        </p:txBody>
      </p:sp>
      <p:sp>
        <p:nvSpPr>
          <p:cNvPr id="4" name="Slayt Numarası Yer Tutucusu 3"/>
          <p:cNvSpPr>
            <a:spLocks noGrp="1"/>
          </p:cNvSpPr>
          <p:nvPr>
            <p:ph type="sldNum" sz="quarter" idx="5"/>
          </p:nvPr>
        </p:nvSpPr>
        <p:spPr/>
        <p:txBody>
          <a:bodyPr/>
          <a:lstStyle/>
          <a:p>
            <a:fld id="{00AD77F1-31E8-436A-BC6C-98792D68203E}" type="slidenum">
              <a:rPr lang="tr-TR"/>
              <a:t>10</a:t>
            </a:fld>
            <a:endParaRPr lang="tr-TR"/>
          </a:p>
        </p:txBody>
      </p:sp>
    </p:spTree>
    <p:extLst>
      <p:ext uri="{BB962C8B-B14F-4D97-AF65-F5344CB8AC3E}">
        <p14:creationId xmlns:p14="http://schemas.microsoft.com/office/powerpoint/2010/main" val="376744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00AD77F1-31E8-436A-BC6C-98792D68203E}" type="slidenum">
              <a:rPr lang="tr-TR"/>
              <a:t>11</a:t>
            </a:fld>
            <a:endParaRPr lang="tr-TR"/>
          </a:p>
        </p:txBody>
      </p:sp>
    </p:spTree>
    <p:extLst>
      <p:ext uri="{BB962C8B-B14F-4D97-AF65-F5344CB8AC3E}">
        <p14:creationId xmlns:p14="http://schemas.microsoft.com/office/powerpoint/2010/main" val="1727606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nSpc>
                <a:spcPct val="90000"/>
              </a:lnSpc>
              <a:spcBef>
                <a:spcPts val="1000"/>
              </a:spcBef>
            </a:pPr>
            <a:r>
              <a:rPr lang="tr-TR" dirty="0"/>
              <a:t>Yan Hizmet Türleri:</a:t>
            </a:r>
            <a:endParaRPr lang="en-US" dirty="0"/>
          </a:p>
          <a:p>
            <a:pPr marL="285750" indent="-285750">
              <a:lnSpc>
                <a:spcPct val="90000"/>
              </a:lnSpc>
              <a:spcBef>
                <a:spcPts val="1000"/>
              </a:spcBef>
              <a:buFont typeface="Arial,Sans-Serif"/>
              <a:buChar char="•"/>
            </a:pPr>
            <a:r>
              <a:rPr lang="tr-TR" dirty="0"/>
              <a:t>Frekans Tepkisi: Şebekenin 50 Hertz civarında kalmasını sağlar. Piller gibi hızlı gelişen varlıklar için uygundur.</a:t>
            </a:r>
            <a:endParaRPr lang="en-US" dirty="0"/>
          </a:p>
          <a:p>
            <a:pPr marL="285750" indent="-285750">
              <a:lnSpc>
                <a:spcPct val="90000"/>
              </a:lnSpc>
              <a:spcBef>
                <a:spcPts val="1000"/>
              </a:spcBef>
              <a:buFont typeface="Arial,Sans-Serif"/>
              <a:buChar char="•"/>
            </a:pPr>
            <a:r>
              <a:rPr lang="tr-TR" dirty="0"/>
              <a:t>Reaktif Güç Hizmetleri: AC devrelerinde kullanılmayan gücü yönetir.</a:t>
            </a:r>
            <a:endParaRPr lang="en-US" dirty="0"/>
          </a:p>
          <a:p>
            <a:pPr marL="285750" indent="-285750">
              <a:lnSpc>
                <a:spcPct val="90000"/>
              </a:lnSpc>
              <a:spcBef>
                <a:spcPts val="1000"/>
              </a:spcBef>
              <a:buFont typeface="Arial,Sans-Serif"/>
              <a:buChar char="•"/>
            </a:pPr>
            <a:r>
              <a:rPr lang="tr-TR" dirty="0"/>
              <a:t>Voltaj Yönetimi: Sistemin parçasına bağlı olarak voltaj seviyelerini düzenler.</a:t>
            </a:r>
            <a:endParaRPr lang="en-US" dirty="0"/>
          </a:p>
          <a:p>
            <a:pPr marL="285750" indent="-285750">
              <a:lnSpc>
                <a:spcPct val="90000"/>
              </a:lnSpc>
              <a:spcBef>
                <a:spcPts val="1000"/>
              </a:spcBef>
              <a:buFont typeface="Arial,Sans-Serif"/>
              <a:buChar char="•"/>
            </a:pPr>
            <a:r>
              <a:rPr lang="tr-TR" dirty="0"/>
              <a:t>Atalet Hizmetleri: Yenilenebilir enerji ile çok önemli olan frekans değişiklikleri sırasında stabilite sağlar.</a:t>
            </a:r>
            <a:endParaRPr lang="en-US" dirty="0"/>
          </a:p>
          <a:p>
            <a:pPr marL="285750" indent="-285750">
              <a:lnSpc>
                <a:spcPct val="90000"/>
              </a:lnSpc>
              <a:spcBef>
                <a:spcPts val="1000"/>
              </a:spcBef>
              <a:buFont typeface="Arial,Sans-Serif"/>
              <a:buChar char="•"/>
            </a:pPr>
            <a:r>
              <a:rPr lang="tr-TR" dirty="0"/>
              <a:t>Rezerv Hizmetleri: Beklenmeyen değişiklikler durumunda yeterli yedek güç sağlar.</a:t>
            </a:r>
            <a:endParaRPr lang="en-US" dirty="0"/>
          </a:p>
          <a:p>
            <a:pPr marL="285750" indent="-285750">
              <a:lnSpc>
                <a:spcPct val="90000"/>
              </a:lnSpc>
              <a:spcBef>
                <a:spcPts val="1000"/>
              </a:spcBef>
              <a:buFont typeface="Arial,Sans-Serif"/>
              <a:buChar char="•"/>
            </a:pPr>
            <a:r>
              <a:rPr lang="tr-TR" dirty="0"/>
              <a:t>Restorasyon (Siyah Başlangıç): Tamamen kapatıldıktan sonra şebekeye yeniden enerji verir.</a:t>
            </a:r>
            <a:endParaRPr lang="en-US" dirty="0"/>
          </a:p>
          <a:p>
            <a:pPr marL="285750" indent="-285750">
              <a:lnSpc>
                <a:spcPct val="90000"/>
              </a:lnSpc>
              <a:spcBef>
                <a:spcPts val="1000"/>
              </a:spcBef>
              <a:buFont typeface="Arial,Sans-Serif"/>
              <a:buChar char="•"/>
            </a:pPr>
            <a:r>
              <a:rPr lang="tr-TR" dirty="0"/>
              <a:t>Yan hizmetlere katılanlar, bu hizmetleri sağlamak için teklif verdikleri ihaleler yoluyla para kazanırlar. Bazı hizmetlerin düzenli ihaleleri varken, yenilerinin deneysel ihaleleri olabilir.</a:t>
            </a:r>
          </a:p>
        </p:txBody>
      </p:sp>
      <p:sp>
        <p:nvSpPr>
          <p:cNvPr id="4" name="Slayt Numarası Yer Tutucusu 3"/>
          <p:cNvSpPr>
            <a:spLocks noGrp="1"/>
          </p:cNvSpPr>
          <p:nvPr>
            <p:ph type="sldNum" sz="quarter" idx="5"/>
          </p:nvPr>
        </p:nvSpPr>
        <p:spPr/>
        <p:txBody>
          <a:bodyPr/>
          <a:lstStyle/>
          <a:p>
            <a:fld id="{00AD77F1-31E8-436A-BC6C-98792D68203E}" type="slidenum">
              <a:rPr lang="tr-TR"/>
              <a:t>13</a:t>
            </a:fld>
            <a:endParaRPr lang="tr-TR"/>
          </a:p>
        </p:txBody>
      </p:sp>
    </p:spTree>
    <p:extLst>
      <p:ext uri="{BB962C8B-B14F-4D97-AF65-F5344CB8AC3E}">
        <p14:creationId xmlns:p14="http://schemas.microsoft.com/office/powerpoint/2010/main" val="2698039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26.12.2023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26.12.2023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26.12.2023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26.12.2023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26.12.2023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26.12.2023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26.12.2023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26.12.2023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26.12.2023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26.12.2023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26.12.2023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26.12.2023</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5" name="Resim 14" descr="metin, logo, yazı tipi, ekran görüntüsü içeren bir resim&#10;&#10;Açıklama otomatik olarak oluşturuldu">
            <a:extLst>
              <a:ext uri="{FF2B5EF4-FFF2-40B4-BE49-F238E27FC236}">
                <a16:creationId xmlns:a16="http://schemas.microsoft.com/office/drawing/2014/main" id="{4196DD37-F936-8944-2995-74C81838B52C}"/>
              </a:ext>
            </a:extLst>
          </p:cNvPr>
          <p:cNvPicPr>
            <a:picLocks/>
          </p:cNvPicPr>
          <p:nvPr/>
        </p:nvPicPr>
        <p:blipFill rotWithShape="1">
          <a:blip r:embed="rId2"/>
          <a:srcRect b="4273"/>
          <a:stretch/>
        </p:blipFill>
        <p:spPr>
          <a:xfrm>
            <a:off x="20" y="1282"/>
            <a:ext cx="12191980" cy="6856718"/>
          </a:xfrm>
          <a:prstGeom prst="rect">
            <a:avLst/>
          </a:prstGeom>
        </p:spPr>
      </p:pic>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Başlık 1">
            <a:extLst>
              <a:ext uri="{FF2B5EF4-FFF2-40B4-BE49-F238E27FC236}">
                <a16:creationId xmlns:a16="http://schemas.microsoft.com/office/drawing/2014/main" id="{48F5706D-88A8-0DAF-B8A2-4913DB89E480}"/>
              </a:ext>
            </a:extLst>
          </p:cNvPr>
          <p:cNvSpPr>
            <a:spLocks noGrp="1"/>
          </p:cNvSpPr>
          <p:nvPr>
            <p:ph type="title"/>
          </p:nvPr>
        </p:nvSpPr>
        <p:spPr>
          <a:xfrm>
            <a:off x="1987689" y="395951"/>
            <a:ext cx="9833548" cy="1325563"/>
          </a:xfrm>
        </p:spPr>
        <p:txBody>
          <a:bodyPr anchor="b">
            <a:normAutofit/>
          </a:bodyPr>
          <a:lstStyle/>
          <a:p>
            <a:pPr algn="ctr"/>
            <a:r>
              <a:rPr lang="tr-TR" sz="3600" dirty="0">
                <a:solidFill>
                  <a:schemeClr val="tx2"/>
                </a:solidFill>
                <a:ea typeface="Calibri Light"/>
                <a:cs typeface="Calibri Light"/>
              </a:rPr>
              <a:t>SPOT PİYASALAR</a:t>
            </a:r>
            <a:endParaRPr lang="tr-TR" sz="3600" dirty="0">
              <a:solidFill>
                <a:schemeClr val="tx2"/>
              </a:solidFill>
            </a:endParaRPr>
          </a:p>
        </p:txBody>
      </p:sp>
      <p:grpSp>
        <p:nvGrpSpPr>
          <p:cNvPr id="42" name="Group 4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43" name="Freeform: Shape 4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a:extLst>
              <a:ext uri="{FF2B5EF4-FFF2-40B4-BE49-F238E27FC236}">
                <a16:creationId xmlns:a16="http://schemas.microsoft.com/office/drawing/2014/main" id="{254363EC-08B0-1E27-EF1C-D20BAE57B59C}"/>
              </a:ext>
            </a:extLst>
          </p:cNvPr>
          <p:cNvSpPr>
            <a:spLocks noGrp="1"/>
          </p:cNvSpPr>
          <p:nvPr>
            <p:ph idx="1"/>
          </p:nvPr>
        </p:nvSpPr>
        <p:spPr>
          <a:xfrm>
            <a:off x="1039836" y="2056580"/>
            <a:ext cx="9833548" cy="3312195"/>
          </a:xfrm>
        </p:spPr>
        <p:txBody>
          <a:bodyPr vert="horz" lIns="91440" tIns="45720" rIns="91440" bIns="45720" rtlCol="0" anchor="t">
            <a:noAutofit/>
          </a:bodyPr>
          <a:lstStyle/>
          <a:p>
            <a:pPr marL="0" indent="0">
              <a:buNone/>
            </a:pPr>
            <a:r>
              <a:rPr lang="tr-TR" sz="1600" dirty="0">
                <a:ea typeface="+mn-lt"/>
                <a:cs typeface="+mn-lt"/>
              </a:rPr>
              <a:t>Gün Öncesinde Pazar</a:t>
            </a:r>
            <a:endParaRPr lang="tr-TR" sz="1600" dirty="0">
              <a:ea typeface="Calibri"/>
              <a:cs typeface="Calibri"/>
            </a:endParaRPr>
          </a:p>
          <a:p>
            <a:pPr marL="285750" indent="-285750"/>
            <a:r>
              <a:rPr lang="tr-TR" sz="1200" dirty="0">
                <a:ea typeface="+mn-lt"/>
                <a:cs typeface="+mn-lt"/>
              </a:rPr>
              <a:t>İhtiyacınız olan ekstra kapasiteyi satın almak için önümüzdeki gün pazarına dalıyorsunuz. Bu pazar, katılımcıların siparişlerinden hesaplanan piyasa fiyatlarına göre elektrik alabileceğiniz veya satabileceğiniz </a:t>
            </a:r>
            <a:r>
              <a:rPr lang="tr-TR" sz="1200" err="1">
                <a:ea typeface="+mn-lt"/>
                <a:cs typeface="+mn-lt"/>
              </a:rPr>
              <a:t>Nord</a:t>
            </a:r>
            <a:r>
              <a:rPr lang="tr-TR" sz="1200" dirty="0">
                <a:ea typeface="+mn-lt"/>
                <a:cs typeface="+mn-lt"/>
              </a:rPr>
              <a:t> </a:t>
            </a:r>
            <a:r>
              <a:rPr lang="tr-TR" sz="1200" err="1">
                <a:ea typeface="+mn-lt"/>
                <a:cs typeface="+mn-lt"/>
              </a:rPr>
              <a:t>Pool</a:t>
            </a:r>
            <a:r>
              <a:rPr lang="tr-TR" sz="1200" dirty="0">
                <a:ea typeface="+mn-lt"/>
                <a:cs typeface="+mn-lt"/>
              </a:rPr>
              <a:t> ve EPEX SPOT gibi enerji borsaları aracılığıyla çalışır.</a:t>
            </a:r>
            <a:endParaRPr lang="tr-TR" sz="1200" dirty="0">
              <a:ea typeface="Calibri" panose="020F0502020204030204"/>
              <a:cs typeface="Calibri"/>
            </a:endParaRPr>
          </a:p>
          <a:p>
            <a:pPr marL="0" indent="0">
              <a:buNone/>
            </a:pPr>
            <a:r>
              <a:rPr lang="tr-TR" sz="1600" dirty="0">
                <a:ea typeface="+mn-lt"/>
                <a:cs typeface="+mn-lt"/>
              </a:rPr>
              <a:t>Gün İçi Piyasası</a:t>
            </a:r>
          </a:p>
          <a:p>
            <a:pPr marL="285750" indent="-285750"/>
            <a:r>
              <a:rPr lang="tr-TR" sz="1200" dirty="0">
                <a:ea typeface="+mn-lt"/>
                <a:cs typeface="+mn-lt"/>
              </a:rPr>
              <a:t> Gün içi sürekli piyasada gün içi ticaret, teslim edeceğiniz uzlaştırma döneminin başlangıcından bir saat önce olan kapı kapanışına kadar devam eder. Bu süre zarfında müşterilerin taleplerini karşılamak için ayarlamalar yapılabilir. </a:t>
            </a:r>
            <a:r>
              <a:rPr lang="tr-TR" sz="1200" err="1">
                <a:ea typeface="+mn-lt"/>
                <a:cs typeface="+mn-lt"/>
              </a:rPr>
              <a:t>Nord</a:t>
            </a:r>
            <a:r>
              <a:rPr lang="tr-TR" sz="1200" dirty="0">
                <a:ea typeface="+mn-lt"/>
                <a:cs typeface="+mn-lt"/>
              </a:rPr>
              <a:t> </a:t>
            </a:r>
            <a:r>
              <a:rPr lang="tr-TR" sz="1200" err="1">
                <a:ea typeface="+mn-lt"/>
                <a:cs typeface="+mn-lt"/>
              </a:rPr>
              <a:t>Pool</a:t>
            </a:r>
            <a:r>
              <a:rPr lang="tr-TR" sz="1200" dirty="0">
                <a:ea typeface="+mn-lt"/>
                <a:cs typeface="+mn-lt"/>
              </a:rPr>
              <a:t> veya EPEX SPOT gibi borsalar bu 1/2 saatlik açık artırmaları kolaylaştırır.</a:t>
            </a:r>
            <a:endParaRPr lang="tr-TR" sz="1200" dirty="0">
              <a:ea typeface="Calibri" panose="020F0502020204030204"/>
              <a:cs typeface="Calibri"/>
            </a:endParaRPr>
          </a:p>
          <a:p>
            <a:pPr marL="0" indent="0">
              <a:buNone/>
            </a:pPr>
            <a:r>
              <a:rPr lang="tr-TR" sz="1600" dirty="0">
                <a:ea typeface="+mn-lt"/>
                <a:cs typeface="+mn-lt"/>
              </a:rPr>
              <a:t>Kapı Kapatma</a:t>
            </a:r>
          </a:p>
          <a:p>
            <a:pPr marL="285750" indent="-285750"/>
            <a:r>
              <a:rPr lang="tr-TR" sz="1200" dirty="0">
                <a:ea typeface="+mn-lt"/>
                <a:cs typeface="+mn-lt"/>
              </a:rPr>
              <a:t>Kararlaştırılan teslimat süresinden bir saat önce, kapının kapanması gerçekleşir. Üreticiler ve tedarikçiler, bu zamana kadar amaçlanan üretim veya talep ayrıntılarını yayınlamalıdır. Fiziksel bildirimler olarak adlandırılan bu ayrıntılar, kapı kapanana kadar güncellenebilir. Kapı kapatıldıktan sonra, Ulusal Şebekenin ulusal olarak üretimi ve talebi tahmin etmek için kullandığı en son fiziksel bildirimler kesinleşir.</a:t>
            </a:r>
            <a:endParaRPr lang="tr-TR" sz="1200" dirty="0">
              <a:ea typeface="Calibri" panose="020F0502020204030204"/>
              <a:cs typeface="Calibri" panose="020F0502020204030204"/>
            </a:endParaRPr>
          </a:p>
          <a:p>
            <a:pPr marL="0" indent="0">
              <a:buNone/>
            </a:pPr>
            <a:r>
              <a:rPr lang="tr-TR" sz="1600" dirty="0">
                <a:cs typeface="Calibri" panose="020F0502020204030204"/>
              </a:rPr>
              <a:t>Fiziksel Ticaret</a:t>
            </a:r>
            <a:endParaRPr lang="tr-TR" sz="1600" dirty="0">
              <a:ea typeface="Calibri"/>
              <a:cs typeface="Calibri" panose="020F0502020204030204"/>
            </a:endParaRPr>
          </a:p>
          <a:p>
            <a:pPr marL="285750" indent="-285750"/>
            <a:r>
              <a:rPr lang="tr-TR" sz="1200" dirty="0">
                <a:cs typeface="Calibri" panose="020F0502020204030204"/>
              </a:rPr>
              <a:t>Fiziki bir ticarette satıcı veya üretici, teslimattan önce alıcıya veya tedarikçiye güç satmayı kabul eder. Varlık, gücü sözleşme şartlarına göre üretir.</a:t>
            </a:r>
            <a:endParaRPr lang="tr-TR" sz="1200" dirty="0">
              <a:ea typeface="Calibri" panose="020F0502020204030204"/>
              <a:cs typeface="Calibri" panose="020F0502020204030204"/>
            </a:endParaRPr>
          </a:p>
          <a:p>
            <a:pPr marL="0" indent="0">
              <a:buNone/>
            </a:pPr>
            <a:r>
              <a:rPr lang="tr-TR" sz="1600" dirty="0">
                <a:cs typeface="Calibri" panose="020F0502020204030204"/>
              </a:rPr>
              <a:t>Fiziksel Olmayan Ticaret</a:t>
            </a:r>
            <a:endParaRPr lang="tr-TR" sz="1600" dirty="0">
              <a:ea typeface="Calibri" panose="020F0502020204030204"/>
              <a:cs typeface="Calibri" panose="020F0502020204030204"/>
            </a:endParaRPr>
          </a:p>
          <a:p>
            <a:pPr marL="285750" indent="-285750"/>
            <a:r>
              <a:rPr lang="tr-TR" sz="1200" dirty="0">
                <a:cs typeface="Calibri" panose="020F0502020204030204"/>
              </a:rPr>
              <a:t>Bununla birlikte, bazen işletmeler veya tüccarlar, gerçek elektrik almayı veya satmayı hedeflemek yerine, fiyatın nasıl değişeceğine dair bahisler yaparak spekülatif olarak vadeli sözleşmeler yaparlar. Elektrik sağlama niyeti olmadan işlem yapıldığında, buna fiziksel olmayan işlem denir.</a:t>
            </a:r>
            <a:endParaRPr lang="tr-TR" sz="1200" dirty="0">
              <a:ea typeface="Calibri" panose="020F0502020204030204"/>
              <a:cs typeface="Calibri" panose="020F0502020204030204"/>
            </a:endParaRPr>
          </a:p>
        </p:txBody>
      </p:sp>
      <p:grpSp>
        <p:nvGrpSpPr>
          <p:cNvPr id="48" name="Group 4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49" name="Freeform: Shape 4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55830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11" name="Freeform: Shape 10">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İçerik Yer Tutucusu 2">
            <a:extLst>
              <a:ext uri="{FF2B5EF4-FFF2-40B4-BE49-F238E27FC236}">
                <a16:creationId xmlns:a16="http://schemas.microsoft.com/office/drawing/2014/main" id="{222A19A5-5F0F-DB29-6704-906DB60F5EA3}"/>
              </a:ext>
            </a:extLst>
          </p:cNvPr>
          <p:cNvSpPr>
            <a:spLocks noGrp="1"/>
          </p:cNvSpPr>
          <p:nvPr>
            <p:ph idx="1"/>
          </p:nvPr>
        </p:nvSpPr>
        <p:spPr>
          <a:xfrm>
            <a:off x="3046661" y="832726"/>
            <a:ext cx="5709721" cy="4930595"/>
          </a:xfrm>
        </p:spPr>
        <p:txBody>
          <a:bodyPr vert="horz" lIns="91440" tIns="45720" rIns="91440" bIns="45720" rtlCol="0" anchor="t">
            <a:noAutofit/>
          </a:bodyPr>
          <a:lstStyle/>
          <a:p>
            <a:pPr marL="0" indent="0"/>
            <a:endParaRPr lang="tr-TR" sz="1200" dirty="0">
              <a:ea typeface="+mn-lt"/>
              <a:cs typeface="+mn-lt"/>
            </a:endParaRPr>
          </a:p>
          <a:p>
            <a:pPr>
              <a:buNone/>
            </a:pPr>
            <a:br>
              <a:rPr lang="en-US" sz="1200" dirty="0"/>
            </a:br>
            <a:r>
              <a:rPr lang="tr-TR" sz="1600" dirty="0">
                <a:ea typeface="+mn-lt"/>
                <a:cs typeface="+mn-lt"/>
              </a:rPr>
              <a:t>EFA</a:t>
            </a:r>
          </a:p>
          <a:p>
            <a:r>
              <a:rPr lang="tr-TR" sz="1200" dirty="0">
                <a:ea typeface="+mn-lt"/>
                <a:cs typeface="+mn-lt"/>
              </a:rPr>
              <a:t>Elektrik Piyasası'nda "</a:t>
            </a:r>
            <a:r>
              <a:rPr lang="tr-TR" sz="1200" err="1">
                <a:ea typeface="+mn-lt"/>
                <a:cs typeface="+mn-lt"/>
              </a:rPr>
              <a:t>Electricity</a:t>
            </a:r>
            <a:r>
              <a:rPr lang="tr-TR" sz="1200" dirty="0">
                <a:ea typeface="+mn-lt"/>
                <a:cs typeface="+mn-lt"/>
              </a:rPr>
              <a:t> </a:t>
            </a:r>
            <a:r>
              <a:rPr lang="tr-TR" sz="1200" err="1">
                <a:ea typeface="+mn-lt"/>
                <a:cs typeface="+mn-lt"/>
              </a:rPr>
              <a:t>Forward</a:t>
            </a:r>
            <a:r>
              <a:rPr lang="tr-TR" sz="1200" dirty="0">
                <a:ea typeface="+mn-lt"/>
                <a:cs typeface="+mn-lt"/>
              </a:rPr>
              <a:t> </a:t>
            </a:r>
            <a:r>
              <a:rPr lang="tr-TR" sz="1200" err="1">
                <a:ea typeface="+mn-lt"/>
                <a:cs typeface="+mn-lt"/>
              </a:rPr>
              <a:t>Agreement"ın</a:t>
            </a:r>
            <a:r>
              <a:rPr lang="tr-TR" sz="1200" dirty="0">
                <a:ea typeface="+mn-lt"/>
                <a:cs typeface="+mn-lt"/>
              </a:rPr>
              <a:t> kısaltmasıdır. Bu, elektrik piyasasında finansal bir sözleşmedir. İngiltere'de EFA, gelecekteki elektrik fiyatı dalgalanmalarıyla ilişkili riskleri yönetmeye yardımcı olan bir türev enstrüman </a:t>
            </a:r>
            <a:r>
              <a:rPr lang="tr-TR" sz="1200" err="1">
                <a:ea typeface="+mn-lt"/>
                <a:cs typeface="+mn-lt"/>
              </a:rPr>
              <a:t>türüdür.Bu</a:t>
            </a:r>
            <a:r>
              <a:rPr lang="tr-TR" sz="1200" dirty="0">
                <a:ea typeface="+mn-lt"/>
                <a:cs typeface="+mn-lt"/>
              </a:rPr>
              <a:t> anlaşmalar, üreticiler, perakendeciler veya alım satım yapanlar gibi piyasa katılımcılarının, gelecekteki elektrik fiyatlarına karşı risklerini yönetmelerine olanak tanır. </a:t>
            </a:r>
            <a:r>
              <a:rPr lang="tr-TR" sz="1200" err="1">
                <a:ea typeface="+mn-lt"/>
                <a:cs typeface="+mn-lt"/>
              </a:rPr>
              <a:t>EFAlar</a:t>
            </a:r>
            <a:r>
              <a:rPr lang="tr-TR" sz="1200" dirty="0">
                <a:ea typeface="+mn-lt"/>
                <a:cs typeface="+mn-lt"/>
              </a:rPr>
              <a:t>, dalgalı elektrik fiyatlarıyla ilişkili belirsizlikleri azaltarak risk yönetiminde önemli araçlardır. Bu sözleşmeler, elektrik piyasasındaki istikrarı sağlamak ve riskleri yönetmek için kullanılır.</a:t>
            </a:r>
            <a:endParaRPr lang="tr-TR" sz="1200" dirty="0">
              <a:ea typeface="Calibri"/>
              <a:cs typeface="Calibri"/>
            </a:endParaRPr>
          </a:p>
          <a:p>
            <a:pPr marL="0" indent="0">
              <a:buNone/>
            </a:pPr>
            <a:r>
              <a:rPr lang="tr-TR" sz="1200" dirty="0">
                <a:ea typeface="+mn-lt"/>
                <a:cs typeface="+mn-lt"/>
              </a:rPr>
              <a:t>   </a:t>
            </a:r>
            <a:r>
              <a:rPr lang="tr-TR" sz="1600" dirty="0">
                <a:ea typeface="+mn-lt"/>
                <a:cs typeface="+mn-lt"/>
              </a:rPr>
              <a:t>    Dengeleme Mekanizması </a:t>
            </a:r>
            <a:endParaRPr lang="tr-TR" sz="1600" dirty="0">
              <a:ea typeface="Calibri"/>
              <a:cs typeface="Calibri"/>
            </a:endParaRPr>
          </a:p>
          <a:p>
            <a:r>
              <a:rPr lang="tr-TR" sz="1200" dirty="0">
                <a:ea typeface="+mn-lt"/>
                <a:cs typeface="+mn-lt"/>
              </a:rPr>
              <a:t> Dengeleme Mekanizması, İngiltere'nin elektrik iletim şebekesindeki arz ve talebi dengelemek için kullanılan elektrik sistemi operatörünün (</a:t>
            </a:r>
            <a:r>
              <a:rPr lang="tr-TR" sz="1200" err="1">
                <a:ea typeface="+mn-lt"/>
                <a:cs typeface="+mn-lt"/>
              </a:rPr>
              <a:t>eso'nun</a:t>
            </a:r>
            <a:r>
              <a:rPr lang="tr-TR" sz="1200" dirty="0">
                <a:ea typeface="+mn-lt"/>
                <a:cs typeface="+mn-lt"/>
              </a:rPr>
              <a:t>) birincil                aracıdır. ESO, sistemi dengelemek için jeneratörlerden doğru miktarda elektrik almasını sağlamak için Dengeleme Mekanizmasını </a:t>
            </a:r>
            <a:r>
              <a:rPr lang="tr-TR" sz="1200" err="1">
                <a:ea typeface="+mn-lt"/>
                <a:cs typeface="+mn-lt"/>
              </a:rPr>
              <a:t>kullanır.Katılımcılar</a:t>
            </a:r>
            <a:r>
              <a:rPr lang="tr-TR" sz="1200" dirty="0">
                <a:ea typeface="+mn-lt"/>
                <a:cs typeface="+mn-lt"/>
              </a:rPr>
              <a:t>, Dengeleme Mekanizması Birimleri BMU'LAR olarak bilinen varlıkları, Dengeleme ve Uzlaştırma Kodunu yönetmekten sorumlu kuruluş olan </a:t>
            </a:r>
            <a:r>
              <a:rPr lang="tr-TR" sz="1200" err="1">
                <a:ea typeface="+mn-lt"/>
                <a:cs typeface="+mn-lt"/>
              </a:rPr>
              <a:t>Elexon'a</a:t>
            </a:r>
            <a:r>
              <a:rPr lang="tr-TR" sz="1200" dirty="0">
                <a:ea typeface="+mn-lt"/>
                <a:cs typeface="+mn-lt"/>
              </a:rPr>
              <a:t> kaydedebilirler. Kayıtlı BMU'LAR, her yarım saatlik uzlaşma dönemi için  bir teklif ve teklif fiyatı sunmalıdır. </a:t>
            </a:r>
            <a:endParaRPr lang="tr-TR" sz="1200" dirty="0">
              <a:ea typeface="Calibri"/>
              <a:cs typeface="Calibri"/>
            </a:endParaRPr>
          </a:p>
          <a:p>
            <a:r>
              <a:rPr lang="tr-TR" sz="1200" err="1">
                <a:ea typeface="+mn-lt"/>
                <a:cs typeface="+mn-lt"/>
              </a:rPr>
              <a:t>National</a:t>
            </a:r>
            <a:r>
              <a:rPr lang="tr-TR" sz="1200" dirty="0">
                <a:ea typeface="+mn-lt"/>
                <a:cs typeface="+mn-lt"/>
              </a:rPr>
              <a:t> Grid ESO bu bilgiye sahip olduğunda, sistemi dengelemek için hangi tekliflerin ve tekliflerin kabul edileceğine karar verir. Katılımcılar çoğu zaman esnemek için ödeme yapar, ancak negatif tutarlar da teklif verebilirler.</a:t>
            </a:r>
            <a:endParaRPr lang="tr-TR" sz="1200" dirty="0">
              <a:ea typeface="Calibri"/>
              <a:cs typeface="Calibri" panose="020F0502020204030204"/>
            </a:endParaRPr>
          </a:p>
          <a:p>
            <a:pPr marL="285750" indent="-285750"/>
            <a:endParaRPr lang="tr-TR" sz="1200" dirty="0">
              <a:ea typeface="Calibri"/>
              <a:cs typeface="Calibri" panose="020F0502020204030204"/>
            </a:endParaRPr>
          </a:p>
          <a:p>
            <a:endParaRPr lang="tr-TR" sz="1200" dirty="0">
              <a:ea typeface="Calibri"/>
              <a:cs typeface="Calibri" panose="020F0502020204030204"/>
            </a:endParaRPr>
          </a:p>
          <a:p>
            <a:pPr marL="0" indent="0">
              <a:buNone/>
            </a:pPr>
            <a:endParaRPr lang="tr-TR" sz="1200" dirty="0">
              <a:ea typeface="Calibri"/>
              <a:cs typeface="Calibri" panose="020F0502020204030204"/>
            </a:endParaRPr>
          </a:p>
        </p:txBody>
      </p:sp>
    </p:spTree>
    <p:extLst>
      <p:ext uri="{BB962C8B-B14F-4D97-AF65-F5344CB8AC3E}">
        <p14:creationId xmlns:p14="http://schemas.microsoft.com/office/powerpoint/2010/main" val="2582920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Başlık 1">
            <a:extLst>
              <a:ext uri="{FF2B5EF4-FFF2-40B4-BE49-F238E27FC236}">
                <a16:creationId xmlns:a16="http://schemas.microsoft.com/office/drawing/2014/main" id="{04B65230-D54B-4035-2626-35C1EEE97932}"/>
              </a:ext>
            </a:extLst>
          </p:cNvPr>
          <p:cNvSpPr>
            <a:spLocks noGrp="1"/>
          </p:cNvSpPr>
          <p:nvPr>
            <p:ph type="title"/>
          </p:nvPr>
        </p:nvSpPr>
        <p:spPr>
          <a:xfrm>
            <a:off x="1179226" y="1280679"/>
            <a:ext cx="9833548" cy="1325563"/>
          </a:xfrm>
        </p:spPr>
        <p:txBody>
          <a:bodyPr anchor="b">
            <a:normAutofit/>
          </a:bodyPr>
          <a:lstStyle/>
          <a:p>
            <a:pPr algn="ctr"/>
            <a:r>
              <a:rPr lang="tr-TR" sz="3600">
                <a:solidFill>
                  <a:schemeClr val="tx2"/>
                </a:solidFill>
                <a:ea typeface="Calibri Light"/>
                <a:cs typeface="Calibri Light"/>
              </a:rPr>
              <a:t>Yan Hizmetler </a:t>
            </a:r>
            <a:endParaRPr lang="tr-TR" sz="3600">
              <a:solidFill>
                <a:schemeClr val="tx2"/>
              </a:solidFill>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a:extLst>
              <a:ext uri="{FF2B5EF4-FFF2-40B4-BE49-F238E27FC236}">
                <a16:creationId xmlns:a16="http://schemas.microsoft.com/office/drawing/2014/main" id="{A7C83C4D-C284-F965-237C-317CA6B34ACE}"/>
              </a:ext>
            </a:extLst>
          </p:cNvPr>
          <p:cNvSpPr>
            <a:spLocks noGrp="1"/>
          </p:cNvSpPr>
          <p:nvPr>
            <p:ph idx="1"/>
          </p:nvPr>
        </p:nvSpPr>
        <p:spPr>
          <a:xfrm>
            <a:off x="1179226" y="2890979"/>
            <a:ext cx="9833548" cy="2693976"/>
          </a:xfrm>
        </p:spPr>
        <p:txBody>
          <a:bodyPr vert="horz" lIns="91440" tIns="45720" rIns="91440" bIns="45720" rtlCol="0" anchor="t">
            <a:noAutofit/>
          </a:bodyPr>
          <a:lstStyle/>
          <a:p>
            <a:pPr marL="285750" indent="-285750"/>
            <a:r>
              <a:rPr lang="tr-TR" sz="1200" dirty="0">
                <a:ea typeface="+mn-lt"/>
                <a:cs typeface="+mn-lt"/>
              </a:rPr>
              <a:t>Yan hizmetler, elektrik sisteminin istikrarlı, verimli ve güvenli bir şekilde çalışmasını sağlarken elektriğin şebeke etrafında taşınmasını sağlayan bir dizi </a:t>
            </a:r>
            <a:r>
              <a:rPr lang="tr-TR" sz="1200" err="1">
                <a:ea typeface="+mn-lt"/>
                <a:cs typeface="+mn-lt"/>
              </a:rPr>
              <a:t>süreçtir.Elektrik</a:t>
            </a:r>
            <a:r>
              <a:rPr lang="tr-TR" sz="1200" dirty="0">
                <a:ea typeface="+mn-lt"/>
                <a:cs typeface="+mn-lt"/>
              </a:rPr>
              <a:t> ülke içinden geçtiğinde, elektrik üretimi ve elektrik kullanım seviyelerinin eşit olması için yönetilmesi </a:t>
            </a:r>
            <a:r>
              <a:rPr lang="tr-TR" sz="1200" err="1">
                <a:ea typeface="+mn-lt"/>
                <a:cs typeface="+mn-lt"/>
              </a:rPr>
              <a:t>gerekir.Frekans</a:t>
            </a:r>
            <a:r>
              <a:rPr lang="tr-TR" sz="1200" dirty="0">
                <a:ea typeface="+mn-lt"/>
                <a:cs typeface="+mn-lt"/>
              </a:rPr>
              <a:t> ve voltaj gibi unsurların düzenlenmesi dikkatli bir şekilde yönetilmelidir, böylece hareket eden veya iletilen büyük miktarda elektrik ülke çapındaki evlerde, işyerlerinde, okullarda ve hastanelerde güvenle </a:t>
            </a:r>
            <a:r>
              <a:rPr lang="tr-TR" sz="1200" err="1">
                <a:ea typeface="+mn-lt"/>
                <a:cs typeface="+mn-lt"/>
              </a:rPr>
              <a:t>kullanılabilir.Yan</a:t>
            </a:r>
            <a:r>
              <a:rPr lang="tr-TR" sz="1200" dirty="0">
                <a:ea typeface="+mn-lt"/>
                <a:cs typeface="+mn-lt"/>
              </a:rPr>
              <a:t> hizmetler, güç sisteminin istikrarlı, verimli ve güvenli bir şekilde çalışmasını </a:t>
            </a:r>
            <a:r>
              <a:rPr lang="tr-TR" sz="1200" err="1">
                <a:ea typeface="+mn-lt"/>
                <a:cs typeface="+mn-lt"/>
              </a:rPr>
              <a:t>sağlar.National</a:t>
            </a:r>
            <a:r>
              <a:rPr lang="tr-TR" sz="1200" dirty="0">
                <a:ea typeface="+mn-lt"/>
                <a:cs typeface="+mn-lt"/>
              </a:rPr>
              <a:t> Grid ESO tarafından </a:t>
            </a:r>
            <a:r>
              <a:rPr lang="tr-TR" sz="1200" err="1">
                <a:ea typeface="+mn-lt"/>
                <a:cs typeface="+mn-lt"/>
              </a:rPr>
              <a:t>yürütülür.Yardımcı</a:t>
            </a:r>
            <a:r>
              <a:rPr lang="tr-TR" sz="1200" dirty="0">
                <a:ea typeface="+mn-lt"/>
                <a:cs typeface="+mn-lt"/>
              </a:rPr>
              <a:t> hizmetler arasında çok çeşitli elektrik verimliliği ve güvenlik ağları bulunur ve bunların tümü, güç sisteminin talebi karşılamak için yeterli çıktı sağlamasına odaklanır, ancak yine de sabit kalır:</a:t>
            </a:r>
            <a:endParaRPr lang="tr-TR" sz="1200" dirty="0">
              <a:ea typeface="Calibri" panose="020F0502020204030204"/>
              <a:cs typeface="Calibri" panose="020F0502020204030204"/>
            </a:endParaRPr>
          </a:p>
          <a:p>
            <a:r>
              <a:rPr lang="tr-TR" sz="1200" dirty="0">
                <a:ea typeface="+mn-lt"/>
                <a:cs typeface="+mn-lt"/>
              </a:rPr>
              <a:t>Frekans : Birleşik Krallık'ın güç sistemi 50 hertz frekansında çalışır   dengede kalmak için bu frekansta kalması gerekir. Türbinler ve jeneratörler, talep doğrultusunda gücü artırmak veya azaltmak ve sistemin sabit kalmasını sağlamak için otomatik olarak dönme hızını ayarlar.</a:t>
            </a:r>
            <a:endParaRPr lang="tr-TR" sz="1200" dirty="0">
              <a:ea typeface="Calibri"/>
              <a:cs typeface="Calibri"/>
            </a:endParaRPr>
          </a:p>
          <a:p>
            <a:r>
              <a:rPr lang="tr-TR" sz="1200" dirty="0">
                <a:ea typeface="+mn-lt"/>
                <a:cs typeface="+mn-lt"/>
              </a:rPr>
              <a:t>Voltaj Yönetimi: Birleşik Krallık'ın iletim sisteminin farklı bölümleri 400, 275 veya 132 </a:t>
            </a:r>
            <a:r>
              <a:rPr lang="tr-TR" sz="1200" err="1">
                <a:ea typeface="+mn-lt"/>
                <a:cs typeface="+mn-lt"/>
              </a:rPr>
              <a:t>kilovolt'luk</a:t>
            </a:r>
            <a:r>
              <a:rPr lang="tr-TR" sz="1200" dirty="0">
                <a:ea typeface="+mn-lt"/>
                <a:cs typeface="+mn-lt"/>
              </a:rPr>
              <a:t> voltajlar kullanır. Voltajın her zaman bu rakamların% 5'i içinde kalmasını sağlamak, evsel elektrik kullanımı için güvenli olması için elektrik santralleri, reaktif güç olarak fazla enerjiyi üretebilir veya yeniden emebilir ve genel sistemi güvenilir tutabilir.</a:t>
            </a:r>
            <a:endParaRPr lang="tr-TR" sz="1200" dirty="0">
              <a:ea typeface="Calibri"/>
              <a:cs typeface="Calibri"/>
            </a:endParaRPr>
          </a:p>
          <a:p>
            <a:r>
              <a:rPr lang="tr-TR" sz="1200" dirty="0">
                <a:ea typeface="+mn-lt"/>
                <a:cs typeface="+mn-lt"/>
              </a:rPr>
              <a:t>Atalet: Şebeke genelinde frekanstaki beklenmedik değişiklikleri düzeltmeye yardımcı olmak için elektrik sistemi, stabilite oluşturmak için dönen türbinlerin ağırlığını kullanır.</a:t>
            </a:r>
          </a:p>
          <a:p>
            <a:r>
              <a:rPr lang="tr-TR" sz="1200" dirty="0">
                <a:ea typeface="+mn-lt"/>
                <a:cs typeface="+mn-lt"/>
              </a:rPr>
              <a:t> Yedek Güç Servisleri: Beklenmedik bir şey olursa gücü serbest bırakmak için geri tutmak, jeneratörler  gibi diğer güç sağlayıcılarının yedeklemeye hazır beklediğini bilerek ağın güvenle çalışabileceği anlamına gelir.</a:t>
            </a:r>
          </a:p>
          <a:p>
            <a:pPr marL="0" indent="0"/>
            <a:endParaRPr lang="tr-TR" sz="1200" dirty="0">
              <a:ea typeface="Calibri"/>
              <a:cs typeface="Calibri"/>
            </a:endParaRPr>
          </a:p>
          <a:p>
            <a:pPr marL="0" indent="0">
              <a:buNone/>
            </a:pPr>
            <a:endParaRPr lang="tr-TR" sz="1200" dirty="0">
              <a:ea typeface="Calibri"/>
              <a:cs typeface="Calibri"/>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73776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63644BFD-D22E-4019-B666-387DA51AE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7956356" y="1890469"/>
            <a:ext cx="5860051" cy="2079143"/>
            <a:chOff x="6081624" y="1998368"/>
            <a:chExt cx="5613457" cy="782175"/>
          </a:xfrm>
          <a:solidFill>
            <a:schemeClr val="accent4"/>
          </a:solidFill>
        </p:grpSpPr>
        <p:sp>
          <p:nvSpPr>
            <p:cNvPr id="44" name="Rectangle 43">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descr="metin, ekran görüntüsü, diyagram, yazı tipi içeren bir resim&#10;&#10;Açıklama otomatik olarak oluşturuldu">
            <a:extLst>
              <a:ext uri="{FF2B5EF4-FFF2-40B4-BE49-F238E27FC236}">
                <a16:creationId xmlns:a16="http://schemas.microsoft.com/office/drawing/2014/main" id="{0D4441DC-2E41-3D6C-5F97-62E2401CC35B}"/>
              </a:ext>
            </a:extLst>
          </p:cNvPr>
          <p:cNvPicPr>
            <a:picLocks noChangeAspect="1"/>
          </p:cNvPicPr>
          <p:nvPr/>
        </p:nvPicPr>
        <p:blipFill rotWithShape="1">
          <a:blip r:embed="rId2"/>
          <a:srcRect b="9007"/>
          <a:stretch/>
        </p:blipFill>
        <p:spPr>
          <a:xfrm>
            <a:off x="838200" y="704765"/>
            <a:ext cx="10628376" cy="5440003"/>
          </a:xfrm>
          <a:prstGeom prst="rect">
            <a:avLst/>
          </a:prstGeom>
        </p:spPr>
      </p:pic>
    </p:spTree>
    <p:extLst>
      <p:ext uri="{BB962C8B-B14F-4D97-AF65-F5344CB8AC3E}">
        <p14:creationId xmlns:p14="http://schemas.microsoft.com/office/powerpoint/2010/main" val="2960425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6">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8">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30">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32" name="Freeform: Shape 31">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35">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43" name="Freeform: Shape 36">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İçerik Yer Tutucusu 2">
            <a:extLst>
              <a:ext uri="{FF2B5EF4-FFF2-40B4-BE49-F238E27FC236}">
                <a16:creationId xmlns:a16="http://schemas.microsoft.com/office/drawing/2014/main" id="{E5C58584-101F-7F7D-A5EA-DB47BEBB0FF7}"/>
              </a:ext>
            </a:extLst>
          </p:cNvPr>
          <p:cNvSpPr>
            <a:spLocks noGrp="1"/>
          </p:cNvSpPr>
          <p:nvPr>
            <p:ph idx="1"/>
          </p:nvPr>
        </p:nvSpPr>
        <p:spPr>
          <a:xfrm>
            <a:off x="2043052" y="879190"/>
            <a:ext cx="8116525" cy="2830449"/>
          </a:xfrm>
        </p:spPr>
        <p:txBody>
          <a:bodyPr vert="horz" lIns="91440" tIns="45720" rIns="91440" bIns="45720" rtlCol="0" anchor="t">
            <a:noAutofit/>
          </a:bodyPr>
          <a:lstStyle/>
          <a:p>
            <a:pPr marL="0" indent="0">
              <a:buNone/>
            </a:pPr>
            <a:r>
              <a:rPr lang="tr-TR" sz="1600" dirty="0">
                <a:ea typeface="Calibri"/>
                <a:cs typeface="Calibri"/>
              </a:rPr>
              <a:t>Vadeli Elektrik Piyasası</a:t>
            </a:r>
            <a:endParaRPr lang="tr-TR" sz="1600">
              <a:ea typeface="Calibri"/>
              <a:cs typeface="Calibri"/>
            </a:endParaRPr>
          </a:p>
          <a:p>
            <a:pPr marL="285750" indent="-285750"/>
            <a:r>
              <a:rPr lang="tr-TR" sz="1200" dirty="0">
                <a:ea typeface="Calibri"/>
                <a:cs typeface="Calibri"/>
              </a:rPr>
              <a:t>Vadeli Elektrik Piyasası (VEP), elektrik ticaretinin gelecekteki belirli bir dönem için yapıldığı bir platformdur. Bu piyasada, elektrik tedarikçileri ve alıcıları belirli bir süre için fiyat ve miktar üzerine anlaşma </a:t>
            </a:r>
            <a:r>
              <a:rPr lang="tr-TR" sz="1200" err="1">
                <a:ea typeface="Calibri"/>
                <a:cs typeface="Calibri"/>
              </a:rPr>
              <a:t>yapabilirler..</a:t>
            </a:r>
            <a:r>
              <a:rPr lang="tr-TR" sz="1200" err="1">
                <a:ea typeface="+mn-lt"/>
                <a:cs typeface="+mn-lt"/>
              </a:rPr>
              <a:t>Vadeli</a:t>
            </a:r>
            <a:r>
              <a:rPr lang="tr-TR" sz="1200" dirty="0">
                <a:ea typeface="+mn-lt"/>
                <a:cs typeface="+mn-lt"/>
              </a:rPr>
              <a:t> işlemler organize piyasalarda yapılabildiği gibi tezgâh üstü piyasalarda da ikili anlaşmalar yoluyla yapılabilmektedir.  Bu sözleşmeler, gelecekteki fiyat belirsizliği riskini azaltmak ve fiyatı bugünden garantilemek için kullanılır. </a:t>
            </a:r>
            <a:endParaRPr lang="tr-TR" sz="1200">
              <a:ea typeface="Calibri"/>
              <a:cs typeface="Calibri" panose="020F0502020204030204"/>
            </a:endParaRPr>
          </a:p>
          <a:p>
            <a:pPr marL="0" indent="0">
              <a:buNone/>
            </a:pPr>
            <a:r>
              <a:rPr lang="tr-TR" sz="1600" dirty="0">
                <a:ea typeface="Calibri"/>
                <a:cs typeface="Calibri"/>
              </a:rPr>
              <a:t>İkili Anlaşmalar</a:t>
            </a:r>
          </a:p>
          <a:p>
            <a:pPr marL="285750" indent="-285750"/>
            <a:r>
              <a:rPr lang="tr-TR" sz="1200" dirty="0">
                <a:ea typeface="+mn-lt"/>
                <a:cs typeface="+mn-lt"/>
              </a:rPr>
              <a:t>İkili anlaşma, tedarikçi ve tüketicinin elektrik alım-satımını düzenleyen özel hukuk hükümlerine tabi ticari bir sözleşmedir. Bu anlaşma, tüketiciye elektrik hizmetinin nasıl sağlanacağı, tedarikçinin koşulları ve her iki tarafın hak ve yükümlülüklerini belirtir.</a:t>
            </a:r>
            <a:br>
              <a:rPr lang="en-US" sz="1200" dirty="0"/>
            </a:br>
            <a:r>
              <a:rPr lang="tr-TR" sz="1200" dirty="0">
                <a:ea typeface="+mn-lt"/>
                <a:cs typeface="+mn-lt"/>
              </a:rPr>
              <a:t>İkili anlaşmalar, elektrik tedarikçileri ile tüketiciler arasında elektrik alım-satımını düzenleyen ticari </a:t>
            </a:r>
            <a:r>
              <a:rPr lang="tr-TR" sz="1200" err="1">
                <a:ea typeface="+mn-lt"/>
                <a:cs typeface="+mn-lt"/>
              </a:rPr>
              <a:t>sözleşmelerdir.İkili</a:t>
            </a:r>
            <a:r>
              <a:rPr lang="tr-TR" sz="1200" dirty="0">
                <a:ea typeface="+mn-lt"/>
                <a:cs typeface="+mn-lt"/>
              </a:rPr>
              <a:t> anlaşma, serbest tüketicilerin özellikle indirimli elektrik kullanımına hak kazandıklarını belirten önemli bir belgedir.</a:t>
            </a:r>
            <a:endParaRPr lang="tr-TR" sz="1200">
              <a:ea typeface="Calibri"/>
              <a:cs typeface="Calibri"/>
            </a:endParaRPr>
          </a:p>
          <a:p>
            <a:pPr>
              <a:buNone/>
            </a:pPr>
            <a:r>
              <a:rPr lang="tr-TR" sz="1600" dirty="0">
                <a:ea typeface="Calibri"/>
                <a:cs typeface="Calibri"/>
              </a:rPr>
              <a:t>OTC (Tezgah Üstü) Piyasalar</a:t>
            </a:r>
          </a:p>
          <a:p>
            <a:r>
              <a:rPr lang="tr-TR" sz="1200" dirty="0">
                <a:ea typeface="Calibri"/>
                <a:cs typeface="Calibri"/>
              </a:rPr>
              <a:t>Tezgah üstü piyasalarda gerçekleşen işlemler, organize borsalarda değil, doğrudan katılımcılar arasında yapılan ticaretidir. Bu tür işlemlerde karşı taraf riski mevcuttur ve işlemler düzenli olarak yayımlanmadığı için geleceğe yönelik fiyat keşfi fonksiyonu gerçekleşmez.</a:t>
            </a:r>
            <a:endParaRPr lang="tr-TR" sz="1200">
              <a:ea typeface="Calibri"/>
              <a:cs typeface="Calibri"/>
            </a:endParaRPr>
          </a:p>
          <a:p>
            <a:pPr>
              <a:buNone/>
            </a:pPr>
            <a:endParaRPr lang="tr-TR" sz="1200" dirty="0">
              <a:ea typeface="Calibri"/>
              <a:cs typeface="Calibri"/>
            </a:endParaRPr>
          </a:p>
          <a:p>
            <a:pPr>
              <a:buNone/>
            </a:pPr>
            <a:endParaRPr lang="tr-TR" sz="1200" dirty="0">
              <a:ea typeface="Calibri"/>
              <a:cs typeface="Calibri"/>
            </a:endParaRPr>
          </a:p>
          <a:p>
            <a:pPr marL="0" indent="0">
              <a:buNone/>
            </a:pPr>
            <a:endParaRPr lang="tr-TR" sz="1200" dirty="0">
              <a:ea typeface="Calibri"/>
              <a:cs typeface="Calibri"/>
            </a:endParaRPr>
          </a:p>
        </p:txBody>
      </p:sp>
    </p:spTree>
    <p:extLst>
      <p:ext uri="{BB962C8B-B14F-4D97-AF65-F5344CB8AC3E}">
        <p14:creationId xmlns:p14="http://schemas.microsoft.com/office/powerpoint/2010/main" val="318789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Başlık 1">
            <a:extLst>
              <a:ext uri="{FF2B5EF4-FFF2-40B4-BE49-F238E27FC236}">
                <a16:creationId xmlns:a16="http://schemas.microsoft.com/office/drawing/2014/main" id="{0E08147F-17C5-73D5-F046-664AFC7083DD}"/>
              </a:ext>
            </a:extLst>
          </p:cNvPr>
          <p:cNvSpPr>
            <a:spLocks noGrp="1"/>
          </p:cNvSpPr>
          <p:nvPr>
            <p:ph type="title"/>
          </p:nvPr>
        </p:nvSpPr>
        <p:spPr>
          <a:xfrm>
            <a:off x="640080" y="1243013"/>
            <a:ext cx="3855720" cy="4371974"/>
          </a:xfrm>
        </p:spPr>
        <p:txBody>
          <a:bodyPr>
            <a:normAutofit/>
          </a:bodyPr>
          <a:lstStyle/>
          <a:p>
            <a:r>
              <a:rPr lang="tr-TR" sz="3600">
                <a:solidFill>
                  <a:schemeClr val="tx2"/>
                </a:solidFill>
                <a:ea typeface="Calibri Light"/>
                <a:cs typeface="Calibri Light"/>
              </a:rPr>
              <a:t>Spot Elektrik Piyasası</a:t>
            </a:r>
            <a:endParaRPr lang="tr-TR" sz="3600">
              <a:solidFill>
                <a:schemeClr val="tx2"/>
              </a:solidFill>
            </a:endParaRPr>
          </a:p>
        </p:txBody>
      </p:sp>
      <p:sp>
        <p:nvSpPr>
          <p:cNvPr id="3" name="İçerik Yer Tutucusu 2">
            <a:extLst>
              <a:ext uri="{FF2B5EF4-FFF2-40B4-BE49-F238E27FC236}">
                <a16:creationId xmlns:a16="http://schemas.microsoft.com/office/drawing/2014/main" id="{5569F4C9-0BE8-87BA-B28F-B75544478FB6}"/>
              </a:ext>
            </a:extLst>
          </p:cNvPr>
          <p:cNvSpPr>
            <a:spLocks noGrp="1"/>
          </p:cNvSpPr>
          <p:nvPr>
            <p:ph idx="1"/>
          </p:nvPr>
        </p:nvSpPr>
        <p:spPr>
          <a:xfrm>
            <a:off x="5112835" y="804672"/>
            <a:ext cx="6280589" cy="5230368"/>
          </a:xfrm>
        </p:spPr>
        <p:txBody>
          <a:bodyPr vert="horz" lIns="91440" tIns="45720" rIns="91440" bIns="45720" rtlCol="0" anchor="ctr">
            <a:noAutofit/>
          </a:bodyPr>
          <a:lstStyle/>
          <a:p>
            <a:pPr marL="0" indent="0">
              <a:buNone/>
            </a:pPr>
            <a:endParaRPr lang="tr-TR" sz="1200" dirty="0">
              <a:ea typeface="Calibri"/>
              <a:cs typeface="Calibri"/>
            </a:endParaRPr>
          </a:p>
          <a:p>
            <a:pPr marL="285750" indent="-285750"/>
            <a:r>
              <a:rPr lang="tr-TR" sz="1200" dirty="0">
                <a:ea typeface="+mn-lt"/>
                <a:cs typeface="+mn-lt"/>
              </a:rPr>
              <a:t>Spot elektrik piyasası, anlık elektrik alışverişi ve satışı yapar. Bu piyasa, günlük veya saatlik elektrik ticareti ve talep ve tedarikin gerçek zamanlı olarak eşleştirildiği bir yerdir. Bu piyasada fiyatlar, arz ve talep koşullarına göre belirlenir ve genellikle kısa vadeli işlemleri içerir. Bu piyasada elektrik enerjisi anlık olarak alınıp satıldığından, fiyatlar arz ve talep dengesine göre sürekli olarak değişebilir. Tüketiciler ve elektrik tedarikçileri, spot piyasası aracılığıyla elektrik enerjisi satın alırlar ve satarlar.</a:t>
            </a:r>
            <a:endParaRPr lang="tr-TR" sz="1200" dirty="0">
              <a:ea typeface="Calibri" panose="020F0502020204030204"/>
              <a:cs typeface="Calibri" panose="020F0502020204030204"/>
            </a:endParaRPr>
          </a:p>
          <a:p>
            <a:pPr marL="285750" indent="-285750"/>
            <a:r>
              <a:rPr lang="tr-TR" sz="1200" dirty="0">
                <a:ea typeface="+mn-lt"/>
                <a:cs typeface="+mn-lt"/>
              </a:rPr>
              <a:t>Gün Öncesi Piyasası (GÖP), elektrik ticaretinin gelecek gün için yapıldığı bir platformdur. Bu piyasada, bir sonraki gün için elektrik üretim ve tüketiminin planları ve tahminleri yapılır. Üreticiler, bir sonraki gün için üretecekleri elektriği ve MW başına satacakları fiyatı bildirirken, dağıtım şirketleri ise bir sonraki gün için alacakları elektriği ve MW başına ödeyecekleri fiyatı teklif </a:t>
            </a:r>
            <a:r>
              <a:rPr lang="tr-TR" sz="1200" err="1">
                <a:ea typeface="+mn-lt"/>
                <a:cs typeface="+mn-lt"/>
              </a:rPr>
              <a:t>ederler.Fiyatlar</a:t>
            </a:r>
            <a:r>
              <a:rPr lang="tr-TR" sz="1200" dirty="0">
                <a:ea typeface="+mn-lt"/>
                <a:cs typeface="+mn-lt"/>
              </a:rPr>
              <a:t>, bir sonraki günün her saati için belirlenir ve üç farklı teklif mekanizması bulunur: saatlik, esnek ve blok. Bu mekanizmalar, elektrik alım-satımı için saatlik olarak yapılan tekliflerden başlayarak daha uzun vadeli planlamalara kadar çeşitli esneklikler sunar.</a:t>
            </a:r>
            <a:endParaRPr lang="tr-TR" sz="1200" dirty="0">
              <a:ea typeface="Calibri"/>
              <a:cs typeface="Calibri" panose="020F0502020204030204"/>
            </a:endParaRPr>
          </a:p>
          <a:p>
            <a:pPr marL="285750" indent="-285750"/>
            <a:r>
              <a:rPr lang="tr-TR" sz="1200" dirty="0">
                <a:cs typeface="Calibri"/>
              </a:rPr>
              <a:t>GİP </a:t>
            </a:r>
            <a:r>
              <a:rPr lang="tr-TR" sz="1200" dirty="0">
                <a:ea typeface="+mn-lt"/>
                <a:cs typeface="+mn-lt"/>
              </a:rPr>
              <a:t> Gün İçi Piyasası, elektrik ticaretinin gerçek zamanlı olarak yapıldığı bir platform olarak önemli bir rol üstlenir. Elektrik talebi ve arzındaki anlık değişimlere hızlı bir şekilde yanıt vererek, elektrik piyasasındaki dengesizlikleri en aza indirir. Gün Öncesi ve Dengeleme Güç piyasaları arasında bir köprü işlevi görür ve katılımcılara portföylerini gün içinde daha etkin bir şekilde dengeleme imkanı sunar. Tüketici tekliflerde bulunurken üreticiler de onaylarını verir ve gün boyunca fiyatlar dalgalanırken, bu piyasa likiditeyi artırarak piyasalardaki işlem hacmini yükseltir.</a:t>
            </a:r>
            <a:endParaRPr lang="tr-TR" dirty="0">
              <a:ea typeface="+mn-lt"/>
              <a:cs typeface="+mn-lt"/>
            </a:endParaRPr>
          </a:p>
        </p:txBody>
      </p:sp>
    </p:spTree>
    <p:extLst>
      <p:ext uri="{BB962C8B-B14F-4D97-AF65-F5344CB8AC3E}">
        <p14:creationId xmlns:p14="http://schemas.microsoft.com/office/powerpoint/2010/main" val="1512401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Başlık 1">
            <a:extLst>
              <a:ext uri="{FF2B5EF4-FFF2-40B4-BE49-F238E27FC236}">
                <a16:creationId xmlns:a16="http://schemas.microsoft.com/office/drawing/2014/main" id="{6EB2034D-4CE7-6077-1B1C-D5E6AF6C900C}"/>
              </a:ext>
            </a:extLst>
          </p:cNvPr>
          <p:cNvSpPr>
            <a:spLocks noGrp="1"/>
          </p:cNvSpPr>
          <p:nvPr>
            <p:ph type="title"/>
          </p:nvPr>
        </p:nvSpPr>
        <p:spPr>
          <a:xfrm>
            <a:off x="1179226" y="1280679"/>
            <a:ext cx="9833548" cy="1325563"/>
          </a:xfrm>
        </p:spPr>
        <p:txBody>
          <a:bodyPr anchor="b">
            <a:normAutofit/>
          </a:bodyPr>
          <a:lstStyle/>
          <a:p>
            <a:pPr algn="ctr"/>
            <a:r>
              <a:rPr lang="tr-TR" sz="3600">
                <a:solidFill>
                  <a:schemeClr val="tx2"/>
                </a:solidFill>
                <a:latin typeface="Calibri"/>
                <a:cs typeface="Calibri"/>
              </a:rPr>
              <a:t>Gerçek Zamanlı Piyasalar</a:t>
            </a:r>
            <a:endParaRPr lang="tr-TR" sz="3600">
              <a:solidFill>
                <a:schemeClr val="tx2"/>
              </a:solidFill>
            </a:endParaRPr>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a:extLst>
              <a:ext uri="{FF2B5EF4-FFF2-40B4-BE49-F238E27FC236}">
                <a16:creationId xmlns:a16="http://schemas.microsoft.com/office/drawing/2014/main" id="{249CE150-EA84-216D-02E6-2D88B9EEC4FC}"/>
              </a:ext>
            </a:extLst>
          </p:cNvPr>
          <p:cNvSpPr>
            <a:spLocks noGrp="1"/>
          </p:cNvSpPr>
          <p:nvPr>
            <p:ph idx="1"/>
          </p:nvPr>
        </p:nvSpPr>
        <p:spPr>
          <a:xfrm>
            <a:off x="1179226" y="2890979"/>
            <a:ext cx="9833548" cy="2693976"/>
          </a:xfrm>
        </p:spPr>
        <p:txBody>
          <a:bodyPr vert="horz" lIns="91440" tIns="45720" rIns="91440" bIns="45720" rtlCol="0" anchor="t">
            <a:noAutofit/>
          </a:bodyPr>
          <a:lstStyle/>
          <a:p>
            <a:pPr marL="0" indent="0">
              <a:buNone/>
            </a:pPr>
            <a:r>
              <a:rPr lang="tr-TR" sz="1600" dirty="0">
                <a:cs typeface="Calibri"/>
              </a:rPr>
              <a:t>DENGELEME GÜÇ PİYASASI</a:t>
            </a:r>
          </a:p>
          <a:p>
            <a:r>
              <a:rPr lang="tr-TR" sz="1200" dirty="0">
                <a:cs typeface="Calibri"/>
              </a:rPr>
              <a:t> Dengeleme</a:t>
            </a:r>
            <a:r>
              <a:rPr lang="tr-TR" sz="1200" dirty="0">
                <a:ea typeface="+mn-lt"/>
                <a:cs typeface="+mn-lt"/>
              </a:rPr>
              <a:t> Güç Piyasası (DGP), gerçek zamanlı elektrik dengesizliklerini dengelemek ve düzeltmek için oluşturulmuş bir piyasadır. Bu piyasa, Sistem </a:t>
            </a:r>
            <a:r>
              <a:rPr lang="tr-TR" sz="1200" err="1">
                <a:ea typeface="+mn-lt"/>
                <a:cs typeface="+mn-lt"/>
              </a:rPr>
              <a:t>İşletmecisi'ne</a:t>
            </a:r>
            <a:r>
              <a:rPr lang="tr-TR" sz="1200" dirty="0">
                <a:ea typeface="+mn-lt"/>
                <a:cs typeface="+mn-lt"/>
              </a:rPr>
              <a:t> en fazla 15 dakika içinde devreye girebilecek yedek kapasiteyi sağlamak amacıyla faaliyet gösterir.</a:t>
            </a:r>
          </a:p>
          <a:p>
            <a:r>
              <a:rPr lang="tr-TR" sz="1200" dirty="0">
                <a:ea typeface="+mn-lt"/>
                <a:cs typeface="+mn-lt"/>
              </a:rPr>
              <a:t> DGP, gerçek zamanlı bir piyasa olarak işlev görür ve Gün Öncesi ve Gün İçi piyasalarındaki sapma ve öngörülemeyen farkların düzeltilmesine katkı </a:t>
            </a:r>
            <a:r>
              <a:rPr lang="tr-TR" sz="1200" dirty="0" err="1">
                <a:ea typeface="+mn-lt"/>
                <a:cs typeface="+mn-lt"/>
              </a:rPr>
              <a:t>sağlar.Elektrik</a:t>
            </a:r>
            <a:r>
              <a:rPr lang="tr-TR" sz="1200" dirty="0">
                <a:ea typeface="+mn-lt"/>
                <a:cs typeface="+mn-lt"/>
              </a:rPr>
              <a:t> üretim ve tüketiminde arz ve talep dengesi bozulunca  sistemi dengelemek için sunulan kapasiteleri kullanarak dengeyi sağlamaya çalışır. Piyasa katılımcıları, Dengeleme Güç Piyasası'na emre amade kapasitelerini sunmakla yükümlüdür. Bu piyasada asgari 10 MW yük alabilen veya yük atabilen dengeleme birimleri yer almakla sorumludur. </a:t>
            </a:r>
            <a:endParaRPr lang="tr-TR" sz="1200" dirty="0">
              <a:ea typeface="Calibri"/>
              <a:cs typeface="Calibri"/>
            </a:endParaRPr>
          </a:p>
          <a:p>
            <a:pPr marL="0" indent="0">
              <a:buNone/>
            </a:pPr>
            <a:r>
              <a:rPr lang="tr-TR" sz="1600" dirty="0">
                <a:cs typeface="Calibri"/>
              </a:rPr>
              <a:t>YAN HİZMETLER PİYASASI </a:t>
            </a:r>
            <a:endParaRPr lang="en-US" sz="1600">
              <a:cs typeface="Calibri"/>
            </a:endParaRPr>
          </a:p>
          <a:p>
            <a:r>
              <a:rPr lang="tr-TR" sz="1200" dirty="0">
                <a:cs typeface="Calibri"/>
              </a:rPr>
              <a:t>Yan Hizmetler Piyasası ,şebekenin gerçek zamanlı olarak güvenli bir şekilde işletilmesi için üretim birimleri ve bazı iletim ekipmanları tarafından sağlanması gereken destek hizmetleridir. Gerçek zamanlı son piyasa olup TEİAŞ tarafından düzenlenen ihaleler sonucu primer ve sekonder frekans kontrolü yapılmakta ve sistemin anlık kontrolü sağlanmaktadır.</a:t>
            </a:r>
            <a:endParaRPr lang="en-US" sz="1200">
              <a:cs typeface="Calibri"/>
            </a:endParaRPr>
          </a:p>
          <a:p>
            <a:r>
              <a:rPr lang="tr-TR" sz="1200" dirty="0">
                <a:cs typeface="Calibri"/>
              </a:rPr>
              <a:t>İşletme güvenliği ile sistem bütünlüğü ve güvenilirliği sağlanacak şekilde arz kalitesi ve işletme koşullarına ilişkin kriterler doğrultusunda sistemin işletimini sağlamak üzere; Primer frekans kontrolü, Sekonder frekans kontrolü,  Bekleme yedeği hizmeti, Anlık talep kontrolü, Reaktif güç kontrolü, Oturan sistemin toparlanması, Bölgesel kapasite kiralama,       yan hizmetleri kullanılır.</a:t>
            </a:r>
          </a:p>
          <a:p>
            <a:pPr>
              <a:buFont typeface="Arial"/>
              <a:buChar char="•"/>
            </a:pPr>
            <a:endParaRPr lang="tr-TR" sz="1200" dirty="0">
              <a:cs typeface="Calibri"/>
            </a:endParaRPr>
          </a:p>
          <a:p>
            <a:endParaRPr lang="tr-TR" sz="1200" dirty="0">
              <a:ea typeface="Calibri"/>
              <a:cs typeface="Calibri"/>
            </a:endParaRPr>
          </a:p>
        </p:txBody>
      </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3557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758A0E-EDF3-4C8A-9AAF-B84F8014E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2FE9855-A391-40A9-A6FA-BAC94FB54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 name="İçerik Yer Tutucusu 2">
            <a:extLst>
              <a:ext uri="{FF2B5EF4-FFF2-40B4-BE49-F238E27FC236}">
                <a16:creationId xmlns:a16="http://schemas.microsoft.com/office/drawing/2014/main" id="{374CF6EC-183C-5925-B3D4-0146E0CBE4F4}"/>
              </a:ext>
            </a:extLst>
          </p:cNvPr>
          <p:cNvSpPr>
            <a:spLocks noGrp="1"/>
          </p:cNvSpPr>
          <p:nvPr>
            <p:ph idx="1"/>
          </p:nvPr>
        </p:nvSpPr>
        <p:spPr>
          <a:xfrm>
            <a:off x="525892" y="2543072"/>
            <a:ext cx="9833548" cy="2945574"/>
          </a:xfrm>
        </p:spPr>
        <p:txBody>
          <a:bodyPr vert="horz" lIns="91440" tIns="45720" rIns="91440" bIns="45720" rtlCol="0" anchor="ctr">
            <a:normAutofit lnSpcReduction="10000"/>
          </a:bodyPr>
          <a:lstStyle/>
          <a:p>
            <a:pPr marL="0" indent="0">
              <a:buNone/>
            </a:pPr>
            <a:r>
              <a:rPr lang="tr-TR" sz="1600" dirty="0">
                <a:ea typeface="Tahoma"/>
                <a:cs typeface="Calibri"/>
              </a:rPr>
              <a:t>PRİMER FREKANS KONTROLÜ (PFK)</a:t>
            </a:r>
          </a:p>
          <a:p>
            <a:pPr marL="285750" indent="-285750">
              <a:buFont typeface="Arial"/>
              <a:buChar char="•"/>
            </a:pPr>
            <a:r>
              <a:rPr lang="tr-TR" sz="1200" dirty="0">
                <a:latin typeface="Calibri"/>
                <a:ea typeface="Tahoma"/>
                <a:cs typeface="Tahoma"/>
              </a:rPr>
              <a:t>Primer frekans kontrol hizmeti, sistem frekansının düşmesine veya yükselmesi </a:t>
            </a:r>
            <a:r>
              <a:rPr lang="tr-TR" sz="1200" dirty="0">
                <a:latin typeface="Calibri"/>
                <a:ea typeface="Tahoma"/>
                <a:cs typeface="Calibri"/>
              </a:rPr>
              <a:t>halinde, hız regülatörü aracılığıyla aktif güç rezervlerini uygun bir şekilde kullanarak frekansı sabit bir değere çekmektir. Primer frekans kontrolü, frekans bozulduktan birkaç saniye sonra frekansa müdahale etmeye başlar ve ortalama 30 saniye içinde sabit bir değere çekilir.</a:t>
            </a:r>
          </a:p>
          <a:p>
            <a:pPr marL="285750" indent="-285750">
              <a:buFont typeface="Arial"/>
              <a:buChar char="•"/>
            </a:pPr>
            <a:r>
              <a:rPr lang="tr-TR" sz="1200" dirty="0">
                <a:latin typeface="Calibri"/>
                <a:ea typeface="Tahoma"/>
                <a:cs typeface="Calibri"/>
              </a:rPr>
              <a:t>Primer frekans kontrolünde kullanılmak üzere elektrik </a:t>
            </a:r>
            <a:r>
              <a:rPr lang="tr-TR" sz="1200" err="1">
                <a:latin typeface="Calibri"/>
                <a:ea typeface="Tahoma"/>
                <a:cs typeface="Calibri"/>
              </a:rPr>
              <a:t>tesisleriı</a:t>
            </a:r>
            <a:r>
              <a:rPr lang="tr-TR" sz="1200" dirty="0">
                <a:latin typeface="Calibri"/>
                <a:ea typeface="Tahoma"/>
                <a:cs typeface="Calibri"/>
              </a:rPr>
              <a:t>, kurulu güçlerinin %1 ile %5’i arasında aktif güç rezerv kapasiteleri ayırırlar. Primer frekans kontrolü için rezerv sağlayacak elektrik üretim tesislerine, TEİAŞ tarafından kontrol hizmeti için ödeme yapılır.</a:t>
            </a:r>
            <a:endParaRPr lang="tr-TR" sz="1200" dirty="0">
              <a:ea typeface="Tahoma"/>
              <a:cs typeface="Calibri"/>
            </a:endParaRPr>
          </a:p>
          <a:p>
            <a:pPr marL="0" indent="0">
              <a:buNone/>
            </a:pPr>
            <a:r>
              <a:rPr lang="tr-TR" sz="1600" dirty="0">
                <a:cs typeface="Calibri"/>
              </a:rPr>
              <a:t>SEKONDER FREKANS KONTROLÜ</a:t>
            </a:r>
            <a:endParaRPr lang="tr-TR" sz="1600" dirty="0">
              <a:ea typeface="Calibri"/>
              <a:cs typeface="Calibri"/>
            </a:endParaRPr>
          </a:p>
          <a:p>
            <a:pPr marL="285750" indent="-285750">
              <a:buFont typeface="Arial"/>
              <a:buChar char="•"/>
            </a:pPr>
            <a:r>
              <a:rPr lang="tr-TR" sz="1200" dirty="0">
                <a:cs typeface="Calibri"/>
              </a:rPr>
              <a:t>Sekonder frekans kontrolü, yani destekleyici hız kontrolü, primer kontrol ile belli bir değerde sabitlenen frekansı, normal değerine çekmek için kullanılır. Bu kontrolü sağlamada integral denetçiler kullanılır. Geri besleme yöntemi ile frekans sapması </a:t>
            </a:r>
            <a:r>
              <a:rPr lang="tr-TR" sz="1200" err="1">
                <a:cs typeface="Calibri"/>
              </a:rPr>
              <a:t>düzeltilir.Primer</a:t>
            </a:r>
            <a:r>
              <a:rPr lang="tr-TR" sz="1200" dirty="0">
                <a:cs typeface="Calibri"/>
              </a:rPr>
              <a:t> kontroldeki gibi, sekonder frekans kontrolünde de aktif güç rezerv kapasitesi bulunması gerekir. 30 saniye içerisinde aktif edilebilmeli ve 15 dakika süresince de devrede tutulabilmesi gerekir.</a:t>
            </a:r>
          </a:p>
          <a:p>
            <a:pPr marL="285750" indent="-285750">
              <a:buFont typeface="Arial"/>
              <a:buChar char="•"/>
            </a:pPr>
            <a:r>
              <a:rPr lang="tr-TR" sz="1200" dirty="0">
                <a:cs typeface="Calibri"/>
              </a:rPr>
              <a:t> Bu kontrole katılan üretim tesislerinin aktif güç çıkışının, </a:t>
            </a:r>
            <a:r>
              <a:rPr lang="tr-TR" sz="1200" err="1">
                <a:cs typeface="Calibri"/>
              </a:rPr>
              <a:t>MYTM’den</a:t>
            </a:r>
            <a:r>
              <a:rPr lang="tr-TR" sz="1200" dirty="0">
                <a:cs typeface="Calibri"/>
              </a:rPr>
              <a:t> otomatik olarak gönderilen sinyaller ile artırılarak veya düşürülerek sistem frekansının nominal değerine ve komşu elektrik şebekeleriyle olan toplam elektrik enerjisi alış verişinin programlanan değerine getirilmesidir. </a:t>
            </a:r>
          </a:p>
          <a:p>
            <a:pPr>
              <a:buNone/>
            </a:pPr>
            <a:endParaRPr lang="tr-TR" sz="1200" dirty="0">
              <a:cs typeface="Calibri"/>
            </a:endParaRPr>
          </a:p>
          <a:p>
            <a:pPr>
              <a:buNone/>
            </a:pPr>
            <a:endParaRPr lang="tr-TR" sz="1200" dirty="0">
              <a:cs typeface="Calibri"/>
            </a:endParaRPr>
          </a:p>
          <a:p>
            <a:pPr>
              <a:buNone/>
            </a:pPr>
            <a:endParaRPr lang="tr-TR" sz="1200" dirty="0">
              <a:cs typeface="Calibri"/>
            </a:endParaRPr>
          </a:p>
          <a:p>
            <a:pPr>
              <a:buNone/>
            </a:pPr>
            <a:endParaRPr lang="tr-TR" sz="1200" dirty="0">
              <a:ea typeface="Calibri"/>
              <a:cs typeface="Calibri"/>
            </a:endParaRPr>
          </a:p>
          <a:p>
            <a:pPr marL="0" indent="0">
              <a:buNone/>
            </a:pPr>
            <a:endParaRPr lang="tr-TR" sz="1200" dirty="0">
              <a:ea typeface="Calibri"/>
              <a:cs typeface="Calibri"/>
            </a:endParaRPr>
          </a:p>
          <a:p>
            <a:pPr marL="0" indent="0">
              <a:buNone/>
            </a:pPr>
            <a:endParaRPr lang="tr-TR" sz="1200" dirty="0">
              <a:ea typeface="Calibri"/>
              <a:cs typeface="Calibri"/>
            </a:endParaRPr>
          </a:p>
        </p:txBody>
      </p:sp>
      <p:grpSp>
        <p:nvGrpSpPr>
          <p:cNvPr id="12" name="Group 11">
            <a:extLst>
              <a:ext uri="{FF2B5EF4-FFF2-40B4-BE49-F238E27FC236}">
                <a16:creationId xmlns:a16="http://schemas.microsoft.com/office/drawing/2014/main" id="{13621FAC-5123-4838-A7BE-271A4095B2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13" name="Freeform: Shape 12">
              <a:extLst>
                <a:ext uri="{FF2B5EF4-FFF2-40B4-BE49-F238E27FC236}">
                  <a16:creationId xmlns:a16="http://schemas.microsoft.com/office/drawing/2014/main" id="{9084F7DB-2C1C-470A-A963-600DAEF0A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1B6B121-76D5-4D26-92B4-697EBDEE3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94B9A53-60A5-4916-BC15-DB03763D9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7CB5DB3-B68B-4EDB-8EB4-F70741361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48728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a:extLst>
              <a:ext uri="{FF2B5EF4-FFF2-40B4-BE49-F238E27FC236}">
                <a16:creationId xmlns:a16="http://schemas.microsoft.com/office/drawing/2014/main" id="{26D9F544-A16F-9EB1-2183-E311FF020B6D}"/>
              </a:ext>
            </a:extLst>
          </p:cNvPr>
          <p:cNvSpPr>
            <a:spLocks noGrp="1"/>
          </p:cNvSpPr>
          <p:nvPr>
            <p:ph idx="1"/>
          </p:nvPr>
        </p:nvSpPr>
        <p:spPr>
          <a:xfrm>
            <a:off x="872567" y="1200083"/>
            <a:ext cx="9833548" cy="4636841"/>
          </a:xfrm>
        </p:spPr>
        <p:txBody>
          <a:bodyPr vert="horz" lIns="91440" tIns="45720" rIns="91440" bIns="45720" rtlCol="0" anchor="ctr">
            <a:normAutofit/>
          </a:bodyPr>
          <a:lstStyle/>
          <a:p>
            <a:pPr marL="0" indent="0">
              <a:buNone/>
            </a:pPr>
            <a:r>
              <a:rPr lang="tr-TR" sz="1600" dirty="0">
                <a:cs typeface="Calibri"/>
              </a:rPr>
              <a:t>BEKLEME YEDEĞİ HİZMETİ </a:t>
            </a:r>
            <a:endParaRPr lang="tr-TR" sz="1600" dirty="0">
              <a:ea typeface="+mn-lt"/>
              <a:cs typeface="+mn-lt"/>
            </a:endParaRPr>
          </a:p>
          <a:p>
            <a:pPr marL="285750" indent="-285750"/>
            <a:r>
              <a:rPr lang="tr-TR" sz="1200" dirty="0">
                <a:ea typeface="+mn-lt"/>
                <a:cs typeface="+mn-lt"/>
              </a:rPr>
              <a:t>Bekleme yedeği, önceden seçilmiş üretim tesisleri tarafından sağlanan bir hizmettir. Bu yedek, elektrik sisteminde beklenmedik talep artışları veya üretim tesislerinin planlanan kapasitesinin dışında talepler karşısında devreye alınarak enerji açığını dengelemeyi amaçlar. Sistemin talep tahminlerinin ötesindeki ani değişiklikler veya belirsizlikler karşısında, hızla devreye girebilen yedek güç kaynaklarının kullanımını </a:t>
            </a:r>
            <a:r>
              <a:rPr lang="tr-TR" sz="1200" dirty="0" err="1">
                <a:ea typeface="+mn-lt"/>
                <a:cs typeface="+mn-lt"/>
              </a:rPr>
              <a:t>içerir.Bu</a:t>
            </a:r>
            <a:r>
              <a:rPr lang="tr-TR" sz="1200" dirty="0">
                <a:ea typeface="+mn-lt"/>
                <a:cs typeface="+mn-lt"/>
              </a:rPr>
              <a:t> yedeğin temel amacı, önceden tahmin edilemeyen durumlarda veya beklenmedik tüketim artışlarında, öngörülen elektrik talebinin üzerine çıkılması durumunda enerji dengelemesini sağlamaktır. Özellikle üretim tesislerinin beklenmedik durumlar veya hava koşulları gibi faktörlerle tahminlerin üzerinde elektrik üretmesi veya tüketimin talep tahminlerinin üzerine çıkması durumunda, tersiyer kontrol yedeğinin devreye alınması veya yetersiz kalması durumunda yeni bir yedeğin oluşturulması için bu beklemeye ihtiyaç </a:t>
            </a:r>
            <a:r>
              <a:rPr lang="tr-TR" sz="1200" dirty="0" err="1">
                <a:ea typeface="+mn-lt"/>
                <a:cs typeface="+mn-lt"/>
              </a:rPr>
              <a:t>duyulur.Bu</a:t>
            </a:r>
            <a:r>
              <a:rPr lang="tr-TR" sz="1200" dirty="0">
                <a:ea typeface="+mn-lt"/>
                <a:cs typeface="+mn-lt"/>
              </a:rPr>
              <a:t> yedekler, Elektrik Piyasası Yan Hizmetler Yönetmeliği çerçevesinde belirlenen süre içinde, beklenmedik durumlara karşı hazır olan üniteler tarafından sağlanır.</a:t>
            </a:r>
            <a:endParaRPr lang="tr-TR" sz="1200" dirty="0">
              <a:cs typeface="Calibri"/>
            </a:endParaRPr>
          </a:p>
          <a:p>
            <a:pPr marL="0" indent="0">
              <a:buNone/>
            </a:pPr>
            <a:r>
              <a:rPr lang="tr-TR" sz="1600" dirty="0">
                <a:cs typeface="Calibri"/>
              </a:rPr>
              <a:t>ANLIK TALEP KOTROLÜ</a:t>
            </a:r>
            <a:endParaRPr lang="tr-TR" sz="1600">
              <a:ea typeface="Calibri"/>
              <a:cs typeface="Calibri"/>
            </a:endParaRPr>
          </a:p>
          <a:p>
            <a:pPr marL="285750" indent="-285750"/>
            <a:r>
              <a:rPr lang="tr-TR" sz="1200" dirty="0">
                <a:cs typeface="Calibri"/>
              </a:rPr>
              <a:t>Anlık</a:t>
            </a:r>
            <a:r>
              <a:rPr lang="tr-TR" sz="1200" dirty="0">
                <a:ea typeface="+mn-lt"/>
                <a:cs typeface="+mn-lt"/>
              </a:rPr>
              <a:t> talep kontrolü, sistem frekansındaki ani düşüşleri engellemek için kullanılan bir hizmettir. Bu hizmet, iletim sistemine bağlı tüketim tesisleri aracılığıyla sağlanır ve sistem işletmecisi tarafından düzenlenen ihaleler yoluyla belirlenir. Bu ihaleler sonucunda, anlık talep kontrol hizmetini sağlayacak gönüllü tüketim tesisleri için tüketim tesisi sahibi tüzel kişi ile TEİAŞ (Türkiye Elektrik İletim AŞ) arasında bir yan hizmet anlaşması imzalanır.</a:t>
            </a:r>
            <a:endParaRPr lang="tr-TR" sz="1200" dirty="0">
              <a:cs typeface="Calibri"/>
            </a:endParaRPr>
          </a:p>
          <a:p>
            <a:pPr marL="0" indent="0">
              <a:buNone/>
            </a:pPr>
            <a:r>
              <a:rPr lang="tr-TR" sz="1600" dirty="0">
                <a:cs typeface="Calibri"/>
              </a:rPr>
              <a:t>REAKTİF GÜÇ KONTROLÜ</a:t>
            </a:r>
            <a:endParaRPr lang="tr-TR" sz="1600">
              <a:ea typeface="Calibri"/>
              <a:cs typeface="Calibri"/>
            </a:endParaRPr>
          </a:p>
          <a:p>
            <a:pPr marL="285750" indent="-285750"/>
            <a:r>
              <a:rPr lang="tr-TR" sz="1200" dirty="0">
                <a:cs typeface="Calibri"/>
              </a:rPr>
              <a:t>Reaktif</a:t>
            </a:r>
            <a:r>
              <a:rPr lang="tr-TR" sz="1200" dirty="0">
                <a:ea typeface="+mn-lt"/>
                <a:cs typeface="+mn-lt"/>
              </a:rPr>
              <a:t> güç kontrolü, iletim ve dağıtım sistemlerine bağlı lisanslı üretim tesislerinin güç faktörlerini belirli aralıklarda otomatik gerilim regülatörleri veya sistem işletmecisinin talimatları doğrultusunda düzenleyerek gerçekleştirilen bir işlemdir. Bu kontrol, iletim sistemine 66 kV ve üzeri gerilim seviyelerinden bağlı ve 30 </a:t>
            </a:r>
            <a:r>
              <a:rPr lang="tr-TR" sz="1200" err="1">
                <a:ea typeface="+mn-lt"/>
                <a:cs typeface="+mn-lt"/>
              </a:rPr>
              <a:t>MW'tan</a:t>
            </a:r>
            <a:r>
              <a:rPr lang="tr-TR" sz="1200" dirty="0">
                <a:ea typeface="+mn-lt"/>
                <a:cs typeface="+mn-lt"/>
              </a:rPr>
              <a:t> büyük kurulu güce sahip üretim tesisleri için lisans sahibi tüzel kişiler arasında yapılan anlaşmalarla sağlanır. Ayrıca, dağıtım seviyesinden bağlı üretim tesisleri için ilgili dağıtım lisansı sahibi tüzel kişilerle anlaşma yapılır. Rüzgar enerjisine dayalı tesisler belirli güç faktörü değerlerini sağlamakla yükümlüdür ancak belirli sınırlamalar içinde çalışabilirler. Reaktif güç kontrolüne ilişkin anlaşmalar, TEİAŞ'a bağlı düşük gerilim seviyelerinden bağlı olan üretim tesisleri için de ilgili lisans sahibi tüzel kişiler arasında yapılır ve bu anlaşmalar, dağıtım şirketinin talebi ve TEİAŞ'ın onayı doğrultusunda gerçekleştirilir.</a:t>
            </a:r>
            <a:endParaRPr lang="tr-TR" sz="1200" dirty="0">
              <a:cs typeface="Calibri"/>
            </a:endParaRPr>
          </a:p>
          <a:p>
            <a:pPr marL="0" indent="0">
              <a:buNone/>
            </a:pPr>
            <a:endParaRPr lang="tr-TR" sz="1200" dirty="0">
              <a:cs typeface="Calibri"/>
            </a:endParaRPr>
          </a:p>
        </p:txBody>
      </p:sp>
    </p:spTree>
    <p:extLst>
      <p:ext uri="{BB962C8B-B14F-4D97-AF65-F5344CB8AC3E}">
        <p14:creationId xmlns:p14="http://schemas.microsoft.com/office/powerpoint/2010/main" val="3805107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8AC8E79-ECD6-4F34-BE5A-9F5E850E8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D2BE1BB-2AB2-4D7E-9E27-8D245181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22A1615C-2156-4B15-BF3E-39794B37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97691"/>
            <a:ext cx="5378624" cy="6402614"/>
            <a:chOff x="-19221" y="197691"/>
            <a:chExt cx="5378624" cy="6402614"/>
          </a:xfrm>
        </p:grpSpPr>
        <p:sp>
          <p:nvSpPr>
            <p:cNvPr id="23" name="Freeform: Shape 22">
              <a:extLst>
                <a:ext uri="{FF2B5EF4-FFF2-40B4-BE49-F238E27FC236}">
                  <a16:creationId xmlns:a16="http://schemas.microsoft.com/office/drawing/2014/main" id="{D0AAA4B8-4E08-4663-9835-BA403F00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CB4869D1-3E13-4881-A292-2F38ECC07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3FEDB7CE-BB3D-4A0D-A73F-3117044F3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A6E0C6E1-7FBF-471E-849C-A54AF1D41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B2BFAA38-D910-41AD-BBED-0608E4AE7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Başlık 1">
            <a:extLst>
              <a:ext uri="{FF2B5EF4-FFF2-40B4-BE49-F238E27FC236}">
                <a16:creationId xmlns:a16="http://schemas.microsoft.com/office/drawing/2014/main" id="{B3F76860-0090-8B31-1242-73902E7BA03B}"/>
              </a:ext>
            </a:extLst>
          </p:cNvPr>
          <p:cNvSpPr>
            <a:spLocks noGrp="1"/>
          </p:cNvSpPr>
          <p:nvPr>
            <p:ph type="title"/>
          </p:nvPr>
        </p:nvSpPr>
        <p:spPr>
          <a:xfrm>
            <a:off x="804672" y="3121701"/>
            <a:ext cx="3476488" cy="1786515"/>
          </a:xfrm>
        </p:spPr>
        <p:txBody>
          <a:bodyPr vert="horz" lIns="91440" tIns="45720" rIns="91440" bIns="45720" rtlCol="0" anchor="t">
            <a:normAutofit/>
          </a:bodyPr>
          <a:lstStyle/>
          <a:p>
            <a:pPr algn="ctr"/>
            <a:r>
              <a:rPr lang="en-US" sz="4000" kern="1200" dirty="0" err="1">
                <a:solidFill>
                  <a:schemeClr val="tx2"/>
                </a:solidFill>
                <a:latin typeface="+mj-lt"/>
                <a:ea typeface="+mj-ea"/>
                <a:cs typeface="+mj-cs"/>
              </a:rPr>
              <a:t>Birleşik</a:t>
            </a:r>
            <a:r>
              <a:rPr lang="en-US" sz="4000" kern="1200" dirty="0">
                <a:solidFill>
                  <a:schemeClr val="tx2"/>
                </a:solidFill>
                <a:latin typeface="+mj-lt"/>
                <a:ea typeface="+mj-ea"/>
                <a:cs typeface="+mj-cs"/>
              </a:rPr>
              <a:t> </a:t>
            </a:r>
            <a:r>
              <a:rPr lang="en-US" sz="4000" kern="1200" dirty="0" err="1">
                <a:solidFill>
                  <a:schemeClr val="tx2"/>
                </a:solidFill>
                <a:latin typeface="+mj-lt"/>
                <a:ea typeface="+mj-ea"/>
                <a:cs typeface="+mj-cs"/>
              </a:rPr>
              <a:t>Krallık</a:t>
            </a:r>
            <a:r>
              <a:rPr lang="en-US" sz="4000" kern="1200" dirty="0">
                <a:solidFill>
                  <a:schemeClr val="tx2"/>
                </a:solidFill>
                <a:latin typeface="+mj-lt"/>
                <a:ea typeface="+mj-ea"/>
                <a:cs typeface="+mj-cs"/>
              </a:rPr>
              <a:t> Elektrik </a:t>
            </a:r>
            <a:r>
              <a:rPr lang="en-US" sz="4000" kern="1200" dirty="0" err="1">
                <a:solidFill>
                  <a:schemeClr val="tx2"/>
                </a:solidFill>
                <a:latin typeface="+mj-lt"/>
                <a:ea typeface="+mj-ea"/>
                <a:cs typeface="+mj-cs"/>
              </a:rPr>
              <a:t>Piyasası</a:t>
            </a:r>
            <a:r>
              <a:rPr lang="en-US" sz="4000" kern="1200" dirty="0">
                <a:solidFill>
                  <a:schemeClr val="tx2"/>
                </a:solidFill>
                <a:latin typeface="+mj-lt"/>
                <a:ea typeface="+mj-ea"/>
                <a:cs typeface="+mj-cs"/>
              </a:rPr>
              <a:t> </a:t>
            </a:r>
            <a:endParaRPr lang="tr-TR" dirty="0">
              <a:ea typeface="+mj-ea"/>
              <a:cs typeface="+mj-cs"/>
            </a:endParaRPr>
          </a:p>
        </p:txBody>
      </p:sp>
      <p:pic>
        <p:nvPicPr>
          <p:cNvPr id="6" name="İçerik Yer Tutucusu 5" descr="metin, Post-it notu, ekran görüntüsü, dikdörtgen içeren bir resim&#10;&#10;Açıklama otomatik olarak oluşturuldu">
            <a:extLst>
              <a:ext uri="{FF2B5EF4-FFF2-40B4-BE49-F238E27FC236}">
                <a16:creationId xmlns:a16="http://schemas.microsoft.com/office/drawing/2014/main" id="{27813433-1FA1-5F02-6140-B141AFDE6496}"/>
              </a:ext>
            </a:extLst>
          </p:cNvPr>
          <p:cNvPicPr>
            <a:picLocks noGrp="1" noChangeAspect="1"/>
          </p:cNvPicPr>
          <p:nvPr>
            <p:ph idx="1"/>
          </p:nvPr>
        </p:nvPicPr>
        <p:blipFill>
          <a:blip r:embed="rId3"/>
          <a:stretch>
            <a:fillRect/>
          </a:stretch>
        </p:blipFill>
        <p:spPr>
          <a:xfrm>
            <a:off x="5677715" y="1748396"/>
            <a:ext cx="5730827" cy="3228235"/>
          </a:xfrm>
          <a:custGeom>
            <a:avLst/>
            <a:gdLst/>
            <a:ahLst/>
            <a:cxnLst/>
            <a:rect l="l" t="t" r="r" b="b"/>
            <a:pathLst>
              <a:path w="5017317" h="5380277">
                <a:moveTo>
                  <a:pt x="0" y="0"/>
                </a:moveTo>
                <a:lnTo>
                  <a:pt x="5017317" y="0"/>
                </a:lnTo>
                <a:lnTo>
                  <a:pt x="5017317" y="5380277"/>
                </a:lnTo>
                <a:lnTo>
                  <a:pt x="0" y="5380277"/>
                </a:lnTo>
                <a:close/>
              </a:path>
            </a:pathLst>
          </a:custGeom>
        </p:spPr>
      </p:pic>
    </p:spTree>
    <p:extLst>
      <p:ext uri="{BB962C8B-B14F-4D97-AF65-F5344CB8AC3E}">
        <p14:creationId xmlns:p14="http://schemas.microsoft.com/office/powerpoint/2010/main" val="4014500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758A0E-EDF3-4C8A-9AAF-B84F8014E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16169BC6-3108-D119-B0E6-13CF64120E68}"/>
              </a:ext>
            </a:extLst>
          </p:cNvPr>
          <p:cNvSpPr>
            <a:spLocks noGrp="1"/>
          </p:cNvSpPr>
          <p:nvPr>
            <p:ph idx="1"/>
          </p:nvPr>
        </p:nvSpPr>
        <p:spPr>
          <a:xfrm>
            <a:off x="721038" y="1864706"/>
            <a:ext cx="9833548" cy="3512427"/>
          </a:xfrm>
        </p:spPr>
        <p:txBody>
          <a:bodyPr vert="horz" lIns="91440" tIns="45720" rIns="91440" bIns="45720" rtlCol="0" anchor="ctr">
            <a:noAutofit/>
          </a:bodyPr>
          <a:lstStyle/>
          <a:p>
            <a:pPr marL="0" lvl="1" indent="0">
              <a:buNone/>
            </a:pPr>
            <a:r>
              <a:rPr lang="tr-TR" sz="1600" dirty="0">
                <a:ea typeface="+mn-lt"/>
                <a:cs typeface="+mn-lt"/>
              </a:rPr>
              <a:t>Kapasite Pazarı </a:t>
            </a:r>
            <a:endParaRPr lang="tr-TR" sz="1600">
              <a:ea typeface="Calibri"/>
              <a:cs typeface="Calibri"/>
            </a:endParaRPr>
          </a:p>
          <a:p>
            <a:pPr marL="228600" lvl="1"/>
            <a:r>
              <a:rPr lang="tr-TR" sz="1200" dirty="0">
                <a:ea typeface="+mn-lt"/>
                <a:cs typeface="+mn-lt"/>
              </a:rPr>
              <a:t>Kapasite Pazarı (CM), Birleşik Krallık'ta elektrik arzının güvenliğini sağlamak için kullanılan bir sistemdir. Yeni jeneratörlerin kurulmasını teşvik eder ve mevcut jeneratörlerin çalışır durumda kalmasını destekler. Kriz durumlarında elektrik arzını güvence altına almak için bir tür sigorta gibi işlev görür. Katılımcılar genellikle normal koşullarda faaliyet gösterir, kriz durumlarında ödeme nadiren </a:t>
            </a:r>
            <a:r>
              <a:rPr lang="tr-TR" sz="1200" dirty="0" err="1">
                <a:ea typeface="+mn-lt"/>
                <a:cs typeface="+mn-lt"/>
              </a:rPr>
              <a:t>gereklidir.Talebi</a:t>
            </a:r>
            <a:r>
              <a:rPr lang="tr-TR" sz="1200" dirty="0">
                <a:ea typeface="+mn-lt"/>
                <a:cs typeface="+mn-lt"/>
              </a:rPr>
              <a:t> karşılamak için her zaman yeterli elektriğe sahip olmamızı sağlaması gereken bir mekanizmadır. Rüzgar ve güneş gibi aralıklı teknolojilere, özellikle aşırı soğuk duşlar gibi şiddetli sistem stresleri dönemlerinde daha fazla bağımlı hale geldiğimiz için bu gereklidir.</a:t>
            </a:r>
            <a:r>
              <a:rPr lang="tr-TR" sz="1200" dirty="0">
                <a:cs typeface="Calibri"/>
              </a:rPr>
              <a:t> </a:t>
            </a:r>
            <a:r>
              <a:rPr lang="en-US" sz="1200" dirty="0" err="1">
                <a:cs typeface="Calibri"/>
              </a:rPr>
              <a:t>Kapasite</a:t>
            </a:r>
            <a:r>
              <a:rPr lang="en-US" sz="1200" dirty="0">
                <a:cs typeface="Calibri"/>
              </a:rPr>
              <a:t> </a:t>
            </a:r>
            <a:r>
              <a:rPr lang="en-US" sz="1200" dirty="0" err="1">
                <a:cs typeface="Calibri"/>
              </a:rPr>
              <a:t>Pazarı</a:t>
            </a:r>
            <a:r>
              <a:rPr lang="en-US" sz="1200" dirty="0">
                <a:cs typeface="Calibri"/>
              </a:rPr>
              <a:t> (CM), </a:t>
            </a:r>
            <a:r>
              <a:rPr lang="en-US" sz="1200" dirty="0" err="1">
                <a:cs typeface="Calibri"/>
              </a:rPr>
              <a:t>şebeke</a:t>
            </a:r>
            <a:r>
              <a:rPr lang="en-US" sz="1200" dirty="0">
                <a:cs typeface="Calibri"/>
              </a:rPr>
              <a:t> </a:t>
            </a:r>
            <a:r>
              <a:rPr lang="en-US" sz="1200" dirty="0" err="1">
                <a:cs typeface="Calibri"/>
              </a:rPr>
              <a:t>tarafından</a:t>
            </a:r>
            <a:r>
              <a:rPr lang="en-US" sz="1200" dirty="0">
                <a:cs typeface="Calibri"/>
              </a:rPr>
              <a:t> </a:t>
            </a:r>
            <a:r>
              <a:rPr lang="en-US" sz="1200" dirty="0" err="1">
                <a:cs typeface="Calibri"/>
              </a:rPr>
              <a:t>elektrik</a:t>
            </a:r>
            <a:r>
              <a:rPr lang="en-US" sz="1200" dirty="0">
                <a:cs typeface="Calibri"/>
              </a:rPr>
              <a:t> </a:t>
            </a:r>
            <a:r>
              <a:rPr lang="en-US" sz="1200" dirty="0" err="1">
                <a:cs typeface="Calibri"/>
              </a:rPr>
              <a:t>arzının</a:t>
            </a:r>
            <a:r>
              <a:rPr lang="en-US" sz="1200" dirty="0">
                <a:cs typeface="Calibri"/>
              </a:rPr>
              <a:t> </a:t>
            </a:r>
            <a:r>
              <a:rPr lang="en-US" sz="1200" dirty="0" err="1">
                <a:cs typeface="Calibri"/>
              </a:rPr>
              <a:t>bileşenlerinin</a:t>
            </a:r>
            <a:r>
              <a:rPr lang="en-US" sz="1200" dirty="0">
                <a:cs typeface="Calibri"/>
              </a:rPr>
              <a:t> </a:t>
            </a:r>
            <a:r>
              <a:rPr lang="en-US" sz="1200" dirty="0" err="1">
                <a:cs typeface="Calibri"/>
              </a:rPr>
              <a:t>oluşturulması</a:t>
            </a:r>
            <a:r>
              <a:rPr lang="en-US" sz="1200" dirty="0">
                <a:cs typeface="Calibri"/>
              </a:rPr>
              <a:t> </a:t>
            </a:r>
            <a:r>
              <a:rPr lang="en-US" sz="1200" dirty="0" err="1">
                <a:cs typeface="Calibri"/>
              </a:rPr>
              <a:t>ve</a:t>
            </a:r>
            <a:r>
              <a:rPr lang="en-US" sz="1200" dirty="0">
                <a:cs typeface="Calibri"/>
              </a:rPr>
              <a:t> </a:t>
            </a:r>
            <a:r>
              <a:rPr lang="en-US" sz="1200" dirty="0" err="1">
                <a:cs typeface="Calibri"/>
              </a:rPr>
              <a:t>olası</a:t>
            </a:r>
            <a:r>
              <a:rPr lang="en-US" sz="1200" dirty="0">
                <a:cs typeface="Calibri"/>
              </a:rPr>
              <a:t> </a:t>
            </a:r>
            <a:r>
              <a:rPr lang="en-US" sz="1200" dirty="0" err="1">
                <a:cs typeface="Calibri"/>
              </a:rPr>
              <a:t>olası</a:t>
            </a:r>
            <a:r>
              <a:rPr lang="en-US" sz="1200" dirty="0">
                <a:cs typeface="Calibri"/>
              </a:rPr>
              <a:t> </a:t>
            </a:r>
            <a:r>
              <a:rPr lang="en-US" sz="1200" dirty="0" err="1">
                <a:cs typeface="Calibri"/>
              </a:rPr>
              <a:t>kesintilerin</a:t>
            </a:r>
            <a:r>
              <a:rPr lang="en-US" sz="1200" dirty="0">
                <a:cs typeface="Calibri"/>
              </a:rPr>
              <a:t> </a:t>
            </a:r>
            <a:r>
              <a:rPr lang="en-US" sz="1200" dirty="0" err="1">
                <a:cs typeface="Calibri"/>
              </a:rPr>
              <a:t>önlenmesi</a:t>
            </a:r>
            <a:r>
              <a:rPr lang="en-US" sz="1200" dirty="0">
                <a:cs typeface="Calibri"/>
              </a:rPr>
              <a:t> </a:t>
            </a:r>
            <a:r>
              <a:rPr lang="en-US" sz="1200" dirty="0" err="1">
                <a:cs typeface="Calibri"/>
              </a:rPr>
              <a:t>amacıyla</a:t>
            </a:r>
            <a:r>
              <a:rPr lang="en-US" sz="1200" dirty="0">
                <a:cs typeface="Calibri"/>
              </a:rPr>
              <a:t> </a:t>
            </a:r>
            <a:r>
              <a:rPr lang="en-US" sz="1200" dirty="0" err="1">
                <a:cs typeface="Calibri"/>
              </a:rPr>
              <a:t>İngiltere'de</a:t>
            </a:r>
            <a:r>
              <a:rPr lang="en-US" sz="1200" dirty="0">
                <a:cs typeface="Calibri"/>
              </a:rPr>
              <a:t> </a:t>
            </a:r>
            <a:r>
              <a:rPr lang="en-US" sz="1200" dirty="0" err="1">
                <a:cs typeface="Calibri"/>
              </a:rPr>
              <a:t>tanıtıldı</a:t>
            </a:r>
            <a:r>
              <a:rPr lang="en-US" sz="1200" dirty="0">
                <a:cs typeface="Calibri"/>
              </a:rPr>
              <a:t>. </a:t>
            </a:r>
            <a:r>
              <a:rPr lang="en-US" sz="1200" dirty="0" err="1">
                <a:cs typeface="Calibri"/>
              </a:rPr>
              <a:t>Yılda</a:t>
            </a:r>
            <a:r>
              <a:rPr lang="en-US" sz="1200" dirty="0">
                <a:cs typeface="Calibri"/>
              </a:rPr>
              <a:t> </a:t>
            </a:r>
            <a:r>
              <a:rPr lang="en-US" sz="1200" dirty="0" err="1">
                <a:cs typeface="Calibri"/>
              </a:rPr>
              <a:t>iki</a:t>
            </a:r>
            <a:r>
              <a:rPr lang="en-US" sz="1200" dirty="0">
                <a:cs typeface="Calibri"/>
              </a:rPr>
              <a:t> </a:t>
            </a:r>
            <a:r>
              <a:rPr lang="en-US" sz="1200" dirty="0" err="1">
                <a:cs typeface="Calibri"/>
              </a:rPr>
              <a:t>kapasite</a:t>
            </a:r>
            <a:r>
              <a:rPr lang="en-US" sz="1200" dirty="0">
                <a:cs typeface="Calibri"/>
              </a:rPr>
              <a:t> </a:t>
            </a:r>
            <a:r>
              <a:rPr lang="en-US" sz="1200" dirty="0" err="1">
                <a:cs typeface="Calibri"/>
              </a:rPr>
              <a:t>açılmı</a:t>
            </a:r>
            <a:r>
              <a:rPr lang="en-US" sz="1200" dirty="0">
                <a:cs typeface="Calibri"/>
              </a:rPr>
              <a:t> </a:t>
            </a:r>
            <a:r>
              <a:rPr lang="en-US" sz="1200" dirty="0" err="1">
                <a:cs typeface="Calibri"/>
              </a:rPr>
              <a:t>yapılmaktadır</a:t>
            </a:r>
            <a:r>
              <a:rPr lang="en-US" sz="1200" dirty="0">
                <a:cs typeface="Calibri"/>
              </a:rPr>
              <a:t>: T-4,T-1</a:t>
            </a:r>
            <a:endParaRPr lang="tr-TR" sz="1200" dirty="0">
              <a:ea typeface="Calibri"/>
              <a:cs typeface="Calibri"/>
            </a:endParaRPr>
          </a:p>
          <a:p>
            <a:pPr marL="0" lvl="1" indent="0">
              <a:spcBef>
                <a:spcPts val="0"/>
              </a:spcBef>
              <a:buNone/>
            </a:pPr>
            <a:endParaRPr lang="tr-TR" sz="1200" dirty="0">
              <a:ea typeface="Calibri"/>
              <a:cs typeface="Calibri"/>
            </a:endParaRPr>
          </a:p>
          <a:p>
            <a:pPr marL="0" lvl="1" indent="0">
              <a:buNone/>
            </a:pPr>
            <a:r>
              <a:rPr lang="en-US" sz="1600" dirty="0" err="1">
                <a:cs typeface="Calibri"/>
              </a:rPr>
              <a:t>Toptan</a:t>
            </a:r>
            <a:r>
              <a:rPr lang="en-US" sz="1600" dirty="0">
                <a:cs typeface="Calibri"/>
              </a:rPr>
              <a:t> </a:t>
            </a:r>
            <a:r>
              <a:rPr lang="en-US" sz="1600" dirty="0" err="1">
                <a:cs typeface="Calibri"/>
              </a:rPr>
              <a:t>Satış</a:t>
            </a:r>
            <a:r>
              <a:rPr lang="en-US" sz="1600" dirty="0">
                <a:cs typeface="Calibri"/>
              </a:rPr>
              <a:t> </a:t>
            </a:r>
            <a:r>
              <a:rPr lang="en-US" sz="1600" dirty="0" err="1">
                <a:cs typeface="Calibri"/>
              </a:rPr>
              <a:t>Piyasası</a:t>
            </a:r>
            <a:endParaRPr lang="en-US" sz="1600" dirty="0" err="1">
              <a:ea typeface="Calibri"/>
              <a:cs typeface="Calibri"/>
            </a:endParaRPr>
          </a:p>
          <a:p>
            <a:pPr marL="285750" lvl="1" indent="-285750"/>
            <a:r>
              <a:rPr lang="tr-TR" sz="1200" dirty="0">
                <a:ea typeface="+mn-lt"/>
                <a:cs typeface="+mn-lt"/>
              </a:rPr>
              <a:t>Toptan satış pazarı kabaca iki kategoriye ayrılabilir. Birincisi, önceden elektrik alıp satan ileri ve vadeli piyasalardır. İkincisi, spot piyasalar, daha sonra gün içi ve gün içi olarak ikiye ayrılıyor. Elektrik, tezgah üstü işlem olarak bilinen iki taraf arasında veya borsalarda doğrudan işlem görebilir.</a:t>
            </a:r>
            <a:r>
              <a:rPr lang="en-US" sz="1200" err="1">
                <a:ea typeface="+mn-lt"/>
                <a:cs typeface="+mn-lt"/>
              </a:rPr>
              <a:t>Vadeli</a:t>
            </a:r>
            <a:r>
              <a:rPr lang="en-US" sz="1200" dirty="0">
                <a:ea typeface="+mn-lt"/>
                <a:cs typeface="+mn-lt"/>
              </a:rPr>
              <a:t> </a:t>
            </a:r>
            <a:r>
              <a:rPr lang="en-US" sz="1200" err="1">
                <a:ea typeface="+mn-lt"/>
                <a:cs typeface="+mn-lt"/>
              </a:rPr>
              <a:t>işlem</a:t>
            </a:r>
            <a:r>
              <a:rPr lang="en-US" sz="1200" dirty="0">
                <a:ea typeface="+mn-lt"/>
                <a:cs typeface="+mn-lt"/>
              </a:rPr>
              <a:t> </a:t>
            </a:r>
            <a:r>
              <a:rPr lang="en-US" sz="1200" err="1">
                <a:ea typeface="+mn-lt"/>
                <a:cs typeface="+mn-lt"/>
              </a:rPr>
              <a:t>ve</a:t>
            </a:r>
            <a:r>
              <a:rPr lang="en-US" sz="1200" dirty="0">
                <a:ea typeface="+mn-lt"/>
                <a:cs typeface="+mn-lt"/>
              </a:rPr>
              <a:t> </a:t>
            </a:r>
            <a:r>
              <a:rPr lang="en-US" sz="1200" err="1">
                <a:ea typeface="+mn-lt"/>
                <a:cs typeface="+mn-lt"/>
              </a:rPr>
              <a:t>vadeli</a:t>
            </a:r>
            <a:r>
              <a:rPr lang="en-US" sz="1200" dirty="0">
                <a:ea typeface="+mn-lt"/>
                <a:cs typeface="+mn-lt"/>
              </a:rPr>
              <a:t> </a:t>
            </a:r>
            <a:r>
              <a:rPr lang="en-US" sz="1200" err="1">
                <a:ea typeface="+mn-lt"/>
                <a:cs typeface="+mn-lt"/>
              </a:rPr>
              <a:t>işlem</a:t>
            </a:r>
            <a:r>
              <a:rPr lang="en-US" sz="1200" dirty="0">
                <a:ea typeface="+mn-lt"/>
                <a:cs typeface="+mn-lt"/>
              </a:rPr>
              <a:t> </a:t>
            </a:r>
            <a:r>
              <a:rPr lang="en-US" sz="1200" err="1">
                <a:ea typeface="+mn-lt"/>
                <a:cs typeface="+mn-lt"/>
              </a:rPr>
              <a:t>piyasaları</a:t>
            </a:r>
            <a:r>
              <a:rPr lang="en-US" sz="1200" dirty="0">
                <a:ea typeface="+mn-lt"/>
                <a:cs typeface="+mn-lt"/>
              </a:rPr>
              <a:t>, </a:t>
            </a:r>
            <a:r>
              <a:rPr lang="en-US" sz="1200" err="1">
                <a:ea typeface="+mn-lt"/>
                <a:cs typeface="+mn-lt"/>
              </a:rPr>
              <a:t>katılımcıların</a:t>
            </a:r>
            <a:r>
              <a:rPr lang="en-US" sz="1200" dirty="0">
                <a:ea typeface="+mn-lt"/>
                <a:cs typeface="+mn-lt"/>
              </a:rPr>
              <a:t> </a:t>
            </a:r>
            <a:r>
              <a:rPr lang="en-US" sz="1200" err="1">
                <a:ea typeface="+mn-lt"/>
                <a:cs typeface="+mn-lt"/>
              </a:rPr>
              <a:t>gelecekte</a:t>
            </a:r>
            <a:r>
              <a:rPr lang="en-US" sz="1200" dirty="0">
                <a:ea typeface="+mn-lt"/>
                <a:cs typeface="+mn-lt"/>
              </a:rPr>
              <a:t> </a:t>
            </a:r>
            <a:r>
              <a:rPr lang="en-US" sz="1200" err="1">
                <a:ea typeface="+mn-lt"/>
                <a:cs typeface="+mn-lt"/>
              </a:rPr>
              <a:t>bir</a:t>
            </a:r>
            <a:r>
              <a:rPr lang="en-US" sz="1200" dirty="0">
                <a:ea typeface="+mn-lt"/>
                <a:cs typeface="+mn-lt"/>
              </a:rPr>
              <a:t> </a:t>
            </a:r>
            <a:r>
              <a:rPr lang="en-US" sz="1200" err="1">
                <a:ea typeface="+mn-lt"/>
                <a:cs typeface="+mn-lt"/>
              </a:rPr>
              <a:t>noktada</a:t>
            </a:r>
            <a:r>
              <a:rPr lang="en-US" sz="1200" dirty="0">
                <a:ea typeface="+mn-lt"/>
                <a:cs typeface="+mn-lt"/>
              </a:rPr>
              <a:t> </a:t>
            </a:r>
            <a:r>
              <a:rPr lang="en-US" sz="1200" err="1">
                <a:ea typeface="+mn-lt"/>
                <a:cs typeface="+mn-lt"/>
              </a:rPr>
              <a:t>teslim</a:t>
            </a:r>
            <a:r>
              <a:rPr lang="en-US" sz="1200" dirty="0">
                <a:ea typeface="+mn-lt"/>
                <a:cs typeface="+mn-lt"/>
              </a:rPr>
              <a:t> </a:t>
            </a:r>
            <a:r>
              <a:rPr lang="en-US" sz="1200" err="1">
                <a:ea typeface="+mn-lt"/>
                <a:cs typeface="+mn-lt"/>
              </a:rPr>
              <a:t>edilecek</a:t>
            </a:r>
            <a:r>
              <a:rPr lang="en-US" sz="1200" dirty="0">
                <a:ea typeface="+mn-lt"/>
                <a:cs typeface="+mn-lt"/>
              </a:rPr>
              <a:t> </a:t>
            </a:r>
            <a:r>
              <a:rPr lang="en-US" sz="1200" err="1">
                <a:ea typeface="+mn-lt"/>
                <a:cs typeface="+mn-lt"/>
              </a:rPr>
              <a:t>elektrik</a:t>
            </a:r>
            <a:r>
              <a:rPr lang="en-US" sz="1200" dirty="0">
                <a:ea typeface="+mn-lt"/>
                <a:cs typeface="+mn-lt"/>
              </a:rPr>
              <a:t> </a:t>
            </a:r>
            <a:r>
              <a:rPr lang="en-US" sz="1200" err="1">
                <a:ea typeface="+mn-lt"/>
                <a:cs typeface="+mn-lt"/>
              </a:rPr>
              <a:t>için</a:t>
            </a:r>
            <a:r>
              <a:rPr lang="en-US" sz="1200" dirty="0">
                <a:ea typeface="+mn-lt"/>
                <a:cs typeface="+mn-lt"/>
              </a:rPr>
              <a:t> </a:t>
            </a:r>
            <a:r>
              <a:rPr lang="en-US" sz="1200" err="1">
                <a:ea typeface="+mn-lt"/>
                <a:cs typeface="+mn-lt"/>
              </a:rPr>
              <a:t>bugün</a:t>
            </a:r>
            <a:r>
              <a:rPr lang="en-US" sz="1200" dirty="0">
                <a:ea typeface="+mn-lt"/>
                <a:cs typeface="+mn-lt"/>
              </a:rPr>
              <a:t> </a:t>
            </a:r>
            <a:r>
              <a:rPr lang="en-US" sz="1200" err="1">
                <a:ea typeface="+mn-lt"/>
                <a:cs typeface="+mn-lt"/>
              </a:rPr>
              <a:t>bir</a:t>
            </a:r>
            <a:r>
              <a:rPr lang="en-US" sz="1200" dirty="0">
                <a:ea typeface="+mn-lt"/>
                <a:cs typeface="+mn-lt"/>
              </a:rPr>
              <a:t> </a:t>
            </a:r>
            <a:r>
              <a:rPr lang="en-US" sz="1200" err="1">
                <a:ea typeface="+mn-lt"/>
                <a:cs typeface="+mn-lt"/>
              </a:rPr>
              <a:t>fiyat</a:t>
            </a:r>
            <a:r>
              <a:rPr lang="en-US" sz="1200" dirty="0">
                <a:ea typeface="+mn-lt"/>
                <a:cs typeface="+mn-lt"/>
              </a:rPr>
              <a:t> </a:t>
            </a:r>
            <a:r>
              <a:rPr lang="en-US" sz="1200" err="1">
                <a:ea typeface="+mn-lt"/>
                <a:cs typeface="+mn-lt"/>
              </a:rPr>
              <a:t>sözleşmesi</a:t>
            </a:r>
            <a:r>
              <a:rPr lang="en-US" sz="1200" dirty="0">
                <a:ea typeface="+mn-lt"/>
                <a:cs typeface="+mn-lt"/>
              </a:rPr>
              <a:t> </a:t>
            </a:r>
            <a:r>
              <a:rPr lang="en-US" sz="1200" err="1">
                <a:ea typeface="+mn-lt"/>
                <a:cs typeface="+mn-lt"/>
              </a:rPr>
              <a:t>yapmalarına</a:t>
            </a:r>
            <a:r>
              <a:rPr lang="en-US" sz="1200" dirty="0">
                <a:ea typeface="+mn-lt"/>
                <a:cs typeface="+mn-lt"/>
              </a:rPr>
              <a:t> </a:t>
            </a:r>
            <a:r>
              <a:rPr lang="en-US" sz="1200" err="1">
                <a:ea typeface="+mn-lt"/>
                <a:cs typeface="+mn-lt"/>
              </a:rPr>
              <a:t>olanak</a:t>
            </a:r>
            <a:r>
              <a:rPr lang="en-US" sz="1200" dirty="0">
                <a:ea typeface="+mn-lt"/>
                <a:cs typeface="+mn-lt"/>
              </a:rPr>
              <a:t> </a:t>
            </a:r>
            <a:r>
              <a:rPr lang="en-US" sz="1200" err="1">
                <a:ea typeface="+mn-lt"/>
                <a:cs typeface="+mn-lt"/>
              </a:rPr>
              <a:t>tanır</a:t>
            </a:r>
            <a:r>
              <a:rPr lang="en-US" sz="1200" dirty="0">
                <a:ea typeface="+mn-lt"/>
                <a:cs typeface="+mn-lt"/>
              </a:rPr>
              <a:t>. Bu </a:t>
            </a:r>
            <a:r>
              <a:rPr lang="en-US" sz="1200" err="1">
                <a:ea typeface="+mn-lt"/>
                <a:cs typeface="+mn-lt"/>
              </a:rPr>
              <a:t>sözleşmelerin</a:t>
            </a:r>
            <a:r>
              <a:rPr lang="en-US" sz="1200" dirty="0">
                <a:ea typeface="+mn-lt"/>
                <a:cs typeface="+mn-lt"/>
              </a:rPr>
              <a:t> </a:t>
            </a:r>
            <a:r>
              <a:rPr lang="en-US" sz="1200" err="1">
                <a:ea typeface="+mn-lt"/>
                <a:cs typeface="+mn-lt"/>
              </a:rPr>
              <a:t>tümü</a:t>
            </a:r>
            <a:r>
              <a:rPr lang="en-US" sz="1200" dirty="0">
                <a:ea typeface="+mn-lt"/>
                <a:cs typeface="+mn-lt"/>
              </a:rPr>
              <a:t> </a:t>
            </a:r>
            <a:r>
              <a:rPr lang="en-US" sz="1200" err="1">
                <a:ea typeface="+mn-lt"/>
                <a:cs typeface="+mn-lt"/>
              </a:rPr>
              <a:t>farklı</a:t>
            </a:r>
            <a:r>
              <a:rPr lang="en-US" sz="1200" dirty="0">
                <a:ea typeface="+mn-lt"/>
                <a:cs typeface="+mn-lt"/>
              </a:rPr>
              <a:t> </a:t>
            </a:r>
            <a:r>
              <a:rPr lang="en-US" sz="1200" err="1">
                <a:ea typeface="+mn-lt"/>
                <a:cs typeface="+mn-lt"/>
              </a:rPr>
              <a:t>şekil</a:t>
            </a:r>
            <a:r>
              <a:rPr lang="en-US" sz="1200" dirty="0">
                <a:ea typeface="+mn-lt"/>
                <a:cs typeface="+mn-lt"/>
              </a:rPr>
              <a:t> </a:t>
            </a:r>
            <a:r>
              <a:rPr lang="en-US" sz="1200" err="1">
                <a:ea typeface="+mn-lt"/>
                <a:cs typeface="+mn-lt"/>
              </a:rPr>
              <a:t>ve</a:t>
            </a:r>
            <a:r>
              <a:rPr lang="en-US" sz="1200" dirty="0">
                <a:ea typeface="+mn-lt"/>
                <a:cs typeface="+mn-lt"/>
              </a:rPr>
              <a:t> </a:t>
            </a:r>
            <a:r>
              <a:rPr lang="en-US" sz="1200" err="1">
                <a:ea typeface="+mn-lt"/>
                <a:cs typeface="+mn-lt"/>
              </a:rPr>
              <a:t>boyutlarda</a:t>
            </a:r>
            <a:r>
              <a:rPr lang="en-US" sz="1200" dirty="0">
                <a:ea typeface="+mn-lt"/>
                <a:cs typeface="+mn-lt"/>
              </a:rPr>
              <a:t> </a:t>
            </a:r>
            <a:r>
              <a:rPr lang="en-US" sz="1200" err="1">
                <a:ea typeface="+mn-lt"/>
                <a:cs typeface="+mn-lt"/>
              </a:rPr>
              <a:t>gelir.bu</a:t>
            </a:r>
            <a:r>
              <a:rPr lang="en-US" sz="1200" dirty="0">
                <a:ea typeface="+mn-lt"/>
                <a:cs typeface="+mn-lt"/>
              </a:rPr>
              <a:t> </a:t>
            </a:r>
            <a:r>
              <a:rPr lang="en-US" sz="1200" err="1">
                <a:ea typeface="+mn-lt"/>
                <a:cs typeface="+mn-lt"/>
              </a:rPr>
              <a:t>sözleşmeler</a:t>
            </a:r>
            <a:r>
              <a:rPr lang="en-US" sz="1200" dirty="0">
                <a:ea typeface="+mn-lt"/>
                <a:cs typeface="+mn-lt"/>
              </a:rPr>
              <a:t> </a:t>
            </a:r>
            <a:r>
              <a:rPr lang="en-US" sz="1200" err="1">
                <a:ea typeface="+mn-lt"/>
                <a:cs typeface="+mn-lt"/>
              </a:rPr>
              <a:t>esasen</a:t>
            </a:r>
            <a:r>
              <a:rPr lang="en-US" sz="1200" dirty="0">
                <a:ea typeface="+mn-lt"/>
                <a:cs typeface="+mn-lt"/>
              </a:rPr>
              <a:t> </a:t>
            </a:r>
            <a:r>
              <a:rPr lang="en-US" sz="1200" err="1">
                <a:ea typeface="+mn-lt"/>
                <a:cs typeface="+mn-lt"/>
              </a:rPr>
              <a:t>riski</a:t>
            </a:r>
            <a:r>
              <a:rPr lang="en-US" sz="1200" dirty="0">
                <a:ea typeface="+mn-lt"/>
                <a:cs typeface="+mn-lt"/>
              </a:rPr>
              <a:t> </a:t>
            </a:r>
            <a:r>
              <a:rPr lang="en-US" sz="1200" err="1">
                <a:ea typeface="+mn-lt"/>
                <a:cs typeface="+mn-lt"/>
              </a:rPr>
              <a:t>azaltır</a:t>
            </a:r>
            <a:r>
              <a:rPr lang="en-US" sz="1200" dirty="0">
                <a:ea typeface="+mn-lt"/>
                <a:cs typeface="+mn-lt"/>
              </a:rPr>
              <a:t>. </a:t>
            </a:r>
            <a:r>
              <a:rPr lang="en-US" sz="1200" err="1">
                <a:ea typeface="+mn-lt"/>
                <a:cs typeface="+mn-lt"/>
              </a:rPr>
              <a:t>Jeneratörler</a:t>
            </a:r>
            <a:r>
              <a:rPr lang="en-US" sz="1200" dirty="0">
                <a:ea typeface="+mn-lt"/>
                <a:cs typeface="+mn-lt"/>
              </a:rPr>
              <a:t>, </a:t>
            </a:r>
            <a:r>
              <a:rPr lang="en-US" sz="1200" err="1">
                <a:ea typeface="+mn-lt"/>
                <a:cs typeface="+mn-lt"/>
              </a:rPr>
              <a:t>birinin</a:t>
            </a:r>
            <a:r>
              <a:rPr lang="en-US" sz="1200" dirty="0">
                <a:ea typeface="+mn-lt"/>
                <a:cs typeface="+mn-lt"/>
              </a:rPr>
              <a:t> </a:t>
            </a:r>
            <a:r>
              <a:rPr lang="en-US" sz="1200" err="1">
                <a:ea typeface="+mn-lt"/>
                <a:cs typeface="+mn-lt"/>
              </a:rPr>
              <a:t>elektriğini</a:t>
            </a:r>
            <a:r>
              <a:rPr lang="en-US" sz="1200" dirty="0">
                <a:ea typeface="+mn-lt"/>
                <a:cs typeface="+mn-lt"/>
              </a:rPr>
              <a:t> </a:t>
            </a:r>
            <a:r>
              <a:rPr lang="en-US" sz="1200" err="1">
                <a:ea typeface="+mn-lt"/>
                <a:cs typeface="+mn-lt"/>
              </a:rPr>
              <a:t>alacağını</a:t>
            </a:r>
            <a:r>
              <a:rPr lang="en-US" sz="1200" dirty="0">
                <a:ea typeface="+mn-lt"/>
                <a:cs typeface="+mn-lt"/>
              </a:rPr>
              <a:t> </a:t>
            </a:r>
            <a:r>
              <a:rPr lang="en-US" sz="1200" err="1">
                <a:ea typeface="+mn-lt"/>
                <a:cs typeface="+mn-lt"/>
              </a:rPr>
              <a:t>bilme</a:t>
            </a:r>
            <a:r>
              <a:rPr lang="en-US" sz="1200" dirty="0">
                <a:ea typeface="+mn-lt"/>
                <a:cs typeface="+mn-lt"/>
              </a:rPr>
              <a:t> </a:t>
            </a:r>
            <a:r>
              <a:rPr lang="en-US" sz="1200" err="1">
                <a:ea typeface="+mn-lt"/>
                <a:cs typeface="+mn-lt"/>
              </a:rPr>
              <a:t>güvenliğine</a:t>
            </a:r>
            <a:r>
              <a:rPr lang="en-US" sz="1200" dirty="0">
                <a:ea typeface="+mn-lt"/>
                <a:cs typeface="+mn-lt"/>
              </a:rPr>
              <a:t> </a:t>
            </a:r>
            <a:r>
              <a:rPr lang="en-US" sz="1200" err="1">
                <a:ea typeface="+mn-lt"/>
                <a:cs typeface="+mn-lt"/>
              </a:rPr>
              <a:t>sahip</a:t>
            </a:r>
            <a:r>
              <a:rPr lang="en-US" sz="1200" dirty="0">
                <a:ea typeface="+mn-lt"/>
                <a:cs typeface="+mn-lt"/>
              </a:rPr>
              <a:t> </a:t>
            </a:r>
            <a:r>
              <a:rPr lang="en-US" sz="1200" err="1">
                <a:ea typeface="+mn-lt"/>
                <a:cs typeface="+mn-lt"/>
              </a:rPr>
              <a:t>olurken</a:t>
            </a:r>
            <a:r>
              <a:rPr lang="en-US" sz="1200" dirty="0">
                <a:ea typeface="+mn-lt"/>
                <a:cs typeface="+mn-lt"/>
              </a:rPr>
              <a:t>, </a:t>
            </a:r>
            <a:r>
              <a:rPr lang="en-US" sz="1200" err="1">
                <a:ea typeface="+mn-lt"/>
                <a:cs typeface="+mn-lt"/>
              </a:rPr>
              <a:t>tedarikçiler</a:t>
            </a:r>
            <a:r>
              <a:rPr lang="en-US" sz="1200" dirty="0">
                <a:ea typeface="+mn-lt"/>
                <a:cs typeface="+mn-lt"/>
              </a:rPr>
              <a:t> de </a:t>
            </a:r>
            <a:r>
              <a:rPr lang="en-US" sz="1200" err="1">
                <a:ea typeface="+mn-lt"/>
                <a:cs typeface="+mn-lt"/>
              </a:rPr>
              <a:t>müşterilerinin</a:t>
            </a:r>
            <a:r>
              <a:rPr lang="en-US" sz="1200" dirty="0">
                <a:ea typeface="+mn-lt"/>
                <a:cs typeface="+mn-lt"/>
              </a:rPr>
              <a:t> </a:t>
            </a:r>
            <a:r>
              <a:rPr lang="en-US" sz="1200" err="1">
                <a:ea typeface="+mn-lt"/>
                <a:cs typeface="+mn-lt"/>
              </a:rPr>
              <a:t>taleplerini</a:t>
            </a:r>
            <a:r>
              <a:rPr lang="en-US" sz="1200" dirty="0">
                <a:ea typeface="+mn-lt"/>
                <a:cs typeface="+mn-lt"/>
              </a:rPr>
              <a:t> </a:t>
            </a:r>
            <a:r>
              <a:rPr lang="en-US" sz="1200" err="1">
                <a:ea typeface="+mn-lt"/>
                <a:cs typeface="+mn-lt"/>
              </a:rPr>
              <a:t>karşılamak</a:t>
            </a:r>
            <a:r>
              <a:rPr lang="en-US" sz="1200" dirty="0">
                <a:ea typeface="+mn-lt"/>
                <a:cs typeface="+mn-lt"/>
              </a:rPr>
              <a:t> </a:t>
            </a:r>
            <a:r>
              <a:rPr lang="en-US" sz="1200" err="1">
                <a:ea typeface="+mn-lt"/>
                <a:cs typeface="+mn-lt"/>
              </a:rPr>
              <a:t>için</a:t>
            </a:r>
            <a:r>
              <a:rPr lang="en-US" sz="1200" dirty="0">
                <a:ea typeface="+mn-lt"/>
                <a:cs typeface="+mn-lt"/>
              </a:rPr>
              <a:t> </a:t>
            </a:r>
            <a:r>
              <a:rPr lang="en-US" sz="1200" err="1">
                <a:ea typeface="+mn-lt"/>
                <a:cs typeface="+mn-lt"/>
              </a:rPr>
              <a:t>ihtiyaç</a:t>
            </a:r>
            <a:r>
              <a:rPr lang="en-US" sz="1200" dirty="0">
                <a:ea typeface="+mn-lt"/>
                <a:cs typeface="+mn-lt"/>
              </a:rPr>
              <a:t> </a:t>
            </a:r>
            <a:r>
              <a:rPr lang="en-US" sz="1200" err="1">
                <a:ea typeface="+mn-lt"/>
                <a:cs typeface="+mn-lt"/>
              </a:rPr>
              <a:t>duydukları</a:t>
            </a:r>
            <a:r>
              <a:rPr lang="en-US" sz="1200" dirty="0">
                <a:ea typeface="+mn-lt"/>
                <a:cs typeface="+mn-lt"/>
              </a:rPr>
              <a:t> </a:t>
            </a:r>
            <a:r>
              <a:rPr lang="en-US" sz="1200" err="1">
                <a:ea typeface="+mn-lt"/>
                <a:cs typeface="+mn-lt"/>
              </a:rPr>
              <a:t>elektriğin</a:t>
            </a:r>
            <a:r>
              <a:rPr lang="en-US" sz="1200" dirty="0">
                <a:ea typeface="+mn-lt"/>
                <a:cs typeface="+mn-lt"/>
              </a:rPr>
              <a:t> </a:t>
            </a:r>
            <a:r>
              <a:rPr lang="en-US" sz="1200" err="1">
                <a:ea typeface="+mn-lt"/>
                <a:cs typeface="+mn-lt"/>
              </a:rPr>
              <a:t>bir</a:t>
            </a:r>
            <a:r>
              <a:rPr lang="en-US" sz="1200" dirty="0">
                <a:ea typeface="+mn-lt"/>
                <a:cs typeface="+mn-lt"/>
              </a:rPr>
              <a:t> </a:t>
            </a:r>
            <a:r>
              <a:rPr lang="en-US" sz="1200" err="1">
                <a:ea typeface="+mn-lt"/>
                <a:cs typeface="+mn-lt"/>
              </a:rPr>
              <a:t>kısmına</a:t>
            </a:r>
            <a:r>
              <a:rPr lang="en-US" sz="1200" dirty="0">
                <a:ea typeface="+mn-lt"/>
                <a:cs typeface="+mn-lt"/>
              </a:rPr>
              <a:t> </a:t>
            </a:r>
            <a:r>
              <a:rPr lang="en-US" sz="1200" err="1">
                <a:ea typeface="+mn-lt"/>
                <a:cs typeface="+mn-lt"/>
              </a:rPr>
              <a:t>sahip</a:t>
            </a:r>
            <a:r>
              <a:rPr lang="en-US" sz="1200" dirty="0">
                <a:ea typeface="+mn-lt"/>
                <a:cs typeface="+mn-lt"/>
              </a:rPr>
              <a:t> </a:t>
            </a:r>
            <a:r>
              <a:rPr lang="en-US" sz="1200" err="1">
                <a:ea typeface="+mn-lt"/>
                <a:cs typeface="+mn-lt"/>
              </a:rPr>
              <a:t>olacaklarını</a:t>
            </a:r>
            <a:r>
              <a:rPr lang="en-US" sz="1200" dirty="0">
                <a:ea typeface="+mn-lt"/>
                <a:cs typeface="+mn-lt"/>
              </a:rPr>
              <a:t> </a:t>
            </a:r>
            <a:r>
              <a:rPr lang="en-US" sz="1200" err="1">
                <a:ea typeface="+mn-lt"/>
                <a:cs typeface="+mn-lt"/>
              </a:rPr>
              <a:t>bilme</a:t>
            </a:r>
            <a:r>
              <a:rPr lang="en-US" sz="1200" dirty="0">
                <a:ea typeface="+mn-lt"/>
                <a:cs typeface="+mn-lt"/>
              </a:rPr>
              <a:t> </a:t>
            </a:r>
            <a:r>
              <a:rPr lang="en-US" sz="1200" err="1">
                <a:ea typeface="+mn-lt"/>
                <a:cs typeface="+mn-lt"/>
              </a:rPr>
              <a:t>güvenliğine</a:t>
            </a:r>
            <a:r>
              <a:rPr lang="en-US" sz="1200" dirty="0">
                <a:ea typeface="+mn-lt"/>
                <a:cs typeface="+mn-lt"/>
              </a:rPr>
              <a:t> </a:t>
            </a:r>
            <a:r>
              <a:rPr lang="en-US" sz="1200" err="1">
                <a:ea typeface="+mn-lt"/>
                <a:cs typeface="+mn-lt"/>
              </a:rPr>
              <a:t>sahiptir.Jeneratörler</a:t>
            </a:r>
            <a:r>
              <a:rPr lang="en-US" sz="1200" dirty="0">
                <a:ea typeface="+mn-lt"/>
                <a:cs typeface="+mn-lt"/>
              </a:rPr>
              <a:t> </a:t>
            </a:r>
            <a:r>
              <a:rPr lang="en-US" sz="1200" err="1">
                <a:ea typeface="+mn-lt"/>
                <a:cs typeface="+mn-lt"/>
              </a:rPr>
              <a:t>ve</a:t>
            </a:r>
            <a:r>
              <a:rPr lang="en-US" sz="1200" dirty="0">
                <a:ea typeface="+mn-lt"/>
                <a:cs typeface="+mn-lt"/>
              </a:rPr>
              <a:t> </a:t>
            </a:r>
            <a:r>
              <a:rPr lang="en-US" sz="1200" err="1">
                <a:ea typeface="+mn-lt"/>
                <a:cs typeface="+mn-lt"/>
              </a:rPr>
              <a:t>tedarikçiler</a:t>
            </a:r>
            <a:r>
              <a:rPr lang="en-US" sz="1200" dirty="0">
                <a:ea typeface="+mn-lt"/>
                <a:cs typeface="+mn-lt"/>
              </a:rPr>
              <a:t>, </a:t>
            </a:r>
            <a:r>
              <a:rPr lang="en-US" sz="1200" err="1">
                <a:ea typeface="+mn-lt"/>
                <a:cs typeface="+mn-lt"/>
              </a:rPr>
              <a:t>teslimattan</a:t>
            </a:r>
            <a:r>
              <a:rPr lang="en-US" sz="1200" dirty="0">
                <a:ea typeface="+mn-lt"/>
                <a:cs typeface="+mn-lt"/>
              </a:rPr>
              <a:t> </a:t>
            </a:r>
            <a:r>
              <a:rPr lang="en-US" sz="1200" err="1">
                <a:ea typeface="+mn-lt"/>
                <a:cs typeface="+mn-lt"/>
              </a:rPr>
              <a:t>önce</a:t>
            </a:r>
            <a:r>
              <a:rPr lang="en-US" sz="1200" dirty="0">
                <a:ea typeface="+mn-lt"/>
                <a:cs typeface="+mn-lt"/>
              </a:rPr>
              <a:t> petrol </a:t>
            </a:r>
            <a:r>
              <a:rPr lang="en-US" sz="1200" err="1">
                <a:ea typeface="+mn-lt"/>
                <a:cs typeface="+mn-lt"/>
              </a:rPr>
              <a:t>fiyatını</a:t>
            </a:r>
            <a:r>
              <a:rPr lang="en-US" sz="1200" dirty="0">
                <a:ea typeface="+mn-lt"/>
                <a:cs typeface="+mn-lt"/>
              </a:rPr>
              <a:t> </a:t>
            </a:r>
            <a:r>
              <a:rPr lang="en-US" sz="1200" err="1">
                <a:ea typeface="+mn-lt"/>
                <a:cs typeface="+mn-lt"/>
              </a:rPr>
              <a:t>kilitleyerek</a:t>
            </a:r>
            <a:r>
              <a:rPr lang="en-US" sz="1200" dirty="0">
                <a:ea typeface="+mn-lt"/>
                <a:cs typeface="+mn-lt"/>
              </a:rPr>
              <a:t>, </a:t>
            </a:r>
            <a:r>
              <a:rPr lang="en-US" sz="1200" err="1">
                <a:ea typeface="+mn-lt"/>
                <a:cs typeface="+mn-lt"/>
              </a:rPr>
              <a:t>sürekli</a:t>
            </a:r>
            <a:r>
              <a:rPr lang="en-US" sz="1200" dirty="0">
                <a:ea typeface="+mn-lt"/>
                <a:cs typeface="+mn-lt"/>
              </a:rPr>
              <a:t> </a:t>
            </a:r>
            <a:r>
              <a:rPr lang="en-US" sz="1200" err="1">
                <a:ea typeface="+mn-lt"/>
                <a:cs typeface="+mn-lt"/>
              </a:rPr>
              <a:t>değişen</a:t>
            </a:r>
            <a:r>
              <a:rPr lang="en-US" sz="1200" dirty="0">
                <a:ea typeface="+mn-lt"/>
                <a:cs typeface="+mn-lt"/>
              </a:rPr>
              <a:t> </a:t>
            </a:r>
            <a:r>
              <a:rPr lang="en-US" sz="1200" err="1">
                <a:ea typeface="+mn-lt"/>
                <a:cs typeface="+mn-lt"/>
              </a:rPr>
              <a:t>ve</a:t>
            </a:r>
            <a:r>
              <a:rPr lang="en-US" sz="1200" dirty="0">
                <a:ea typeface="+mn-lt"/>
                <a:cs typeface="+mn-lt"/>
              </a:rPr>
              <a:t> </a:t>
            </a:r>
            <a:r>
              <a:rPr lang="en-US" sz="1200" err="1">
                <a:ea typeface="+mn-lt"/>
                <a:cs typeface="+mn-lt"/>
              </a:rPr>
              <a:t>genellikle</a:t>
            </a:r>
            <a:r>
              <a:rPr lang="en-US" sz="1200" dirty="0">
                <a:ea typeface="+mn-lt"/>
                <a:cs typeface="+mn-lt"/>
              </a:rPr>
              <a:t> </a:t>
            </a:r>
            <a:r>
              <a:rPr lang="en-US" sz="1200" err="1">
                <a:ea typeface="+mn-lt"/>
                <a:cs typeface="+mn-lt"/>
              </a:rPr>
              <a:t>değişken</a:t>
            </a:r>
            <a:r>
              <a:rPr lang="en-US" sz="1200" dirty="0">
                <a:ea typeface="+mn-lt"/>
                <a:cs typeface="+mn-lt"/>
              </a:rPr>
              <a:t> spot </a:t>
            </a:r>
            <a:r>
              <a:rPr lang="en-US" sz="1200" err="1">
                <a:ea typeface="+mn-lt"/>
                <a:cs typeface="+mn-lt"/>
              </a:rPr>
              <a:t>piyasa</a:t>
            </a:r>
            <a:r>
              <a:rPr lang="en-US" sz="1200" dirty="0">
                <a:ea typeface="+mn-lt"/>
                <a:cs typeface="+mn-lt"/>
              </a:rPr>
              <a:t> </a:t>
            </a:r>
            <a:r>
              <a:rPr lang="en-US" sz="1200" err="1">
                <a:ea typeface="+mn-lt"/>
                <a:cs typeface="+mn-lt"/>
              </a:rPr>
              <a:t>fiyatlarına</a:t>
            </a:r>
            <a:r>
              <a:rPr lang="en-US" sz="1200" dirty="0">
                <a:ea typeface="+mn-lt"/>
                <a:cs typeface="+mn-lt"/>
              </a:rPr>
              <a:t> </a:t>
            </a:r>
            <a:r>
              <a:rPr lang="en-US" sz="1200" err="1">
                <a:ea typeface="+mn-lt"/>
                <a:cs typeface="+mn-lt"/>
              </a:rPr>
              <a:t>maruz</a:t>
            </a:r>
            <a:r>
              <a:rPr lang="en-US" sz="1200" dirty="0">
                <a:ea typeface="+mn-lt"/>
                <a:cs typeface="+mn-lt"/>
              </a:rPr>
              <a:t> </a:t>
            </a:r>
            <a:r>
              <a:rPr lang="en-US" sz="1200" err="1">
                <a:ea typeface="+mn-lt"/>
                <a:cs typeface="+mn-lt"/>
              </a:rPr>
              <a:t>kalmalarını</a:t>
            </a:r>
            <a:r>
              <a:rPr lang="en-US" sz="1200" dirty="0">
                <a:ea typeface="+mn-lt"/>
                <a:cs typeface="+mn-lt"/>
              </a:rPr>
              <a:t> </a:t>
            </a:r>
            <a:r>
              <a:rPr lang="en-US" sz="1200" err="1">
                <a:ea typeface="+mn-lt"/>
                <a:cs typeface="+mn-lt"/>
              </a:rPr>
              <a:t>azaltır</a:t>
            </a:r>
            <a:r>
              <a:rPr lang="en-US" sz="1200" dirty="0">
                <a:ea typeface="+mn-lt"/>
                <a:cs typeface="+mn-lt"/>
              </a:rPr>
              <a:t>.</a:t>
            </a:r>
          </a:p>
          <a:p>
            <a:pPr marL="228600" lvl="1"/>
            <a:r>
              <a:rPr lang="en-US" sz="1200" err="1">
                <a:ea typeface="+mn-lt"/>
                <a:cs typeface="+mn-lt"/>
              </a:rPr>
              <a:t>İleri</a:t>
            </a:r>
            <a:r>
              <a:rPr lang="en-US" sz="1200" dirty="0">
                <a:ea typeface="+mn-lt"/>
                <a:cs typeface="+mn-lt"/>
              </a:rPr>
              <a:t> </a:t>
            </a:r>
            <a:r>
              <a:rPr lang="en-US" sz="1200" err="1">
                <a:ea typeface="+mn-lt"/>
                <a:cs typeface="+mn-lt"/>
              </a:rPr>
              <a:t>İşlemler:Bunlar</a:t>
            </a:r>
            <a:r>
              <a:rPr lang="en-US" sz="1200" dirty="0">
                <a:ea typeface="+mn-lt"/>
                <a:cs typeface="+mn-lt"/>
              </a:rPr>
              <a:t> </a:t>
            </a:r>
            <a:r>
              <a:rPr lang="en-US" sz="1200" err="1">
                <a:ea typeface="+mn-lt"/>
                <a:cs typeface="+mn-lt"/>
              </a:rPr>
              <a:t>daha</a:t>
            </a:r>
            <a:r>
              <a:rPr lang="en-US" sz="1200" dirty="0">
                <a:ea typeface="+mn-lt"/>
                <a:cs typeface="+mn-lt"/>
              </a:rPr>
              <a:t> </a:t>
            </a:r>
            <a:r>
              <a:rPr lang="en-US" sz="1200" err="1">
                <a:ea typeface="+mn-lt"/>
                <a:cs typeface="+mn-lt"/>
              </a:rPr>
              <a:t>az</a:t>
            </a:r>
            <a:r>
              <a:rPr lang="en-US" sz="1200" dirty="0">
                <a:ea typeface="+mn-lt"/>
                <a:cs typeface="+mn-lt"/>
              </a:rPr>
              <a:t> </a:t>
            </a:r>
            <a:r>
              <a:rPr lang="en-US" sz="1200" err="1">
                <a:ea typeface="+mn-lt"/>
                <a:cs typeface="+mn-lt"/>
              </a:rPr>
              <a:t>standartlaştırılmış</a:t>
            </a:r>
            <a:r>
              <a:rPr lang="en-US" sz="1200" dirty="0">
                <a:ea typeface="+mn-lt"/>
                <a:cs typeface="+mn-lt"/>
              </a:rPr>
              <a:t> </a:t>
            </a:r>
            <a:r>
              <a:rPr lang="en-US" sz="1200" err="1">
                <a:ea typeface="+mn-lt"/>
                <a:cs typeface="+mn-lt"/>
              </a:rPr>
              <a:t>sözleşmelere</a:t>
            </a:r>
            <a:r>
              <a:rPr lang="en-US" sz="1200" dirty="0">
                <a:ea typeface="+mn-lt"/>
                <a:cs typeface="+mn-lt"/>
              </a:rPr>
              <a:t> </a:t>
            </a:r>
            <a:r>
              <a:rPr lang="en-US" sz="1200" err="1">
                <a:ea typeface="+mn-lt"/>
                <a:cs typeface="+mn-lt"/>
              </a:rPr>
              <a:t>sahip</a:t>
            </a:r>
            <a:r>
              <a:rPr lang="en-US" sz="1200" dirty="0">
                <a:ea typeface="+mn-lt"/>
                <a:cs typeface="+mn-lt"/>
              </a:rPr>
              <a:t> </a:t>
            </a:r>
            <a:r>
              <a:rPr lang="en-US" sz="1200" err="1">
                <a:ea typeface="+mn-lt"/>
                <a:cs typeface="+mn-lt"/>
              </a:rPr>
              <a:t>işlemlerdir</a:t>
            </a:r>
            <a:r>
              <a:rPr lang="en-US" sz="1200" dirty="0">
                <a:ea typeface="+mn-lt"/>
                <a:cs typeface="+mn-lt"/>
              </a:rPr>
              <a:t>. </a:t>
            </a:r>
            <a:r>
              <a:rPr lang="en-US" sz="1200" err="1">
                <a:ea typeface="+mn-lt"/>
                <a:cs typeface="+mn-lt"/>
              </a:rPr>
              <a:t>Vadeli</a:t>
            </a:r>
            <a:r>
              <a:rPr lang="en-US" sz="1200" dirty="0">
                <a:ea typeface="+mn-lt"/>
                <a:cs typeface="+mn-lt"/>
              </a:rPr>
              <a:t> </a:t>
            </a:r>
            <a:r>
              <a:rPr lang="en-US" sz="1200" err="1">
                <a:ea typeface="+mn-lt"/>
                <a:cs typeface="+mn-lt"/>
              </a:rPr>
              <a:t>bir</a:t>
            </a:r>
            <a:r>
              <a:rPr lang="en-US" sz="1200" dirty="0">
                <a:ea typeface="+mn-lt"/>
                <a:cs typeface="+mn-lt"/>
              </a:rPr>
              <a:t> </a:t>
            </a:r>
            <a:r>
              <a:rPr lang="en-US" sz="1200" err="1">
                <a:ea typeface="+mn-lt"/>
                <a:cs typeface="+mn-lt"/>
              </a:rPr>
              <a:t>sözleşme</a:t>
            </a:r>
            <a:r>
              <a:rPr lang="en-US" sz="1200" dirty="0">
                <a:ea typeface="+mn-lt"/>
                <a:cs typeface="+mn-lt"/>
              </a:rPr>
              <a:t>, </a:t>
            </a:r>
            <a:r>
              <a:rPr lang="en-US" sz="1200" err="1">
                <a:ea typeface="+mn-lt"/>
                <a:cs typeface="+mn-lt"/>
              </a:rPr>
              <a:t>belirli</a:t>
            </a:r>
            <a:r>
              <a:rPr lang="en-US" sz="1200" dirty="0">
                <a:ea typeface="+mn-lt"/>
                <a:cs typeface="+mn-lt"/>
              </a:rPr>
              <a:t> </a:t>
            </a:r>
            <a:r>
              <a:rPr lang="en-US" sz="1200" err="1">
                <a:ea typeface="+mn-lt"/>
                <a:cs typeface="+mn-lt"/>
              </a:rPr>
              <a:t>bir</a:t>
            </a:r>
            <a:r>
              <a:rPr lang="en-US" sz="1200" dirty="0">
                <a:ea typeface="+mn-lt"/>
                <a:cs typeface="+mn-lt"/>
              </a:rPr>
              <a:t> </a:t>
            </a:r>
            <a:r>
              <a:rPr lang="en-US" sz="1200" err="1">
                <a:ea typeface="+mn-lt"/>
                <a:cs typeface="+mn-lt"/>
              </a:rPr>
              <a:t>tarihte</a:t>
            </a:r>
            <a:r>
              <a:rPr lang="en-US" sz="1200" dirty="0">
                <a:ea typeface="+mn-lt"/>
                <a:cs typeface="+mn-lt"/>
              </a:rPr>
              <a:t> </a:t>
            </a:r>
            <a:r>
              <a:rPr lang="en-US" sz="1200" err="1">
                <a:ea typeface="+mn-lt"/>
                <a:cs typeface="+mn-lt"/>
              </a:rPr>
              <a:t>kararlaştırılan</a:t>
            </a:r>
            <a:r>
              <a:rPr lang="en-US" sz="1200" dirty="0">
                <a:ea typeface="+mn-lt"/>
                <a:cs typeface="+mn-lt"/>
              </a:rPr>
              <a:t> </a:t>
            </a:r>
            <a:r>
              <a:rPr lang="en-US" sz="1200" err="1">
                <a:ea typeface="+mn-lt"/>
                <a:cs typeface="+mn-lt"/>
              </a:rPr>
              <a:t>bir</a:t>
            </a:r>
            <a:r>
              <a:rPr lang="en-US" sz="1200" dirty="0">
                <a:ea typeface="+mn-lt"/>
                <a:cs typeface="+mn-lt"/>
              </a:rPr>
              <a:t> </a:t>
            </a:r>
            <a:r>
              <a:rPr lang="en-US" sz="1200" err="1">
                <a:ea typeface="+mn-lt"/>
                <a:cs typeface="+mn-lt"/>
              </a:rPr>
              <a:t>fiyata</a:t>
            </a:r>
            <a:r>
              <a:rPr lang="en-US" sz="1200" dirty="0">
                <a:ea typeface="+mn-lt"/>
                <a:cs typeface="+mn-lt"/>
              </a:rPr>
              <a:t> </a:t>
            </a:r>
            <a:r>
              <a:rPr lang="en-US" sz="1200" err="1">
                <a:ea typeface="+mn-lt"/>
                <a:cs typeface="+mn-lt"/>
              </a:rPr>
              <a:t>elektrik</a:t>
            </a:r>
            <a:r>
              <a:rPr lang="en-US" sz="1200" dirty="0">
                <a:ea typeface="+mn-lt"/>
                <a:cs typeface="+mn-lt"/>
              </a:rPr>
              <a:t> </a:t>
            </a:r>
            <a:r>
              <a:rPr lang="en-US" sz="1200" err="1">
                <a:ea typeface="+mn-lt"/>
                <a:cs typeface="+mn-lt"/>
              </a:rPr>
              <a:t>alıp</a:t>
            </a:r>
            <a:r>
              <a:rPr lang="en-US" sz="1200" dirty="0">
                <a:ea typeface="+mn-lt"/>
                <a:cs typeface="+mn-lt"/>
              </a:rPr>
              <a:t> </a:t>
            </a:r>
            <a:r>
              <a:rPr lang="en-US" sz="1200" err="1">
                <a:ea typeface="+mn-lt"/>
                <a:cs typeface="+mn-lt"/>
              </a:rPr>
              <a:t>satmayı</a:t>
            </a:r>
            <a:r>
              <a:rPr lang="en-US" sz="1200" dirty="0">
                <a:ea typeface="+mn-lt"/>
                <a:cs typeface="+mn-lt"/>
              </a:rPr>
              <a:t> </a:t>
            </a:r>
            <a:r>
              <a:rPr lang="en-US" sz="1200" err="1">
                <a:ea typeface="+mn-lt"/>
                <a:cs typeface="+mn-lt"/>
              </a:rPr>
              <a:t>kabul</a:t>
            </a:r>
            <a:r>
              <a:rPr lang="en-US" sz="1200" dirty="0">
                <a:ea typeface="+mn-lt"/>
                <a:cs typeface="+mn-lt"/>
              </a:rPr>
              <a:t> </a:t>
            </a:r>
            <a:r>
              <a:rPr lang="en-US" sz="1200" err="1">
                <a:ea typeface="+mn-lt"/>
                <a:cs typeface="+mn-lt"/>
              </a:rPr>
              <a:t>eden</a:t>
            </a:r>
            <a:r>
              <a:rPr lang="en-US" sz="1200" dirty="0">
                <a:ea typeface="+mn-lt"/>
                <a:cs typeface="+mn-lt"/>
              </a:rPr>
              <a:t> </a:t>
            </a:r>
            <a:r>
              <a:rPr lang="en-US" sz="1200" err="1">
                <a:ea typeface="+mn-lt"/>
                <a:cs typeface="+mn-lt"/>
              </a:rPr>
              <a:t>iki</a:t>
            </a:r>
            <a:r>
              <a:rPr lang="en-US" sz="1200" dirty="0">
                <a:ea typeface="+mn-lt"/>
                <a:cs typeface="+mn-lt"/>
              </a:rPr>
              <a:t> </a:t>
            </a:r>
            <a:r>
              <a:rPr lang="en-US" sz="1200" err="1">
                <a:ea typeface="+mn-lt"/>
                <a:cs typeface="+mn-lt"/>
              </a:rPr>
              <a:t>taraf</a:t>
            </a:r>
            <a:r>
              <a:rPr lang="en-US" sz="1200" dirty="0">
                <a:ea typeface="+mn-lt"/>
                <a:cs typeface="+mn-lt"/>
              </a:rPr>
              <a:t> </a:t>
            </a:r>
            <a:r>
              <a:rPr lang="en-US" sz="1200" err="1">
                <a:ea typeface="+mn-lt"/>
                <a:cs typeface="+mn-lt"/>
              </a:rPr>
              <a:t>arasındaki</a:t>
            </a:r>
            <a:r>
              <a:rPr lang="en-US" sz="1200" dirty="0">
                <a:ea typeface="+mn-lt"/>
                <a:cs typeface="+mn-lt"/>
              </a:rPr>
              <a:t> </a:t>
            </a:r>
            <a:r>
              <a:rPr lang="en-US" sz="1200" err="1">
                <a:ea typeface="+mn-lt"/>
                <a:cs typeface="+mn-lt"/>
              </a:rPr>
              <a:t>bir</a:t>
            </a:r>
            <a:r>
              <a:rPr lang="en-US" sz="1200" dirty="0">
                <a:ea typeface="+mn-lt"/>
                <a:cs typeface="+mn-lt"/>
              </a:rPr>
              <a:t> </a:t>
            </a:r>
            <a:r>
              <a:rPr lang="en-US" sz="1200" err="1">
                <a:ea typeface="+mn-lt"/>
                <a:cs typeface="+mn-lt"/>
              </a:rPr>
              <a:t>sözleşmedir</a:t>
            </a:r>
            <a:r>
              <a:rPr lang="en-US" sz="1200" dirty="0">
                <a:ea typeface="+mn-lt"/>
                <a:cs typeface="+mn-lt"/>
              </a:rPr>
              <a:t>. Bu </a:t>
            </a:r>
            <a:r>
              <a:rPr lang="en-US" sz="1200" err="1">
                <a:ea typeface="+mn-lt"/>
                <a:cs typeface="+mn-lt"/>
              </a:rPr>
              <a:t>bazen</a:t>
            </a:r>
            <a:r>
              <a:rPr lang="en-US" sz="1200" dirty="0">
                <a:ea typeface="+mn-lt"/>
                <a:cs typeface="+mn-lt"/>
              </a:rPr>
              <a:t> </a:t>
            </a:r>
            <a:r>
              <a:rPr lang="en-US" sz="1200" err="1">
                <a:ea typeface="+mn-lt"/>
                <a:cs typeface="+mn-lt"/>
              </a:rPr>
              <a:t>tezgah</a:t>
            </a:r>
            <a:r>
              <a:rPr lang="en-US" sz="1200" dirty="0">
                <a:ea typeface="+mn-lt"/>
                <a:cs typeface="+mn-lt"/>
              </a:rPr>
              <a:t> </a:t>
            </a:r>
            <a:r>
              <a:rPr lang="en-US" sz="1200" err="1">
                <a:ea typeface="+mn-lt"/>
                <a:cs typeface="+mn-lt"/>
              </a:rPr>
              <a:t>üstü</a:t>
            </a:r>
            <a:r>
              <a:rPr lang="en-US" sz="1200" dirty="0">
                <a:ea typeface="+mn-lt"/>
                <a:cs typeface="+mn-lt"/>
              </a:rPr>
              <a:t> </a:t>
            </a:r>
            <a:r>
              <a:rPr lang="en-US" sz="1200" err="1">
                <a:ea typeface="+mn-lt"/>
                <a:cs typeface="+mn-lt"/>
              </a:rPr>
              <a:t>ticaret</a:t>
            </a:r>
            <a:r>
              <a:rPr lang="en-US" sz="1200" dirty="0">
                <a:ea typeface="+mn-lt"/>
                <a:cs typeface="+mn-lt"/>
              </a:rPr>
              <a:t> </a:t>
            </a:r>
            <a:r>
              <a:rPr lang="en-US" sz="1200" err="1">
                <a:ea typeface="+mn-lt"/>
                <a:cs typeface="+mn-lt"/>
              </a:rPr>
              <a:t>olarak</a:t>
            </a:r>
            <a:r>
              <a:rPr lang="en-US" sz="1200" dirty="0">
                <a:ea typeface="+mn-lt"/>
                <a:cs typeface="+mn-lt"/>
              </a:rPr>
              <a:t> </a:t>
            </a:r>
            <a:r>
              <a:rPr lang="en-US" sz="1200" err="1">
                <a:ea typeface="+mn-lt"/>
                <a:cs typeface="+mn-lt"/>
              </a:rPr>
              <a:t>adlandırılır</a:t>
            </a:r>
            <a:r>
              <a:rPr lang="en-US" sz="1200" dirty="0">
                <a:ea typeface="+mn-lt"/>
                <a:cs typeface="+mn-lt"/>
              </a:rPr>
              <a:t>.</a:t>
            </a:r>
            <a:endParaRPr lang="en-US" sz="1200" dirty="0">
              <a:ea typeface="Calibri"/>
              <a:cs typeface="Calibri" panose="020F0502020204030204"/>
            </a:endParaRPr>
          </a:p>
          <a:p>
            <a:pPr marL="228600" lvl="1"/>
            <a:r>
              <a:rPr lang="en-US" sz="1200" err="1">
                <a:ea typeface="+mn-lt"/>
                <a:cs typeface="+mn-lt"/>
              </a:rPr>
              <a:t>Vadeli</a:t>
            </a:r>
            <a:r>
              <a:rPr lang="en-US" sz="1200" dirty="0">
                <a:ea typeface="+mn-lt"/>
                <a:cs typeface="+mn-lt"/>
              </a:rPr>
              <a:t> </a:t>
            </a:r>
            <a:r>
              <a:rPr lang="en-US" sz="1200" err="1">
                <a:ea typeface="+mn-lt"/>
                <a:cs typeface="+mn-lt"/>
              </a:rPr>
              <a:t>İşlemler:Vadeli</a:t>
            </a:r>
            <a:r>
              <a:rPr lang="en-US" sz="1200" dirty="0">
                <a:ea typeface="+mn-lt"/>
                <a:cs typeface="+mn-lt"/>
              </a:rPr>
              <a:t> </a:t>
            </a:r>
            <a:r>
              <a:rPr lang="en-US" sz="1200" err="1">
                <a:ea typeface="+mn-lt"/>
                <a:cs typeface="+mn-lt"/>
              </a:rPr>
              <a:t>sözleşmeler</a:t>
            </a:r>
            <a:r>
              <a:rPr lang="en-US" sz="1200" dirty="0">
                <a:ea typeface="+mn-lt"/>
                <a:cs typeface="+mn-lt"/>
              </a:rPr>
              <a:t> </a:t>
            </a:r>
            <a:r>
              <a:rPr lang="en-US" sz="1200" err="1">
                <a:ea typeface="+mn-lt"/>
                <a:cs typeface="+mn-lt"/>
              </a:rPr>
              <a:t>gibi</a:t>
            </a:r>
            <a:r>
              <a:rPr lang="en-US" sz="1200" dirty="0">
                <a:ea typeface="+mn-lt"/>
                <a:cs typeface="+mn-lt"/>
              </a:rPr>
              <a:t>, </a:t>
            </a:r>
            <a:r>
              <a:rPr lang="en-US" sz="1200" err="1">
                <a:ea typeface="+mn-lt"/>
                <a:cs typeface="+mn-lt"/>
              </a:rPr>
              <a:t>vadeli</a:t>
            </a:r>
            <a:r>
              <a:rPr lang="en-US" sz="1200" dirty="0">
                <a:ea typeface="+mn-lt"/>
                <a:cs typeface="+mn-lt"/>
              </a:rPr>
              <a:t> </a:t>
            </a:r>
            <a:r>
              <a:rPr lang="en-US" sz="1200" err="1">
                <a:ea typeface="+mn-lt"/>
                <a:cs typeface="+mn-lt"/>
              </a:rPr>
              <a:t>işlemler</a:t>
            </a:r>
            <a:r>
              <a:rPr lang="en-US" sz="1200" dirty="0">
                <a:ea typeface="+mn-lt"/>
                <a:cs typeface="+mn-lt"/>
              </a:rPr>
              <a:t> de </a:t>
            </a:r>
            <a:r>
              <a:rPr lang="en-US" sz="1200" err="1">
                <a:ea typeface="+mn-lt"/>
                <a:cs typeface="+mn-lt"/>
              </a:rPr>
              <a:t>elektriğin</a:t>
            </a:r>
            <a:r>
              <a:rPr lang="en-US" sz="1200" dirty="0">
                <a:ea typeface="+mn-lt"/>
                <a:cs typeface="+mn-lt"/>
              </a:rPr>
              <a:t> </a:t>
            </a:r>
            <a:r>
              <a:rPr lang="en-US" sz="1200" err="1">
                <a:ea typeface="+mn-lt"/>
                <a:cs typeface="+mn-lt"/>
              </a:rPr>
              <a:t>gelecekte</a:t>
            </a:r>
            <a:r>
              <a:rPr lang="en-US" sz="1200" dirty="0">
                <a:ea typeface="+mn-lt"/>
                <a:cs typeface="+mn-lt"/>
              </a:rPr>
              <a:t> </a:t>
            </a:r>
            <a:r>
              <a:rPr lang="en-US" sz="1200" err="1">
                <a:ea typeface="+mn-lt"/>
                <a:cs typeface="+mn-lt"/>
              </a:rPr>
              <a:t>bir</a:t>
            </a:r>
            <a:r>
              <a:rPr lang="en-US" sz="1200" dirty="0">
                <a:ea typeface="+mn-lt"/>
                <a:cs typeface="+mn-lt"/>
              </a:rPr>
              <a:t> </a:t>
            </a:r>
            <a:r>
              <a:rPr lang="en-US" sz="1200" err="1">
                <a:ea typeface="+mn-lt"/>
                <a:cs typeface="+mn-lt"/>
              </a:rPr>
              <a:t>noktada</a:t>
            </a:r>
            <a:r>
              <a:rPr lang="en-US" sz="1200" dirty="0">
                <a:ea typeface="+mn-lt"/>
                <a:cs typeface="+mn-lt"/>
              </a:rPr>
              <a:t> </a:t>
            </a:r>
            <a:r>
              <a:rPr lang="en-US" sz="1200" err="1">
                <a:ea typeface="+mn-lt"/>
                <a:cs typeface="+mn-lt"/>
              </a:rPr>
              <a:t>teslim</a:t>
            </a:r>
            <a:r>
              <a:rPr lang="en-US" sz="1200" dirty="0">
                <a:ea typeface="+mn-lt"/>
                <a:cs typeface="+mn-lt"/>
              </a:rPr>
              <a:t> </a:t>
            </a:r>
            <a:r>
              <a:rPr lang="en-US" sz="1200" err="1">
                <a:ea typeface="+mn-lt"/>
                <a:cs typeface="+mn-lt"/>
              </a:rPr>
              <a:t>edilmesi</a:t>
            </a:r>
            <a:r>
              <a:rPr lang="en-US" sz="1200" dirty="0">
                <a:ea typeface="+mn-lt"/>
                <a:cs typeface="+mn-lt"/>
              </a:rPr>
              <a:t> </a:t>
            </a:r>
            <a:r>
              <a:rPr lang="en-US" sz="1200" err="1">
                <a:ea typeface="+mn-lt"/>
                <a:cs typeface="+mn-lt"/>
              </a:rPr>
              <a:t>içindir</a:t>
            </a:r>
            <a:r>
              <a:rPr lang="en-US" sz="1200" dirty="0">
                <a:ea typeface="+mn-lt"/>
                <a:cs typeface="+mn-lt"/>
              </a:rPr>
              <a:t>. </a:t>
            </a:r>
            <a:r>
              <a:rPr lang="en-US" sz="1200" err="1">
                <a:ea typeface="+mn-lt"/>
                <a:cs typeface="+mn-lt"/>
              </a:rPr>
              <a:t>Bununla</a:t>
            </a:r>
            <a:r>
              <a:rPr lang="en-US" sz="1200" dirty="0">
                <a:ea typeface="+mn-lt"/>
                <a:cs typeface="+mn-lt"/>
              </a:rPr>
              <a:t> </a:t>
            </a:r>
            <a:r>
              <a:rPr lang="en-US" sz="1200" err="1">
                <a:ea typeface="+mn-lt"/>
                <a:cs typeface="+mn-lt"/>
              </a:rPr>
              <a:t>birlikte</a:t>
            </a:r>
            <a:r>
              <a:rPr lang="en-US" sz="1200" dirty="0">
                <a:ea typeface="+mn-lt"/>
                <a:cs typeface="+mn-lt"/>
              </a:rPr>
              <a:t>, </a:t>
            </a:r>
            <a:r>
              <a:rPr lang="en-US" sz="1200" err="1">
                <a:ea typeface="+mn-lt"/>
                <a:cs typeface="+mn-lt"/>
              </a:rPr>
              <a:t>sözleşmeler</a:t>
            </a:r>
            <a:r>
              <a:rPr lang="en-US" sz="1200" dirty="0">
                <a:ea typeface="+mn-lt"/>
                <a:cs typeface="+mn-lt"/>
              </a:rPr>
              <a:t> </a:t>
            </a:r>
            <a:r>
              <a:rPr lang="en-US" sz="1200" err="1">
                <a:ea typeface="+mn-lt"/>
                <a:cs typeface="+mn-lt"/>
              </a:rPr>
              <a:t>bir</a:t>
            </a:r>
            <a:r>
              <a:rPr lang="en-US" sz="1200" dirty="0">
                <a:ea typeface="+mn-lt"/>
                <a:cs typeface="+mn-lt"/>
              </a:rPr>
              <a:t> </a:t>
            </a:r>
            <a:r>
              <a:rPr lang="en-US" sz="1200" err="1">
                <a:ea typeface="+mn-lt"/>
                <a:cs typeface="+mn-lt"/>
              </a:rPr>
              <a:t>borsada</a:t>
            </a:r>
            <a:r>
              <a:rPr lang="en-US" sz="1200" dirty="0">
                <a:ea typeface="+mn-lt"/>
                <a:cs typeface="+mn-lt"/>
              </a:rPr>
              <a:t> </a:t>
            </a:r>
            <a:r>
              <a:rPr lang="en-US" sz="1200" err="1">
                <a:ea typeface="+mn-lt"/>
                <a:cs typeface="+mn-lt"/>
              </a:rPr>
              <a:t>işlem</a:t>
            </a:r>
            <a:r>
              <a:rPr lang="en-US" sz="1200" dirty="0">
                <a:ea typeface="+mn-lt"/>
                <a:cs typeface="+mn-lt"/>
              </a:rPr>
              <a:t> </a:t>
            </a:r>
            <a:r>
              <a:rPr lang="en-US" sz="1200" err="1">
                <a:ea typeface="+mn-lt"/>
                <a:cs typeface="+mn-lt"/>
              </a:rPr>
              <a:t>gördükleri</a:t>
            </a:r>
            <a:r>
              <a:rPr lang="en-US" sz="1200" dirty="0">
                <a:ea typeface="+mn-lt"/>
                <a:cs typeface="+mn-lt"/>
              </a:rPr>
              <a:t> </a:t>
            </a:r>
            <a:r>
              <a:rPr lang="en-US" sz="1200" err="1">
                <a:ea typeface="+mn-lt"/>
                <a:cs typeface="+mn-lt"/>
              </a:rPr>
              <a:t>için</a:t>
            </a:r>
            <a:r>
              <a:rPr lang="en-US" sz="1200" dirty="0">
                <a:ea typeface="+mn-lt"/>
                <a:cs typeface="+mn-lt"/>
              </a:rPr>
              <a:t> </a:t>
            </a:r>
            <a:r>
              <a:rPr lang="en-US" sz="1200" err="1">
                <a:ea typeface="+mn-lt"/>
                <a:cs typeface="+mn-lt"/>
              </a:rPr>
              <a:t>daha</a:t>
            </a:r>
            <a:r>
              <a:rPr lang="en-US" sz="1200" dirty="0">
                <a:ea typeface="+mn-lt"/>
                <a:cs typeface="+mn-lt"/>
              </a:rPr>
              <a:t> </a:t>
            </a:r>
            <a:r>
              <a:rPr lang="en-US" sz="1200" err="1">
                <a:ea typeface="+mn-lt"/>
                <a:cs typeface="+mn-lt"/>
              </a:rPr>
              <a:t>standart</a:t>
            </a:r>
            <a:r>
              <a:rPr lang="en-US" sz="1200" dirty="0">
                <a:ea typeface="+mn-lt"/>
                <a:cs typeface="+mn-lt"/>
              </a:rPr>
              <a:t> </a:t>
            </a:r>
            <a:r>
              <a:rPr lang="en-US" sz="1200" err="1">
                <a:ea typeface="+mn-lt"/>
                <a:cs typeface="+mn-lt"/>
              </a:rPr>
              <a:t>ve</a:t>
            </a:r>
            <a:r>
              <a:rPr lang="en-US" sz="1200" dirty="0">
                <a:ea typeface="+mn-lt"/>
                <a:cs typeface="+mn-lt"/>
              </a:rPr>
              <a:t> </a:t>
            </a:r>
            <a:r>
              <a:rPr lang="en-US" sz="1200" err="1">
                <a:ea typeface="+mn-lt"/>
                <a:cs typeface="+mn-lt"/>
              </a:rPr>
              <a:t>daha</a:t>
            </a:r>
            <a:r>
              <a:rPr lang="en-US" sz="1200" dirty="0">
                <a:ea typeface="+mn-lt"/>
                <a:cs typeface="+mn-lt"/>
              </a:rPr>
              <a:t> </a:t>
            </a:r>
            <a:r>
              <a:rPr lang="en-US" sz="1200" err="1">
                <a:ea typeface="+mn-lt"/>
                <a:cs typeface="+mn-lt"/>
              </a:rPr>
              <a:t>az</a:t>
            </a:r>
            <a:r>
              <a:rPr lang="en-US" sz="1200" dirty="0">
                <a:ea typeface="+mn-lt"/>
                <a:cs typeface="+mn-lt"/>
              </a:rPr>
              <a:t> </a:t>
            </a:r>
            <a:r>
              <a:rPr lang="en-US" sz="1200" err="1">
                <a:ea typeface="+mn-lt"/>
                <a:cs typeface="+mn-lt"/>
              </a:rPr>
              <a:t>esnektir</a:t>
            </a:r>
            <a:r>
              <a:rPr lang="en-US" sz="1200" dirty="0">
                <a:ea typeface="+mn-lt"/>
                <a:cs typeface="+mn-lt"/>
              </a:rPr>
              <a:t>.</a:t>
            </a:r>
            <a:endParaRPr lang="en-US" sz="1200" dirty="0">
              <a:ea typeface="Calibri"/>
              <a:cs typeface="Calibri" panose="020F0502020204030204"/>
            </a:endParaRPr>
          </a:p>
          <a:p>
            <a:pPr marL="285750" indent="-285750"/>
            <a:endParaRPr lang="tr-TR" sz="1200" dirty="0">
              <a:solidFill>
                <a:schemeClr val="tx2"/>
              </a:solidFill>
              <a:ea typeface="Calibri"/>
              <a:cs typeface="Calibri"/>
            </a:endParaRPr>
          </a:p>
          <a:p>
            <a:endParaRPr lang="tr-TR" sz="1200" dirty="0">
              <a:solidFill>
                <a:schemeClr val="tx2"/>
              </a:solidFill>
              <a:ea typeface="Calibri"/>
              <a:cs typeface="Calibri"/>
            </a:endParaRPr>
          </a:p>
          <a:p>
            <a:pPr marL="0" indent="0">
              <a:buNone/>
            </a:pPr>
            <a:endParaRPr lang="tr-TR" sz="1200" b="1" dirty="0">
              <a:solidFill>
                <a:schemeClr val="tx2"/>
              </a:solidFill>
              <a:ea typeface="Calibri"/>
              <a:cs typeface="Calibri"/>
            </a:endParaRPr>
          </a:p>
        </p:txBody>
      </p:sp>
      <p:grpSp>
        <p:nvGrpSpPr>
          <p:cNvPr id="12" name="Group 11">
            <a:extLst>
              <a:ext uri="{FF2B5EF4-FFF2-40B4-BE49-F238E27FC236}">
                <a16:creationId xmlns:a16="http://schemas.microsoft.com/office/drawing/2014/main" id="{13621FAC-5123-4838-A7BE-271A4095B2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13" name="Freeform: Shape 12">
              <a:extLst>
                <a:ext uri="{FF2B5EF4-FFF2-40B4-BE49-F238E27FC236}">
                  <a16:creationId xmlns:a16="http://schemas.microsoft.com/office/drawing/2014/main" id="{9084F7DB-2C1C-470A-A963-600DAEF0A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1B6B121-76D5-4D26-92B4-697EBDEE3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94B9A53-60A5-4916-BC15-DB03763D9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7CB5DB3-B68B-4EDB-8EB4-F70741361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84155140"/>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12</Slides>
  <Notes>8</Notes>
  <HiddenSlides>0</HiddenSlides>
  <MMClips>0</MMClips>
  <ScaleCrop>false</ScaleCrop>
  <HeadingPairs>
    <vt:vector size="4" baseType="variant">
      <vt:variant>
        <vt:lpstr>Tema</vt:lpstr>
      </vt:variant>
      <vt:variant>
        <vt:i4>1</vt:i4>
      </vt:variant>
      <vt:variant>
        <vt:lpstr>Slayt Başlıkları</vt:lpstr>
      </vt:variant>
      <vt:variant>
        <vt:i4>12</vt:i4>
      </vt:variant>
    </vt:vector>
  </HeadingPairs>
  <TitlesOfParts>
    <vt:vector size="13" baseType="lpstr">
      <vt:lpstr>Ofis Teması</vt:lpstr>
      <vt:lpstr>PowerPoint Sunusu</vt:lpstr>
      <vt:lpstr>PowerPoint Sunusu</vt:lpstr>
      <vt:lpstr>PowerPoint Sunusu</vt:lpstr>
      <vt:lpstr>Spot Elektrik Piyasası</vt:lpstr>
      <vt:lpstr>Gerçek Zamanlı Piyasalar</vt:lpstr>
      <vt:lpstr>PowerPoint Sunusu</vt:lpstr>
      <vt:lpstr>PowerPoint Sunusu</vt:lpstr>
      <vt:lpstr>Birleşik Krallık Elektrik Piyasası </vt:lpstr>
      <vt:lpstr>PowerPoint Sunusu</vt:lpstr>
      <vt:lpstr>SPOT PİYASALAR</vt:lpstr>
      <vt:lpstr>PowerPoint Sunusu</vt:lpstr>
      <vt:lpstr>Yan Hizmetler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938</cp:revision>
  <dcterms:created xsi:type="dcterms:W3CDTF">2023-12-25T12:08:24Z</dcterms:created>
  <dcterms:modified xsi:type="dcterms:W3CDTF">2023-12-26T21:51:08Z</dcterms:modified>
</cp:coreProperties>
</file>