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6858000" cx="12192000"/>
  <p:notesSz cx="6858000" cy="9144000"/>
  <p:embeddedFontLst>
    <p:embeddedFont>
      <p:font typeface="Gill Sans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E34E7CE-EC19-4181-9050-B7121E7DDE62}">
  <a:tblStyle styleId="{3E34E7CE-EC19-4181-9050-B7121E7DDE62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GillSans-bold.fntdata"/><Relationship Id="rId10" Type="http://schemas.openxmlformats.org/officeDocument/2006/relationships/slide" Target="slides/slide4.xml"/><Relationship Id="rId32" Type="http://schemas.openxmlformats.org/officeDocument/2006/relationships/font" Target="fonts/GillSans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ff08e2ee2b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2ff08e2ee2b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0ee4a8307f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30ee4a8307f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febe23404d_1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2febe23404d_1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febe23404d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2febe23404d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febe23404d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2febe23404d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ff08e2ee2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2ff08e2ee2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ff08e2ee2b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2ff08e2ee2b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/>
          <p:nvPr>
            <p:ph type="ctrTitle"/>
          </p:nvPr>
        </p:nvSpPr>
        <p:spPr>
          <a:xfrm>
            <a:off x="1910080" y="359898"/>
            <a:ext cx="9875520" cy="1472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1910080" y="1850064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  <a:defRPr sz="2600">
                <a:solidFill>
                  <a:srgbClr val="282828"/>
                </a:solidFill>
              </a:defRPr>
            </a:lvl1pPr>
            <a:lvl2pPr lvl="1" algn="ctr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0" type="dt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>
            <a:gsLst>
              <a:gs pos="0">
                <a:srgbClr val="D0F8FF">
                  <a:alpha val="94901"/>
                </a:srgbClr>
              </a:gs>
              <a:gs pos="50000">
                <a:srgbClr val="B9E9FD">
                  <a:alpha val="89803"/>
                </a:srgbClr>
              </a:gs>
              <a:gs pos="95000">
                <a:srgbClr val="56D6FF">
                  <a:alpha val="87843"/>
                </a:srgbClr>
              </a:gs>
              <a:gs pos="100000">
                <a:srgbClr val="00DBFF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29EBD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cap="rnd" cmpd="sng" w="12700">
            <a:solidFill>
              <a:srgbClr val="278EA7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/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" type="body"/>
          </p:nvPr>
        </p:nvSpPr>
        <p:spPr>
          <a:xfrm rot="5400000">
            <a:off x="4512564" y="-1150620"/>
            <a:ext cx="4800600" cy="9997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0" type="dt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1" type="ftr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2" type="sldNum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type="title"/>
          </p:nvPr>
        </p:nvSpPr>
        <p:spPr>
          <a:xfrm rot="5400000">
            <a:off x="7437438" y="1981203"/>
            <a:ext cx="5851525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" type="body"/>
          </p:nvPr>
        </p:nvSpPr>
        <p:spPr>
          <a:xfrm rot="5400000">
            <a:off x="2306638" y="-507996"/>
            <a:ext cx="5851525" cy="74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0" type="dt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1" type="ftr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2" type="sldNum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/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" name="Google Shape;36;p4"/>
          <p:cNvSpPr txBox="1"/>
          <p:nvPr>
            <p:ph type="title"/>
          </p:nvPr>
        </p:nvSpPr>
        <p:spPr>
          <a:xfrm>
            <a:off x="3437856" y="2600325"/>
            <a:ext cx="8534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Gill Sans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3437856" y="1066800"/>
            <a:ext cx="8534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28282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0" type="dt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3048000" y="0"/>
            <a:ext cx="101600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97578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" name="Google Shape;42;p4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>
            <a:gsLst>
              <a:gs pos="0">
                <a:srgbClr val="D0F8FF">
                  <a:alpha val="94901"/>
                </a:srgbClr>
              </a:gs>
              <a:gs pos="50000">
                <a:srgbClr val="B9E9FD">
                  <a:alpha val="89803"/>
                </a:srgbClr>
              </a:gs>
              <a:gs pos="95000">
                <a:srgbClr val="56D6FF">
                  <a:alpha val="87843"/>
                </a:srgbClr>
              </a:gs>
              <a:gs pos="100000">
                <a:srgbClr val="00DBFF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29EBD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" name="Google Shape;43;p4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cap="rnd" cmpd="sng" w="12700">
            <a:solidFill>
              <a:srgbClr val="278EA7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type="title"/>
          </p:nvPr>
        </p:nvSpPr>
        <p:spPr>
          <a:xfrm>
            <a:off x="1914144" y="274320"/>
            <a:ext cx="999744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1914144" y="1524000"/>
            <a:ext cx="48768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2" type="body"/>
          </p:nvPr>
        </p:nvSpPr>
        <p:spPr>
          <a:xfrm>
            <a:off x="7034784" y="1524000"/>
            <a:ext cx="48768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0" type="dt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1" type="ftr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2" type="sldNum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/>
          <p:nvPr>
            <p:ph type="title"/>
          </p:nvPr>
        </p:nvSpPr>
        <p:spPr>
          <a:xfrm>
            <a:off x="609600" y="5160336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Gill Sans"/>
              <a:buNone/>
              <a:defRPr b="1" sz="45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" type="body"/>
          </p:nvPr>
        </p:nvSpPr>
        <p:spPr>
          <a:xfrm>
            <a:off x="609600" y="328278"/>
            <a:ext cx="536448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2" type="body"/>
          </p:nvPr>
        </p:nvSpPr>
        <p:spPr>
          <a:xfrm>
            <a:off x="6217920" y="328278"/>
            <a:ext cx="536448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3" type="body"/>
          </p:nvPr>
        </p:nvSpPr>
        <p:spPr>
          <a:xfrm>
            <a:off x="609600" y="969336"/>
            <a:ext cx="536448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4" type="body"/>
          </p:nvPr>
        </p:nvSpPr>
        <p:spPr>
          <a:xfrm>
            <a:off x="6217920" y="969336"/>
            <a:ext cx="536448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0" type="dt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1" type="ftr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12" type="sldNum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/>
          <p:nvPr>
            <p:ph type="title"/>
          </p:nvPr>
        </p:nvSpPr>
        <p:spPr>
          <a:xfrm>
            <a:off x="1914144" y="274320"/>
            <a:ext cx="999744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0" type="dt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1" type="ftr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2" type="sldNum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7" name="Google Shape;67;p8"/>
          <p:cNvSpPr txBox="1"/>
          <p:nvPr>
            <p:ph idx="10" type="dt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1353312" y="-54"/>
            <a:ext cx="97536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97578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/>
          <p:nvPr>
            <p:ph type="title"/>
          </p:nvPr>
        </p:nvSpPr>
        <p:spPr>
          <a:xfrm>
            <a:off x="609600" y="216778"/>
            <a:ext cx="50800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Gill Sans"/>
              <a:buNone/>
              <a:defRPr b="1" sz="2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" type="body"/>
          </p:nvPr>
        </p:nvSpPr>
        <p:spPr>
          <a:xfrm>
            <a:off x="609600" y="1406964"/>
            <a:ext cx="5080000" cy="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2" type="body"/>
          </p:nvPr>
        </p:nvSpPr>
        <p:spPr>
          <a:xfrm>
            <a:off x="609600" y="2133601"/>
            <a:ext cx="10871200" cy="399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0" type="dt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1" type="ftr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/>
          <p:nvPr>
            <p:ph type="title"/>
          </p:nvPr>
        </p:nvSpPr>
        <p:spPr>
          <a:xfrm>
            <a:off x="7849195" y="1066800"/>
            <a:ext cx="36576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Gill Sans"/>
              <a:buNone/>
              <a:defRPr b="1" sz="21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0" type="dt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1" type="ftr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10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500" rotWithShape="0" algn="tl" dir="5400000" dist="185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274300">
            <a:noAutofit/>
          </a:bodyPr>
          <a:lstStyle/>
          <a:p>
            <a:pPr indent="0" lvl="0" marL="0" marR="0" rtl="0" algn="l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sz="3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4" name="Google Shape;84;p10"/>
          <p:cNvSpPr/>
          <p:nvPr>
            <p:ph idx="2" type="pic"/>
          </p:nvPr>
        </p:nvSpPr>
        <p:spPr>
          <a:xfrm>
            <a:off x="1117600" y="1143004"/>
            <a:ext cx="5892800" cy="3514531"/>
          </a:xfrm>
          <a:prstGeom prst="roundRect">
            <a:avLst>
              <a:gd fmla="val 783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85" name="Google Shape;85;p10"/>
          <p:cNvSpPr/>
          <p:nvPr/>
        </p:nvSpPr>
        <p:spPr>
          <a:xfrm rot="-2131329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rgbClr val="C5F1FB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6" name="Google Shape;86;p10"/>
          <p:cNvSpPr/>
          <p:nvPr/>
        </p:nvSpPr>
        <p:spPr>
          <a:xfrm flipH="1" rot="2103354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chemeClr val="lt2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7" name="Google Shape;87;p10"/>
          <p:cNvSpPr txBox="1"/>
          <p:nvPr>
            <p:ph idx="1" type="body"/>
          </p:nvPr>
        </p:nvSpPr>
        <p:spPr>
          <a:xfrm>
            <a:off x="1117600" y="4800600"/>
            <a:ext cx="5892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777777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xy" tx="0" sx="90000" ty="0" sy="90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-1087902" y="-815922"/>
            <a:ext cx="2185183" cy="1638887"/>
          </a:xfrm>
          <a:prstGeom prst="pie">
            <a:avLst>
              <a:gd fmla="val 0" name="adj1"/>
              <a:gd fmla="val 5402120" name="adj2"/>
            </a:avLst>
          </a:prstGeom>
          <a:solidFill>
            <a:srgbClr val="F5FEFF">
              <a:alpha val="32941"/>
            </a:srgbClr>
          </a:solidFill>
          <a:ln cap="rnd" cmpd="sng" w="9525">
            <a:solidFill>
              <a:srgbClr val="AFD8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225089" y="21103"/>
            <a:ext cx="2269588" cy="1702191"/>
          </a:xfrm>
          <a:prstGeom prst="ellipse">
            <a:avLst/>
          </a:prstGeom>
          <a:noFill/>
          <a:ln cap="rnd" cmpd="sng" w="27300">
            <a:solidFill>
              <a:srgbClr val="E3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rotWithShape="0" algn="tl" dir="5400000" dist="25400">
              <a:srgbClr val="9DB5BB">
                <a:alpha val="8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" name="Google Shape;12;p1"/>
          <p:cNvSpPr/>
          <p:nvPr/>
        </p:nvSpPr>
        <p:spPr>
          <a:xfrm rot="2315675">
            <a:off x="243842" y="1055077"/>
            <a:ext cx="1500956" cy="1102624"/>
          </a:xfrm>
          <a:prstGeom prst="donut">
            <a:avLst>
              <a:gd fmla="val 11833" name="adj"/>
            </a:avLst>
          </a:prstGeom>
          <a:gradFill>
            <a:gsLst>
              <a:gs pos="0">
                <a:srgbClr val="F6FDFF">
                  <a:alpha val="69803"/>
                </a:srgbClr>
              </a:gs>
              <a:gs pos="70000">
                <a:srgbClr val="F9FEFF">
                  <a:alpha val="54901"/>
                </a:srgbClr>
              </a:gs>
              <a:gs pos="100000">
                <a:srgbClr val="A0EAFC">
                  <a:alpha val="60000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A1CBD3"/>
            </a:solidFill>
            <a:prstDash val="solid"/>
            <a:round/>
            <a:headEnd len="sm" w="sm" type="none"/>
            <a:tailEnd len="sm" w="sm" type="none"/>
          </a:ln>
          <a:effectLst>
            <a:outerShdw blurRad="12700" rotWithShape="0" algn="tl" dir="4500000" dist="15000">
              <a:srgbClr val="485A5C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1350498" y="-54"/>
            <a:ext cx="10841503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" name="Google Shape;14;p1"/>
          <p:cNvSpPr txBox="1"/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Gill Sans"/>
              <a:buNone/>
              <a:defRPr b="0" i="0" sz="4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0" type="dt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98B8C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1" type="ftr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98B8C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2" type="sldNum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98B8C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98B8C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98B8C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98B8C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98B8C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98B8C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98B8C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98B8C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98B8C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1"/>
          <p:cNvSpPr/>
          <p:nvPr/>
        </p:nvSpPr>
        <p:spPr>
          <a:xfrm>
            <a:off x="1353312" y="-54"/>
            <a:ext cx="97536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97578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rontiersin.org/journals/public-health/articles/10.3389/fpubh.2022.861062" TargetMode="External"/><Relationship Id="rId4" Type="http://schemas.openxmlformats.org/officeDocument/2006/relationships/hyperlink" Target="https://doi.org/10.48550/arXiv.1707.08386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/>
          <p:nvPr>
            <p:ph type="ctrTitle"/>
          </p:nvPr>
        </p:nvSpPr>
        <p:spPr>
          <a:xfrm>
            <a:off x="2895600" y="1498378"/>
            <a:ext cx="7772400" cy="18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2743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rPr b="1" lang="en-US" sz="3400">
                <a:solidFill>
                  <a:srgbClr val="2828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Real-Time Detection of Diabetes via ECG signals and Deep Neural Networks</a:t>
            </a:r>
            <a:endParaRPr b="1" sz="3200">
              <a:solidFill>
                <a:srgbClr val="28282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t/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3"/>
          <p:cNvSpPr txBox="1"/>
          <p:nvPr>
            <p:ph idx="1" type="subTitle"/>
          </p:nvPr>
        </p:nvSpPr>
        <p:spPr>
          <a:xfrm>
            <a:off x="2209800" y="5462518"/>
            <a:ext cx="6400800" cy="55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/>
          <a:p>
            <a:pPr indent="0" lvl="0" marL="2743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of the Guide:  Ms. P. M. Chavan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6" name="Google Shape;10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4346" y="319743"/>
            <a:ext cx="2072182" cy="2422625"/>
          </a:xfrm>
          <a:prstGeom prst="rect">
            <a:avLst/>
          </a:prstGeom>
          <a:gradFill>
            <a:gsLst>
              <a:gs pos="0">
                <a:srgbClr val="F3FBFC"/>
              </a:gs>
              <a:gs pos="74000">
                <a:srgbClr val="9AD7E7"/>
              </a:gs>
              <a:gs pos="83000">
                <a:srgbClr val="9AD7E7"/>
              </a:gs>
              <a:gs pos="100000">
                <a:srgbClr val="BBE4EF"/>
              </a:gs>
            </a:gsLst>
            <a:lin ang="5400000" scaled="0"/>
          </a:gradFill>
          <a:ln>
            <a:noFill/>
          </a:ln>
        </p:spPr>
      </p:pic>
      <p:sp>
        <p:nvSpPr>
          <p:cNvPr id="107" name="Google Shape;107;p13"/>
          <p:cNvSpPr txBox="1"/>
          <p:nvPr/>
        </p:nvSpPr>
        <p:spPr>
          <a:xfrm>
            <a:off x="3294797" y="515393"/>
            <a:ext cx="6974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PES’s Modern College of Engineering, Shivajinagar, Pune-5.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Electronics and Telecommunication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2024-25</a:t>
            </a:r>
            <a:endParaRPr/>
          </a:p>
        </p:txBody>
      </p:sp>
      <p:sp>
        <p:nvSpPr>
          <p:cNvPr id="108" name="Google Shape;108;p13"/>
          <p:cNvSpPr txBox="1"/>
          <p:nvPr/>
        </p:nvSpPr>
        <p:spPr>
          <a:xfrm>
            <a:off x="2209800" y="2968388"/>
            <a:ext cx="4572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Names of the students: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AutoNum type="arabicPeriod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Pranav More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AutoNum type="arabicPeriod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Ganesh Shivshankar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Ved Shringarpure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1914144" y="181873"/>
            <a:ext cx="9827400" cy="8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Market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Survey</a:t>
            </a:r>
            <a:endParaRPr/>
          </a:p>
        </p:txBody>
      </p:sp>
      <p:graphicFrame>
        <p:nvGraphicFramePr>
          <p:cNvPr id="162" name="Google Shape;162;p22"/>
          <p:cNvGraphicFramePr/>
          <p:nvPr/>
        </p:nvGraphicFramePr>
        <p:xfrm>
          <a:off x="284925" y="9625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{3E34E7CE-EC19-4181-9050-B7121E7DDE62}</a:tableStyleId>
              </a:tblPr>
              <a:tblGrid>
                <a:gridCol w="434675"/>
                <a:gridCol w="644300"/>
                <a:gridCol w="3519550"/>
                <a:gridCol w="2352250"/>
                <a:gridCol w="2126975"/>
                <a:gridCol w="2378775"/>
              </a:tblGrid>
              <a:tr h="551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Sr. No.</a:t>
                      </a:r>
                      <a:endParaRPr/>
                    </a:p>
                  </a:txBody>
                  <a:tcPr marT="9525" marB="9525" marR="14300" marL="1430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Year</a:t>
                      </a:r>
                      <a:endParaRPr/>
                    </a:p>
                  </a:txBody>
                  <a:tcPr marT="9525" marB="9525" marR="14300" marL="1430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 &amp; Authors</a:t>
                      </a:r>
                      <a:endParaRPr/>
                    </a:p>
                  </a:txBody>
                  <a:tcPr marT="9525" marB="9525" marR="14300" marL="1430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 of device/component</a:t>
                      </a:r>
                      <a:endParaRPr/>
                    </a:p>
                  </a:txBody>
                  <a:tcPr marT="9525" marB="9525" marR="14300" marL="1430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Cost (in INR)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14300" marL="1430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Application</a:t>
                      </a:r>
                      <a:endParaRPr/>
                    </a:p>
                  </a:txBody>
                  <a:tcPr marT="9525" marB="9525" marR="14300" marL="14300" anchor="ctr">
                    <a:solidFill>
                      <a:srgbClr val="D8D8D8"/>
                    </a:solidFill>
                  </a:tcPr>
                </a:tc>
              </a:tr>
              <a:tr h="1281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9525" marB="9525" marR="14300" marL="1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/>
                    </a:p>
                  </a:txBody>
                  <a:tcPr marT="9525" marB="9525" marR="14300" marL="143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700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Real-Time ECG Display on OLED Screens</a:t>
                      </a: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(Author: John et al.)</a:t>
                      </a:r>
                      <a:endParaRPr/>
                    </a:p>
                  </a:txBody>
                  <a:tcPr marT="4775" marB="0" marR="4775" marL="47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1849B"/>
                        </a:buClr>
                        <a:buSzPts val="700"/>
                        <a:buFont typeface="Calibri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LCD or OLED display (opt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14300" marL="1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100 - 150</a:t>
                      </a:r>
                      <a:endParaRPr/>
                    </a:p>
                  </a:txBody>
                  <a:tcPr marT="9525" marB="9525" marR="14300" marL="143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1849B"/>
                        </a:buClr>
                        <a:buSzPts val="700"/>
                        <a:buFont typeface="Calibri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Used for testing and connecting components like wires, sensors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14300" marL="14300" anchor="ctr"/>
                </a:tc>
              </a:tr>
              <a:tr h="1229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/>
                    </a:p>
                  </a:txBody>
                  <a:tcPr marT="9525" marB="9525" marR="14300" marL="1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</a:t>
                      </a: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9525" marB="9525" marR="14300" marL="143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700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ADC Enhancement for ECG Signal Accuracy </a:t>
                      </a: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(Authors: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Park et al.</a:t>
                      </a: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/>
                    </a:p>
                  </a:txBody>
                  <a:tcPr marT="4775" marB="0" marR="4775" marL="47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1849B"/>
                        </a:buClr>
                        <a:buSzPts val="700"/>
                        <a:buFont typeface="Calibri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ADS1115ADC Module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14300" marL="143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250 - 500</a:t>
                      </a:r>
                      <a:endParaRPr/>
                    </a:p>
                  </a:txBody>
                  <a:tcPr marT="9525" marB="9525" marR="14300" marL="143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1849B"/>
                        </a:buClr>
                        <a:buSzPts val="700"/>
                        <a:buFont typeface="Calibri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Converts analog ECG signals to digital for better processing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14300" marL="14300" anchor="ctr"/>
                </a:tc>
              </a:tr>
              <a:tr h="1099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9525" marB="9525" marR="14300" marL="1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/>
                    </a:p>
                  </a:txBody>
                  <a:tcPr marT="9525" marB="9525" marR="14300" marL="143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700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ECG Data Logging Using MicroSD Storage </a:t>
                      </a: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(Author: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Anand et al.</a:t>
                      </a:r>
                      <a:r>
                        <a:rPr i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/>
                    </a:p>
                  </a:txBody>
                  <a:tcPr marT="4775" marB="0" marR="4775" marL="47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1849B"/>
                        </a:buClr>
                        <a:buSzPts val="700"/>
                        <a:buFont typeface="Calibri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MicroSD card module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14300" marL="143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150 - 300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14300" marL="143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1849B"/>
                        </a:buClr>
                        <a:buSzPts val="700"/>
                        <a:buFont typeface="Calibri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Stores captured ECG data for later analysis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14300" marL="14300" anchor="ctr"/>
                </a:tc>
              </a:tr>
              <a:tr h="1099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14300" marL="1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2020</a:t>
                      </a:r>
                      <a:endParaRPr b="0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14300" marL="143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Powering Portable ECG Systems Using Li-Po Batteries (Author: George and Menon)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75" marB="0" marR="4775" marL="47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Li-Po Battery (9V or 3.7V)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14300" marL="143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200 - 400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14300" marL="143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Provides power for portable ECG capturing setups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14300" marL="143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Summary of Literature Survey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23"/>
          <p:cNvSpPr txBox="1"/>
          <p:nvPr>
            <p:ph idx="1" type="body"/>
          </p:nvPr>
        </p:nvSpPr>
        <p:spPr>
          <a:xfrm>
            <a:off x="1328948" y="1976223"/>
            <a:ext cx="5157900" cy="38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8229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Key Findings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ECG signals reflect changes associated with diabetes.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Heart rate variability differs.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CNN widely used as they automatically learn features.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DLM outperform traditional ML in detecting anomalies.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Noise in ECG reduce accuracy.</a:t>
            </a:r>
            <a:endParaRPr/>
          </a:p>
        </p:txBody>
      </p:sp>
      <p:sp>
        <p:nvSpPr>
          <p:cNvPr id="169" name="Google Shape;169;p23"/>
          <p:cNvSpPr txBox="1"/>
          <p:nvPr/>
        </p:nvSpPr>
        <p:spPr>
          <a:xfrm>
            <a:off x="6486939" y="1976223"/>
            <a:ext cx="50556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8229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 Approaches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3464" lvl="0" marL="36576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Heart Rate Variability (HRV) analysis</a:t>
            </a:r>
            <a:endParaRPr/>
          </a:p>
          <a:p>
            <a:pPr indent="-313944" lvl="0" marL="36576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Hybrid Models (CNN + LSTM)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3464" lvl="0" marL="36576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CNN models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3944" lvl="0" marL="36576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augmentation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Summary of Literature Survey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24"/>
          <p:cNvSpPr txBox="1"/>
          <p:nvPr>
            <p:ph idx="1" type="body"/>
          </p:nvPr>
        </p:nvSpPr>
        <p:spPr>
          <a:xfrm>
            <a:off x="1914144" y="2647122"/>
            <a:ext cx="4983613" cy="2242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8229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Benefits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Non-invasive monitoring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Real-time detection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394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Scalable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24"/>
          <p:cNvSpPr txBox="1"/>
          <p:nvPr/>
        </p:nvSpPr>
        <p:spPr>
          <a:xfrm>
            <a:off x="6830700" y="2650435"/>
            <a:ext cx="4983613" cy="2242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8229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Challenges Ahead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3464" lvl="0" marL="36576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Quality and Noise</a:t>
            </a:r>
            <a:endParaRPr/>
          </a:p>
          <a:p>
            <a:pPr indent="-283464" lvl="0" marL="36576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Limited and Imbalanced Datasets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3464" lvl="0" marL="36576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Generalizability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3944" lvl="0" marL="36576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Interpretability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3944" lvl="0" marL="36576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Complexity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Market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Survey</a:t>
            </a:r>
            <a:endParaRPr/>
          </a:p>
        </p:txBody>
      </p:sp>
      <p:sp>
        <p:nvSpPr>
          <p:cNvPr id="182" name="Google Shape;182;p25"/>
          <p:cNvSpPr txBox="1"/>
          <p:nvPr>
            <p:ph idx="1" type="body"/>
          </p:nvPr>
        </p:nvSpPr>
        <p:spPr>
          <a:xfrm>
            <a:off x="1914143" y="2016834"/>
            <a:ext cx="9595500" cy="39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Competitor Analysis &amp; Market Growth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ECG-based monitoring market is a mix of established players and emerging startups.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Medical device manufacturers, wearable devices, health based startups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Current Industry Solutions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Apple Watch Series 4 and later allow users to take ECGs directly from their wrist.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AliveCor KardiaMobile, a portable ECG device captures a medical-grade ECG in 30 seconds by using a smartphone.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Common Approaches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Wearable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sensors and devices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Signal processing techniques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Component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Survey</a:t>
            </a:r>
            <a:endParaRPr/>
          </a:p>
        </p:txBody>
      </p:sp>
      <p:graphicFrame>
        <p:nvGraphicFramePr>
          <p:cNvPr id="188" name="Google Shape;188;p26"/>
          <p:cNvGraphicFramePr/>
          <p:nvPr/>
        </p:nvGraphicFramePr>
        <p:xfrm>
          <a:off x="1583635" y="1447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{3E34E7CE-EC19-4181-9050-B7121E7DDE62}</a:tableStyleId>
              </a:tblPr>
              <a:tblGrid>
                <a:gridCol w="2358875"/>
                <a:gridCol w="2710600"/>
                <a:gridCol w="1683725"/>
                <a:gridCol w="3601775"/>
              </a:tblGrid>
              <a:tr h="866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Sensor</a:t>
                      </a:r>
                      <a:endParaRPr/>
                    </a:p>
                  </a:txBody>
                  <a:tcPr marT="4775" marB="0" marR="4775" marL="477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Options</a:t>
                      </a:r>
                      <a:endParaRPr/>
                    </a:p>
                  </a:txBody>
                  <a:tcPr marT="4775" marB="0" marR="4775" marL="477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Selected Sensor</a:t>
                      </a:r>
                      <a:endParaRPr/>
                    </a:p>
                  </a:txBody>
                  <a:tcPr marT="4775" marB="0" marR="4775" marL="477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Why?</a:t>
                      </a:r>
                      <a:endParaRPr/>
                    </a:p>
                  </a:txBody>
                  <a:tcPr marT="4775" marB="0" marR="4775" marL="4775" anchor="ctr">
                    <a:solidFill>
                      <a:srgbClr val="D8D8D8"/>
                    </a:solidFill>
                  </a:tcPr>
                </a:tc>
              </a:tr>
              <a:tr h="866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ECG sensors</a:t>
                      </a:r>
                      <a:endParaRPr/>
                    </a:p>
                  </a:txBody>
                  <a:tcPr marT="4775" marB="0" marR="4775" marL="4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AD8232, MAX30003</a:t>
                      </a:r>
                      <a:endParaRPr/>
                    </a:p>
                  </a:txBody>
                  <a:tcPr marT="4775" marB="0" marR="4775" marL="4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AD8232</a:t>
                      </a:r>
                      <a:endParaRPr/>
                    </a:p>
                  </a:txBody>
                  <a:tcPr marT="4775" marB="0" marR="4775" marL="4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MAX30003 designed for clinical grade operations</a:t>
                      </a:r>
                      <a:endParaRPr/>
                    </a:p>
                  </a:txBody>
                  <a:tcPr marT="4775" marB="0" marR="4775" marL="4775" anchor="ctr"/>
                </a:tc>
              </a:tr>
              <a:tr h="866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Heart rate sensors</a:t>
                      </a:r>
                      <a:endParaRPr/>
                    </a:p>
                  </a:txBody>
                  <a:tcPr marT="4775" marB="0" marR="4775" marL="4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AD8232, REES52, MAX30003</a:t>
                      </a:r>
                      <a:endParaRPr/>
                    </a:p>
                  </a:txBody>
                  <a:tcPr marT="4775" marB="0" marR="4775" marL="4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AD8232</a:t>
                      </a:r>
                      <a:endParaRPr/>
                    </a:p>
                  </a:txBody>
                  <a:tcPr marT="4775" marB="0" marR="4775" marL="4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Already being used</a:t>
                      </a:r>
                      <a:endParaRPr/>
                    </a:p>
                  </a:txBody>
                  <a:tcPr marT="4775" marB="0" marR="4775" marL="4775" anchor="ctr"/>
                </a:tc>
              </a:tr>
              <a:tr h="866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Wifi module</a:t>
                      </a:r>
                      <a:endParaRPr/>
                    </a:p>
                  </a:txBody>
                  <a:tcPr marT="4775" marB="0" marR="4775" marL="4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Arduino Wifi Shield, ESP32, ESP8266</a:t>
                      </a:r>
                      <a:endParaRPr/>
                    </a:p>
                  </a:txBody>
                  <a:tcPr marT="4775" marB="0" marR="4775" marL="4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ESP32</a:t>
                      </a:r>
                      <a:endParaRPr/>
                    </a:p>
                  </a:txBody>
                  <a:tcPr marT="4775" marB="0" marR="4775" marL="4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In-built module</a:t>
                      </a:r>
                      <a:endParaRPr/>
                    </a:p>
                  </a:txBody>
                  <a:tcPr marT="4775" marB="0" marR="4775" marL="477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Times New Roman"/>
              <a:buNone/>
            </a:pPr>
            <a:r>
              <a:rPr b="1" lang="en-US" sz="5400">
                <a:latin typeface="Times New Roman"/>
                <a:ea typeface="Times New Roman"/>
                <a:cs typeface="Times New Roman"/>
                <a:sym typeface="Times New Roman"/>
              </a:rPr>
              <a:t>System Specifications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27"/>
          <p:cNvSpPr txBox="1"/>
          <p:nvPr>
            <p:ph idx="1" type="body"/>
          </p:nvPr>
        </p:nvSpPr>
        <p:spPr>
          <a:xfrm>
            <a:off x="1799400" y="1844786"/>
            <a:ext cx="85932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Hardware Specifications:</a:t>
            </a:r>
            <a:endParaRPr/>
          </a:p>
          <a:p>
            <a:pPr indent="-283464" lvl="0" marL="36576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Arial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ECG sensor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: Capture electrical signal from heart, convert to digital signals for processing</a:t>
            </a:r>
            <a:endParaRPr/>
          </a:p>
          <a:p>
            <a:pPr indent="-283464" lvl="0" marL="36576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Arial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Heart rate sensor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: Provide detailed heart activity</a:t>
            </a:r>
            <a:endParaRPr/>
          </a:p>
          <a:p>
            <a:pPr indent="-283464" lvl="0" marL="36576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Arial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Wifi module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: Connect wireless networks</a:t>
            </a:r>
            <a:endParaRPr/>
          </a:p>
          <a:p>
            <a:pPr indent="-283464" lvl="0" marL="36576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Arial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ESP32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: Wide range of applications, low power uses, in-built wifi module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Times New Roman"/>
              <a:buNone/>
            </a:pPr>
            <a:r>
              <a:rPr b="1" lang="en-US" sz="5400">
                <a:latin typeface="Times New Roman"/>
                <a:ea typeface="Times New Roman"/>
                <a:cs typeface="Times New Roman"/>
                <a:sym typeface="Times New Roman"/>
              </a:rPr>
              <a:t>System Specifications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28"/>
          <p:cNvSpPr txBox="1"/>
          <p:nvPr>
            <p:ph idx="1" type="body"/>
          </p:nvPr>
        </p:nvSpPr>
        <p:spPr>
          <a:xfrm>
            <a:off x="1799400" y="1821705"/>
            <a:ext cx="85932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en-US" sz="2600">
                <a:latin typeface="Times New Roman"/>
                <a:ea typeface="Times New Roman"/>
                <a:cs typeface="Times New Roman"/>
                <a:sym typeface="Times New Roman"/>
              </a:rPr>
              <a:t>Software Specifications:</a:t>
            </a:r>
            <a:endParaRPr/>
          </a:p>
          <a:p>
            <a:pPr indent="-283464" lvl="0" marL="36576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Arial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Deep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Learning Models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: Enable feature learning, pattern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recognition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283464" lvl="0" marL="36576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Arial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Real-Time Monitoring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: Instant health updates</a:t>
            </a:r>
            <a:endParaRPr/>
          </a:p>
          <a:p>
            <a:pPr indent="-283464" lvl="0" marL="36576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Arial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Cloud Integration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: Secure data storage</a:t>
            </a:r>
            <a:endParaRPr/>
          </a:p>
          <a:p>
            <a:pPr indent="-283464" lvl="0" marL="36576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Arial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User Dashboard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: Visual health insights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0" y="0"/>
            <a:ext cx="2811439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Times New Roman"/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Block Diagram</a:t>
            </a:r>
            <a:endParaRPr b="1"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6" name="Google Shape;20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0650" y="1049550"/>
            <a:ext cx="9825149" cy="552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type="title"/>
          </p:nvPr>
        </p:nvSpPr>
        <p:spPr>
          <a:xfrm>
            <a:off x="0" y="0"/>
            <a:ext cx="28113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Times New Roman"/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Hardware Diagram</a:t>
            </a:r>
            <a:endParaRPr b="1"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2" name="Google Shape;21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3700" y="1618875"/>
            <a:ext cx="9075899" cy="3880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type="title"/>
          </p:nvPr>
        </p:nvSpPr>
        <p:spPr>
          <a:xfrm>
            <a:off x="0" y="0"/>
            <a:ext cx="2913797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Software Design</a:t>
            </a:r>
            <a:endParaRPr/>
          </a:p>
        </p:txBody>
      </p:sp>
      <p:pic>
        <p:nvPicPr>
          <p:cNvPr id="218" name="Google Shape;21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4185" y="752475"/>
            <a:ext cx="6143625" cy="535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Overview</a:t>
            </a:r>
            <a:endParaRPr/>
          </a:p>
        </p:txBody>
      </p:sp>
      <p:sp>
        <p:nvSpPr>
          <p:cNvPr id="114" name="Google Shape;114;p14"/>
          <p:cNvSpPr txBox="1"/>
          <p:nvPr>
            <p:ph idx="1" type="body"/>
          </p:nvPr>
        </p:nvSpPr>
        <p:spPr>
          <a:xfrm>
            <a:off x="1799400" y="1867869"/>
            <a:ext cx="85932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Real-time monitoring</a:t>
            </a:r>
            <a:r>
              <a:rPr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15240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Non-Invasive Health Monitoring</a:t>
            </a:r>
            <a:r>
              <a:rPr b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15240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Automatic Feature Learning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15240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Telemedicine and Virtual Consultations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15240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Ensure accuracy and robustness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>
            <p:ph type="title"/>
          </p:nvPr>
        </p:nvSpPr>
        <p:spPr>
          <a:xfrm>
            <a:off x="1903862" y="443552"/>
            <a:ext cx="9678537" cy="830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5" name="Google Shape;22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0488" y="512963"/>
            <a:ext cx="3025274" cy="5832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/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Applications</a:t>
            </a:r>
            <a:endParaRPr/>
          </a:p>
        </p:txBody>
      </p:sp>
      <p:graphicFrame>
        <p:nvGraphicFramePr>
          <p:cNvPr id="231" name="Google Shape;231;p33"/>
          <p:cNvGraphicFramePr/>
          <p:nvPr/>
        </p:nvGraphicFramePr>
        <p:xfrm>
          <a:off x="1480782" y="16001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{3E34E7CE-EC19-4181-9050-B7121E7DDE62}</a:tableStyleId>
              </a:tblPr>
              <a:tblGrid>
                <a:gridCol w="3758250"/>
                <a:gridCol w="6072650"/>
              </a:tblGrid>
              <a:tr h="949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949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Patient Monitoring</a:t>
                      </a:r>
                      <a:endParaRPr sz="2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Continuous monitoring of ECG and other vital signs allows for tracking changes in health status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949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Fragmentation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Centralize patient data from various sources, ensuring healthcare providers have access to comprehensive health information.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949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Patient Engagement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Encourages proactive health management and enhances patient awareness regarding their diabetes status.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949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Early Diagnosis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Facilitates early detection of diabetes, enabling timely interventions and reducing complications.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/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Future Scope</a:t>
            </a:r>
            <a:endParaRPr/>
          </a:p>
        </p:txBody>
      </p:sp>
      <p:sp>
        <p:nvSpPr>
          <p:cNvPr id="237" name="Google Shape;237;p34"/>
          <p:cNvSpPr txBox="1"/>
          <p:nvPr>
            <p:ph idx="1" type="body"/>
          </p:nvPr>
        </p:nvSpPr>
        <p:spPr>
          <a:xfrm>
            <a:off x="1569494" y="1177523"/>
            <a:ext cx="9034800" cy="52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Integration with Wearable Devices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7744" lvl="1" marL="640080" rtl="0" algn="l">
              <a:lnSpc>
                <a:spcPct val="150000"/>
              </a:lnSpc>
              <a:spcBef>
                <a:spcPts val="55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i="1" lang="en-US" sz="2200">
                <a:latin typeface="Times New Roman"/>
                <a:ea typeface="Times New Roman"/>
                <a:cs typeface="Times New Roman"/>
                <a:sym typeface="Times New Roman"/>
              </a:rPr>
              <a:t>Enhance real-time monitoring</a:t>
            </a:r>
            <a:endParaRPr/>
          </a:p>
          <a:p>
            <a:pPr indent="-237744" lvl="1" marL="640080" rtl="0" algn="l">
              <a:lnSpc>
                <a:spcPct val="150000"/>
              </a:lnSpc>
              <a:spcBef>
                <a:spcPts val="55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i="1" lang="en-US" sz="2200">
                <a:latin typeface="Times New Roman"/>
                <a:ea typeface="Times New Roman"/>
                <a:cs typeface="Times New Roman"/>
                <a:sym typeface="Times New Roman"/>
              </a:rPr>
              <a:t>Continuous data collection and analysis</a:t>
            </a:r>
            <a:endParaRPr i="1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AI-Driven Decision Support Systems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7744" lvl="1" marL="640080" rtl="0" algn="l">
              <a:lnSpc>
                <a:spcPct val="150000"/>
              </a:lnSpc>
              <a:spcBef>
                <a:spcPts val="55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Assist healthcare professionals in diagnosing and managing diabetes</a:t>
            </a:r>
            <a:endParaRPr/>
          </a:p>
          <a:p>
            <a:pPr indent="-237744" lvl="1" marL="640080" rtl="0" algn="l">
              <a:lnSpc>
                <a:spcPct val="150000"/>
              </a:lnSpc>
              <a:spcBef>
                <a:spcPts val="55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Improve clinical decision-making, streamline workflows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3.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Expansion to Other Chronic Diseases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7744" lvl="1" marL="640080" rtl="0" algn="l">
              <a:lnSpc>
                <a:spcPct val="150000"/>
              </a:lnSpc>
              <a:spcBef>
                <a:spcPts val="55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Detect and monitor other chronic conditions</a:t>
            </a:r>
            <a:endParaRPr/>
          </a:p>
          <a:p>
            <a:pPr indent="-237744" lvl="1" marL="640080" rtl="0" algn="l">
              <a:lnSpc>
                <a:spcPct val="150000"/>
              </a:lnSpc>
              <a:spcBef>
                <a:spcPts val="55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Broaden the project's impact and utility in healthcare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 txBox="1"/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</p:txBody>
      </p:sp>
      <p:sp>
        <p:nvSpPr>
          <p:cNvPr id="243" name="Google Shape;243;p35"/>
          <p:cNvSpPr txBox="1"/>
          <p:nvPr>
            <p:ph idx="1" type="body"/>
          </p:nvPr>
        </p:nvSpPr>
        <p:spPr>
          <a:xfrm>
            <a:off x="1496023" y="2155831"/>
            <a:ext cx="92001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7780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Deep learning integration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, improving efficiency and accuracy</a:t>
            </a:r>
            <a:endParaRPr/>
          </a:p>
          <a:p>
            <a:pPr indent="-17780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Mobile app accessibility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improving ease of diabetes management</a:t>
            </a:r>
            <a:endParaRPr/>
          </a:p>
          <a:p>
            <a:pPr indent="-17780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Future scalability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further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interoperability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/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36"/>
          <p:cNvSpPr txBox="1"/>
          <p:nvPr>
            <p:ph idx="1" type="body"/>
          </p:nvPr>
        </p:nvSpPr>
        <p:spPr>
          <a:xfrm>
            <a:off x="1914144" y="1447800"/>
            <a:ext cx="99975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15118" lvl="0" marL="76200" marR="68580" rtl="0" algn="just">
              <a:lnSpc>
                <a:spcPct val="97916"/>
              </a:lnSpc>
              <a:spcBef>
                <a:spcPts val="38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Zanelli, S.; Ammi, M.; Hallab, M.; El Yacoubi, M.A. Diabetes Detection and Management through Photoplethysmographic and Electrocardiographic Signals Analysis: A Systematic Review. </a:t>
            </a:r>
            <a:r>
              <a:rPr i="1" lang="en-US" sz="1700">
                <a:latin typeface="Times New Roman"/>
                <a:ea typeface="Times New Roman"/>
                <a:cs typeface="Times New Roman"/>
                <a:sym typeface="Times New Roman"/>
              </a:rPr>
              <a:t>Sensors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700">
                <a:latin typeface="Times New Roman"/>
                <a:ea typeface="Times New Roman"/>
                <a:cs typeface="Times New Roman"/>
                <a:sym typeface="Times New Roman"/>
              </a:rPr>
              <a:t>2022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-US" sz="1700">
                <a:latin typeface="Times New Roman"/>
                <a:ea typeface="Times New Roman"/>
                <a:cs typeface="Times New Roman"/>
                <a:sym typeface="Times New Roman"/>
              </a:rPr>
              <a:t>22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, 4890. https://doi.org/10.3390/s22134890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5118" lvl="0" marL="76200" marR="67945" rtl="0" algn="just">
              <a:lnSpc>
                <a:spcPct val="97916"/>
              </a:lnSpc>
              <a:spcBef>
                <a:spcPts val="24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	P. P. San, S. H. Ling and H. T. Nguyen, "Deep learning framework for detection of hypoglycemic episodes in children with type 1 diabetes," </a:t>
            </a:r>
            <a:r>
              <a:rPr i="1" lang="en-US" sz="1700">
                <a:latin typeface="Times New Roman"/>
                <a:ea typeface="Times New Roman"/>
                <a:cs typeface="Times New Roman"/>
                <a:sym typeface="Times New Roman"/>
              </a:rPr>
              <a:t>2016 38th Annual International Conference of the IEEE Engineering in Medicine and Biology Society (EMBC)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, Orlando, FL, USA, 2016, pp. 3503-3506, doi: 10.1109/EMBC.2016.7591483.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5118" lvl="0" marL="76200" marR="71120" rtl="0" algn="just">
              <a:lnSpc>
                <a:spcPct val="97916"/>
              </a:lnSpc>
              <a:spcBef>
                <a:spcPts val="23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Chaki, Jyotismita &amp; Ganesh, S. Thillai &amp; Cidham, S.K &amp; Srinivasan, Anandatheertan. (2020). Machine Learning and Artificial Intelligence based Diabetes Mellitus Detection and Self-Management: A Systematic Review. 10.1016/j.jksuci.2020.06.013.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5118" lvl="0" marL="76200" marR="67945" rtl="0" algn="just">
              <a:lnSpc>
                <a:spcPct val="97916"/>
              </a:lnSpc>
              <a:spcBef>
                <a:spcPts val="24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Husain, K.; Zahid, M.S.M.; Hassan, S.U.; Hasbullah, S.; Mandala, S. Advances of ECG Sensors from Hardware, Software and Format Interoperability Perspectives. Electronics 2021, 10, 105. https://doi.org/10.3390/electronics10020105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5118" lvl="0" marL="76200" marR="69215" rtl="0" algn="just">
              <a:lnSpc>
                <a:spcPct val="97916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Kumar, R., Swarnkar, M., Singal, G., &amp; Kumar, N. (2022). IoT Network Traffic Classification Using Machine Learning Algorithms: An Experimental Analysis. In IEEE Internet of Things Journal (Vol. 9, Issue 2, pp. 989–1008). Institute of Electrical and Electronics Engineers (IEEE). https://doi.org/10.1109/jiot.2021.3121517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5118" lvl="0" marL="76200" marR="69850" rtl="0" algn="just">
              <a:lnSpc>
                <a:spcPct val="97916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Panwar, Madhuri &amp; Gautam, Arvind &amp; Dutt, Rashi &amp; Acharyya, Amit. (2020). CardioNet: Deep Learning Framework for Prediction of CVD Risk Factors. 10.1109/ISCAS45731.2020.9180636.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5118" lvl="0" marL="76200" marR="71120" rtl="0" algn="just">
              <a:lnSpc>
                <a:spcPct val="97916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Swapna G, Soman Kp, Vinayakumar R, Automated detection of diabetes using CNN and CNN-LSTM network and heart rate signals, Procedia Computer Science, Volume 132, 2018, Pages 1253-1262, ISSN 1877-0509, https://doi.org/10.1016/j.procs.2018.05.041.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370"/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/>
          <p:nvPr>
            <p:ph type="title"/>
          </p:nvPr>
        </p:nvSpPr>
        <p:spPr>
          <a:xfrm>
            <a:off x="1914144" y="274638"/>
            <a:ext cx="999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37"/>
          <p:cNvSpPr txBox="1"/>
          <p:nvPr>
            <p:ph idx="1" type="body"/>
          </p:nvPr>
        </p:nvSpPr>
        <p:spPr>
          <a:xfrm>
            <a:off x="1914144" y="1447800"/>
            <a:ext cx="99975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76200" marR="71120" rtl="0" algn="just">
              <a:lnSpc>
                <a:spcPct val="97916"/>
              </a:lnSpc>
              <a:spcBef>
                <a:spcPts val="250"/>
              </a:spcBef>
              <a:spcAft>
                <a:spcPts val="0"/>
              </a:spcAft>
              <a:buNone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[8] 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Osama R. Shahin, Hamoud H. Alshammari, Ahmad A. Alzahrani, Hassan Alkhiri, Ahmed I. Taloba, A robust deep neural network framework for the detection of diabetes, Alexandria Engineering Journal, Volume 74, 2023, Pages 715-724, ISSN 1110-0168, https://doi.org/10.1016/j.aej.2023.05.072.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76200" marR="71755" rtl="0" algn="just">
              <a:lnSpc>
                <a:spcPct val="97916"/>
              </a:lnSpc>
              <a:spcBef>
                <a:spcPts val="235"/>
              </a:spcBef>
              <a:spcAft>
                <a:spcPts val="0"/>
              </a:spcAft>
              <a:buNone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[9] Rabie Osama , Alghazzawi Daniyal , Asghar Junaid , Saddozai Furqan Khan , Asghar Muhammad Zubair, A Decision Support System for Diagnosing Diabetes Using Deep Neural Network, Frontiers in Public Health,10,2022,</a:t>
            </a:r>
            <a:r>
              <a:rPr lang="en-US" sz="17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https://www.frontiersin.org/journals/public-health/articles/10.3389/fpubh.2022.861062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, 10.3389/fpubh.2022.861062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76200" marR="73660" rtl="0" algn="just">
              <a:lnSpc>
                <a:spcPct val="97916"/>
              </a:lnSpc>
              <a:spcBef>
                <a:spcPts val="250"/>
              </a:spcBef>
              <a:spcAft>
                <a:spcPts val="0"/>
              </a:spcAft>
              <a:buNone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[10] María Teresa García-Ordás, Carmen Benavides, José Alberto Benítez-Andrades, Héctor Alaiz-Moretón, Isaías García-Rodríguez, Diabetes detection using deep learning techniques with oversampling and feature augmentation, Computer Methods and Programs in Biomedicine, Volume 202, 2021, 105968, ISSN 0169-2607, https://doi.org/10.1016/j.cmpb.2021.105968.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76200" marR="73025" rtl="0" algn="just">
              <a:lnSpc>
                <a:spcPct val="97916"/>
              </a:lnSpc>
              <a:spcBef>
                <a:spcPts val="245"/>
              </a:spcBef>
              <a:spcAft>
                <a:spcPts val="0"/>
              </a:spcAft>
              <a:buNone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[11] Wang, L.; Mu, Y.; Zhao, J.; Wang, X.; Che, H. IGRNet: A Deep Learning Model for Non-Invasive, Real-Time Diagnosis of Prediabetes through Electrocardiograms. </a:t>
            </a:r>
            <a:r>
              <a:rPr i="1" lang="en-US" sz="1700">
                <a:latin typeface="Times New Roman"/>
                <a:ea typeface="Times New Roman"/>
                <a:cs typeface="Times New Roman"/>
                <a:sym typeface="Times New Roman"/>
              </a:rPr>
              <a:t>Sensors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700">
                <a:latin typeface="Times New Roman"/>
                <a:ea typeface="Times New Roman"/>
                <a:cs typeface="Times New Roman"/>
                <a:sym typeface="Times New Roman"/>
              </a:rPr>
              <a:t>2020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-US" sz="170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, 2556. https://doi.org/10.3390/s20092556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76200" marR="73025" rtl="0" algn="just">
              <a:lnSpc>
                <a:spcPct val="97916"/>
              </a:lnSpc>
              <a:spcBef>
                <a:spcPts val="245"/>
              </a:spcBef>
              <a:spcAft>
                <a:spcPts val="0"/>
              </a:spcAft>
              <a:buNone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[12] </a:t>
            </a:r>
            <a:r>
              <a:rPr lang="en-US" sz="17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https://doi.org/10.48550/arXiv.1707.08386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76200" marR="73025" rtl="0" algn="just">
              <a:lnSpc>
                <a:spcPct val="97916"/>
              </a:lnSpc>
              <a:spcBef>
                <a:spcPts val="245"/>
              </a:spcBef>
              <a:spcAft>
                <a:spcPts val="0"/>
              </a:spcAft>
              <a:buNone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[13] Naz H, Ahuja S. Deep learning approach for diabetes prediction using PIMA Indian dataset. J Diabetes   Metab Disord. 2020 Apr 14;19(1):391-403. doi: 10.1007/s40200-020-00520-5. PMID: 32550190; PMCID: PMC7270283.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76200" marR="73025" rtl="0" algn="just">
              <a:lnSpc>
                <a:spcPct val="97916"/>
              </a:lnSpc>
              <a:spcBef>
                <a:spcPts val="245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370"/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15"/>
          <p:cNvSpPr txBox="1"/>
          <p:nvPr>
            <p:ph idx="1" type="body"/>
          </p:nvPr>
        </p:nvSpPr>
        <p:spPr>
          <a:xfrm>
            <a:off x="1799400" y="1867869"/>
            <a:ext cx="8593200" cy="41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5240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Diabetes affects a multitude of people worldwide</a:t>
            </a:r>
            <a:r>
              <a:rPr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15240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Early detection necessary</a:t>
            </a:r>
            <a:endParaRPr/>
          </a:p>
          <a:p>
            <a:pPr indent="-15240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Conventional methods require drawing of blood to test</a:t>
            </a:r>
            <a:endParaRPr/>
          </a:p>
          <a:p>
            <a:pPr indent="-15240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Electrocardiography (ECG) is non-invasive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15240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Opens up the possibility of 24 hours analysis and real-time remote 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 surveillance.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type="title"/>
          </p:nvPr>
        </p:nvSpPr>
        <p:spPr>
          <a:xfrm>
            <a:off x="1914144" y="181873"/>
            <a:ext cx="9827283" cy="818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Literature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Survey</a:t>
            </a:r>
            <a:endParaRPr/>
          </a:p>
        </p:txBody>
      </p:sp>
      <p:graphicFrame>
        <p:nvGraphicFramePr>
          <p:cNvPr id="126" name="Google Shape;126;p16"/>
          <p:cNvGraphicFramePr/>
          <p:nvPr/>
        </p:nvGraphicFramePr>
        <p:xfrm>
          <a:off x="284925" y="9691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{3E34E7CE-EC19-4181-9050-B7121E7DDE62}</a:tableStyleId>
              </a:tblPr>
              <a:tblGrid>
                <a:gridCol w="434675"/>
                <a:gridCol w="644300"/>
                <a:gridCol w="3519550"/>
                <a:gridCol w="2352250"/>
                <a:gridCol w="2126975"/>
                <a:gridCol w="2378775"/>
              </a:tblGrid>
              <a:tr h="551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Sr. No.</a:t>
                      </a:r>
                      <a:endParaRPr/>
                    </a:p>
                  </a:txBody>
                  <a:tcPr marT="9525" marB="9525" marR="14300" marL="1430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Year</a:t>
                      </a:r>
                      <a:endParaRPr/>
                    </a:p>
                  </a:txBody>
                  <a:tcPr marT="9525" marB="9525" marR="14300" marL="1430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 &amp; Authors</a:t>
                      </a:r>
                      <a:endParaRPr/>
                    </a:p>
                  </a:txBody>
                  <a:tcPr marT="9525" marB="9525" marR="14300" marL="1430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Methodology</a:t>
                      </a:r>
                      <a:endParaRPr/>
                    </a:p>
                  </a:txBody>
                  <a:tcPr marT="9525" marB="9525" marR="14300" marL="1430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Perf. Parameter Values</a:t>
                      </a:r>
                      <a:endParaRPr/>
                    </a:p>
                  </a:txBody>
                  <a:tcPr marT="9525" marB="9525" marR="14300" marL="1430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Limitations/Gap</a:t>
                      </a:r>
                      <a:endParaRPr/>
                    </a:p>
                  </a:txBody>
                  <a:tcPr marT="9525" marB="9525" marR="14300" marL="14300" anchor="ctr">
                    <a:solidFill>
                      <a:srgbClr val="D8D8D8"/>
                    </a:solidFill>
                  </a:tcPr>
                </a:tc>
              </a:tr>
              <a:tr h="1160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9525" marB="9525" marR="14300" marL="1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/>
                    </a:p>
                  </a:txBody>
                  <a:tcPr marT="9525" marB="9525" marR="14300" marL="14300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IGRNet: A Deep Learning Model for NonInvasive, Real-Time Diagnosis of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Prediabetes</a:t>
                      </a: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Authors: </a:t>
                      </a: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Livana Wang, Yao Mu, Jina Zhao, Xiaova Wana and Huilian Che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75" marB="0" marR="4775" marL="47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Deep learning model: IGRNet. IGRNet compared against models (AlexNet and GoogLeNet) &amp; three algos SVM, RF, K-nn</a:t>
                      </a:r>
                      <a:endParaRPr/>
                    </a:p>
                  </a:txBody>
                  <a:tcPr marT="9525" marB="9525" marR="14300" marL="143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 = 97.33% Sensitivity = 95.65% Specitivity = 98.36% F1 score = 97%</a:t>
                      </a:r>
                      <a:endParaRPr/>
                    </a:p>
                  </a:txBody>
                  <a:tcPr marT="9525" marB="9525" marR="14300" marL="14300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700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dependency,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interpretability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14300" marL="14300" anchor="ctr"/>
                </a:tc>
              </a:tr>
              <a:tr h="1229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9525" marB="9525" marR="14300" marL="1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</a:t>
                      </a:r>
                      <a:endParaRPr/>
                    </a:p>
                  </a:txBody>
                  <a:tcPr marT="9525" marB="9525" marR="14300" marL="1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Automated detection of diabetes using CNN and CNN-LSTM network and heart rate signals</a:t>
                      </a:r>
                      <a:b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Authors: </a:t>
                      </a: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Swapna G, Soman KP, Vinavakumar </a:t>
                      </a:r>
                      <a:endParaRPr/>
                    </a:p>
                  </a:txBody>
                  <a:tcPr marT="4775" marB="0" marR="4775" marL="47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CNNs to extract features from the preprocessed ECG signals. CNN-LSTM model is used to classify the extracted features as sleep apnea or non-sleep apnea.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14300" marL="1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 of 97.5% in detecting sleep apnea syndrome using ECG signals.</a:t>
                      </a:r>
                      <a:endParaRPr/>
                    </a:p>
                  </a:txBody>
                  <a:tcPr marT="9525" marB="9525" marR="14300" marL="143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Generalizability,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Clinical validation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14300" marL="14300" anchor="ctr"/>
                </a:tc>
              </a:tr>
              <a:tr h="1099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9525" marB="9525" marR="14300" marL="1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</a:t>
                      </a: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9525" marB="9525" marR="14300" marL="1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Pilot Study on Deep Learning for Hypoglycemic Events Detection based on </a:t>
                      </a:r>
                      <a:r>
                        <a:rPr i="0" lang="en-US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b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Authors: </a:t>
                      </a: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Mihaela Porumb. Saverio Stranges. Antonio Pescape. Leandro Pecchia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75" marB="0" marR="4775" marL="47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personalized approach that used artificial intelligence to automatically detect nocturnal hypoglycemia using a few heartbeats of raw ECG signal.</a:t>
                      </a:r>
                      <a:endParaRPr/>
                    </a:p>
                  </a:txBody>
                  <a:tcPr marT="9525" marB="9525" marR="14300" marL="143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Sensitivity = 87.5% Specitivity = 97.2% Accuracy = 95.8%</a:t>
                      </a:r>
                      <a:endParaRPr/>
                    </a:p>
                  </a:txBody>
                  <a:tcPr marT="9525" marB="9525" marR="14300" marL="143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Limited sample size, lack of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validatio n in people with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diabetes, potential for false positives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14300" marL="143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1914144" y="181873"/>
            <a:ext cx="9827283" cy="818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Literature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Survey</a:t>
            </a:r>
            <a:endParaRPr/>
          </a:p>
        </p:txBody>
      </p:sp>
      <p:graphicFrame>
        <p:nvGraphicFramePr>
          <p:cNvPr id="132" name="Google Shape;132;p17"/>
          <p:cNvGraphicFramePr/>
          <p:nvPr/>
        </p:nvGraphicFramePr>
        <p:xfrm>
          <a:off x="284925" y="9625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{3E34E7CE-EC19-4181-9050-B7121E7DDE62}</a:tableStyleId>
              </a:tblPr>
              <a:tblGrid>
                <a:gridCol w="434675"/>
                <a:gridCol w="644300"/>
                <a:gridCol w="3519550"/>
                <a:gridCol w="2352250"/>
                <a:gridCol w="2126975"/>
                <a:gridCol w="2378775"/>
              </a:tblGrid>
              <a:tr h="551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Sr. No.</a:t>
                      </a:r>
                      <a:endParaRPr/>
                    </a:p>
                  </a:txBody>
                  <a:tcPr marT="9525" marB="9525" marR="14300" marL="1430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Year</a:t>
                      </a:r>
                      <a:endParaRPr/>
                    </a:p>
                  </a:txBody>
                  <a:tcPr marT="9525" marB="9525" marR="14300" marL="1430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 &amp; Authors</a:t>
                      </a:r>
                      <a:endParaRPr/>
                    </a:p>
                  </a:txBody>
                  <a:tcPr marT="9525" marB="9525" marR="14300" marL="1430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Methodology</a:t>
                      </a:r>
                      <a:endParaRPr/>
                    </a:p>
                  </a:txBody>
                  <a:tcPr marT="9525" marB="9525" marR="14300" marL="1430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Perf. Parameter Values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14300" marL="1430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Limitations/Gap</a:t>
                      </a:r>
                      <a:endParaRPr/>
                    </a:p>
                  </a:txBody>
                  <a:tcPr marT="9525" marB="9525" marR="14300" marL="14300" anchor="ctr">
                    <a:solidFill>
                      <a:srgbClr val="D8D8D8"/>
                    </a:solidFill>
                  </a:tcPr>
                </a:tc>
              </a:tr>
              <a:tr h="1281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9525" marB="9525" marR="14300" marL="1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</a:t>
                      </a:r>
                      <a:endParaRPr/>
                    </a:p>
                  </a:txBody>
                  <a:tcPr marT="9525" marB="9525" marR="14300" marL="1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Reduction of Overfitting in Diabetes Prediction Using Deep Learning Neural Network </a:t>
                      </a: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Authors: </a:t>
                      </a: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Akm Ashiauzzaman. Abdul Kawsar Tushar. Md. Rashedul Islam. Jona-Mvon Kim </a:t>
                      </a:r>
                      <a:endParaRPr/>
                    </a:p>
                  </a:txBody>
                  <a:tcPr marT="4775" marB="0" marR="4775" marL="47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Prediction system for diabetes, issue of overfitting is minimized by using the dropout Method. DLNN is used, both fully connected layers followed by dropout layers.</a:t>
                      </a:r>
                      <a:endParaRPr/>
                    </a:p>
                  </a:txBody>
                  <a:tcPr marT="9525" marB="9525" marR="14300" marL="1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Supervised learning with sensor data.</a:t>
                      </a:r>
                      <a:endParaRPr/>
                    </a:p>
                  </a:txBody>
                  <a:tcPr marT="9525" marB="9525" marR="14300" marL="143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DLM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susceptible to overfitting, large amounts of data, hard to interpret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14300" marL="14300" anchor="ctr"/>
                </a:tc>
              </a:tr>
              <a:tr h="1229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9525" marB="9525" marR="14300" marL="1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</a:t>
                      </a: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9525" marB="9525" marR="14300" marL="1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Decision Support System for Diagnosing Diabetes Using Deep Neural Network</a:t>
                      </a: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(Authors: </a:t>
                      </a: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Rabie. Danival Alahazzawi. Junaid Asahar. Furaan Khan Saddozai, Muhammad Zubair Asahar</a:t>
                      </a: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/>
                    </a:p>
                  </a:txBody>
                  <a:tcPr marT="4775" marB="0" marR="4775" marL="47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deep learning-based decision support system (DSS),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utilizing bidirectional long/short-term memory (BiLSTM)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14300" marL="143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700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 = 93.07% Precision= 93% 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700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Recall = 92% 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F-score = 92%</a:t>
                      </a:r>
                      <a:endParaRPr/>
                    </a:p>
                  </a:txBody>
                  <a:tcPr marT="9525" marB="9525" marR="14300" marL="143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Computational Complexity,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Overfitting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14300" marL="14300" anchor="ctr"/>
                </a:tc>
              </a:tr>
              <a:tr h="1099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9525" marB="9525" marR="14300" marL="1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</a:t>
                      </a: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9525" marB="9525" marR="14300" marL="143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Deep learning approach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700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for diabetes prediction using PIMA Indian dataset </a:t>
                      </a: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(Author: </a:t>
                      </a: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Huma Naz. Sachin Ahuia</a:t>
                      </a:r>
                      <a:r>
                        <a:rPr i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/>
                    </a:p>
                  </a:txBody>
                  <a:tcPr marT="4775" marB="0" marR="4775" marL="47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Functional classifiers - Artificial Neural Network (ANN), Naive Bayes (NB), Decision Tree (DT), DL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14300" marL="143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 (%) 98.07 Precision (%) 95.22 Recall (%) 98.46 F-Measure (%) 96.81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Specificity (%) 99.29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14300" marL="143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requirements,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interpretability,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computational costs,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overfitting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14300" marL="143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>
            <a:off x="1914144" y="181873"/>
            <a:ext cx="9827400" cy="8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Literature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Survey</a:t>
            </a:r>
            <a:endParaRPr/>
          </a:p>
        </p:txBody>
      </p:sp>
      <p:graphicFrame>
        <p:nvGraphicFramePr>
          <p:cNvPr id="138" name="Google Shape;138;p18"/>
          <p:cNvGraphicFramePr/>
          <p:nvPr/>
        </p:nvGraphicFramePr>
        <p:xfrm>
          <a:off x="284925" y="9625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{3E34E7CE-EC19-4181-9050-B7121E7DDE62}</a:tableStyleId>
              </a:tblPr>
              <a:tblGrid>
                <a:gridCol w="434675"/>
                <a:gridCol w="644300"/>
                <a:gridCol w="3519550"/>
                <a:gridCol w="2352250"/>
                <a:gridCol w="2126975"/>
                <a:gridCol w="2378775"/>
              </a:tblGrid>
              <a:tr h="551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Sr. No.</a:t>
                      </a:r>
                      <a:endParaRPr/>
                    </a:p>
                  </a:txBody>
                  <a:tcPr marT="9525" marB="9525" marR="14300" marL="1430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Year</a:t>
                      </a:r>
                      <a:endParaRPr/>
                    </a:p>
                  </a:txBody>
                  <a:tcPr marT="9525" marB="9525" marR="14300" marL="1430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 &amp; Authors</a:t>
                      </a:r>
                      <a:endParaRPr/>
                    </a:p>
                  </a:txBody>
                  <a:tcPr marT="9525" marB="9525" marR="14300" marL="1430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Methodology</a:t>
                      </a:r>
                      <a:endParaRPr/>
                    </a:p>
                  </a:txBody>
                  <a:tcPr marT="9525" marB="9525" marR="14300" marL="1430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Perf. Parameter Values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14300" marL="1430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Limitations/Gap</a:t>
                      </a:r>
                      <a:endParaRPr/>
                    </a:p>
                  </a:txBody>
                  <a:tcPr marT="9525" marB="9525" marR="14300" marL="1430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1281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9525" marB="9525" marR="14300" marL="1430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</a:t>
                      </a: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9525" marB="9525" marR="14300" marL="143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Machine Learning Based Diabetes Classification and Prediction for Healthcare Applications</a:t>
                      </a: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(Authors: </a:t>
                      </a: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Umair Muneer Butt, Sukumar Letchmunan, Mubashir Ali, Fadratul Hafinaz Hassan, Anees Baqir, Hafiz Husnain Raza Sherazi</a:t>
                      </a: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/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700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Diabetes classification -random forest (RF), multilayer perceptron (MLP), logistic regression (LR). Predictive analysis -Long short-term memory (LSTM), moving averages (MA), linear regression (LR).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14300" marL="143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700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700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1)    MLP = 86.08%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700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2)    LSTM = 87.26%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700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3)    J48 = 67.9%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700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4)    K-mean = 70.5%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700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5)    FFNN = 71.8%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700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6)    RB-Bayes = 72.9%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700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7) Naive Bayes =76.3%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700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8) Artificial neura</a:t>
                      </a: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 </a:t>
                      </a: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network = 85.09%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14300" marL="143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700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DLM susceptible to overfitting, large amounts of data, hard to interpret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14300" marL="143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29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9525" marB="9525" marR="14300" marL="1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</a:t>
                      </a: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9525" marB="9525" marR="14300" marL="1430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Diabetes detection using deep learning techniques with oversampling and feature augmentation</a:t>
                      </a: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(Authors: </a:t>
                      </a: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Marla Teresa, Garcia-Orda, Carmen Benavides, Jose Alberto, Benitez-Andrades, Hector Alaiz-Moretona, Isalas Garcia-Rodriouez</a:t>
                      </a: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/>
                    </a:p>
                  </a:txBody>
                  <a:tcPr marT="4775" marB="0" marR="4775" marL="47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700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Includes data augmentation using variational autoencoder (VAE), feature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700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augmentation using a sparse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700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autoencoder (SAE) and a convolutional neural network for classification.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14300" marL="1430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700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1)    SAE with CNN: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700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 = 92.31, SD = 1.04)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700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2)    SAE with MLP (M = 85.71, SD = 0.66),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14300" marL="1430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700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Computa -tional loss, loss of ground truth, limited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700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effectiveness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14300" marL="1430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1914144" y="181873"/>
            <a:ext cx="9827400" cy="8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Literature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Survey</a:t>
            </a:r>
            <a:endParaRPr/>
          </a:p>
        </p:txBody>
      </p:sp>
      <p:graphicFrame>
        <p:nvGraphicFramePr>
          <p:cNvPr id="144" name="Google Shape;144;p19"/>
          <p:cNvGraphicFramePr/>
          <p:nvPr/>
        </p:nvGraphicFramePr>
        <p:xfrm>
          <a:off x="284925" y="9625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{3E34E7CE-EC19-4181-9050-B7121E7DDE62}</a:tableStyleId>
              </a:tblPr>
              <a:tblGrid>
                <a:gridCol w="434675"/>
                <a:gridCol w="644300"/>
                <a:gridCol w="3519550"/>
                <a:gridCol w="2352250"/>
                <a:gridCol w="2126975"/>
                <a:gridCol w="2378775"/>
              </a:tblGrid>
              <a:tr h="551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Sr. No.</a:t>
                      </a:r>
                      <a:endParaRPr/>
                    </a:p>
                  </a:txBody>
                  <a:tcPr marT="9525" marB="9525" marR="14300" marL="1430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Year</a:t>
                      </a:r>
                      <a:endParaRPr/>
                    </a:p>
                  </a:txBody>
                  <a:tcPr marT="9525" marB="9525" marR="14300" marL="1430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 &amp; Authors</a:t>
                      </a:r>
                      <a:endParaRPr/>
                    </a:p>
                  </a:txBody>
                  <a:tcPr marT="9525" marB="9525" marR="14300" marL="1430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Methodology</a:t>
                      </a:r>
                      <a:endParaRPr/>
                    </a:p>
                  </a:txBody>
                  <a:tcPr marT="9525" marB="9525" marR="14300" marL="1430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Perf. Parameter Values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14300" marL="1430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Limitations/Gap</a:t>
                      </a:r>
                      <a:endParaRPr/>
                    </a:p>
                  </a:txBody>
                  <a:tcPr marT="9525" marB="9525" marR="14300" marL="1430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1281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9525" marB="9525" marR="14300" marL="1430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/>
                    </a:p>
                  </a:txBody>
                  <a:tcPr marT="9525" marB="9525" marR="14300" marL="143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Wearable Context-Aware ECG Monitoring System Integrated with Built-in Kinematic Sensors of the Smartphone</a:t>
                      </a: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(Authors: </a:t>
                      </a: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Fen Miao, Yavu Cheng, Yi He. Qinavun He. Ye Li</a:t>
                      </a: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/>
                    </a:p>
                  </a:txBody>
                  <a:tcPr marT="4775" marB="0" marR="4775" marL="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Using the smartphone's built-in sensors to collect data on physical activity and combining data with ECG signals from a wearable sensor to provide information for ECG monitoring.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14300" marL="143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Discrimination Ability 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1)    BG = 0</a:t>
                      </a: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.34</a:t>
                      </a: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2)    TBG = 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3)    SA = 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4)    MB = 0.345%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14300" marL="143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Noise, Battery life, security, clinical validation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14300" marL="143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29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/>
                    </a:p>
                  </a:txBody>
                  <a:tcPr marT="9525" marB="9525" marR="14300" marL="1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</a:t>
                      </a: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9525" marB="9525" marR="14300" marL="1430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Decision Support System for Diagnosing Diabetes Using Deep Neural Network</a:t>
                      </a: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(Authors: </a:t>
                      </a: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Rabie. Danival Alahazzawi. Junaid Asahar. Furaan Khan Saddozai, Muhammad Zubair Asahar</a:t>
                      </a: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/>
                    </a:p>
                  </a:txBody>
                  <a:tcPr marT="4775" marB="0" marR="4775" marL="47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700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deep learning-based decision support system (DSS),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700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utilizing bidirectional long/short-term memory (BiLSTM)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14300" marL="1430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700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 = 93.07% Precision= 93% 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700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Recall = 92% 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700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F-score = 92%</a:t>
                      </a:r>
                      <a:endParaRPr/>
                    </a:p>
                  </a:txBody>
                  <a:tcPr marT="9525" marB="9525" marR="14300" marL="1430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700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Computational Complexity,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700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Overfitting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14300" marL="1430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1914144" y="181873"/>
            <a:ext cx="9827400" cy="8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Market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Survey</a:t>
            </a:r>
            <a:endParaRPr/>
          </a:p>
        </p:txBody>
      </p:sp>
      <p:graphicFrame>
        <p:nvGraphicFramePr>
          <p:cNvPr id="150" name="Google Shape;150;p20"/>
          <p:cNvGraphicFramePr/>
          <p:nvPr/>
        </p:nvGraphicFramePr>
        <p:xfrm>
          <a:off x="284925" y="9625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{3E34E7CE-EC19-4181-9050-B7121E7DDE62}</a:tableStyleId>
              </a:tblPr>
              <a:tblGrid>
                <a:gridCol w="434675"/>
                <a:gridCol w="644300"/>
                <a:gridCol w="3519550"/>
                <a:gridCol w="2352250"/>
                <a:gridCol w="2126975"/>
                <a:gridCol w="2378775"/>
              </a:tblGrid>
              <a:tr h="551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Sr. No.</a:t>
                      </a:r>
                      <a:endParaRPr/>
                    </a:p>
                  </a:txBody>
                  <a:tcPr marT="9525" marB="9525" marR="14300" marL="1430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Year</a:t>
                      </a:r>
                      <a:endParaRPr/>
                    </a:p>
                  </a:txBody>
                  <a:tcPr marT="9525" marB="9525" marR="14300" marL="1430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 &amp; Authors</a:t>
                      </a:r>
                      <a:endParaRPr/>
                    </a:p>
                  </a:txBody>
                  <a:tcPr marT="9525" marB="9525" marR="14300" marL="1430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 of device/component</a:t>
                      </a:r>
                      <a:endParaRPr/>
                    </a:p>
                  </a:txBody>
                  <a:tcPr marT="9525" marB="9525" marR="14300" marL="1430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Cost (in INR)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14300" marL="1430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Application</a:t>
                      </a:r>
                      <a:endParaRPr/>
                    </a:p>
                  </a:txBody>
                  <a:tcPr marT="9525" marB="9525" marR="14300" marL="14300" anchor="ctr">
                    <a:solidFill>
                      <a:srgbClr val="D8D8D8"/>
                    </a:solidFill>
                  </a:tcPr>
                </a:tc>
              </a:tr>
              <a:tr h="1281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9525" marB="9525" marR="14300" marL="1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/>
                    </a:p>
                  </a:txBody>
                  <a:tcPr marT="9525" marB="9525" marR="14300" marL="1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28282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Diabetes Detection Using ECG Signals and DNN</a:t>
                      </a: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Authors: </a:t>
                      </a: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Smith et al.</a:t>
                      </a:r>
                      <a:endParaRPr/>
                    </a:p>
                  </a:txBody>
                  <a:tcPr marT="4775" marB="0" marR="4775" marL="47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1849B"/>
                        </a:buClr>
                        <a:buSzPts val="700"/>
                        <a:buFont typeface="Calibri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Arduino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100"/>
                        </a:spcBef>
                        <a:spcAft>
                          <a:spcPts val="0"/>
                        </a:spcAft>
                        <a:buClr>
                          <a:srgbClr val="31849B"/>
                        </a:buClr>
                        <a:buSzPts val="700"/>
                        <a:buFont typeface="Calibri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Uno/Nano/ESP32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14300" marL="1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500 - 1500</a:t>
                      </a:r>
                      <a:endParaRPr/>
                    </a:p>
                  </a:txBody>
                  <a:tcPr marT="9525" marB="9525" marR="14300" marL="143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1849B"/>
                        </a:buClr>
                        <a:buSzPts val="700"/>
                        <a:buFont typeface="Calibri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Central processing for capturing ECG signals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14300" marL="14300" anchor="ctr"/>
                </a:tc>
              </a:tr>
              <a:tr h="1229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9525" marB="9525" marR="14300" marL="1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</a:t>
                      </a: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9525" marB="9525" marR="14300" marL="1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ECG Sensors for NonInvasive Diabetes Monitoring </a:t>
                      </a: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(Authors: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Kumar et al.</a:t>
                      </a: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/>
                    </a:p>
                  </a:txBody>
                  <a:tcPr marT="4775" marB="0" marR="4775" marL="47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1849B"/>
                        </a:buClr>
                        <a:buSzPts val="700"/>
                        <a:buFont typeface="Calibri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AD8232 ECG Sensor Module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14300" marL="143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350 - 1000</a:t>
                      </a:r>
                      <a:endParaRPr/>
                    </a:p>
                  </a:txBody>
                  <a:tcPr marT="9525" marB="9525" marR="14300" marL="143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1849B"/>
                        </a:buClr>
                        <a:buSzPts val="700"/>
                        <a:buFont typeface="Calibri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Captures ECG signals used for diabetes detection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14300" marL="14300" anchor="ctr"/>
                </a:tc>
              </a:tr>
              <a:tr h="1099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9525" marB="9525" marR="14300" marL="1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</a:t>
                      </a:r>
                      <a:endParaRPr/>
                    </a:p>
                  </a:txBody>
                  <a:tcPr marT="9525" marB="9525" marR="14300" marL="143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700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ECG Electrode Design and Wearable Health Solutions</a:t>
                      </a: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(Author: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Li and Zhang</a:t>
                      </a:r>
                      <a:r>
                        <a:rPr i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/>
                    </a:p>
                  </a:txBody>
                  <a:tcPr marT="4775" marB="0" marR="4775" marL="47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1849B"/>
                        </a:buClr>
                        <a:buSzPts val="700"/>
                        <a:buFont typeface="Calibri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Electrodes and Gel Pads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14300" marL="143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150 - 300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14300" marL="143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1849B"/>
                        </a:buClr>
                        <a:buSzPts val="700"/>
                        <a:buFont typeface="Calibri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Captures electrical signals from the body (ECG)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14300" marL="14300" anchor="ctr"/>
                </a:tc>
              </a:tr>
              <a:tr h="1099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14300" marL="1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2020</a:t>
                      </a:r>
                      <a:endParaRPr b="0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14300" marL="143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1849B"/>
                        </a:buClr>
                        <a:buSzPts val="700"/>
                        <a:buFont typeface="Calibri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Wireless ECG Transmission Using Bluetooth (Author: Sato et al.)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75" marB="0" marR="4775" marL="47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HC-05 Bluetooth module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14300" marL="143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200 - 300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14300" marL="143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1849B"/>
                        </a:buClr>
                        <a:buSzPts val="700"/>
                        <a:buFont typeface="Calibri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Transmits ECG data wirelessly to computer/mobile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14300" marL="143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1914144" y="181873"/>
            <a:ext cx="9827400" cy="8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Market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Survey</a:t>
            </a:r>
            <a:endParaRPr/>
          </a:p>
        </p:txBody>
      </p:sp>
      <p:graphicFrame>
        <p:nvGraphicFramePr>
          <p:cNvPr id="156" name="Google Shape;156;p21"/>
          <p:cNvGraphicFramePr/>
          <p:nvPr/>
        </p:nvGraphicFramePr>
        <p:xfrm>
          <a:off x="284925" y="9625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{3E34E7CE-EC19-4181-9050-B7121E7DDE62}</a:tableStyleId>
              </a:tblPr>
              <a:tblGrid>
                <a:gridCol w="434675"/>
                <a:gridCol w="644300"/>
                <a:gridCol w="3519550"/>
                <a:gridCol w="2352250"/>
                <a:gridCol w="2126975"/>
                <a:gridCol w="2378775"/>
              </a:tblGrid>
              <a:tr h="551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Sr. No.</a:t>
                      </a:r>
                      <a:endParaRPr/>
                    </a:p>
                  </a:txBody>
                  <a:tcPr marT="9525" marB="9525" marR="14300" marL="1430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Year</a:t>
                      </a:r>
                      <a:endParaRPr/>
                    </a:p>
                  </a:txBody>
                  <a:tcPr marT="9525" marB="9525" marR="14300" marL="1430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 &amp; Authors</a:t>
                      </a:r>
                      <a:endParaRPr/>
                    </a:p>
                  </a:txBody>
                  <a:tcPr marT="9525" marB="9525" marR="14300" marL="1430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 of device/component</a:t>
                      </a:r>
                      <a:endParaRPr/>
                    </a:p>
                  </a:txBody>
                  <a:tcPr marT="9525" marB="9525" marR="14300" marL="1430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Cost (in INR)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14300" marL="1430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Application</a:t>
                      </a:r>
                      <a:endParaRPr/>
                    </a:p>
                  </a:txBody>
                  <a:tcPr marT="9525" marB="9525" marR="14300" marL="14300" anchor="ctr">
                    <a:solidFill>
                      <a:srgbClr val="D8D8D8"/>
                    </a:solidFill>
                  </a:tcPr>
                </a:tc>
              </a:tr>
              <a:tr h="1281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9525" marB="9525" marR="14300" marL="1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/>
                    </a:p>
                  </a:txBody>
                  <a:tcPr marT="9525" marB="9525" marR="14300" marL="143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1849B"/>
                        </a:buClr>
                        <a:buSzPts val="700"/>
                        <a:buFont typeface="Calibri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Prototyping ECG Circuits: An Arduino-Based Approach (Author: John et al.)</a:t>
                      </a:r>
                      <a:endParaRPr/>
                    </a:p>
                  </a:txBody>
                  <a:tcPr marT="4775" marB="0" marR="4775" marL="47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00"/>
                        </a:spcBef>
                        <a:spcAft>
                          <a:spcPts val="0"/>
                        </a:spcAft>
                        <a:buClr>
                          <a:srgbClr val="31849B"/>
                        </a:buClr>
                        <a:buSzPts val="700"/>
                        <a:buFont typeface="Calibri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Breadboard / PCB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14300" marL="1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100 - 150</a:t>
                      </a:r>
                      <a:endParaRPr/>
                    </a:p>
                  </a:txBody>
                  <a:tcPr marT="9525" marB="9525" marR="14300" marL="143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1849B"/>
                        </a:buClr>
                        <a:buSzPts val="700"/>
                        <a:buFont typeface="Calibri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Used for testing and connecting components like wires, sensors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14300" marL="14300" anchor="ctr"/>
                </a:tc>
              </a:tr>
              <a:tr h="1229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9525" marB="9525" marR="14300" marL="1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</a:t>
                      </a: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9525" marB="9525" marR="14300" marL="143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700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ADC Enhancement for ECG Signal Accuracy</a:t>
                      </a: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(Authors: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Park et al.</a:t>
                      </a: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/>
                    </a:p>
                  </a:txBody>
                  <a:tcPr marT="4775" marB="0" marR="4775" marL="47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1849B"/>
                        </a:buClr>
                        <a:buSzPts val="700"/>
                        <a:buFont typeface="Calibri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ADS1115ADC Module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14300" marL="143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250 - 500</a:t>
                      </a:r>
                      <a:endParaRPr/>
                    </a:p>
                  </a:txBody>
                  <a:tcPr marT="9525" marB="9525" marR="14300" marL="143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1849B"/>
                        </a:buClr>
                        <a:buSzPts val="700"/>
                        <a:buFont typeface="Calibri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Converts analog ECG signals to digital for better processing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14300" marL="14300" anchor="ctr"/>
                </a:tc>
              </a:tr>
              <a:tr h="1099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9525" marB="9525" marR="14300" marL="1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/>
                    </a:p>
                  </a:txBody>
                  <a:tcPr marT="9525" marB="9525" marR="14300" marL="143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700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ECG Data Logging Using MicroSD Storage</a:t>
                      </a: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(Author: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Anand et al.</a:t>
                      </a:r>
                      <a:r>
                        <a:rPr i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/>
                    </a:p>
                  </a:txBody>
                  <a:tcPr marT="4775" marB="0" marR="4775" marL="47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1849B"/>
                        </a:buClr>
                        <a:buSzPts val="700"/>
                        <a:buFont typeface="Calibri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MicroSD card module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14300" marL="143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150 - 300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14300" marL="143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1849B"/>
                        </a:buClr>
                        <a:buSzPts val="700"/>
                        <a:buFont typeface="Calibri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Stores captured ECG data for later analysis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14300" marL="14300" anchor="ctr"/>
                </a:tc>
              </a:tr>
              <a:tr h="1099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14300" marL="143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2020</a:t>
                      </a:r>
                      <a:endParaRPr b="0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14300" marL="143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Powering Portable ECG Systems Using Li-Po Batteries</a:t>
                      </a: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(Author: George and Menon)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75" marB="0" marR="4775" marL="47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1849B"/>
                        </a:buClr>
                        <a:buSzPts val="700"/>
                        <a:buFont typeface="Calibri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Li-Po Battery (9V or 3.7V)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14300" marL="143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200 - 400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14300" marL="143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Provides power for portable ECG capturing setups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14300" marL="14300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lstic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