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6" r:id="rId2"/>
    <p:sldId id="257" r:id="rId3"/>
    <p:sldId id="258" r:id="rId4"/>
    <p:sldId id="283" r:id="rId5"/>
    <p:sldId id="285" r:id="rId6"/>
    <p:sldId id="287" r:id="rId7"/>
    <p:sldId id="288" r:id="rId8"/>
    <p:sldId id="264" r:id="rId9"/>
    <p:sldId id="260" r:id="rId10"/>
    <p:sldId id="267" r:id="rId11"/>
    <p:sldId id="268" r:id="rId12"/>
    <p:sldId id="274" r:id="rId13"/>
    <p:sldId id="282" r:id="rId14"/>
    <p:sldId id="275" r:id="rId15"/>
    <p:sldId id="276" r:id="rId16"/>
    <p:sldId id="277" r:id="rId17"/>
    <p:sldId id="278" r:id="rId18"/>
    <p:sldId id="269" r:id="rId19"/>
    <p:sldId id="270" r:id="rId20"/>
    <p:sldId id="271" r:id="rId21"/>
    <p:sldId id="273" r:id="rId22"/>
    <p:sldId id="279" r:id="rId23"/>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89" autoAdjust="0"/>
  </p:normalViewPr>
  <p:slideViewPr>
    <p:cSldViewPr snapToGrid="0">
      <p:cViewPr varScale="1">
        <p:scale>
          <a:sx n="84" d="100"/>
          <a:sy n="84" d="100"/>
        </p:scale>
        <p:origin x="1186" y="86"/>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4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630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51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765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60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98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938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670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148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760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88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4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817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f08e2ee2b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ff08e2ee2b_0_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795AF679-C050-ABF5-4FD0-49BA961E0B4F}"/>
            </a:ext>
          </a:extLst>
        </p:cNvPr>
        <p:cNvGrpSpPr/>
        <p:nvPr/>
      </p:nvGrpSpPr>
      <p:grpSpPr>
        <a:xfrm>
          <a:off x="0" y="0"/>
          <a:ext cx="0" cy="0"/>
          <a:chOff x="0" y="0"/>
          <a:chExt cx="0" cy="0"/>
        </a:xfrm>
      </p:grpSpPr>
      <p:sp>
        <p:nvSpPr>
          <p:cNvPr id="152" name="Google Shape;152;g2ff08e2ee2b_0_5:notes">
            <a:extLst>
              <a:ext uri="{FF2B5EF4-FFF2-40B4-BE49-F238E27FC236}">
                <a16:creationId xmlns:a16="http://schemas.microsoft.com/office/drawing/2014/main" id="{2AC8F801-1FF0-C9F3-1F70-53F0133B9E8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g2ff08e2ee2b_0_5:notes">
            <a:extLst>
              <a:ext uri="{FF2B5EF4-FFF2-40B4-BE49-F238E27FC236}">
                <a16:creationId xmlns:a16="http://schemas.microsoft.com/office/drawing/2014/main" id="{A46BE864-940E-A470-4F19-FC9680BDCDE5}"/>
              </a:ext>
            </a:extLst>
          </p:cNvPr>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80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07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07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14" name="Google Shape;14;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0" name="Google Shape;20;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6" name="Google Shape;26;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3" name="Google Shape;33;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8" name="Google Shape;38;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45720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Chronic Kidney Disease Detection</a:t>
            </a:r>
            <a:endParaRPr/>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jp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4" name="Google Shape;44;p7"/>
          <p:cNvGrpSpPr/>
          <p:nvPr/>
        </p:nvGrpSpPr>
        <p:grpSpPr>
          <a:xfrm>
            <a:off x="457200" y="457200"/>
            <a:ext cx="9144253" cy="6858000"/>
            <a:chOff x="457200" y="457200"/>
            <a:chExt cx="9144253" cy="6858000"/>
          </a:xfrm>
        </p:grpSpPr>
        <p:sp>
          <p:nvSpPr>
            <p:cNvPr id="45" name="Google Shape;45;p7"/>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7"/>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7"/>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7"/>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7"/>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7"/>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7"/>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7"/>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7"/>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7"/>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7"/>
          <p:cNvSpPr txBox="1"/>
          <p:nvPr/>
        </p:nvSpPr>
        <p:spPr>
          <a:xfrm>
            <a:off x="1706372" y="484123"/>
            <a:ext cx="7499973" cy="5983684"/>
          </a:xfrm>
          <a:prstGeom prst="rect">
            <a:avLst/>
          </a:prstGeom>
          <a:noFill/>
          <a:ln>
            <a:noFill/>
          </a:ln>
        </p:spPr>
        <p:txBody>
          <a:bodyPr spcFirstLastPara="1" wrap="square" lIns="0" tIns="11425" rIns="0" bIns="0" anchor="t" anchorCtr="0">
            <a:spAutoFit/>
          </a:bodyPr>
          <a:lstStyle/>
          <a:p>
            <a:pPr marL="108521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2000" b="0" i="0" u="none" strike="noStrike" cap="none" dirty="0">
              <a:solidFill>
                <a:schemeClr val="dk1"/>
              </a:solidFill>
              <a:latin typeface="Times New Roman"/>
              <a:ea typeface="Times New Roman"/>
              <a:cs typeface="Times New Roman"/>
              <a:sym typeface="Times New Roman"/>
            </a:endParaRPr>
          </a:p>
          <a:p>
            <a:pPr marL="189293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Department of Electronics and Telecommunication</a:t>
            </a:r>
            <a:endParaRPr sz="2000" b="0" i="0" u="none" strike="noStrike" cap="none" dirty="0">
              <a:solidFill>
                <a:schemeClr val="dk1"/>
              </a:solidFill>
              <a:latin typeface="Times New Roman"/>
              <a:ea typeface="Times New Roman"/>
              <a:cs typeface="Times New Roman"/>
              <a:sym typeface="Times New Roman"/>
            </a:endParaRPr>
          </a:p>
          <a:p>
            <a:pPr marL="0" marR="119379" lvl="0" indent="0" algn="ctr" rtl="0">
              <a:lnSpc>
                <a:spcPct val="100000"/>
              </a:lnSpc>
              <a:spcBef>
                <a:spcPts val="10"/>
              </a:spcBef>
              <a:spcAft>
                <a:spcPts val="0"/>
              </a:spcAft>
              <a:buClr>
                <a:srgbClr val="000000"/>
              </a:buClr>
              <a:buSzPts val="2400"/>
              <a:buFont typeface="Arial"/>
              <a:buNone/>
            </a:pPr>
            <a:r>
              <a:rPr lang="en-US" sz="2400" b="1" i="0" u="none" strike="noStrike" cap="none" dirty="0">
                <a:solidFill>
                  <a:srgbClr val="454545"/>
                </a:solidFill>
                <a:latin typeface="Times New Roman"/>
                <a:ea typeface="Times New Roman"/>
                <a:cs typeface="Times New Roman"/>
                <a:sym typeface="Times New Roman"/>
              </a:rPr>
              <a:t>2024-25</a:t>
            </a:r>
            <a:endParaRPr sz="24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345"/>
              </a:spcBef>
              <a:spcAft>
                <a:spcPts val="0"/>
              </a:spcAft>
              <a:buClr>
                <a:srgbClr val="000000"/>
              </a:buClr>
              <a:buSzPts val="2800"/>
              <a:buFont typeface="Arial"/>
              <a:buNone/>
            </a:pPr>
            <a:r>
              <a:rPr lang="en-US" sz="2800" b="0" i="0" u="none" strike="noStrike" cap="none" dirty="0">
                <a:solidFill>
                  <a:srgbClr val="242424"/>
                </a:solidFill>
                <a:latin typeface="Times New Roman"/>
                <a:ea typeface="Times New Roman"/>
                <a:cs typeface="Times New Roman"/>
                <a:sym typeface="Times New Roman"/>
              </a:rPr>
              <a:t>Chronic Kidney Disease Detection</a:t>
            </a:r>
          </a:p>
          <a:p>
            <a:pPr marL="356235" marR="0" lvl="0" indent="0" algn="ctr" rtl="0">
              <a:lnSpc>
                <a:spcPct val="100000"/>
              </a:lnSpc>
              <a:spcBef>
                <a:spcPts val="345"/>
              </a:spcBef>
              <a:spcAft>
                <a:spcPts val="0"/>
              </a:spcAft>
              <a:buClr>
                <a:srgbClr val="000000"/>
              </a:buClr>
              <a:buSzPts val="2800"/>
              <a:buFont typeface="Arial"/>
              <a:buNone/>
            </a:pPr>
            <a:r>
              <a:rPr lang="en-US" sz="2800" dirty="0">
                <a:solidFill>
                  <a:srgbClr val="242424"/>
                </a:solidFill>
                <a:latin typeface="Times New Roman"/>
                <a:ea typeface="Times New Roman"/>
                <a:cs typeface="Times New Roman"/>
                <a:sym typeface="Times New Roman"/>
              </a:rPr>
              <a:t>And Guidance</a:t>
            </a:r>
            <a:endParaRPr sz="28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endParaRPr sz="2400" b="0" i="0" u="none" strike="noStrike" cap="none" dirty="0">
              <a:solidFill>
                <a:srgbClr val="242424"/>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Names of the student</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1. Vedant Dindore</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2. Anurag Ganvir</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3. Varad Gondkar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lang="en-IN"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sz="3000" b="0" i="0" u="none" strike="noStrike" cap="none" dirty="0">
              <a:solidFill>
                <a:schemeClr val="dk1"/>
              </a:solidFill>
              <a:latin typeface="Times New Roman"/>
              <a:ea typeface="Times New Roman"/>
              <a:cs typeface="Times New Roman"/>
              <a:sym typeface="Times New Roman"/>
            </a:endParaRPr>
          </a:p>
          <a:p>
            <a:pPr marL="795655" marR="427990" lvl="0" indent="0" algn="ctr" rtl="0">
              <a:lnSpc>
                <a:spcPct val="120800"/>
              </a:lnSpc>
              <a:spcBef>
                <a:spcPts val="0"/>
              </a:spcBef>
              <a:spcAft>
                <a:spcPts val="0"/>
              </a:spcAft>
              <a:buClr>
                <a:srgbClr val="000000"/>
              </a:buClr>
              <a:buSzPts val="2400"/>
              <a:buFont typeface="Arial"/>
              <a:buNone/>
            </a:pPr>
            <a:r>
              <a:rPr lang="en-US" sz="2400" dirty="0">
                <a:solidFill>
                  <a:srgbClr val="242424"/>
                </a:solidFill>
                <a:latin typeface="Times New Roman"/>
                <a:ea typeface="Times New Roman"/>
                <a:cs typeface="Times New Roman"/>
                <a:sym typeface="Times New Roman"/>
              </a:rPr>
              <a:t>Guided By :</a:t>
            </a:r>
            <a:br>
              <a:rPr lang="en-US" sz="2400" dirty="0">
                <a:solidFill>
                  <a:srgbClr val="242424"/>
                </a:solidFill>
                <a:latin typeface="Times New Roman"/>
                <a:ea typeface="Times New Roman"/>
                <a:cs typeface="Times New Roman"/>
                <a:sym typeface="Times New Roman"/>
              </a:rPr>
            </a:br>
            <a:r>
              <a:rPr lang="en-US" sz="2400" dirty="0">
                <a:solidFill>
                  <a:srgbClr val="242424"/>
                </a:solidFill>
                <a:latin typeface="Times New Roman"/>
                <a:ea typeface="Times New Roman"/>
                <a:cs typeface="Times New Roman"/>
                <a:sym typeface="Times New Roman"/>
              </a:rPr>
              <a:t>Dr. Prof. Mrs. Deepali Adhyapak</a:t>
            </a:r>
            <a:endParaRPr sz="2400" b="0" i="0" u="none" strike="noStrike" cap="none" dirty="0">
              <a:solidFill>
                <a:schemeClr val="dk1"/>
              </a:solidFill>
              <a:latin typeface="Times New Roman"/>
              <a:ea typeface="Times New Roman"/>
              <a:cs typeface="Times New Roman"/>
              <a:sym typeface="Times New Roman"/>
            </a:endParaRPr>
          </a:p>
        </p:txBody>
      </p:sp>
      <p:sp>
        <p:nvSpPr>
          <p:cNvPr id="57" name="Google Shape;57;p7"/>
          <p:cNvSpPr/>
          <p:nvPr/>
        </p:nvSpPr>
        <p:spPr>
          <a:xfrm>
            <a:off x="1447800" y="457200"/>
            <a:ext cx="758951" cy="96012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7"/>
          <p:cNvSpPr txBox="1">
            <a:spLocks noGrp="1"/>
          </p:cNvSpPr>
          <p:nvPr>
            <p:ph type="ftr" idx="11"/>
          </p:nvPr>
        </p:nvSpPr>
        <p:spPr>
          <a:xfrm>
            <a:off x="2364738" y="6978774"/>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73289"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1. Hardware Components: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158100"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94271" y="2267975"/>
            <a:ext cx="7507182"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Microcontroller.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LCD Display (16x2 or 20x4).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 Module (e.g., ESP8266 or ESP32).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Supply.</a:t>
            </a:r>
          </a:p>
        </p:txBody>
      </p:sp>
      <p:sp>
        <p:nvSpPr>
          <p:cNvPr id="6" name="TextBox 5"/>
          <p:cNvSpPr txBox="1"/>
          <p:nvPr/>
        </p:nvSpPr>
        <p:spPr>
          <a:xfrm>
            <a:off x="1676400" y="3978563"/>
            <a:ext cx="77825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Software Components</a:t>
            </a:r>
          </a:p>
        </p:txBody>
      </p:sp>
      <p:sp>
        <p:nvSpPr>
          <p:cNvPr id="7" name="TextBox 6"/>
          <p:cNvSpPr txBox="1"/>
          <p:nvPr/>
        </p:nvSpPr>
        <p:spPr>
          <a:xfrm>
            <a:off x="2094271" y="4440228"/>
            <a:ext cx="750718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AWS Cloud Platform.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(major) and CPP (for small robust 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 Protocol : REST API.</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Matlplotlib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Pyplot</a:t>
            </a:r>
            <a:r>
              <a:rPr lang="en-IN" sz="2400" dirty="0">
                <a:latin typeface="Times New Roman" panose="02020603050405020304" pitchFamily="18" charset="0"/>
                <a:cs typeface="Times New Roman" panose="02020603050405020304" pitchFamily="18" charset="0"/>
              </a:rPr>
              <a:t>, Seaborn (for visualizing data)</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(for imputations), Decision Tree, Random Forest.</a:t>
            </a: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49804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996439" y="1798319"/>
            <a:ext cx="7330441" cy="511802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86255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31265" y="1874519"/>
            <a:ext cx="8052686" cy="470815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67651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Terminologies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p:cNvPicPr>
            <a:picLocks noChangeAspect="1"/>
          </p:cNvPicPr>
          <p:nvPr/>
        </p:nvPicPr>
        <p:blipFill>
          <a:blip r:embed="rId10"/>
          <a:stretch>
            <a:fillRect/>
          </a:stretch>
        </p:blipFill>
        <p:spPr>
          <a:xfrm>
            <a:off x="3281102" y="1798319"/>
            <a:ext cx="4511431" cy="5430013"/>
          </a:xfrm>
          <a:prstGeom prst="rect">
            <a:avLst/>
          </a:prstGeom>
        </p:spPr>
      </p:pic>
    </p:spTree>
    <p:extLst>
      <p:ext uri="{BB962C8B-B14F-4D97-AF65-F5344CB8AC3E}">
        <p14:creationId xmlns:p14="http://schemas.microsoft.com/office/powerpoint/2010/main" val="131421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31846" y="1874519"/>
            <a:ext cx="7949436" cy="482092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015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840993" y="1874519"/>
            <a:ext cx="7942958" cy="5110945"/>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45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68374" y="1836419"/>
            <a:ext cx="3701663" cy="2573021"/>
          </a:xfrm>
          <a:prstGeom prst="rect">
            <a:avLst/>
          </a:prstGeom>
        </p:spPr>
      </p:pic>
      <p:pic>
        <p:nvPicPr>
          <p:cNvPr id="4" name="Picture 3"/>
          <p:cNvPicPr>
            <a:picLocks noChangeAspect="1"/>
          </p:cNvPicPr>
          <p:nvPr/>
        </p:nvPicPr>
        <p:blipFill>
          <a:blip r:embed="rId11"/>
          <a:stretch>
            <a:fillRect/>
          </a:stretch>
        </p:blipFill>
        <p:spPr>
          <a:xfrm>
            <a:off x="5804732" y="1836419"/>
            <a:ext cx="4031416" cy="2573021"/>
          </a:xfrm>
          <a:prstGeom prst="rect">
            <a:avLst/>
          </a:prstGeom>
        </p:spPr>
      </p:pic>
      <p:pic>
        <p:nvPicPr>
          <p:cNvPr id="5" name="Picture 4"/>
          <p:cNvPicPr>
            <a:picLocks noChangeAspect="1"/>
          </p:cNvPicPr>
          <p:nvPr/>
        </p:nvPicPr>
        <p:blipFill>
          <a:blip r:embed="rId12"/>
          <a:stretch>
            <a:fillRect/>
          </a:stretch>
        </p:blipFill>
        <p:spPr>
          <a:xfrm>
            <a:off x="1868374" y="4586381"/>
            <a:ext cx="3701663" cy="2526841"/>
          </a:xfrm>
          <a:prstGeom prst="rect">
            <a:avLst/>
          </a:prstGeom>
        </p:spPr>
      </p:pic>
      <p:pic>
        <p:nvPicPr>
          <p:cNvPr id="6" name="Picture 5"/>
          <p:cNvPicPr>
            <a:picLocks noChangeAspect="1"/>
          </p:cNvPicPr>
          <p:nvPr/>
        </p:nvPicPr>
        <p:blipFill>
          <a:blip r:embed="rId13"/>
          <a:stretch>
            <a:fillRect/>
          </a:stretch>
        </p:blipFill>
        <p:spPr>
          <a:xfrm>
            <a:off x="5804732" y="4586381"/>
            <a:ext cx="4031416" cy="2526841"/>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77457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61744" y="2081783"/>
            <a:ext cx="3541912" cy="2895855"/>
          </a:xfrm>
          <a:prstGeom prst="rect">
            <a:avLst/>
          </a:prstGeom>
        </p:spPr>
      </p:pic>
      <p:pic>
        <p:nvPicPr>
          <p:cNvPr id="7" name="Picture 6"/>
          <p:cNvPicPr>
            <a:picLocks noChangeAspect="1"/>
          </p:cNvPicPr>
          <p:nvPr/>
        </p:nvPicPr>
        <p:blipFill>
          <a:blip r:embed="rId11"/>
          <a:stretch>
            <a:fillRect/>
          </a:stretch>
        </p:blipFill>
        <p:spPr>
          <a:xfrm>
            <a:off x="5388487" y="3616960"/>
            <a:ext cx="4128135" cy="3007564"/>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29695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Applications: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21840" y="2011680"/>
            <a:ext cx="74371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Diagnosis in Healthcare.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Patient Monitoring.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Personalized Treatment Plans.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Real-Time Alerts for Patients.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Wearable Technology.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Data-Driven Decision Making.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Cost-Effective Screening.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Support for Telemedicine.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Reducing time by 72.3%.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70707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Future Scope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849120" y="1865375"/>
            <a:ext cx="775233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Improvement in Prediction Accuracy.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AI-Based Decision Support System.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for Global Improvement.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Advanced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&amp; Wearable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Approval &amp; Clinical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Enhancing Computing Power.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Centric Health Platforms.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88794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6651180"/>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Overview :</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Introduction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Literature Survey (Market, Literature, Technological and Research Survey) </a:t>
            </a:r>
            <a:endParaRPr sz="2400" b="0" i="0" u="none" strike="noStrike" cap="none" dirty="0">
              <a:solidFill>
                <a:srgbClr val="242424"/>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System Specifications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Hardware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Software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Results (Photo / Audio-Visual / Video Results)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Applications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Future Scope</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Conclusion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References</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197101" cy="201978"/>
          </a:xfrm>
          <a:prstGeom prst="rect">
            <a:avLst/>
          </a:prstGeom>
          <a:noFill/>
          <a:ln>
            <a:noFill/>
          </a:ln>
        </p:spPr>
        <p:txBody>
          <a:bodyPr spcFirstLastPara="1" wrap="square" lIns="0" tIns="0" rIns="0" bIns="0" anchor="t" anchorCtr="0">
            <a:spAutoFit/>
          </a:bodyPr>
          <a:lstStyle/>
          <a:p>
            <a:pPr marL="12700">
              <a:lnSpc>
                <a:spcPct val="125000"/>
              </a:lnSpc>
            </a:pPr>
            <a:r>
              <a:rPr lang="en-US" dirty="0"/>
              <a:t>Chronic Kidney Disease Detection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Conclusion :</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IN"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767840" y="1960880"/>
            <a:ext cx="74676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CKD detection system using machine learning combines real-time monitoring with cloud-based analysis to provide an efficient and cost-effective solution for early diagnosis. By leveraging hardware like Arduino and AWS’s cloud services, it enhances healthcare outcomes. With future improvements in accuracy and scalability, it has the potential to revolutionize CKD management, especially in remote and underserved areas.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79130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40" y="1971040"/>
            <a:ext cx="752856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Imesh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Udara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Ekanayake</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System for Predicting Chronic</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Kidney Disease (CKD) Focused on Early Detection through Clinical Data,&amp;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Nikhila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quot;Machine</a:t>
            </a:r>
            <a:r>
              <a:rPr lang="en-IN" sz="2400" dirty="0">
                <a:latin typeface="Times New Roman" panose="02020603050405020304" pitchFamily="18" charset="0"/>
                <a:cs typeface="Times New Roman" panose="02020603050405020304" pitchFamily="18" charset="0"/>
              </a:rPr>
              <a:t> Learning-Based System for Predicting Chronic Kidney Disease (CKD)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Using Ensemble Algorithms,&amp;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Engineering and Advanced Technology,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[3] Pankaj </a:t>
            </a:r>
            <a:r>
              <a:rPr lang="en-IN" sz="2400" dirty="0" err="1">
                <a:latin typeface="Times New Roman" panose="02020603050405020304" pitchFamily="18" charset="0"/>
                <a:cs typeface="Times New Roman" panose="02020603050405020304" pitchFamily="18" charset="0"/>
              </a:rPr>
              <a:t>Chittora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quot;Exploring</a:t>
            </a:r>
            <a:r>
              <a:rPr lang="en-IN" sz="2400" dirty="0">
                <a:latin typeface="Times New Roman" panose="02020603050405020304" pitchFamily="18" charset="0"/>
                <a:cs typeface="Times New Roman" panose="02020603050405020304" pitchFamily="18" charset="0"/>
              </a:rPr>
              <a:t> Machine Learning Techniques to Predict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with a Deep Neural Network,&amp;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Computer Applications, 2021.</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49515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39" y="1874519"/>
            <a:ext cx="752856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[4] Asif Salekin, John </a:t>
            </a:r>
            <a:r>
              <a:rPr lang="en-IN" sz="2400" dirty="0" err="1">
                <a:latin typeface="Times New Roman" panose="02020603050405020304" pitchFamily="18" charset="0"/>
                <a:cs typeface="Times New Roman" panose="02020603050405020304" pitchFamily="18" charset="0"/>
              </a:rPr>
              <a:t>Stankovic</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Approach to Detect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Using 24 Predictive Attributes,&amp;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Health Information Science and 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Rajeshwari</a:t>
            </a: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Yogish</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quot;Predicting</a:t>
            </a:r>
            <a:r>
              <a:rPr lang="en-IN" sz="2400" dirty="0">
                <a:latin typeface="Times New Roman" panose="02020603050405020304" pitchFamily="18" charset="0"/>
                <a:cs typeface="Times New Roman" panose="02020603050405020304" pitchFamily="18" charset="0"/>
              </a:rPr>
              <a:t> Chronic Kidney Disease (CKD) Using Machine Learning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Techniques for Early Diagnosis,&amp;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King Saud University - Computer and Information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Sciences,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Chilakamarthi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Kashyap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Gollapudi</a:t>
            </a:r>
            <a:r>
              <a:rPr lang="en-IN" sz="2400" dirty="0">
                <a:latin typeface="Times New Roman" panose="02020603050405020304" pitchFamily="18" charset="0"/>
                <a:cs typeface="Times New Roman" panose="02020603050405020304" pitchFamily="18" charset="0"/>
              </a:rPr>
              <a:t> Sai </a:t>
            </a:r>
            <a:r>
              <a:rPr lang="en-IN" sz="2400" dirty="0" err="1">
                <a:latin typeface="Times New Roman" panose="02020603050405020304" pitchFamily="18" charset="0"/>
                <a:cs typeface="Times New Roman" panose="02020603050405020304" pitchFamily="18" charset="0"/>
              </a:rPr>
              <a:t>Dayakar</a:t>
            </a:r>
            <a:r>
              <a:rPr lang="en-IN" sz="2400" dirty="0">
                <a:latin typeface="Times New Roman" panose="02020603050405020304" pitchFamily="18" charset="0"/>
                <a:cs typeface="Times New Roman" panose="02020603050405020304" pitchFamily="18" charset="0"/>
              </a:rPr>
              <a:t> Reddy, M. </a:t>
            </a:r>
            <a:r>
              <a:rPr lang="en-IN" sz="2400" dirty="0" err="1">
                <a:latin typeface="Times New Roman" panose="02020603050405020304" pitchFamily="18" charset="0"/>
                <a:cs typeface="Times New Roman" panose="02020603050405020304" pitchFamily="18" charset="0"/>
              </a:rPr>
              <a:t>Balamurugan</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quot;Timely</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Diagnosis of Chronic Kidney Disease (CKD) Using Machine Learning Techniques,&amp;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Biomedical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Engineering Letters, 2022.</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42509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469900" lvl="0" indent="-457200">
              <a:buSzPts val="2400"/>
              <a:buAutoNum type="arabicPeriod"/>
            </a:pPr>
            <a:r>
              <a:rPr lang="en-US" sz="2400" dirty="0">
                <a:solidFill>
                  <a:srgbClr val="242424"/>
                </a:solidFill>
                <a:latin typeface="Times New Roman"/>
                <a:ea typeface="Times New Roman"/>
                <a:cs typeface="Times New Roman"/>
                <a:sym typeface="Times New Roman"/>
              </a:rPr>
              <a:t>Introduction </a:t>
            </a:r>
            <a:r>
              <a:rPr lang="en-US" sz="2400" b="0" i="0" u="none" strike="noStrike" cap="none" dirty="0">
                <a:solidFill>
                  <a:srgbClr val="242424"/>
                </a:solidFill>
                <a:latin typeface="Times New Roman"/>
                <a:ea typeface="Times New Roman"/>
                <a:cs typeface="Times New Roman"/>
                <a:sym typeface="Times New Roman"/>
              </a:rPr>
              <a:t>:</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51623"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a:t>Chronic Kidney Disease Detection</a:t>
            </a:r>
            <a:endParaRPr dirty="0"/>
          </a:p>
        </p:txBody>
      </p:sp>
      <p:sp>
        <p:nvSpPr>
          <p:cNvPr id="2" name="TextBox 1"/>
          <p:cNvSpPr txBox="1"/>
          <p:nvPr/>
        </p:nvSpPr>
        <p:spPr>
          <a:xfrm>
            <a:off x="1996439" y="1865375"/>
            <a:ext cx="74503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Chronic Kidney Disease (CKD): </a:t>
            </a:r>
            <a:r>
              <a:rPr lang="en-US" sz="2400" dirty="0">
                <a:latin typeface="Times New Roman" panose="02020603050405020304" pitchFamily="18" charset="0"/>
                <a:cs typeface="Times New Roman" panose="02020603050405020304" pitchFamily="18" charset="0"/>
              </a:rPr>
              <a:t>A progressive loss of kidney function, early detection is key for better outcomes.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 of Machine Learning: </a:t>
            </a:r>
            <a:r>
              <a:rPr lang="en-US" sz="2400" dirty="0">
                <a:latin typeface="Times New Roman" panose="02020603050405020304" pitchFamily="18" charset="0"/>
                <a:cs typeface="Times New Roman" panose="02020603050405020304" pitchFamily="18" charset="0"/>
              </a:rPr>
              <a:t>ML analyzes medical data to find patterns and develop predictive models for CKD.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Objectives:</a:t>
            </a:r>
            <a:r>
              <a:rPr lang="en-US" sz="2400" dirty="0">
                <a:latin typeface="Times New Roman" panose="02020603050405020304" pitchFamily="18" charset="0"/>
                <a:cs typeface="Times New Roman" panose="02020603050405020304" pitchFamily="18" charset="0"/>
              </a:rPr>
              <a:t> Build an efficient ML model to accurately detect CKD and improve early diagnosis.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5538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1112444" y="778695"/>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a:t>
            </a:r>
            <a:r>
              <a:rPr lang="en-US" b="1" dirty="0">
                <a:latin typeface="Times New Roman"/>
                <a:ea typeface="Times New Roman"/>
                <a:cs typeface="Times New Roman"/>
                <a:sym typeface="Times New Roman"/>
              </a:rPr>
              <a:t> Survey</a:t>
            </a:r>
            <a:endParaRPr dirty="0"/>
          </a:p>
        </p:txBody>
      </p:sp>
      <p:graphicFrame>
        <p:nvGraphicFramePr>
          <p:cNvPr id="126" name="Google Shape;126;p16"/>
          <p:cNvGraphicFramePr/>
          <p:nvPr>
            <p:extLst>
              <p:ext uri="{D42A27DB-BD31-4B8C-83A1-F6EECF244321}">
                <p14:modId xmlns:p14="http://schemas.microsoft.com/office/powerpoint/2010/main" val="625590852"/>
              </p:ext>
            </p:extLst>
          </p:nvPr>
        </p:nvGraphicFramePr>
        <p:xfrm>
          <a:off x="235064" y="1552027"/>
          <a:ext cx="9451633" cy="556888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Title &amp; Authors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Methodology</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201455">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1</a:t>
                      </a:r>
                      <a:endParaRPr sz="1200"/>
                    </a:p>
                  </a:txBody>
                  <a:tcPr marL="11798" marR="11798" marT="7858" marB="7858" anchor="ctr"/>
                </a:tc>
                <a:tc>
                  <a:txBody>
                    <a:bodyPr/>
                    <a:lstStyle/>
                    <a:p>
                      <a:pPr marL="0" marR="0" lvl="0" indent="0" algn="ctr" rtl="0">
                        <a:spcBef>
                          <a:spcPts val="0"/>
                        </a:spcBef>
                        <a:spcAft>
                          <a:spcPts val="0"/>
                        </a:spcAft>
                        <a:buNone/>
                      </a:pPr>
                      <a:r>
                        <a:rPr lang="en-IN" sz="1200" dirty="0"/>
                        <a:t>2020</a:t>
                      </a:r>
                      <a:endParaRPr sz="1200" dirty="0"/>
                    </a:p>
                  </a:txBody>
                  <a:tcPr marL="11798" marR="11798" marT="7858" marB="7858" anchor="ctr"/>
                </a:tc>
                <a:tc>
                  <a:txBody>
                    <a:bodyPr/>
                    <a:lstStyle/>
                    <a:p>
                      <a:pPr marL="0" lvl="0" indent="0" algn="just" rtl="0">
                        <a:lnSpc>
                          <a:spcPct val="120000"/>
                        </a:lnSpc>
                        <a:spcBef>
                          <a:spcPts val="0"/>
                        </a:spcBef>
                        <a:spcAft>
                          <a:spcPts val="0"/>
                        </a:spcAft>
                        <a:buClr>
                          <a:schemeClr val="dk1"/>
                        </a:buClr>
                        <a:buSzPts val="700"/>
                        <a:buFont typeface="Arial"/>
                        <a:buNone/>
                      </a:pPr>
                      <a:r>
                        <a:rPr lang="en-US" sz="1200" dirty="0"/>
                        <a:t>Chronic Kidney Disease Prediction Using Machine Learning Methods</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l" rtl="0">
                        <a:lnSpc>
                          <a:spcPct val="120000"/>
                        </a:lnSpc>
                        <a:spcBef>
                          <a:spcPts val="0"/>
                        </a:spcBef>
                        <a:spcAft>
                          <a:spcPts val="0"/>
                        </a:spcAft>
                        <a:buNone/>
                      </a:pPr>
                      <a:r>
                        <a:rPr lang="en-US" sz="1200" dirty="0"/>
                        <a:t>Data preprocessing involved filtering out attributes with over 20% missing values, followed by handling remaining missing data through Little's MCAR test to confirm randomness and address potential bias.</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97.33% Sensitivity = 95.65% Specitivity = 98.36% F1 score = 97%</a:t>
                      </a:r>
                      <a:endParaRPr sz="1200"/>
                    </a:p>
                  </a:txBody>
                  <a:tcPr marL="11798" marR="11798" marT="7858" marB="7858" anchor="ctr"/>
                </a:tc>
                <a:tc>
                  <a:txBody>
                    <a:bodyPr/>
                    <a:lstStyle/>
                    <a:p>
                      <a:pPr marL="0" lvl="0" indent="0" algn="just" rtl="0">
                        <a:lnSpc>
                          <a:spcPct val="120000"/>
                        </a:lnSpc>
                        <a:spcBef>
                          <a:spcPts val="0"/>
                        </a:spcBef>
                        <a:spcAft>
                          <a:spcPts val="0"/>
                        </a:spcAft>
                        <a:buSzPts val="700"/>
                        <a:buNone/>
                      </a:pPr>
                      <a:r>
                        <a:rPr lang="en-US" sz="1200" dirty="0"/>
                        <a:t>Filtering out attributes with more than 20% missing values might discard useful data that could impact predictive performance.</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a:t>
                      </a:r>
                      <a:endParaRPr sz="1200"/>
                    </a:p>
                  </a:txBody>
                  <a:tcPr marL="11798" marR="11798" marT="7858" marB="7858" anchor="ctr"/>
                </a:tc>
                <a:tc>
                  <a:txBody>
                    <a:bodyPr/>
                    <a:lstStyle/>
                    <a:p>
                      <a:pPr marL="0" marR="0" lvl="0" indent="0" algn="ctr" rtl="0">
                        <a:spcBef>
                          <a:spcPts val="0"/>
                        </a:spcBef>
                        <a:spcAft>
                          <a:spcPts val="0"/>
                        </a:spcAft>
                        <a:buNone/>
                      </a:pPr>
                      <a:r>
                        <a:rPr lang="en-IN" sz="1200" dirty="0"/>
                        <a:t>2021</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Chronic Kidney Disease Prediction using Machine Learning Ensemble Algorithm</a:t>
                      </a:r>
                      <a:endParaRPr sz="1200" dirty="0"/>
                    </a:p>
                  </a:txBody>
                  <a:tcPr marL="3939" marR="3939" marT="3939" marB="0" anchor="ctr"/>
                </a:tc>
                <a:tc>
                  <a:txBody>
                    <a:bodyPr/>
                    <a:lstStyle/>
                    <a:p>
                      <a:pPr marL="0" lvl="0" indent="0" algn="l" rtl="0">
                        <a:lnSpc>
                          <a:spcPct val="120000"/>
                        </a:lnSpc>
                        <a:spcBef>
                          <a:spcPts val="0"/>
                        </a:spcBef>
                        <a:spcAft>
                          <a:spcPts val="0"/>
                        </a:spcAft>
                        <a:buNone/>
                      </a:pPr>
                      <a:r>
                        <a:rPr lang="en-US" sz="1200" dirty="0"/>
                        <a:t>Four ensemble algorithms were used to diagnose CKD, with AdaBoost and Random Forest showing the best performance, achieving 100% AUC and Mathew Correlation Coefficient.</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Accuracy of 97.5% in detecting signals using two algorithms single time.</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200" dirty="0"/>
                        <a:t>Using multiple ensemble algorithms can increase computational complexity and resource requirements for model training and deployment.</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684258">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3</a:t>
                      </a:r>
                      <a:endParaRPr sz="1200"/>
                    </a:p>
                  </a:txBody>
                  <a:tcPr marL="11798" marR="11798" marT="7858" marB="7858" anchor="ctr"/>
                </a:tc>
                <a:tc>
                  <a:txBody>
                    <a:bodyPr/>
                    <a:lstStyle/>
                    <a:p>
                      <a:pPr marL="0" marR="0" lvl="0" indent="0" algn="ctr" rtl="0">
                        <a:spcBef>
                          <a:spcPts val="0"/>
                        </a:spcBef>
                        <a:spcAft>
                          <a:spcPts val="0"/>
                        </a:spcAft>
                        <a:buNone/>
                      </a:pPr>
                      <a:r>
                        <a:rPr lang="en-IN" sz="1200" dirty="0"/>
                        <a:t>2023</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Revolutionizing Chronic Kidney Disease Management with Machine Learning and Artificial Intelligence</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This study explores using machine learning and neural networks to revolutionize CKD management by enabling faster, accurate diagnosis through automation, reducing manual analysis time.</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Sensitivity = 87.5% Specitivity = 97.2% Accuracy = 95.8%</a:t>
                      </a:r>
                      <a:endParaRPr sz="120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Implementation requires significant technological investment and infrastructure, which may not be feasible in all healthcare settings.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579169" y="953170"/>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a:t>
            </a:r>
            <a:r>
              <a:rPr lang="en-US" b="1" dirty="0">
                <a:latin typeface="Times New Roman"/>
                <a:ea typeface="Times New Roman"/>
                <a:cs typeface="Times New Roman"/>
                <a:sym typeface="Times New Roman"/>
              </a:rPr>
              <a:t> Survey</a:t>
            </a:r>
            <a:endParaRPr dirty="0"/>
          </a:p>
        </p:txBody>
      </p:sp>
      <p:graphicFrame>
        <p:nvGraphicFramePr>
          <p:cNvPr id="132" name="Google Shape;132;p17"/>
          <p:cNvGraphicFramePr/>
          <p:nvPr>
            <p:extLst>
              <p:ext uri="{D42A27DB-BD31-4B8C-83A1-F6EECF244321}">
                <p14:modId xmlns:p14="http://schemas.microsoft.com/office/powerpoint/2010/main" val="198146424"/>
              </p:ext>
            </p:extLst>
          </p:nvPr>
        </p:nvGraphicFramePr>
        <p:xfrm>
          <a:off x="235044" y="1552369"/>
          <a:ext cx="9451633" cy="6143831"/>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Title &amp; Authors</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Methodology</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700" b="1">
                        <a:latin typeface="Times New Roman"/>
                        <a:ea typeface="Times New Roman"/>
                        <a:cs typeface="Times New Roman"/>
                        <a:sym typeface="Times New Roman"/>
                      </a:endParaRPr>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684258">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4</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a:t>
                      </a:r>
                      <a:r>
                        <a:rPr lang="en-US" sz="1300">
                          <a:latin typeface="Times New Roman"/>
                          <a:ea typeface="Times New Roman"/>
                          <a:cs typeface="Times New Roman"/>
                          <a:sym typeface="Times New Roman"/>
                        </a:rPr>
                        <a:t>17</a:t>
                      </a:r>
                      <a:endParaRPr sz="1200"/>
                    </a:p>
                  </a:txBody>
                  <a:tcPr marL="11798" marR="11798" marT="7858" marB="7858" anchor="ctr"/>
                </a:tc>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Reduction of Overfitting in Diabetes Prediction Using Deep Learning Neural Network </a:t>
                      </a:r>
                      <a:r>
                        <a:rPr lang="en-US" sz="1300" b="0" i="0" u="none" strike="noStrike" cap="none">
                          <a:solidFill>
                            <a:srgbClr val="000000"/>
                          </a:solidFill>
                          <a:latin typeface="Times New Roman"/>
                          <a:ea typeface="Times New Roman"/>
                          <a:cs typeface="Times New Roman"/>
                          <a:sym typeface="Times New Roman"/>
                        </a:rPr>
                        <a:t>Authors: </a:t>
                      </a:r>
                      <a:r>
                        <a:rPr lang="en-US" sz="1300">
                          <a:latin typeface="Times New Roman"/>
                          <a:ea typeface="Times New Roman"/>
                          <a:cs typeface="Times New Roman"/>
                          <a:sym typeface="Times New Roman"/>
                        </a:rPr>
                        <a:t>Akm Ashiauzzaman. Abdul Kawsar Tushar. Md. Rashedul Islam. Jona-Mvon Kim </a:t>
                      </a:r>
                      <a:endParaRPr sz="1200"/>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study used a Chronic Kidney Disease dataset from UCI. Seven machine learning classifiers (ANN, C5.0, CHAID, etc.) were applied.</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Supervised learning with data.</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Logistic regression and KNN did not perform well, with lower accuracy and poor handling of unbalanced datasets. 2. The study relies on a single dataset, which may limit generalizability</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Detection of Chronic Kidney Disease and Selecting Important Predictive Attributes</a:t>
                      </a:r>
                      <a:endParaRPr sz="1200" dirty="0"/>
                    </a:p>
                  </a:txBody>
                  <a:tcPr marL="3939" marR="3939" marT="3939" marB="0" anchor="ctr"/>
                </a:tc>
                <a:tc>
                  <a:txBody>
                    <a:bodyPr/>
                    <a:lstStyle/>
                    <a:p>
                      <a:pPr algn="ctr"/>
                      <a:r>
                        <a:rPr lang="en-US" sz="1200" dirty="0"/>
                        <a:t>The study used a dataset of 400 individuals (250 with CKD) and applied three machine learning classifiers (k-nearest neighbors, random forest, and neural networks) for CKD detection. Feature selection with wrapper and LASSO methods reduced attributes from 24 to 5, creating a cost-effective detection method.</a:t>
                      </a:r>
                    </a:p>
                  </a:txBody>
                  <a:tcPr marL="11798" marR="11798" marT="7858" marB="7858" anchor="ctr"/>
                </a:tc>
                <a:tc>
                  <a:txBody>
                    <a:bodyPr/>
                    <a:lstStyle/>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Accuracy = 93.07% Precision= 93%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Recall = 92%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dirty="0">
                          <a:latin typeface="Times New Roman"/>
                          <a:ea typeface="Times New Roman"/>
                          <a:cs typeface="Times New Roman"/>
                          <a:sym typeface="Times New Roman"/>
                        </a:rPr>
                        <a:t>F-score = 92%</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dataset had noisy and missing values, which required robust classifiers and techniques to handle them. 2. The evaluation is limited to a single dataset, which may affect the generalizability of the findings.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2016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Prevalence of Chronic Kidney Disease in Population-based Studies: Systematic Review</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200" dirty="0"/>
                        <a:t>A systematic review of population-based studies assessing CKD prevalence using the standardized methodology.</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98.07 Precision (%) 95.22 Recall (%) 98.46 F-Measure (%) 96.81</a:t>
                      </a:r>
                      <a:endParaRPr sz="130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Specificity (%) 99.29</a:t>
                      </a:r>
                      <a:endParaRPr sz="130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Variability in study designs and GFR estimation methods limits comparability. 2. Some populations, like elderly or specific ethnic groups, may be underrepresented.</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p:cNvGraphicFramePr/>
          <p:nvPr>
            <p:extLst>
              <p:ext uri="{D42A27DB-BD31-4B8C-83A1-F6EECF244321}">
                <p14:modId xmlns:p14="http://schemas.microsoft.com/office/powerpoint/2010/main" val="2767291176"/>
              </p:ext>
            </p:extLst>
          </p:nvPr>
        </p:nvGraphicFramePr>
        <p:xfrm>
          <a:off x="1284628" y="2013286"/>
          <a:ext cx="7489144" cy="479332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Rise of AI in Healthcare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Growing integration of AI for diagnostics in healthcare but still limited in nephrology.</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Positions the project as a leading solution in AI-driven nephrology, aligning with the AI trend in healthcare.</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Personalized Treatment Demand</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Rising patient demand for customized treatment options.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Supports personalized medicine by identifying patient-specific risk factors for CKD..</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7</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US" sz="1200" dirty="0"/>
                        <a:t>Regulatory Focus on Preventive Care</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Increasing government focus on preventive care to lower chronic disease rates.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Aligns with public health initiatives, potentially attracting support and funding for prevention-focused tools.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C14B3C97-6D76-CE4B-954D-978649830410}"/>
            </a:ext>
          </a:extLst>
        </p:cNvPr>
        <p:cNvGrpSpPr/>
        <p:nvPr/>
      </p:nvGrpSpPr>
      <p:grpSpPr>
        <a:xfrm>
          <a:off x="0" y="0"/>
          <a:ext cx="0" cy="0"/>
          <a:chOff x="0" y="0"/>
          <a:chExt cx="0" cy="0"/>
        </a:xfrm>
      </p:grpSpPr>
      <p:sp>
        <p:nvSpPr>
          <p:cNvPr id="155" name="Google Shape;155;p21">
            <a:extLst>
              <a:ext uri="{FF2B5EF4-FFF2-40B4-BE49-F238E27FC236}">
                <a16:creationId xmlns:a16="http://schemas.microsoft.com/office/drawing/2014/main" id="{3D910670-A69B-DE68-DC41-E9BAE79B8D26}"/>
              </a:ext>
            </a:extLst>
          </p:cNvPr>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a:extLst>
              <a:ext uri="{FF2B5EF4-FFF2-40B4-BE49-F238E27FC236}">
                <a16:creationId xmlns:a16="http://schemas.microsoft.com/office/drawing/2014/main" id="{E0CD63A8-4171-E9A8-9EBC-218946BE95EB}"/>
              </a:ext>
            </a:extLst>
          </p:cNvPr>
          <p:cNvGraphicFramePr/>
          <p:nvPr>
            <p:extLst>
              <p:ext uri="{D42A27DB-BD31-4B8C-83A1-F6EECF244321}">
                <p14:modId xmlns:p14="http://schemas.microsoft.com/office/powerpoint/2010/main" val="3315262484"/>
              </p:ext>
            </p:extLst>
          </p:nvPr>
        </p:nvGraphicFramePr>
        <p:xfrm>
          <a:off x="1284628" y="2013286"/>
          <a:ext cx="7489144" cy="4871630"/>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IN" sz="1200" dirty="0"/>
                        <a:t>Growing CKD Incidence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Increasing CKD cases worldwide due to aging populations and lifestyle diseases.</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Early detection could reduce disease burden and improve patient outcomes.</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Demand for Early Diagnosis</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Limited early detection methods; often diagnosed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Provides a tool for early and accurate detection, helping in timely treatment and management.</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7</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IN" sz="1200" dirty="0"/>
                        <a:t>Limited Access to Nephrologists</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Shortage of specialized doctors, particularly in rural and underserved areas.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Machine learning models can assist general practitioners, improving accessibility to CKD detection.</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99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Technological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Techniques :</a:t>
            </a:r>
          </a:p>
          <a:p>
            <a:r>
              <a:rPr lang="en-US" sz="2400" dirty="0">
                <a:latin typeface="Times New Roman" panose="02020603050405020304" pitchFamily="18" charset="0"/>
                <a:cs typeface="Times New Roman" panose="02020603050405020304" pitchFamily="18" charset="0"/>
              </a:rPr>
              <a:t>	 Using Algorithms like Random Forest, Decision 	Trees, Neural Networks.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Sources and Tools :</a:t>
            </a:r>
          </a:p>
          <a:p>
            <a:r>
              <a:rPr lang="en-US" sz="2400" dirty="0">
                <a:latin typeface="Times New Roman" panose="02020603050405020304" pitchFamily="18" charset="0"/>
                <a:cs typeface="Times New Roman" panose="02020603050405020304" pitchFamily="18" charset="0"/>
              </a:rPr>
              <a:t>	Decision testing as verified datasets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Open Source data from UCI </a:t>
            </a:r>
            <a:r>
              <a:rPr lang="en-US" sz="2400">
                <a:latin typeface="Times New Roman" panose="02020603050405020304" pitchFamily="18" charset="0"/>
                <a:cs typeface="Times New Roman" panose="02020603050405020304" pitchFamily="18" charset="0"/>
              </a:rPr>
              <a:t>Machine 	Learning Repository (</a:t>
            </a:r>
            <a:r>
              <a:rPr lang="en-US" sz="2400" dirty="0">
                <a:latin typeface="Times New Roman" panose="02020603050405020304" pitchFamily="18" charset="0"/>
                <a:cs typeface="Times New Roman" panose="02020603050405020304" pitchFamily="18" charset="0"/>
              </a:rPr>
              <a:t>ICS UCI).</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Current Technology Trends:</a:t>
            </a:r>
          </a:p>
          <a:p>
            <a:r>
              <a:rPr lang="en-US" sz="2400" dirty="0">
                <a:latin typeface="Times New Roman" panose="02020603050405020304" pitchFamily="18" charset="0"/>
                <a:cs typeface="Times New Roman" panose="02020603050405020304" pitchFamily="18" charset="0"/>
              </a:rPr>
              <a:t>	 Advancements in data analytics, cloud 	computing, and AI that facilitate the 	development of robust CKD detection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93174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236758"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97023" y="2304489"/>
            <a:ext cx="6248319" cy="4836721"/>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13066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7AEF016-DA61-441F-89B2-AD4EEA7AF1F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44CE78F-9715-41EF-9ECD-1457D95B4A1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733</TotalTime>
  <Words>1885</Words>
  <Application>Microsoft Office PowerPoint</Application>
  <PresentationFormat>Custom</PresentationFormat>
  <Paragraphs>291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PowerPoint Presentation</vt:lpstr>
      <vt:lpstr>PowerPoint Presentation</vt:lpstr>
      <vt:lpstr>Literature Survey</vt:lpstr>
      <vt:lpstr>Literature Survey</vt:lpstr>
      <vt:lpstr>Market Survey</vt:lpstr>
      <vt:lpstr>Market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Vedant Dindore</cp:lastModifiedBy>
  <cp:revision>32</cp:revision>
  <dcterms:modified xsi:type="dcterms:W3CDTF">2024-11-08T06:47:59Z</dcterms:modified>
</cp:coreProperties>
</file>