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25"/>
  </p:notesMasterIdLst>
  <p:sldIdLst>
    <p:sldId id="256" r:id="rId2"/>
    <p:sldId id="257" r:id="rId3"/>
    <p:sldId id="258" r:id="rId4"/>
    <p:sldId id="290" r:id="rId5"/>
    <p:sldId id="283" r:id="rId6"/>
    <p:sldId id="285" r:id="rId7"/>
    <p:sldId id="287" r:id="rId8"/>
    <p:sldId id="288" r:id="rId9"/>
    <p:sldId id="264" r:id="rId10"/>
    <p:sldId id="260" r:id="rId11"/>
    <p:sldId id="267" r:id="rId12"/>
    <p:sldId id="268" r:id="rId13"/>
    <p:sldId id="274" r:id="rId14"/>
    <p:sldId id="282" r:id="rId15"/>
    <p:sldId id="275" r:id="rId16"/>
    <p:sldId id="276" r:id="rId17"/>
    <p:sldId id="277" r:id="rId18"/>
    <p:sldId id="278" r:id="rId19"/>
    <p:sldId id="269" r:id="rId20"/>
    <p:sldId id="270" r:id="rId21"/>
    <p:sldId id="271" r:id="rId22"/>
    <p:sldId id="273" r:id="rId23"/>
    <p:sldId id="279" r:id="rId24"/>
  </p:sldIdLst>
  <p:sldSz cx="10058400" cy="7772400"/>
  <p:notesSz cx="10058400" cy="7772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89" autoAdjust="0"/>
  </p:normalViewPr>
  <p:slideViewPr>
    <p:cSldViewPr snapToGrid="0">
      <p:cViewPr varScale="1">
        <p:scale>
          <a:sx n="84" d="100"/>
          <a:sy n="84" d="100"/>
        </p:scale>
        <p:origin x="1186" y="86"/>
      </p:cViewPr>
      <p:guideLst>
        <p:guide orient="horz" pos="2880"/>
        <p:guide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 name="Google Shape;42;p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2070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3444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6307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512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5765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0607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49898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9388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6707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0148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27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37601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6888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34463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8170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298EF7A4-E177-4F20-422F-69824FDB1C95}"/>
            </a:ext>
          </a:extLst>
        </p:cNvPr>
        <p:cNvGrpSpPr/>
        <p:nvPr/>
      </p:nvGrpSpPr>
      <p:grpSpPr>
        <a:xfrm>
          <a:off x="0" y="0"/>
          <a:ext cx="0" cy="0"/>
          <a:chOff x="0" y="0"/>
          <a:chExt cx="0" cy="0"/>
        </a:xfrm>
      </p:grpSpPr>
      <p:sp>
        <p:nvSpPr>
          <p:cNvPr id="60" name="Google Shape;60;p2:notes">
            <a:extLst>
              <a:ext uri="{FF2B5EF4-FFF2-40B4-BE49-F238E27FC236}">
                <a16:creationId xmlns:a16="http://schemas.microsoft.com/office/drawing/2014/main" id="{3F4473BF-D341-98DB-9441-3C33E4AFBC88}"/>
              </a:ext>
            </a:extLst>
          </p:cNvPr>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a:extLst>
              <a:ext uri="{FF2B5EF4-FFF2-40B4-BE49-F238E27FC236}">
                <a16:creationId xmlns:a16="http://schemas.microsoft.com/office/drawing/2014/main" id="{5D648929-8284-CDEB-B120-5D1945B911C8}"/>
              </a:ext>
            </a:extLst>
          </p:cNvPr>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2132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1431925" y="1143000"/>
            <a:ext cx="39941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5:notes"/>
          <p:cNvSpPr>
            <a:spLocks noGrp="1" noRot="1" noChangeAspect="1"/>
          </p:cNvSpPr>
          <p:nvPr>
            <p:ph type="sldImg" idx="2"/>
          </p:nvPr>
        </p:nvSpPr>
        <p:spPr>
          <a:xfrm>
            <a:off x="1431925" y="1143000"/>
            <a:ext cx="39941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ff08e2ee2b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2ff08e2ee2b_0_5:notes"/>
          <p:cNvSpPr>
            <a:spLocks noGrp="1" noRot="1" noChangeAspect="1"/>
          </p:cNvSpPr>
          <p:nvPr>
            <p:ph type="sldImg" idx="2"/>
          </p:nvPr>
        </p:nvSpPr>
        <p:spPr>
          <a:xfrm>
            <a:off x="1431925" y="1143000"/>
            <a:ext cx="39941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a:extLst>
            <a:ext uri="{FF2B5EF4-FFF2-40B4-BE49-F238E27FC236}">
              <a16:creationId xmlns:a16="http://schemas.microsoft.com/office/drawing/2014/main" id="{795AF679-C050-ABF5-4FD0-49BA961E0B4F}"/>
            </a:ext>
          </a:extLst>
        </p:cNvPr>
        <p:cNvGrpSpPr/>
        <p:nvPr/>
      </p:nvGrpSpPr>
      <p:grpSpPr>
        <a:xfrm>
          <a:off x="0" y="0"/>
          <a:ext cx="0" cy="0"/>
          <a:chOff x="0" y="0"/>
          <a:chExt cx="0" cy="0"/>
        </a:xfrm>
      </p:grpSpPr>
      <p:sp>
        <p:nvSpPr>
          <p:cNvPr id="152" name="Google Shape;152;g2ff08e2ee2b_0_5:notes">
            <a:extLst>
              <a:ext uri="{FF2B5EF4-FFF2-40B4-BE49-F238E27FC236}">
                <a16:creationId xmlns:a16="http://schemas.microsoft.com/office/drawing/2014/main" id="{2AC8F801-1FF0-C9F3-1F70-53F0133B9E82}"/>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3" name="Google Shape;153;g2ff08e2ee2b_0_5:notes">
            <a:extLst>
              <a:ext uri="{FF2B5EF4-FFF2-40B4-BE49-F238E27FC236}">
                <a16:creationId xmlns:a16="http://schemas.microsoft.com/office/drawing/2014/main" id="{A46BE864-940E-A470-4F19-FC9680BDCDE5}"/>
              </a:ext>
            </a:extLst>
          </p:cNvPr>
          <p:cNvSpPr>
            <a:spLocks noGrp="1" noRot="1" noChangeAspect="1"/>
          </p:cNvSpPr>
          <p:nvPr>
            <p:ph type="sldImg" idx="2"/>
          </p:nvPr>
        </p:nvSpPr>
        <p:spPr>
          <a:xfrm>
            <a:off x="1431925" y="1143000"/>
            <a:ext cx="39941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1807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7071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ftr" idx="11"/>
          </p:nvPr>
        </p:nvSpPr>
        <p:spPr>
          <a:xfrm>
            <a:off x="2364739" y="6978774"/>
            <a:ext cx="1017270" cy="1739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5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Chronic Kidney Disease Detection</a:t>
            </a:r>
            <a:endParaRPr/>
          </a:p>
        </p:txBody>
      </p:sp>
      <p:sp>
        <p:nvSpPr>
          <p:cNvPr id="14" name="Google Shape;14;p2"/>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754380" y="2409444"/>
            <a:ext cx="8549640" cy="163220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1508760" y="4352544"/>
            <a:ext cx="7040880" cy="1943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2364739" y="6978774"/>
            <a:ext cx="1017270" cy="1739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5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Chronic Kidney Disease Detection</a:t>
            </a:r>
            <a:endParaRPr/>
          </a:p>
        </p:txBody>
      </p:sp>
      <p:sp>
        <p:nvSpPr>
          <p:cNvPr id="20" name="Google Shape;20;p3"/>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502920" y="310896"/>
            <a:ext cx="9052560" cy="12435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502920" y="1787652"/>
            <a:ext cx="9052560" cy="512978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2364739" y="6978774"/>
            <a:ext cx="1017270" cy="1739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5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Chronic Kidney Disease Detection</a:t>
            </a:r>
            <a:endParaRPr/>
          </a:p>
        </p:txBody>
      </p:sp>
      <p:sp>
        <p:nvSpPr>
          <p:cNvPr id="26" name="Google Shape;26;p4"/>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502920" y="310896"/>
            <a:ext cx="9052560" cy="12435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502920" y="1787652"/>
            <a:ext cx="4375404" cy="512978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2"/>
          </p:nvPr>
        </p:nvSpPr>
        <p:spPr>
          <a:xfrm>
            <a:off x="5180076" y="1787652"/>
            <a:ext cx="4375404" cy="512978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2364739" y="6978774"/>
            <a:ext cx="1017270" cy="1739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5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Chronic Kidney Disease Detection</a:t>
            </a:r>
            <a:endParaRPr/>
          </a:p>
        </p:txBody>
      </p:sp>
      <p:sp>
        <p:nvSpPr>
          <p:cNvPr id="33" name="Google Shape;33;p5"/>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502920" y="310896"/>
            <a:ext cx="9052560" cy="12435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txBox="1">
            <a:spLocks noGrp="1"/>
          </p:cNvSpPr>
          <p:nvPr>
            <p:ph type="ftr" idx="11"/>
          </p:nvPr>
        </p:nvSpPr>
        <p:spPr>
          <a:xfrm>
            <a:off x="2364739" y="6978774"/>
            <a:ext cx="1017270" cy="1739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5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Chronic Kidney Disease Detection</a:t>
            </a:r>
            <a:endParaRPr/>
          </a:p>
        </p:txBody>
      </p:sp>
      <p:sp>
        <p:nvSpPr>
          <p:cNvPr id="38" name="Google Shape;38;p6"/>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457200" y="457200"/>
            <a:ext cx="9144000" cy="68580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1"/>
          <p:cNvSpPr txBox="1">
            <a:spLocks noGrp="1"/>
          </p:cNvSpPr>
          <p:nvPr>
            <p:ph type="title"/>
          </p:nvPr>
        </p:nvSpPr>
        <p:spPr>
          <a:xfrm>
            <a:off x="502920" y="310896"/>
            <a:ext cx="9052560" cy="124358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502920" y="1787652"/>
            <a:ext cx="9052560" cy="5129784"/>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2364739" y="6978774"/>
            <a:ext cx="1017270" cy="17399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IN"/>
              <a:t>Chronic Kidney Disease Detection</a:t>
            </a:r>
            <a:endParaRPr/>
          </a:p>
        </p:txBody>
      </p:sp>
      <p:sp>
        <p:nvSpPr>
          <p:cNvPr id="10" name="Google Shape;10;p1"/>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2.png"/><Relationship Id="rId3" Type="http://schemas.openxmlformats.org/officeDocument/2006/relationships/image" Target="../media/image9.png"/><Relationship Id="rId7" Type="http://schemas.openxmlformats.org/officeDocument/2006/relationships/image" Target="../media/image10.png"/><Relationship Id="rId12"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20.png"/><Relationship Id="rId5" Type="http://schemas.openxmlformats.org/officeDocument/2006/relationships/image" Target="../media/image4.png"/><Relationship Id="rId10"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24.png"/><Relationship Id="rId5" Type="http://schemas.openxmlformats.org/officeDocument/2006/relationships/image" Target="../media/image4.png"/><Relationship Id="rId10" Type="http://schemas.openxmlformats.org/officeDocument/2006/relationships/image" Target="../media/image23.png"/><Relationship Id="rId4" Type="http://schemas.openxmlformats.org/officeDocument/2006/relationships/image" Target="../media/image3.png"/><Relationship Id="rId9"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grpSp>
        <p:nvGrpSpPr>
          <p:cNvPr id="44" name="Google Shape;44;p7"/>
          <p:cNvGrpSpPr/>
          <p:nvPr/>
        </p:nvGrpSpPr>
        <p:grpSpPr>
          <a:xfrm>
            <a:off x="457200" y="457200"/>
            <a:ext cx="9144253" cy="6858000"/>
            <a:chOff x="457200" y="457200"/>
            <a:chExt cx="9144253" cy="6858000"/>
          </a:xfrm>
        </p:grpSpPr>
        <p:sp>
          <p:nvSpPr>
            <p:cNvPr id="45" name="Google Shape;45;p7"/>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 name="Google Shape;46;p7"/>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 name="Google Shape;47;p7"/>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Google Shape;48;p7"/>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Google Shape;49;p7"/>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 name="Google Shape;50;p7"/>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 name="Google Shape;51;p7"/>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 name="Google Shape;52;p7"/>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 name="Google Shape;53;p7"/>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Google Shape;54;p7"/>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 name="Google Shape;55;p7"/>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6" name="Google Shape;56;p7"/>
          <p:cNvSpPr txBox="1"/>
          <p:nvPr/>
        </p:nvSpPr>
        <p:spPr>
          <a:xfrm>
            <a:off x="1706372" y="484123"/>
            <a:ext cx="7499973" cy="5983684"/>
          </a:xfrm>
          <a:prstGeom prst="rect">
            <a:avLst/>
          </a:prstGeom>
          <a:noFill/>
          <a:ln>
            <a:noFill/>
          </a:ln>
        </p:spPr>
        <p:txBody>
          <a:bodyPr spcFirstLastPara="1" wrap="square" lIns="0" tIns="11425" rIns="0" bIns="0" anchor="t" anchorCtr="0">
            <a:spAutoFit/>
          </a:bodyPr>
          <a:lstStyle/>
          <a:p>
            <a:pPr marL="1085215"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2000" b="0" i="0" u="none" strike="noStrike" cap="none" dirty="0">
              <a:solidFill>
                <a:schemeClr val="dk1"/>
              </a:solidFill>
              <a:latin typeface="Times New Roman"/>
              <a:ea typeface="Times New Roman"/>
              <a:cs typeface="Times New Roman"/>
              <a:sym typeface="Times New Roman"/>
            </a:endParaRPr>
          </a:p>
          <a:p>
            <a:pPr marL="1892935"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454545"/>
                </a:solidFill>
                <a:latin typeface="Times New Roman"/>
                <a:ea typeface="Times New Roman"/>
                <a:cs typeface="Times New Roman"/>
                <a:sym typeface="Times New Roman"/>
              </a:rPr>
              <a:t>Department of Electronics and Telecommunication</a:t>
            </a:r>
            <a:endParaRPr sz="2000" b="0" i="0" u="none" strike="noStrike" cap="none" dirty="0">
              <a:solidFill>
                <a:schemeClr val="dk1"/>
              </a:solidFill>
              <a:latin typeface="Times New Roman"/>
              <a:ea typeface="Times New Roman"/>
              <a:cs typeface="Times New Roman"/>
              <a:sym typeface="Times New Roman"/>
            </a:endParaRPr>
          </a:p>
          <a:p>
            <a:pPr marL="0" marR="119379" lvl="0" indent="0" algn="ctr" rtl="0">
              <a:lnSpc>
                <a:spcPct val="100000"/>
              </a:lnSpc>
              <a:spcBef>
                <a:spcPts val="10"/>
              </a:spcBef>
              <a:spcAft>
                <a:spcPts val="0"/>
              </a:spcAft>
              <a:buClr>
                <a:srgbClr val="000000"/>
              </a:buClr>
              <a:buSzPts val="2400"/>
              <a:buFont typeface="Arial"/>
              <a:buNone/>
            </a:pPr>
            <a:r>
              <a:rPr lang="en-US" sz="2400" b="1" i="0" u="none" strike="noStrike" cap="none" dirty="0">
                <a:solidFill>
                  <a:srgbClr val="454545"/>
                </a:solidFill>
                <a:latin typeface="Times New Roman"/>
                <a:ea typeface="Times New Roman"/>
                <a:cs typeface="Times New Roman"/>
                <a:sym typeface="Times New Roman"/>
              </a:rPr>
              <a:t>2024-25</a:t>
            </a:r>
            <a:endParaRPr sz="2400" b="0" i="0" u="none" strike="noStrike" cap="none" dirty="0">
              <a:solidFill>
                <a:schemeClr val="dk1"/>
              </a:solidFill>
              <a:latin typeface="Times New Roman"/>
              <a:ea typeface="Times New Roman"/>
              <a:cs typeface="Times New Roman"/>
              <a:sym typeface="Times New Roman"/>
            </a:endParaRPr>
          </a:p>
          <a:p>
            <a:pPr marL="356235" marR="0" lvl="0" indent="0" algn="ctr" rtl="0">
              <a:lnSpc>
                <a:spcPct val="100000"/>
              </a:lnSpc>
              <a:spcBef>
                <a:spcPts val="345"/>
              </a:spcBef>
              <a:spcAft>
                <a:spcPts val="0"/>
              </a:spcAft>
              <a:buClr>
                <a:srgbClr val="000000"/>
              </a:buClr>
              <a:buSzPts val="2800"/>
              <a:buFont typeface="Arial"/>
              <a:buNone/>
            </a:pPr>
            <a:r>
              <a:rPr lang="en-US" sz="2800" b="0" i="0" u="none" strike="noStrike" cap="none" dirty="0">
                <a:solidFill>
                  <a:srgbClr val="242424"/>
                </a:solidFill>
                <a:latin typeface="Times New Roman"/>
                <a:ea typeface="Times New Roman"/>
                <a:cs typeface="Times New Roman"/>
                <a:sym typeface="Times New Roman"/>
              </a:rPr>
              <a:t>Chronic Kidney Disease Detection</a:t>
            </a:r>
          </a:p>
          <a:p>
            <a:pPr marL="356235" marR="0" lvl="0" indent="0" algn="ctr" rtl="0">
              <a:lnSpc>
                <a:spcPct val="100000"/>
              </a:lnSpc>
              <a:spcBef>
                <a:spcPts val="345"/>
              </a:spcBef>
              <a:spcAft>
                <a:spcPts val="0"/>
              </a:spcAft>
              <a:buClr>
                <a:srgbClr val="000000"/>
              </a:buClr>
              <a:buSzPts val="2800"/>
              <a:buFont typeface="Arial"/>
              <a:buNone/>
            </a:pPr>
            <a:r>
              <a:rPr lang="en-US" sz="2800" dirty="0">
                <a:solidFill>
                  <a:srgbClr val="242424"/>
                </a:solidFill>
                <a:latin typeface="Times New Roman"/>
                <a:ea typeface="Times New Roman"/>
                <a:cs typeface="Times New Roman"/>
                <a:sym typeface="Times New Roman"/>
              </a:rPr>
              <a:t>And Guidance</a:t>
            </a:r>
            <a:endParaRPr sz="2800" b="0" i="0" u="none" strike="noStrike" cap="none" dirty="0">
              <a:solidFill>
                <a:schemeClr val="dk1"/>
              </a:solidFill>
              <a:latin typeface="Times New Roman"/>
              <a:ea typeface="Times New Roman"/>
              <a:cs typeface="Times New Roman"/>
              <a:sym typeface="Times New Roman"/>
            </a:endParaRPr>
          </a:p>
          <a:p>
            <a:pPr marL="356235" marR="0" lvl="0" indent="0" algn="ctr" rtl="0">
              <a:lnSpc>
                <a:spcPct val="100000"/>
              </a:lnSpc>
              <a:spcBef>
                <a:spcPts val="615"/>
              </a:spcBef>
              <a:spcAft>
                <a:spcPts val="0"/>
              </a:spcAft>
              <a:buClr>
                <a:srgbClr val="000000"/>
              </a:buClr>
              <a:buSzPts val="2400"/>
              <a:buFont typeface="Arial"/>
              <a:buNone/>
            </a:pPr>
            <a:endParaRPr sz="2400" b="0" i="0" u="none" strike="noStrike" cap="none" dirty="0">
              <a:solidFill>
                <a:srgbClr val="242424"/>
              </a:solidFill>
              <a:latin typeface="Times New Roman"/>
              <a:ea typeface="Times New Roman"/>
              <a:cs typeface="Times New Roman"/>
              <a:sym typeface="Times New Roman"/>
            </a:endParaRPr>
          </a:p>
          <a:p>
            <a:pPr marL="356235" marR="0" lvl="0" indent="0" algn="ctr" rtl="0">
              <a:lnSpc>
                <a:spcPct val="100000"/>
              </a:lnSpc>
              <a:spcBef>
                <a:spcPts val="615"/>
              </a:spcBef>
              <a:spcAft>
                <a:spcPts val="0"/>
              </a:spcAft>
              <a:buClr>
                <a:srgbClr val="000000"/>
              </a:buClr>
              <a:buSzPts val="2400"/>
              <a:buFont typeface="Arial"/>
              <a:buNone/>
            </a:pPr>
            <a:r>
              <a:rPr lang="en-US" sz="2400" b="0" i="0" u="none" strike="noStrike" cap="none" dirty="0">
                <a:solidFill>
                  <a:srgbClr val="242424"/>
                </a:solidFill>
                <a:latin typeface="Times New Roman"/>
                <a:ea typeface="Times New Roman"/>
                <a:cs typeface="Times New Roman"/>
                <a:sym typeface="Times New Roman"/>
              </a:rPr>
              <a:t>Names of the student</a:t>
            </a:r>
            <a:endParaRPr sz="2400" b="0" i="0" u="none" strike="noStrike" cap="none" dirty="0">
              <a:solidFill>
                <a:schemeClr val="dk1"/>
              </a:solidFill>
              <a:latin typeface="Times New Roman"/>
              <a:ea typeface="Times New Roman"/>
              <a:cs typeface="Times New Roman"/>
              <a:sym typeface="Times New Roman"/>
            </a:endParaRPr>
          </a:p>
          <a:p>
            <a:pPr marL="12700" marR="0" lvl="0" indent="0" algn="l" rtl="0">
              <a:lnSpc>
                <a:spcPct val="100000"/>
              </a:lnSpc>
              <a:spcBef>
                <a:spcPts val="600"/>
              </a:spcBef>
              <a:spcAft>
                <a:spcPts val="0"/>
              </a:spcAft>
              <a:buClr>
                <a:srgbClr val="000000"/>
              </a:buClr>
              <a:buSzPts val="2400"/>
              <a:buFont typeface="Arial"/>
              <a:buNone/>
            </a:pPr>
            <a:r>
              <a:rPr lang="en-US" sz="2400" b="0" i="0" u="none" strike="noStrike" cap="none" dirty="0">
                <a:solidFill>
                  <a:srgbClr val="242424"/>
                </a:solidFill>
                <a:latin typeface="Times New Roman"/>
                <a:ea typeface="Times New Roman"/>
                <a:cs typeface="Times New Roman"/>
                <a:sym typeface="Times New Roman"/>
              </a:rPr>
              <a:t>1. Vedant Dindore</a:t>
            </a:r>
            <a:endParaRPr sz="2400" b="0" i="0" u="none" strike="noStrike" cap="none" dirty="0">
              <a:solidFill>
                <a:schemeClr val="dk1"/>
              </a:solidFill>
              <a:latin typeface="Times New Roman"/>
              <a:ea typeface="Times New Roman"/>
              <a:cs typeface="Times New Roman"/>
              <a:sym typeface="Times New Roman"/>
            </a:endParaRPr>
          </a:p>
          <a:p>
            <a:pPr marL="12700" marR="0" lvl="0" indent="0" algn="l" rtl="0">
              <a:lnSpc>
                <a:spcPct val="100000"/>
              </a:lnSpc>
              <a:spcBef>
                <a:spcPts val="600"/>
              </a:spcBef>
              <a:spcAft>
                <a:spcPts val="0"/>
              </a:spcAft>
              <a:buClr>
                <a:srgbClr val="000000"/>
              </a:buClr>
              <a:buSzPts val="2400"/>
              <a:buFont typeface="Arial"/>
              <a:buNone/>
            </a:pPr>
            <a:r>
              <a:rPr lang="en-US" sz="2400" b="0" i="0" u="none" strike="noStrike" cap="none" dirty="0">
                <a:solidFill>
                  <a:srgbClr val="242424"/>
                </a:solidFill>
                <a:latin typeface="Times New Roman"/>
                <a:ea typeface="Times New Roman"/>
                <a:cs typeface="Times New Roman"/>
                <a:sym typeface="Times New Roman"/>
              </a:rPr>
              <a:t>2. Anurag Ganvir</a:t>
            </a:r>
            <a:endParaRPr sz="2400" b="0" i="0" u="none" strike="noStrike" cap="none" dirty="0">
              <a:solidFill>
                <a:schemeClr val="dk1"/>
              </a:solidFill>
              <a:latin typeface="Times New Roman"/>
              <a:ea typeface="Times New Roman"/>
              <a:cs typeface="Times New Roman"/>
              <a:sym typeface="Times New Roman"/>
            </a:endParaRPr>
          </a:p>
          <a:p>
            <a:pPr marL="12700" marR="0" lvl="0" indent="0" algn="l" rtl="0">
              <a:lnSpc>
                <a:spcPct val="100000"/>
              </a:lnSpc>
              <a:spcBef>
                <a:spcPts val="600"/>
              </a:spcBef>
              <a:spcAft>
                <a:spcPts val="0"/>
              </a:spcAft>
              <a:buClr>
                <a:srgbClr val="000000"/>
              </a:buClr>
              <a:buSzPts val="2400"/>
              <a:buFont typeface="Arial"/>
              <a:buNone/>
            </a:pPr>
            <a:r>
              <a:rPr lang="en-US" sz="2400" b="0" i="0" u="none" strike="noStrike" cap="none" dirty="0">
                <a:solidFill>
                  <a:srgbClr val="242424"/>
                </a:solidFill>
                <a:latin typeface="Times New Roman"/>
                <a:ea typeface="Times New Roman"/>
                <a:cs typeface="Times New Roman"/>
                <a:sym typeface="Times New Roman"/>
              </a:rPr>
              <a:t>3. Varad Gondkar</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30"/>
              </a:spcBef>
              <a:spcAft>
                <a:spcPts val="0"/>
              </a:spcAft>
              <a:buClr>
                <a:srgbClr val="000000"/>
              </a:buClr>
              <a:buSzPts val="3000"/>
              <a:buFont typeface="Arial"/>
              <a:buNone/>
            </a:pPr>
            <a:endParaRPr lang="en-IN" sz="3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30"/>
              </a:spcBef>
              <a:spcAft>
                <a:spcPts val="0"/>
              </a:spcAft>
              <a:buClr>
                <a:srgbClr val="000000"/>
              </a:buClr>
              <a:buSzPts val="3000"/>
              <a:buFont typeface="Arial"/>
              <a:buNone/>
            </a:pPr>
            <a:endParaRPr sz="3000" b="0" i="0" u="none" strike="noStrike" cap="none" dirty="0">
              <a:solidFill>
                <a:schemeClr val="dk1"/>
              </a:solidFill>
              <a:latin typeface="Times New Roman"/>
              <a:ea typeface="Times New Roman"/>
              <a:cs typeface="Times New Roman"/>
              <a:sym typeface="Times New Roman"/>
            </a:endParaRPr>
          </a:p>
          <a:p>
            <a:pPr marL="795655" marR="427990" lvl="0" indent="0" algn="ctr" rtl="0">
              <a:lnSpc>
                <a:spcPct val="120800"/>
              </a:lnSpc>
              <a:spcBef>
                <a:spcPts val="0"/>
              </a:spcBef>
              <a:spcAft>
                <a:spcPts val="0"/>
              </a:spcAft>
              <a:buClr>
                <a:srgbClr val="000000"/>
              </a:buClr>
              <a:buSzPts val="2400"/>
              <a:buFont typeface="Arial"/>
              <a:buNone/>
            </a:pPr>
            <a:r>
              <a:rPr lang="en-US" sz="2400" dirty="0">
                <a:solidFill>
                  <a:srgbClr val="242424"/>
                </a:solidFill>
                <a:latin typeface="Times New Roman"/>
                <a:ea typeface="Times New Roman"/>
                <a:cs typeface="Times New Roman"/>
                <a:sym typeface="Times New Roman"/>
              </a:rPr>
              <a:t>Guided By :</a:t>
            </a:r>
            <a:br>
              <a:rPr lang="en-US" sz="2400" dirty="0">
                <a:solidFill>
                  <a:srgbClr val="242424"/>
                </a:solidFill>
                <a:latin typeface="Times New Roman"/>
                <a:ea typeface="Times New Roman"/>
                <a:cs typeface="Times New Roman"/>
                <a:sym typeface="Times New Roman"/>
              </a:rPr>
            </a:br>
            <a:r>
              <a:rPr lang="en-US" sz="2400" dirty="0">
                <a:solidFill>
                  <a:srgbClr val="242424"/>
                </a:solidFill>
                <a:latin typeface="Times New Roman"/>
                <a:ea typeface="Times New Roman"/>
                <a:cs typeface="Times New Roman"/>
                <a:sym typeface="Times New Roman"/>
              </a:rPr>
              <a:t>Dr. Prof. Mrs. Deepali Adhyapak</a:t>
            </a:r>
            <a:endParaRPr sz="2400" b="0" i="0" u="none" strike="noStrike" cap="none" dirty="0">
              <a:solidFill>
                <a:schemeClr val="dk1"/>
              </a:solidFill>
              <a:latin typeface="Times New Roman"/>
              <a:ea typeface="Times New Roman"/>
              <a:cs typeface="Times New Roman"/>
              <a:sym typeface="Times New Roman"/>
            </a:endParaRPr>
          </a:p>
        </p:txBody>
      </p:sp>
      <p:sp>
        <p:nvSpPr>
          <p:cNvPr id="57" name="Google Shape;57;p7"/>
          <p:cNvSpPr/>
          <p:nvPr/>
        </p:nvSpPr>
        <p:spPr>
          <a:xfrm>
            <a:off x="1447800" y="457200"/>
            <a:ext cx="758951" cy="96012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 name="Google Shape;58;p7"/>
          <p:cNvSpPr txBox="1">
            <a:spLocks noGrp="1"/>
          </p:cNvSpPr>
          <p:nvPr>
            <p:ph type="ftr" idx="11"/>
          </p:nvPr>
        </p:nvSpPr>
        <p:spPr>
          <a:xfrm>
            <a:off x="2364738" y="6978774"/>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695967"/>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dirty="0">
                <a:solidFill>
                  <a:srgbClr val="242424"/>
                </a:solidFill>
                <a:latin typeface="Times New Roman"/>
                <a:ea typeface="Times New Roman"/>
                <a:cs typeface="Times New Roman"/>
                <a:sym typeface="Times New Roman"/>
              </a:rPr>
              <a:t>System Specifications </a:t>
            </a:r>
            <a:r>
              <a:rPr lang="en-US" sz="2400" b="0" i="0" u="none" strike="noStrike" cap="none" dirty="0">
                <a:solidFill>
                  <a:srgbClr val="242424"/>
                </a:solidFill>
                <a:latin typeface="Times New Roman"/>
                <a:ea typeface="Times New Roman"/>
                <a:cs typeface="Times New Roman"/>
                <a:sym typeface="Times New Roman"/>
              </a:rPr>
              <a:t>:</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Block Diagram:</a:t>
            </a: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9" y="7293610"/>
            <a:ext cx="2236758"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7" name="Picture 6">
            <a:extLst>
              <a:ext uri="{FF2B5EF4-FFF2-40B4-BE49-F238E27FC236}">
                <a16:creationId xmlns:a16="http://schemas.microsoft.com/office/drawing/2014/main" id="{8FF89B04-94A9-34CA-228D-D7965AC04000}"/>
              </a:ext>
            </a:extLst>
          </p:cNvPr>
          <p:cNvPicPr>
            <a:picLocks noChangeAspect="1"/>
          </p:cNvPicPr>
          <p:nvPr/>
        </p:nvPicPr>
        <p:blipFill>
          <a:blip r:embed="rId10"/>
          <a:srcRect t="17184" b="12595"/>
          <a:stretch/>
        </p:blipFill>
        <p:spPr>
          <a:xfrm>
            <a:off x="2063495" y="2350271"/>
            <a:ext cx="7362355" cy="4333993"/>
          </a:xfrm>
          <a:prstGeom prst="rect">
            <a:avLst/>
          </a:prstGeom>
        </p:spPr>
      </p:pic>
    </p:spTree>
    <p:extLst>
      <p:ext uri="{BB962C8B-B14F-4D97-AF65-F5344CB8AC3E}">
        <p14:creationId xmlns:p14="http://schemas.microsoft.com/office/powerpoint/2010/main" val="1951306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73289"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695967"/>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dirty="0">
                <a:solidFill>
                  <a:srgbClr val="242424"/>
                </a:solidFill>
                <a:latin typeface="Times New Roman"/>
                <a:ea typeface="Times New Roman"/>
                <a:cs typeface="Times New Roman"/>
                <a:sym typeface="Times New Roman"/>
              </a:rPr>
              <a:t>System Specifications </a:t>
            </a:r>
            <a:r>
              <a:rPr lang="en-US" sz="2400" b="0" i="0" u="none" strike="noStrike" cap="none" dirty="0">
                <a:solidFill>
                  <a:srgbClr val="242424"/>
                </a:solidFill>
                <a:latin typeface="Times New Roman"/>
                <a:ea typeface="Times New Roman"/>
                <a:cs typeface="Times New Roman"/>
                <a:sym typeface="Times New Roman"/>
              </a:rPr>
              <a:t>:</a:t>
            </a:r>
            <a:endParaRPr sz="2400" b="0" i="0" u="none" strike="noStrike" cap="none" dirty="0">
              <a:solidFill>
                <a:schemeClr val="dk1"/>
              </a:solidFill>
              <a:latin typeface="Times New Roman"/>
              <a:ea typeface="Times New Roman"/>
              <a:cs typeface="Times New Roman"/>
              <a:sym typeface="Times New Roman"/>
            </a:endParaRPr>
          </a:p>
          <a:p>
            <a:pPr marL="12700" marR="0" lvl="0" algn="just" rtl="0">
              <a:lnSpc>
                <a:spcPct val="100000"/>
              </a:lnSpc>
              <a:spcBef>
                <a:spcPts val="600"/>
              </a:spcBef>
              <a:spcAft>
                <a:spcPts val="0"/>
              </a:spcAft>
              <a:buClr>
                <a:srgbClr val="2CA1BE"/>
              </a:buClr>
              <a:buSzPts val="1900"/>
            </a:pPr>
            <a:r>
              <a:rPr lang="en-US" sz="2400" b="0" i="0" u="none" strike="noStrike" cap="none" dirty="0">
                <a:solidFill>
                  <a:srgbClr val="242424"/>
                </a:solidFill>
                <a:latin typeface="Times New Roman"/>
                <a:ea typeface="Times New Roman"/>
                <a:cs typeface="Times New Roman"/>
                <a:sym typeface="Times New Roman"/>
              </a:rPr>
              <a:t>1. Hardware Components:</a:t>
            </a: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9" y="7293610"/>
            <a:ext cx="2158100"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2094271" y="2267975"/>
            <a:ext cx="7507182" cy="1569660"/>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Arduino Microcontroller.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LCD Display (16x2 or 20x4).</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Wi-Fi Module (e.g., ESP8266).</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Power Supply.</a:t>
            </a:r>
          </a:p>
        </p:txBody>
      </p:sp>
      <p:sp>
        <p:nvSpPr>
          <p:cNvPr id="6" name="TextBox 5"/>
          <p:cNvSpPr txBox="1"/>
          <p:nvPr/>
        </p:nvSpPr>
        <p:spPr>
          <a:xfrm>
            <a:off x="1676400" y="3978563"/>
            <a:ext cx="778256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2. Software Components</a:t>
            </a:r>
          </a:p>
        </p:txBody>
      </p:sp>
      <p:sp>
        <p:nvSpPr>
          <p:cNvPr id="7" name="TextBox 6"/>
          <p:cNvSpPr txBox="1"/>
          <p:nvPr/>
        </p:nvSpPr>
        <p:spPr>
          <a:xfrm>
            <a:off x="2094271" y="4440228"/>
            <a:ext cx="7507182"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Cloud Platform.</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Python (major) and CPP (for small robust application)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Communication Protocol : REST API.</a:t>
            </a:r>
          </a:p>
          <a:p>
            <a:pPr marL="342900" indent="-342900">
              <a:buFont typeface="Arial" panose="020B0604020202020204" pitchFamily="34" charset="0"/>
              <a:buChar char="•"/>
            </a:pPr>
            <a:r>
              <a:rPr lang="en-IN" sz="2400" dirty="0" err="1">
                <a:latin typeface="Times New Roman" panose="02020603050405020304" pitchFamily="18" charset="0"/>
                <a:cs typeface="Times New Roman" panose="02020603050405020304" pitchFamily="18" charset="0"/>
              </a:rPr>
              <a:t>Matlplotlib</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Pyplot</a:t>
            </a:r>
            <a:r>
              <a:rPr lang="en-IN" sz="2400" dirty="0">
                <a:latin typeface="Times New Roman" panose="02020603050405020304" pitchFamily="18" charset="0"/>
                <a:cs typeface="Times New Roman" panose="02020603050405020304" pitchFamily="18" charset="0"/>
              </a:rPr>
              <a:t>, Seaborn (for visualizing data)</a:t>
            </a:r>
          </a:p>
          <a:p>
            <a:pPr marL="342900" indent="-342900">
              <a:buFont typeface="Arial" panose="020B0604020202020204" pitchFamily="34" charset="0"/>
              <a:buChar char="•"/>
            </a:pPr>
            <a:r>
              <a:rPr lang="en-IN" sz="2400" dirty="0" err="1">
                <a:latin typeface="Times New Roman" panose="02020603050405020304" pitchFamily="18" charset="0"/>
                <a:cs typeface="Times New Roman" panose="02020603050405020304" pitchFamily="18" charset="0"/>
              </a:rPr>
              <a:t>Sklearn</a:t>
            </a:r>
            <a:r>
              <a:rPr lang="en-IN" sz="2400" dirty="0">
                <a:latin typeface="Times New Roman" panose="02020603050405020304" pitchFamily="18" charset="0"/>
                <a:cs typeface="Times New Roman" panose="02020603050405020304" pitchFamily="18" charset="0"/>
              </a:rPr>
              <a:t> (for imputations), Decision Tree, Random Forest.</a:t>
            </a:r>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498041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Results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3" name="Picture 2"/>
          <p:cNvPicPr>
            <a:picLocks noChangeAspect="1"/>
          </p:cNvPicPr>
          <p:nvPr/>
        </p:nvPicPr>
        <p:blipFill>
          <a:blip r:embed="rId10"/>
          <a:stretch>
            <a:fillRect/>
          </a:stretch>
        </p:blipFill>
        <p:spPr>
          <a:xfrm>
            <a:off x="1996439" y="1798319"/>
            <a:ext cx="7330441" cy="5118028"/>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862550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Results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2" name="Picture 1"/>
          <p:cNvPicPr>
            <a:picLocks noChangeAspect="1"/>
          </p:cNvPicPr>
          <p:nvPr/>
        </p:nvPicPr>
        <p:blipFill>
          <a:blip r:embed="rId10"/>
          <a:stretch>
            <a:fillRect/>
          </a:stretch>
        </p:blipFill>
        <p:spPr>
          <a:xfrm>
            <a:off x="1731265" y="1874519"/>
            <a:ext cx="8052686" cy="4708153"/>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676519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Terminologies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3" name="Picture 2"/>
          <p:cNvPicPr>
            <a:picLocks noChangeAspect="1"/>
          </p:cNvPicPr>
          <p:nvPr/>
        </p:nvPicPr>
        <p:blipFill>
          <a:blip r:embed="rId10"/>
          <a:stretch>
            <a:fillRect/>
          </a:stretch>
        </p:blipFill>
        <p:spPr>
          <a:xfrm>
            <a:off x="3281102" y="1798319"/>
            <a:ext cx="4511431" cy="5430013"/>
          </a:xfrm>
          <a:prstGeom prst="rect">
            <a:avLst/>
          </a:prstGeom>
        </p:spPr>
      </p:pic>
    </p:spTree>
    <p:extLst>
      <p:ext uri="{BB962C8B-B14F-4D97-AF65-F5344CB8AC3E}">
        <p14:creationId xmlns:p14="http://schemas.microsoft.com/office/powerpoint/2010/main" val="1314217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Results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3" name="Picture 2"/>
          <p:cNvPicPr>
            <a:picLocks noChangeAspect="1"/>
          </p:cNvPicPr>
          <p:nvPr/>
        </p:nvPicPr>
        <p:blipFill>
          <a:blip r:embed="rId10"/>
          <a:stretch>
            <a:fillRect/>
          </a:stretch>
        </p:blipFill>
        <p:spPr>
          <a:xfrm>
            <a:off x="1831846" y="1874519"/>
            <a:ext cx="7949436" cy="4820921"/>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801543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Results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2" name="Picture 1"/>
          <p:cNvPicPr>
            <a:picLocks noChangeAspect="1"/>
          </p:cNvPicPr>
          <p:nvPr/>
        </p:nvPicPr>
        <p:blipFill>
          <a:blip r:embed="rId10"/>
          <a:stretch>
            <a:fillRect/>
          </a:stretch>
        </p:blipFill>
        <p:spPr>
          <a:xfrm>
            <a:off x="1840993" y="1874519"/>
            <a:ext cx="7942958" cy="5110945"/>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394574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Results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3" name="Picture 2"/>
          <p:cNvPicPr>
            <a:picLocks noChangeAspect="1"/>
          </p:cNvPicPr>
          <p:nvPr/>
        </p:nvPicPr>
        <p:blipFill>
          <a:blip r:embed="rId10"/>
          <a:stretch>
            <a:fillRect/>
          </a:stretch>
        </p:blipFill>
        <p:spPr>
          <a:xfrm>
            <a:off x="1868374" y="1836419"/>
            <a:ext cx="3701663" cy="2573021"/>
          </a:xfrm>
          <a:prstGeom prst="rect">
            <a:avLst/>
          </a:prstGeom>
        </p:spPr>
      </p:pic>
      <p:pic>
        <p:nvPicPr>
          <p:cNvPr id="4" name="Picture 3"/>
          <p:cNvPicPr>
            <a:picLocks noChangeAspect="1"/>
          </p:cNvPicPr>
          <p:nvPr/>
        </p:nvPicPr>
        <p:blipFill>
          <a:blip r:embed="rId11"/>
          <a:stretch>
            <a:fillRect/>
          </a:stretch>
        </p:blipFill>
        <p:spPr>
          <a:xfrm>
            <a:off x="5804732" y="1836419"/>
            <a:ext cx="4031416" cy="2573021"/>
          </a:xfrm>
          <a:prstGeom prst="rect">
            <a:avLst/>
          </a:prstGeom>
        </p:spPr>
      </p:pic>
      <p:pic>
        <p:nvPicPr>
          <p:cNvPr id="5" name="Picture 4"/>
          <p:cNvPicPr>
            <a:picLocks noChangeAspect="1"/>
          </p:cNvPicPr>
          <p:nvPr/>
        </p:nvPicPr>
        <p:blipFill>
          <a:blip r:embed="rId12"/>
          <a:stretch>
            <a:fillRect/>
          </a:stretch>
        </p:blipFill>
        <p:spPr>
          <a:xfrm>
            <a:off x="1868374" y="4586381"/>
            <a:ext cx="3701663" cy="2526841"/>
          </a:xfrm>
          <a:prstGeom prst="rect">
            <a:avLst/>
          </a:prstGeom>
        </p:spPr>
      </p:pic>
      <p:pic>
        <p:nvPicPr>
          <p:cNvPr id="6" name="Picture 5"/>
          <p:cNvPicPr>
            <a:picLocks noChangeAspect="1"/>
          </p:cNvPicPr>
          <p:nvPr/>
        </p:nvPicPr>
        <p:blipFill>
          <a:blip r:embed="rId13"/>
          <a:stretch>
            <a:fillRect/>
          </a:stretch>
        </p:blipFill>
        <p:spPr>
          <a:xfrm>
            <a:off x="5804732" y="4586381"/>
            <a:ext cx="4031416" cy="2526841"/>
          </a:xfrm>
          <a:prstGeom prst="rect">
            <a:avLst/>
          </a:prstGeom>
        </p:spPr>
      </p:pic>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774575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Results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2" name="Picture 1"/>
          <p:cNvPicPr>
            <a:picLocks noChangeAspect="1"/>
          </p:cNvPicPr>
          <p:nvPr/>
        </p:nvPicPr>
        <p:blipFill>
          <a:blip r:embed="rId10"/>
          <a:stretch>
            <a:fillRect/>
          </a:stretch>
        </p:blipFill>
        <p:spPr>
          <a:xfrm>
            <a:off x="1761744" y="2081783"/>
            <a:ext cx="3541912" cy="2895855"/>
          </a:xfrm>
          <a:prstGeom prst="rect">
            <a:avLst/>
          </a:prstGeom>
        </p:spPr>
      </p:pic>
      <p:pic>
        <p:nvPicPr>
          <p:cNvPr id="7" name="Picture 6"/>
          <p:cNvPicPr>
            <a:picLocks noChangeAspect="1"/>
          </p:cNvPicPr>
          <p:nvPr/>
        </p:nvPicPr>
        <p:blipFill>
          <a:blip r:embed="rId11"/>
          <a:stretch>
            <a:fillRect/>
          </a:stretch>
        </p:blipFill>
        <p:spPr>
          <a:xfrm>
            <a:off x="5388487" y="3616960"/>
            <a:ext cx="4128135" cy="3007564"/>
          </a:xfrm>
          <a:prstGeom prst="rect">
            <a:avLst/>
          </a:prstGeom>
        </p:spPr>
      </p:pic>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3296954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249691"/>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b="0" i="0" u="none" strike="noStrike" cap="none" dirty="0">
                <a:solidFill>
                  <a:srgbClr val="242424"/>
                </a:solidFill>
                <a:latin typeface="Times New Roman"/>
                <a:ea typeface="Times New Roman"/>
                <a:cs typeface="Times New Roman"/>
                <a:sym typeface="Times New Roman"/>
              </a:rPr>
              <a:t>Applications:</a:t>
            </a: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2021840" y="2011680"/>
            <a:ext cx="7437120" cy="3416320"/>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Early Diagnosis in Healthcare.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Remote Patient Monitoring.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Personalized Treatment Plans.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Real-Time Alerts for Patients.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Integration with Wearable Technology.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Data-Driven Decision Making.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Cost-Effective Screening.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Support for Telemedicine.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Reducing time by 72.3%.</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1707079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6651180"/>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242424"/>
                </a:solidFill>
                <a:latin typeface="Times New Roman"/>
                <a:ea typeface="Times New Roman"/>
                <a:cs typeface="Times New Roman"/>
                <a:sym typeface="Times New Roman"/>
              </a:rPr>
              <a:t>Overview :</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Introduction</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Literature Survey (Market, Literature, Technological and Research Survey) </a:t>
            </a:r>
            <a:endParaRPr sz="2400" b="0" i="0" u="none" strike="noStrike" cap="none" dirty="0">
              <a:solidFill>
                <a:srgbClr val="242424"/>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System Specifications</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Block Diagram</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Hardware Design</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Software Design</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Results (Photo / Audio-Visual / Video Results)</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Applications</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Future Scope</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Conclusion</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References</a:t>
            </a: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197101" cy="201978"/>
          </a:xfrm>
          <a:prstGeom prst="rect">
            <a:avLst/>
          </a:prstGeom>
          <a:noFill/>
          <a:ln>
            <a:noFill/>
          </a:ln>
        </p:spPr>
        <p:txBody>
          <a:bodyPr spcFirstLastPara="1" wrap="square" lIns="0" tIns="0" rIns="0" bIns="0" anchor="t" anchorCtr="0">
            <a:spAutoFit/>
          </a:bodyPr>
          <a:lstStyle/>
          <a:p>
            <a:pPr marL="12700">
              <a:lnSpc>
                <a:spcPct val="125000"/>
              </a:lnSpc>
            </a:pPr>
            <a:r>
              <a:rPr lang="en-US" dirty="0"/>
              <a:t>Chronic Kidney Disease Detection</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249691"/>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b="0" i="0" u="none" strike="noStrike" cap="none" dirty="0">
                <a:solidFill>
                  <a:srgbClr val="242424"/>
                </a:solidFill>
                <a:latin typeface="Times New Roman"/>
                <a:ea typeface="Times New Roman"/>
                <a:cs typeface="Times New Roman"/>
                <a:sym typeface="Times New Roman"/>
              </a:rPr>
              <a:t>Future Scope :</a:t>
            </a: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1849120" y="1865375"/>
            <a:ext cx="7752333"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Improvement in Prediction Accuracy.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AI-Based Decision Support System.</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Scalability for Global Improvement.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Advanced </a:t>
            </a:r>
            <a:r>
              <a:rPr lang="en-IN" sz="2400" dirty="0" err="1">
                <a:latin typeface="Times New Roman" panose="02020603050405020304" pitchFamily="18" charset="0"/>
                <a:cs typeface="Times New Roman" panose="02020603050405020304" pitchFamily="18" charset="0"/>
              </a:rPr>
              <a:t>Iot</a:t>
            </a:r>
            <a:r>
              <a:rPr lang="en-IN" sz="2400" dirty="0">
                <a:latin typeface="Times New Roman" panose="02020603050405020304" pitchFamily="18" charset="0"/>
                <a:cs typeface="Times New Roman" panose="02020603050405020304" pitchFamily="18" charset="0"/>
              </a:rPr>
              <a:t> &amp; Wearable Integration.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Regulatory Approval &amp; Clinical Integration.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Enhancing Computing Power.</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Patient Centric Health Platforms.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3887944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695967"/>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b="0" i="0" u="none" strike="noStrike" cap="none" dirty="0">
                <a:solidFill>
                  <a:srgbClr val="242424"/>
                </a:solidFill>
                <a:latin typeface="Times New Roman"/>
                <a:ea typeface="Times New Roman"/>
                <a:cs typeface="Times New Roman"/>
                <a:sym typeface="Times New Roman"/>
              </a:rPr>
              <a:t>Conclusion :</a:t>
            </a:r>
            <a:endParaRPr sz="2400" b="0" i="0" u="none" strike="noStrike" cap="none" dirty="0">
              <a:solidFill>
                <a:schemeClr val="dk1"/>
              </a:solidFill>
              <a:latin typeface="Times New Roman"/>
              <a:ea typeface="Times New Roman"/>
              <a:cs typeface="Times New Roman"/>
              <a:sym typeface="Times New Roman"/>
            </a:endParaRPr>
          </a:p>
          <a:p>
            <a:pPr marL="12700" marR="0" lvl="0" algn="just" rtl="0">
              <a:lnSpc>
                <a:spcPct val="100000"/>
              </a:lnSpc>
              <a:spcBef>
                <a:spcPts val="600"/>
              </a:spcBef>
              <a:spcAft>
                <a:spcPts val="0"/>
              </a:spcAft>
              <a:buClr>
                <a:srgbClr val="2CA1BE"/>
              </a:buClr>
              <a:buSzPts val="1900"/>
            </a:pPr>
            <a:r>
              <a:rPr lang="en-IN" sz="2400" b="0" i="0" u="none" strike="noStrike" cap="none" dirty="0">
                <a:solidFill>
                  <a:schemeClr val="dk1"/>
                </a:solidFill>
                <a:latin typeface="Times New Roman"/>
                <a:ea typeface="Times New Roman"/>
                <a:cs typeface="Times New Roman"/>
                <a:sym typeface="Times New Roman"/>
              </a:rPr>
              <a:t>	</a:t>
            </a: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1767840" y="1960880"/>
            <a:ext cx="7467600"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CKD detection system using machine learning combines real-time monitoring with cloud-based analysis to provide an efficient and cost-effective solution for early diagnosis. By leveraging hardware like Arduino and AWS’s cloud services, it enhances healthcare outcomes. With future improvements in accuracy and scalability, it has the potential to revolutionize CKD management, especially in remote and underserved areas.</a:t>
            </a:r>
            <a:endParaRPr lang="en-IN"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1791301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772911"/>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marR="0" lvl="0" algn="just" rtl="0">
              <a:lnSpc>
                <a:spcPct val="100000"/>
              </a:lnSpc>
              <a:spcBef>
                <a:spcPts val="600"/>
              </a:spcBef>
              <a:spcAft>
                <a:spcPts val="0"/>
              </a:spcAft>
              <a:buClr>
                <a:srgbClr val="2CA1BE"/>
              </a:buClr>
              <a:buSzPts val="1900"/>
            </a:pPr>
            <a:r>
              <a:rPr lang="en-US" sz="2400" b="0" i="0" u="none" strike="noStrike" cap="none" dirty="0">
                <a:solidFill>
                  <a:srgbClr val="242424"/>
                </a:solidFill>
                <a:latin typeface="Times New Roman"/>
                <a:ea typeface="Times New Roman"/>
                <a:cs typeface="Times New Roman"/>
                <a:sym typeface="Times New Roman"/>
              </a:rPr>
              <a:t>References:</a:t>
            </a:r>
          </a:p>
          <a:p>
            <a:pPr marL="12700" marR="0" lvl="0" algn="just" rtl="0">
              <a:lnSpc>
                <a:spcPct val="100000"/>
              </a:lnSpc>
              <a:spcBef>
                <a:spcPts val="600"/>
              </a:spcBef>
              <a:spcAft>
                <a:spcPts val="0"/>
              </a:spcAft>
              <a:buClr>
                <a:srgbClr val="2CA1BE"/>
              </a:buClr>
              <a:buSzPts val="19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1920240" y="1971040"/>
            <a:ext cx="7528560" cy="4893647"/>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[1] </a:t>
            </a:r>
            <a:r>
              <a:rPr lang="en-IN" sz="2400" dirty="0" err="1">
                <a:latin typeface="Times New Roman" panose="02020603050405020304" pitchFamily="18" charset="0"/>
                <a:cs typeface="Times New Roman" panose="02020603050405020304" pitchFamily="18" charset="0"/>
              </a:rPr>
              <a:t>Imesh</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Udara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Ekanayake</a:t>
            </a:r>
            <a:r>
              <a:rPr lang="en-IN" sz="2400" dirty="0">
                <a:latin typeface="Times New Roman" panose="02020603050405020304" pitchFamily="18" charset="0"/>
                <a:cs typeface="Times New Roman" panose="02020603050405020304" pitchFamily="18" charset="0"/>
              </a:rPr>
              <a:t>, et al., &amp;</a:t>
            </a:r>
            <a:r>
              <a:rPr lang="en-IN" sz="2400" dirty="0" err="1">
                <a:latin typeface="Times New Roman" panose="02020603050405020304" pitchFamily="18" charset="0"/>
                <a:cs typeface="Times New Roman" panose="02020603050405020304" pitchFamily="18" charset="0"/>
              </a:rPr>
              <a:t>quot;A</a:t>
            </a:r>
            <a:r>
              <a:rPr lang="en-IN" sz="2400" dirty="0">
                <a:latin typeface="Times New Roman" panose="02020603050405020304" pitchFamily="18" charset="0"/>
                <a:cs typeface="Times New Roman" panose="02020603050405020304" pitchFamily="18" charset="0"/>
              </a:rPr>
              <a:t> Machine Learning-Based System for Predicting Chronic</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Kidney Disease (CKD) Focused on Early Detection through Clinical Data,&amp;</a:t>
            </a:r>
            <a:r>
              <a:rPr lang="en-IN" sz="2400" dirty="0" err="1">
                <a:latin typeface="Times New Roman" panose="02020603050405020304" pitchFamily="18" charset="0"/>
                <a:cs typeface="Times New Roman" panose="02020603050405020304" pitchFamily="18" charset="0"/>
              </a:rPr>
              <a:t>quot</a:t>
            </a:r>
            <a:r>
              <a:rPr lang="en-IN" sz="2400" dirty="0">
                <a:latin typeface="Times New Roman" panose="02020603050405020304" pitchFamily="18" charset="0"/>
                <a:cs typeface="Times New Roman" panose="02020603050405020304" pitchFamily="18" charset="0"/>
              </a:rPr>
              <a:t>; Journal of Medical</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Systems, 2021.</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[2] </a:t>
            </a:r>
            <a:r>
              <a:rPr lang="en-IN" sz="2400" dirty="0" err="1">
                <a:latin typeface="Times New Roman" panose="02020603050405020304" pitchFamily="18" charset="0"/>
                <a:cs typeface="Times New Roman" panose="02020603050405020304" pitchFamily="18" charset="0"/>
              </a:rPr>
              <a:t>Nikhila</a:t>
            </a:r>
            <a:r>
              <a:rPr lang="en-IN" sz="2400" dirty="0">
                <a:latin typeface="Times New Roman" panose="02020603050405020304" pitchFamily="18" charset="0"/>
                <a:cs typeface="Times New Roman" panose="02020603050405020304" pitchFamily="18" charset="0"/>
              </a:rPr>
              <a:t>, et al., &amp;</a:t>
            </a:r>
            <a:r>
              <a:rPr lang="en-IN" sz="2400" dirty="0" err="1">
                <a:latin typeface="Times New Roman" panose="02020603050405020304" pitchFamily="18" charset="0"/>
                <a:cs typeface="Times New Roman" panose="02020603050405020304" pitchFamily="18" charset="0"/>
              </a:rPr>
              <a:t>quot;Machine</a:t>
            </a:r>
            <a:r>
              <a:rPr lang="en-IN" sz="2400" dirty="0">
                <a:latin typeface="Times New Roman" panose="02020603050405020304" pitchFamily="18" charset="0"/>
                <a:cs typeface="Times New Roman" panose="02020603050405020304" pitchFamily="18" charset="0"/>
              </a:rPr>
              <a:t> Learning-Based System for Predicting Chronic Kidney Disease (CKD)</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Using Ensemble Algorithms,&amp;</a:t>
            </a:r>
            <a:r>
              <a:rPr lang="en-IN" sz="2400" dirty="0" err="1">
                <a:latin typeface="Times New Roman" panose="02020603050405020304" pitchFamily="18" charset="0"/>
                <a:cs typeface="Times New Roman" panose="02020603050405020304" pitchFamily="18" charset="0"/>
              </a:rPr>
              <a:t>quot</a:t>
            </a:r>
            <a:r>
              <a:rPr lang="en-IN" sz="2400" dirty="0">
                <a:latin typeface="Times New Roman" panose="02020603050405020304" pitchFamily="18" charset="0"/>
                <a:cs typeface="Times New Roman" panose="02020603050405020304" pitchFamily="18" charset="0"/>
              </a:rPr>
              <a:t>; International Journal of Engineering and Advanced Technology, 2020.</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[3] Pankaj </a:t>
            </a:r>
            <a:r>
              <a:rPr lang="en-IN" sz="2400" dirty="0" err="1">
                <a:latin typeface="Times New Roman" panose="02020603050405020304" pitchFamily="18" charset="0"/>
                <a:cs typeface="Times New Roman" panose="02020603050405020304" pitchFamily="18" charset="0"/>
              </a:rPr>
              <a:t>Chittora</a:t>
            </a:r>
            <a:r>
              <a:rPr lang="en-IN" sz="2400" dirty="0">
                <a:latin typeface="Times New Roman" panose="02020603050405020304" pitchFamily="18" charset="0"/>
                <a:cs typeface="Times New Roman" panose="02020603050405020304" pitchFamily="18" charset="0"/>
              </a:rPr>
              <a:t>, et al., &amp;</a:t>
            </a:r>
            <a:r>
              <a:rPr lang="en-IN" sz="2400" dirty="0" err="1">
                <a:latin typeface="Times New Roman" panose="02020603050405020304" pitchFamily="18" charset="0"/>
                <a:cs typeface="Times New Roman" panose="02020603050405020304" pitchFamily="18" charset="0"/>
              </a:rPr>
              <a:t>quot;Exploring</a:t>
            </a:r>
            <a:r>
              <a:rPr lang="en-IN" sz="2400" dirty="0">
                <a:latin typeface="Times New Roman" panose="02020603050405020304" pitchFamily="18" charset="0"/>
                <a:cs typeface="Times New Roman" panose="02020603050405020304" pitchFamily="18" charset="0"/>
              </a:rPr>
              <a:t> Machine Learning Techniques to Predict Chronic Kidney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Disease (CKD) with a Deep Neural Network,&amp;</a:t>
            </a:r>
            <a:r>
              <a:rPr lang="en-IN" sz="2400" dirty="0" err="1">
                <a:latin typeface="Times New Roman" panose="02020603050405020304" pitchFamily="18" charset="0"/>
                <a:cs typeface="Times New Roman" panose="02020603050405020304" pitchFamily="18" charset="0"/>
              </a:rPr>
              <a:t>quot</a:t>
            </a:r>
            <a:r>
              <a:rPr lang="en-IN" sz="2400" dirty="0">
                <a:latin typeface="Times New Roman" panose="02020603050405020304" pitchFamily="18" charset="0"/>
                <a:cs typeface="Times New Roman" panose="02020603050405020304" pitchFamily="18" charset="0"/>
              </a:rPr>
              <a:t>; International Journal of Computer Applications, 2021.</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2495154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772911"/>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marR="0" lvl="0" algn="just" rtl="0">
              <a:lnSpc>
                <a:spcPct val="100000"/>
              </a:lnSpc>
              <a:spcBef>
                <a:spcPts val="600"/>
              </a:spcBef>
              <a:spcAft>
                <a:spcPts val="0"/>
              </a:spcAft>
              <a:buClr>
                <a:srgbClr val="2CA1BE"/>
              </a:buClr>
              <a:buSzPts val="1900"/>
            </a:pPr>
            <a:r>
              <a:rPr lang="en-US" sz="2400" b="0" i="0" u="none" strike="noStrike" cap="none" dirty="0">
                <a:solidFill>
                  <a:srgbClr val="242424"/>
                </a:solidFill>
                <a:latin typeface="Times New Roman"/>
                <a:ea typeface="Times New Roman"/>
                <a:cs typeface="Times New Roman"/>
                <a:sym typeface="Times New Roman"/>
              </a:rPr>
              <a:t>References:</a:t>
            </a:r>
          </a:p>
          <a:p>
            <a:pPr marL="12700" marR="0" lvl="0" algn="just" rtl="0">
              <a:lnSpc>
                <a:spcPct val="100000"/>
              </a:lnSpc>
              <a:spcBef>
                <a:spcPts val="600"/>
              </a:spcBef>
              <a:spcAft>
                <a:spcPts val="0"/>
              </a:spcAft>
              <a:buClr>
                <a:srgbClr val="2CA1BE"/>
              </a:buClr>
              <a:buSzPts val="19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1920239" y="1874519"/>
            <a:ext cx="7528560" cy="5262979"/>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[4] Asif Salekin, John </a:t>
            </a:r>
            <a:r>
              <a:rPr lang="en-IN" sz="2400" dirty="0" err="1">
                <a:latin typeface="Times New Roman" panose="02020603050405020304" pitchFamily="18" charset="0"/>
                <a:cs typeface="Times New Roman" panose="02020603050405020304" pitchFamily="18" charset="0"/>
              </a:rPr>
              <a:t>Stankovic</a:t>
            </a:r>
            <a:r>
              <a:rPr lang="en-IN" sz="2400" dirty="0">
                <a:latin typeface="Times New Roman" panose="02020603050405020304" pitchFamily="18" charset="0"/>
                <a:cs typeface="Times New Roman" panose="02020603050405020304" pitchFamily="18" charset="0"/>
              </a:rPr>
              <a:t>, &amp;</a:t>
            </a:r>
            <a:r>
              <a:rPr lang="en-IN" sz="2400" dirty="0" err="1">
                <a:latin typeface="Times New Roman" panose="02020603050405020304" pitchFamily="18" charset="0"/>
                <a:cs typeface="Times New Roman" panose="02020603050405020304" pitchFamily="18" charset="0"/>
              </a:rPr>
              <a:t>quot;A</a:t>
            </a:r>
            <a:r>
              <a:rPr lang="en-IN" sz="2400" dirty="0">
                <a:latin typeface="Times New Roman" panose="02020603050405020304" pitchFamily="18" charset="0"/>
                <a:cs typeface="Times New Roman" panose="02020603050405020304" pitchFamily="18" charset="0"/>
              </a:rPr>
              <a:t> Machine Learning-Based Approach to Detect Chronic Kidney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Disease (CKD) Using 24 Predictive Attributes,&amp;</a:t>
            </a:r>
            <a:r>
              <a:rPr lang="en-IN" sz="2400" dirty="0" err="1">
                <a:latin typeface="Times New Roman" panose="02020603050405020304" pitchFamily="18" charset="0"/>
                <a:cs typeface="Times New Roman" panose="02020603050405020304" pitchFamily="18" charset="0"/>
              </a:rPr>
              <a:t>quot</a:t>
            </a:r>
            <a:r>
              <a:rPr lang="en-IN" sz="2400" dirty="0">
                <a:latin typeface="Times New Roman" panose="02020603050405020304" pitchFamily="18" charset="0"/>
                <a:cs typeface="Times New Roman" panose="02020603050405020304" pitchFamily="18" charset="0"/>
              </a:rPr>
              <a:t>; Health Information Science and Systems, 2021.</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[5] </a:t>
            </a:r>
            <a:r>
              <a:rPr lang="en-IN" sz="2400" dirty="0" err="1">
                <a:latin typeface="Times New Roman" panose="02020603050405020304" pitchFamily="18" charset="0"/>
                <a:cs typeface="Times New Roman" panose="02020603050405020304" pitchFamily="18" charset="0"/>
              </a:rPr>
              <a:t>Rajeshwari</a:t>
            </a:r>
            <a:r>
              <a:rPr lang="en-IN" sz="2400" dirty="0">
                <a:latin typeface="Times New Roman" panose="02020603050405020304" pitchFamily="18" charset="0"/>
                <a:cs typeface="Times New Roman" panose="02020603050405020304" pitchFamily="18" charset="0"/>
              </a:rPr>
              <a:t>, H.K. </a:t>
            </a:r>
            <a:r>
              <a:rPr lang="en-IN" sz="2400" dirty="0" err="1">
                <a:latin typeface="Times New Roman" panose="02020603050405020304" pitchFamily="18" charset="0"/>
                <a:cs typeface="Times New Roman" panose="02020603050405020304" pitchFamily="18" charset="0"/>
              </a:rPr>
              <a:t>Yogish</a:t>
            </a:r>
            <a:r>
              <a:rPr lang="en-IN" sz="2400" dirty="0">
                <a:latin typeface="Times New Roman" panose="02020603050405020304" pitchFamily="18" charset="0"/>
                <a:cs typeface="Times New Roman" panose="02020603050405020304" pitchFamily="18" charset="0"/>
              </a:rPr>
              <a:t>, &amp;</a:t>
            </a:r>
            <a:r>
              <a:rPr lang="en-IN" sz="2400" dirty="0" err="1">
                <a:latin typeface="Times New Roman" panose="02020603050405020304" pitchFamily="18" charset="0"/>
                <a:cs typeface="Times New Roman" panose="02020603050405020304" pitchFamily="18" charset="0"/>
              </a:rPr>
              <a:t>quot;Predicting</a:t>
            </a:r>
            <a:r>
              <a:rPr lang="en-IN" sz="2400" dirty="0">
                <a:latin typeface="Times New Roman" panose="02020603050405020304" pitchFamily="18" charset="0"/>
                <a:cs typeface="Times New Roman" panose="02020603050405020304" pitchFamily="18" charset="0"/>
              </a:rPr>
              <a:t> Chronic Kidney Disease (CKD) Using Machine Learning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Techniques for Early Diagnosis,&amp;</a:t>
            </a:r>
            <a:r>
              <a:rPr lang="en-IN" sz="2400" dirty="0" err="1">
                <a:latin typeface="Times New Roman" panose="02020603050405020304" pitchFamily="18" charset="0"/>
                <a:cs typeface="Times New Roman" panose="02020603050405020304" pitchFamily="18" charset="0"/>
              </a:rPr>
              <a:t>quot</a:t>
            </a:r>
            <a:r>
              <a:rPr lang="en-IN" sz="2400" dirty="0">
                <a:latin typeface="Times New Roman" panose="02020603050405020304" pitchFamily="18" charset="0"/>
                <a:cs typeface="Times New Roman" panose="02020603050405020304" pitchFamily="18" charset="0"/>
              </a:rPr>
              <a:t>; Journal of King Saud University - Computer and Information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Sciences, 2020.</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[6] </a:t>
            </a:r>
            <a:r>
              <a:rPr lang="en-IN" sz="2400" dirty="0" err="1">
                <a:latin typeface="Times New Roman" panose="02020603050405020304" pitchFamily="18" charset="0"/>
                <a:cs typeface="Times New Roman" panose="02020603050405020304" pitchFamily="18" charset="0"/>
              </a:rPr>
              <a:t>Chilakamarthi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Prem</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Kashyap</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Gollapudi</a:t>
            </a:r>
            <a:r>
              <a:rPr lang="en-IN" sz="2400" dirty="0">
                <a:latin typeface="Times New Roman" panose="02020603050405020304" pitchFamily="18" charset="0"/>
                <a:cs typeface="Times New Roman" panose="02020603050405020304" pitchFamily="18" charset="0"/>
              </a:rPr>
              <a:t> Sai </a:t>
            </a:r>
            <a:r>
              <a:rPr lang="en-IN" sz="2400" dirty="0" err="1">
                <a:latin typeface="Times New Roman" panose="02020603050405020304" pitchFamily="18" charset="0"/>
                <a:cs typeface="Times New Roman" panose="02020603050405020304" pitchFamily="18" charset="0"/>
              </a:rPr>
              <a:t>Dayakar</a:t>
            </a:r>
            <a:r>
              <a:rPr lang="en-IN" sz="2400" dirty="0">
                <a:latin typeface="Times New Roman" panose="02020603050405020304" pitchFamily="18" charset="0"/>
                <a:cs typeface="Times New Roman" panose="02020603050405020304" pitchFamily="18" charset="0"/>
              </a:rPr>
              <a:t> Reddy, M. </a:t>
            </a:r>
            <a:r>
              <a:rPr lang="en-IN" sz="2400" dirty="0" err="1">
                <a:latin typeface="Times New Roman" panose="02020603050405020304" pitchFamily="18" charset="0"/>
                <a:cs typeface="Times New Roman" panose="02020603050405020304" pitchFamily="18" charset="0"/>
              </a:rPr>
              <a:t>Balamurugan</a:t>
            </a:r>
            <a:r>
              <a:rPr lang="en-IN" sz="2400" dirty="0">
                <a:latin typeface="Times New Roman" panose="02020603050405020304" pitchFamily="18" charset="0"/>
                <a:cs typeface="Times New Roman" panose="02020603050405020304" pitchFamily="18" charset="0"/>
              </a:rPr>
              <a:t>, &amp;</a:t>
            </a:r>
            <a:r>
              <a:rPr lang="en-IN" sz="2400" dirty="0" err="1">
                <a:latin typeface="Times New Roman" panose="02020603050405020304" pitchFamily="18" charset="0"/>
                <a:cs typeface="Times New Roman" panose="02020603050405020304" pitchFamily="18" charset="0"/>
              </a:rPr>
              <a:t>quot;Timely</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Diagnosis of Chronic Kidney Disease (CKD) Using Machine Learning Techniques,&amp;</a:t>
            </a:r>
            <a:r>
              <a:rPr lang="en-IN" sz="2400" dirty="0" err="1">
                <a:latin typeface="Times New Roman" panose="02020603050405020304" pitchFamily="18" charset="0"/>
                <a:cs typeface="Times New Roman" panose="02020603050405020304" pitchFamily="18" charset="0"/>
              </a:rPr>
              <a:t>quot</a:t>
            </a:r>
            <a:r>
              <a:rPr lang="en-IN" sz="2400" dirty="0">
                <a:latin typeface="Times New Roman" panose="02020603050405020304" pitchFamily="18" charset="0"/>
                <a:cs typeface="Times New Roman" panose="02020603050405020304" pitchFamily="18" charset="0"/>
              </a:rPr>
              <a:t>; Biomedical</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Engineering Letters, 2022.</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425098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469900" lvl="0" indent="-457200">
              <a:buSzPts val="2400"/>
              <a:buAutoNum type="arabicPeriod"/>
            </a:pPr>
            <a:endParaRPr lang="en-US" sz="2400" dirty="0">
              <a:solidFill>
                <a:srgbClr val="242424"/>
              </a:solidFill>
              <a:latin typeface="Times New Roman"/>
              <a:ea typeface="Times New Roman"/>
              <a:cs typeface="Times New Roman"/>
              <a:sym typeface="Times New Roman"/>
            </a:endParaRPr>
          </a:p>
          <a:p>
            <a:pPr marL="469900" lvl="0" indent="-457200">
              <a:buSzPts val="2400"/>
              <a:buAutoNum type="arabicPeriod"/>
            </a:pPr>
            <a:endParaRPr lang="en-US" sz="2400" dirty="0">
              <a:solidFill>
                <a:srgbClr val="242424"/>
              </a:solidFill>
              <a:latin typeface="Times New Roman"/>
              <a:ea typeface="Times New Roman"/>
              <a:cs typeface="Times New Roman"/>
              <a:sym typeface="Times New Roman"/>
            </a:endParaRPr>
          </a:p>
          <a:p>
            <a:pPr marL="469900" lvl="0" indent="-457200">
              <a:buSzPts val="2400"/>
              <a:buAutoNum type="arabicPeriod"/>
            </a:pPr>
            <a:r>
              <a:rPr lang="en-US" sz="2400" dirty="0">
                <a:solidFill>
                  <a:srgbClr val="242424"/>
                </a:solidFill>
                <a:latin typeface="Times New Roman"/>
                <a:ea typeface="Times New Roman"/>
                <a:cs typeface="Times New Roman"/>
                <a:sym typeface="Times New Roman"/>
              </a:rPr>
              <a:t>Introduction </a:t>
            </a:r>
            <a:r>
              <a:rPr lang="en-US" sz="2400" b="0" i="0" u="none" strike="noStrike" cap="none" dirty="0">
                <a:solidFill>
                  <a:srgbClr val="242424"/>
                </a:solidFill>
                <a:latin typeface="Times New Roman"/>
                <a:ea typeface="Times New Roman"/>
                <a:cs typeface="Times New Roman"/>
                <a:sym typeface="Times New Roman"/>
              </a:rPr>
              <a:t>:</a:t>
            </a: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1951623"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1913729" y="2840101"/>
            <a:ext cx="7450394" cy="2677656"/>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Chronic Kidney Disease (CKD): </a:t>
            </a:r>
            <a:r>
              <a:rPr lang="en-US" sz="2400" dirty="0">
                <a:latin typeface="Times New Roman" panose="02020603050405020304" pitchFamily="18" charset="0"/>
                <a:cs typeface="Times New Roman" panose="02020603050405020304" pitchFamily="18" charset="0"/>
              </a:rPr>
              <a:t>A progressive loss of kidney function, early detection is key for better outcomes.</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Role of Machine Learning: </a:t>
            </a:r>
            <a:r>
              <a:rPr lang="en-US" sz="2400" dirty="0">
                <a:latin typeface="Times New Roman" panose="02020603050405020304" pitchFamily="18" charset="0"/>
                <a:cs typeface="Times New Roman" panose="02020603050405020304" pitchFamily="18" charset="0"/>
              </a:rPr>
              <a:t>ML analyzes medical data to find patterns and develop predictive models for CKD.</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Project Objectives:</a:t>
            </a:r>
            <a:r>
              <a:rPr lang="en-US" sz="2400" dirty="0">
                <a:latin typeface="Times New Roman" panose="02020603050405020304" pitchFamily="18" charset="0"/>
                <a:cs typeface="Times New Roman" panose="02020603050405020304" pitchFamily="18" charset="0"/>
              </a:rPr>
              <a:t> Build an efficient ML model to accurately detect CKD and improve early diagnosis.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553844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0EF3B3FC-4A63-373B-2943-293B41F4B684}"/>
            </a:ext>
          </a:extLst>
        </p:cNvPr>
        <p:cNvGrpSpPr/>
        <p:nvPr/>
      </p:nvGrpSpPr>
      <p:grpSpPr>
        <a:xfrm>
          <a:off x="0" y="0"/>
          <a:ext cx="0" cy="0"/>
          <a:chOff x="0" y="0"/>
          <a:chExt cx="0" cy="0"/>
        </a:xfrm>
      </p:grpSpPr>
      <p:grpSp>
        <p:nvGrpSpPr>
          <p:cNvPr id="63" name="Google Shape;63;p8">
            <a:extLst>
              <a:ext uri="{FF2B5EF4-FFF2-40B4-BE49-F238E27FC236}">
                <a16:creationId xmlns:a16="http://schemas.microsoft.com/office/drawing/2014/main" id="{95F189CB-3E42-5809-338C-0976F06F5699}"/>
              </a:ext>
            </a:extLst>
          </p:cNvPr>
          <p:cNvGrpSpPr/>
          <p:nvPr/>
        </p:nvGrpSpPr>
        <p:grpSpPr>
          <a:xfrm>
            <a:off x="457200" y="457200"/>
            <a:ext cx="9144253" cy="6858000"/>
            <a:chOff x="457200" y="457200"/>
            <a:chExt cx="9144253" cy="6858000"/>
          </a:xfrm>
        </p:grpSpPr>
        <p:sp>
          <p:nvSpPr>
            <p:cNvPr id="64" name="Google Shape;64;p8">
              <a:extLst>
                <a:ext uri="{FF2B5EF4-FFF2-40B4-BE49-F238E27FC236}">
                  <a16:creationId xmlns:a16="http://schemas.microsoft.com/office/drawing/2014/main" id="{121E3165-F60A-8FA4-9FC2-EA453B3745BB}"/>
                </a:ext>
              </a:extLst>
            </p:cNvPr>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a:extLst>
                <a:ext uri="{FF2B5EF4-FFF2-40B4-BE49-F238E27FC236}">
                  <a16:creationId xmlns:a16="http://schemas.microsoft.com/office/drawing/2014/main" id="{8AF33BBF-A924-77E0-BD0C-313B4B37C43A}"/>
                </a:ext>
              </a:extLst>
            </p:cNvPr>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a:extLst>
                <a:ext uri="{FF2B5EF4-FFF2-40B4-BE49-F238E27FC236}">
                  <a16:creationId xmlns:a16="http://schemas.microsoft.com/office/drawing/2014/main" id="{67B61B61-EAC3-9664-8B17-5B496438B41C}"/>
                </a:ext>
              </a:extLst>
            </p:cNvPr>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a:extLst>
                <a:ext uri="{FF2B5EF4-FFF2-40B4-BE49-F238E27FC236}">
                  <a16:creationId xmlns:a16="http://schemas.microsoft.com/office/drawing/2014/main" id="{ED555F81-1F05-C28A-5E84-2BB2D44E8D71}"/>
                </a:ext>
              </a:extLst>
            </p:cNvPr>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a:extLst>
                <a:ext uri="{FF2B5EF4-FFF2-40B4-BE49-F238E27FC236}">
                  <a16:creationId xmlns:a16="http://schemas.microsoft.com/office/drawing/2014/main" id="{08AE0931-A989-9FC6-B6BC-E2EFB2034780}"/>
                </a:ext>
              </a:extLst>
            </p:cNvPr>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a:extLst>
                <a:ext uri="{FF2B5EF4-FFF2-40B4-BE49-F238E27FC236}">
                  <a16:creationId xmlns:a16="http://schemas.microsoft.com/office/drawing/2014/main" id="{06DDA4A4-5363-F552-C258-E9046D1F8C56}"/>
                </a:ext>
              </a:extLst>
            </p:cNvPr>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a:extLst>
                <a:ext uri="{FF2B5EF4-FFF2-40B4-BE49-F238E27FC236}">
                  <a16:creationId xmlns:a16="http://schemas.microsoft.com/office/drawing/2014/main" id="{BCF56CCE-0118-0CD6-2172-E09E0B2F54AC}"/>
                </a:ext>
              </a:extLst>
            </p:cNvPr>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a:extLst>
                <a:ext uri="{FF2B5EF4-FFF2-40B4-BE49-F238E27FC236}">
                  <a16:creationId xmlns:a16="http://schemas.microsoft.com/office/drawing/2014/main" id="{EAF2A62B-DA9F-2433-A053-67284EAD19F2}"/>
                </a:ext>
              </a:extLst>
            </p:cNvPr>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a:extLst>
                <a:ext uri="{FF2B5EF4-FFF2-40B4-BE49-F238E27FC236}">
                  <a16:creationId xmlns:a16="http://schemas.microsoft.com/office/drawing/2014/main" id="{239C0EEE-E95E-58D0-9245-AD42020583B7}"/>
                </a:ext>
              </a:extLst>
            </p:cNvPr>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a:extLst>
                <a:ext uri="{FF2B5EF4-FFF2-40B4-BE49-F238E27FC236}">
                  <a16:creationId xmlns:a16="http://schemas.microsoft.com/office/drawing/2014/main" id="{2D12E1FC-D490-9427-B959-3E10FF467645}"/>
                </a:ext>
              </a:extLst>
            </p:cNvPr>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a:extLst>
                <a:ext uri="{FF2B5EF4-FFF2-40B4-BE49-F238E27FC236}">
                  <a16:creationId xmlns:a16="http://schemas.microsoft.com/office/drawing/2014/main" id="{E41BE5A2-BBB4-1715-721C-B03D9AC4653D}"/>
                </a:ext>
              </a:extLst>
            </p:cNvPr>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a:extLst>
              <a:ext uri="{FF2B5EF4-FFF2-40B4-BE49-F238E27FC236}">
                <a16:creationId xmlns:a16="http://schemas.microsoft.com/office/drawing/2014/main" id="{43FCD219-39C7-A74C-97BB-F46E7E0F3DA1}"/>
              </a:ext>
            </a:extLst>
          </p:cNvPr>
          <p:cNvSpPr txBox="1"/>
          <p:nvPr/>
        </p:nvSpPr>
        <p:spPr>
          <a:xfrm>
            <a:off x="1676400" y="514604"/>
            <a:ext cx="7925053" cy="1249691"/>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469900" lvl="0" indent="-457200">
              <a:buSzPts val="2400"/>
              <a:buAutoNum type="arabicPeriod"/>
            </a:pPr>
            <a:r>
              <a:rPr lang="en-US" sz="2400" dirty="0">
                <a:solidFill>
                  <a:srgbClr val="242424"/>
                </a:solidFill>
                <a:latin typeface="Times New Roman"/>
                <a:ea typeface="Times New Roman"/>
                <a:cs typeface="Times New Roman"/>
                <a:sym typeface="Times New Roman"/>
              </a:rPr>
              <a:t>Traditional Method </a:t>
            </a:r>
            <a:r>
              <a:rPr lang="en-US" sz="2400" b="0" i="0" u="none" strike="noStrike" cap="none" dirty="0">
                <a:solidFill>
                  <a:srgbClr val="242424"/>
                </a:solidFill>
                <a:latin typeface="Times New Roman"/>
                <a:ea typeface="Times New Roman"/>
                <a:cs typeface="Times New Roman"/>
                <a:sym typeface="Times New Roman"/>
              </a:rPr>
              <a:t>:</a:t>
            </a:r>
          </a:p>
        </p:txBody>
      </p:sp>
      <p:sp>
        <p:nvSpPr>
          <p:cNvPr id="76" name="Google Shape;76;p8">
            <a:extLst>
              <a:ext uri="{FF2B5EF4-FFF2-40B4-BE49-F238E27FC236}">
                <a16:creationId xmlns:a16="http://schemas.microsoft.com/office/drawing/2014/main" id="{58BE82F0-8761-E6A3-1955-7AA05329D087}"/>
              </a:ext>
            </a:extLst>
          </p:cNvPr>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a:extLst>
              <a:ext uri="{FF2B5EF4-FFF2-40B4-BE49-F238E27FC236}">
                <a16:creationId xmlns:a16="http://schemas.microsoft.com/office/drawing/2014/main" id="{017F0AAE-3BA0-249F-6C27-AA83BF01A458}"/>
              </a:ext>
            </a:extLst>
          </p:cNvPr>
          <p:cNvSpPr txBox="1">
            <a:spLocks noGrp="1"/>
          </p:cNvSpPr>
          <p:nvPr>
            <p:ph type="ftr" idx="11"/>
          </p:nvPr>
        </p:nvSpPr>
        <p:spPr>
          <a:xfrm>
            <a:off x="2364738" y="7293610"/>
            <a:ext cx="1951623"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a:extLst>
              <a:ext uri="{FF2B5EF4-FFF2-40B4-BE49-F238E27FC236}">
                <a16:creationId xmlns:a16="http://schemas.microsoft.com/office/drawing/2014/main" id="{7E908840-21D5-803E-28E0-6CA90CC801FB}"/>
              </a:ext>
            </a:extLst>
          </p:cNvPr>
          <p:cNvSpPr txBox="1"/>
          <p:nvPr/>
        </p:nvSpPr>
        <p:spPr>
          <a:xfrm>
            <a:off x="1996439" y="1865375"/>
            <a:ext cx="7450394"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Physical Examination &amp; Medical History: Initial assessment often involves reviewing the patient’s medical history, symptoms, and risk factors (e.g., diabetes, hypertension).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Urine and Blood Tests: Commonly used to check for markers like proteinuria, elevated serum creatinine, and abnormal glomerular filtration rate (GFR).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Imaging: Ultrasounds or CT scans help visualize kidney structure, but they do not directly assess function or disease severity.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Biopsy: Sometimes performed for a definitive diagnosis but is invasive and generally used only in uncertain cases. Takes more than 6hrs.</a:t>
            </a:r>
          </a:p>
        </p:txBody>
      </p:sp>
      <p:sp>
        <p:nvSpPr>
          <p:cNvPr id="5" name="Slide Number Placeholder 4">
            <a:extLst>
              <a:ext uri="{FF2B5EF4-FFF2-40B4-BE49-F238E27FC236}">
                <a16:creationId xmlns:a16="http://schemas.microsoft.com/office/drawing/2014/main" id="{EBA699FE-00CC-2221-B230-7D4A08F589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924873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1112444" y="778695"/>
            <a:ext cx="8107508" cy="675399"/>
          </a:xfrm>
          <a:prstGeom prst="rect">
            <a:avLst/>
          </a:prstGeom>
          <a:noFill/>
          <a:ln>
            <a:noFill/>
          </a:ln>
        </p:spPr>
        <p:txBody>
          <a:bodyPr spcFirstLastPara="1" wrap="square" lIns="75426" tIns="37703" rIns="75426" bIns="37703" anchor="ctr" anchorCtr="0">
            <a:normAutofit fontScale="90000"/>
          </a:bodyPr>
          <a:lstStyle/>
          <a:p>
            <a:pPr>
              <a:buClr>
                <a:schemeClr val="dk2"/>
              </a:buClr>
              <a:buSzPct val="100000"/>
            </a:pPr>
            <a:r>
              <a:rPr lang="en-US" sz="3960" b="1" dirty="0">
                <a:latin typeface="Times New Roman"/>
                <a:ea typeface="Times New Roman"/>
                <a:cs typeface="Times New Roman"/>
                <a:sym typeface="Times New Roman"/>
              </a:rPr>
              <a:t>Literature Survey</a:t>
            </a:r>
            <a:endParaRPr dirty="0"/>
          </a:p>
        </p:txBody>
      </p:sp>
      <p:graphicFrame>
        <p:nvGraphicFramePr>
          <p:cNvPr id="126" name="Google Shape;126;p16"/>
          <p:cNvGraphicFramePr/>
          <p:nvPr>
            <p:extLst>
              <p:ext uri="{D42A27DB-BD31-4B8C-83A1-F6EECF244321}">
                <p14:modId xmlns:p14="http://schemas.microsoft.com/office/powerpoint/2010/main" val="625590852"/>
              </p:ext>
            </p:extLst>
          </p:nvPr>
        </p:nvGraphicFramePr>
        <p:xfrm>
          <a:off x="235064" y="1552027"/>
          <a:ext cx="9451633" cy="5568887"/>
        </p:xfrm>
        <a:graphic>
          <a:graphicData uri="http://schemas.openxmlformats.org/drawingml/2006/table">
            <a:tbl>
              <a:tblPr firstRow="1" bandRow="1">
                <a:noFill/>
              </a:tblPr>
              <a:tblGrid>
                <a:gridCol w="358607">
                  <a:extLst>
                    <a:ext uri="{9D8B030D-6E8A-4147-A177-3AD203B41FA5}">
                      <a16:colId xmlns:a16="http://schemas.microsoft.com/office/drawing/2014/main" val="20000"/>
                    </a:ext>
                  </a:extLst>
                </a:gridCol>
                <a:gridCol w="531548">
                  <a:extLst>
                    <a:ext uri="{9D8B030D-6E8A-4147-A177-3AD203B41FA5}">
                      <a16:colId xmlns:a16="http://schemas.microsoft.com/office/drawing/2014/main" val="20001"/>
                    </a:ext>
                  </a:extLst>
                </a:gridCol>
                <a:gridCol w="2903629">
                  <a:extLst>
                    <a:ext uri="{9D8B030D-6E8A-4147-A177-3AD203B41FA5}">
                      <a16:colId xmlns:a16="http://schemas.microsoft.com/office/drawing/2014/main" val="20002"/>
                    </a:ext>
                  </a:extLst>
                </a:gridCol>
                <a:gridCol w="1940606">
                  <a:extLst>
                    <a:ext uri="{9D8B030D-6E8A-4147-A177-3AD203B41FA5}">
                      <a16:colId xmlns:a16="http://schemas.microsoft.com/office/drawing/2014/main" val="20003"/>
                    </a:ext>
                  </a:extLst>
                </a:gridCol>
                <a:gridCol w="1754754">
                  <a:extLst>
                    <a:ext uri="{9D8B030D-6E8A-4147-A177-3AD203B41FA5}">
                      <a16:colId xmlns:a16="http://schemas.microsoft.com/office/drawing/2014/main" val="20004"/>
                    </a:ext>
                  </a:extLst>
                </a:gridCol>
                <a:gridCol w="1962489">
                  <a:extLst>
                    <a:ext uri="{9D8B030D-6E8A-4147-A177-3AD203B41FA5}">
                      <a16:colId xmlns:a16="http://schemas.microsoft.com/office/drawing/2014/main" val="20005"/>
                    </a:ext>
                  </a:extLst>
                </a:gridCol>
              </a:tblGrid>
              <a:tr h="518636">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Sr. No.</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Year</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Title &amp; Authors</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dirty="0">
                          <a:latin typeface="Times New Roman"/>
                          <a:ea typeface="Times New Roman"/>
                          <a:cs typeface="Times New Roman"/>
                          <a:sym typeface="Times New Roman"/>
                        </a:rPr>
                        <a:t>Methodology</a:t>
                      </a:r>
                      <a:endParaRPr sz="1200" dirty="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a:latin typeface="Times New Roman"/>
                          <a:ea typeface="Times New Roman"/>
                          <a:cs typeface="Times New Roman"/>
                          <a:sym typeface="Times New Roman"/>
                        </a:rPr>
                        <a:t>Perf. Parameter Values</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Limitations/Gap</a:t>
                      </a:r>
                      <a:endParaRPr sz="1200"/>
                    </a:p>
                  </a:txBody>
                  <a:tcPr marL="11798" marR="11798" marT="7858" marB="7858" anchor="ctr">
                    <a:solidFill>
                      <a:srgbClr val="D8D8D8"/>
                    </a:solidFill>
                  </a:tcPr>
                </a:tc>
                <a:extLst>
                  <a:ext uri="{0D108BD9-81ED-4DB2-BD59-A6C34878D82A}">
                    <a16:rowId xmlns:a16="http://schemas.microsoft.com/office/drawing/2014/main" val="10000"/>
                  </a:ext>
                </a:extLst>
              </a:tr>
              <a:tr h="1201455">
                <a:tc>
                  <a:txBody>
                    <a:bodyPr/>
                    <a:lstStyle/>
                    <a:p>
                      <a:pPr marL="0" marR="0" lvl="0" indent="0" algn="ctr" rtl="0">
                        <a:spcBef>
                          <a:spcPts val="0"/>
                        </a:spcBef>
                        <a:spcAft>
                          <a:spcPts val="0"/>
                        </a:spcAft>
                        <a:buNone/>
                      </a:pPr>
                      <a:r>
                        <a:rPr lang="en-US" sz="1300" b="0" u="none" strike="noStrike" cap="none">
                          <a:latin typeface="Times New Roman"/>
                          <a:ea typeface="Times New Roman"/>
                          <a:cs typeface="Times New Roman"/>
                          <a:sym typeface="Times New Roman"/>
                        </a:rPr>
                        <a:t>1</a:t>
                      </a:r>
                      <a:endParaRPr sz="1200"/>
                    </a:p>
                  </a:txBody>
                  <a:tcPr marL="11798" marR="11798" marT="7858" marB="7858" anchor="ctr"/>
                </a:tc>
                <a:tc>
                  <a:txBody>
                    <a:bodyPr/>
                    <a:lstStyle/>
                    <a:p>
                      <a:pPr marL="0" marR="0" lvl="0" indent="0" algn="ctr" rtl="0">
                        <a:spcBef>
                          <a:spcPts val="0"/>
                        </a:spcBef>
                        <a:spcAft>
                          <a:spcPts val="0"/>
                        </a:spcAft>
                        <a:buNone/>
                      </a:pPr>
                      <a:r>
                        <a:rPr lang="en-IN" sz="1200" dirty="0"/>
                        <a:t>2020</a:t>
                      </a:r>
                      <a:endParaRPr sz="1200" dirty="0"/>
                    </a:p>
                  </a:txBody>
                  <a:tcPr marL="11798" marR="11798" marT="7858" marB="7858" anchor="ctr"/>
                </a:tc>
                <a:tc>
                  <a:txBody>
                    <a:bodyPr/>
                    <a:lstStyle/>
                    <a:p>
                      <a:pPr marL="0" lvl="0" indent="0" algn="just" rtl="0">
                        <a:lnSpc>
                          <a:spcPct val="120000"/>
                        </a:lnSpc>
                        <a:spcBef>
                          <a:spcPts val="0"/>
                        </a:spcBef>
                        <a:spcAft>
                          <a:spcPts val="0"/>
                        </a:spcAft>
                        <a:buClr>
                          <a:schemeClr val="dk1"/>
                        </a:buClr>
                        <a:buSzPts val="700"/>
                        <a:buFont typeface="Arial"/>
                        <a:buNone/>
                      </a:pPr>
                      <a:r>
                        <a:rPr lang="en-US" sz="1200" dirty="0"/>
                        <a:t>Chronic Kidney Disease Prediction Using Machine Learning Methods</a:t>
                      </a:r>
                      <a:endParaRPr sz="1500" dirty="0">
                        <a:latin typeface="Times New Roman"/>
                        <a:ea typeface="Times New Roman"/>
                        <a:cs typeface="Times New Roman"/>
                        <a:sym typeface="Times New Roman"/>
                      </a:endParaRPr>
                    </a:p>
                  </a:txBody>
                  <a:tcPr marL="3939" marR="3939" marT="3939" marB="0" anchor="ctr"/>
                </a:tc>
                <a:tc>
                  <a:txBody>
                    <a:bodyPr/>
                    <a:lstStyle/>
                    <a:p>
                      <a:pPr marL="0" lvl="0" indent="0" algn="l" rtl="0">
                        <a:lnSpc>
                          <a:spcPct val="120000"/>
                        </a:lnSpc>
                        <a:spcBef>
                          <a:spcPts val="0"/>
                        </a:spcBef>
                        <a:spcAft>
                          <a:spcPts val="0"/>
                        </a:spcAft>
                        <a:buNone/>
                      </a:pPr>
                      <a:r>
                        <a:rPr lang="en-US" sz="1200" dirty="0"/>
                        <a:t>Data preprocessing involved filtering out attributes with over 20% missing values, followed by handling remaining missing data through Little's MCAR test to confirm randomness and address potential bias.</a:t>
                      </a:r>
                      <a:endParaRPr sz="1200" dirty="0"/>
                    </a:p>
                  </a:txBody>
                  <a:tcPr marL="11798" marR="11798" marT="7858" marB="7858" anchor="ctr"/>
                </a:tc>
                <a:tc>
                  <a:txBody>
                    <a:bodyPr/>
                    <a:lstStyle/>
                    <a:p>
                      <a:pPr marL="0" lvl="0" indent="0" algn="l" rtl="0">
                        <a:lnSpc>
                          <a:spcPct val="120000"/>
                        </a:lnSpc>
                        <a:spcBef>
                          <a:spcPts val="0"/>
                        </a:spcBef>
                        <a:spcAft>
                          <a:spcPts val="0"/>
                        </a:spcAft>
                        <a:buClr>
                          <a:schemeClr val="dk1"/>
                        </a:buClr>
                        <a:buSzPts val="700"/>
                        <a:buFont typeface="Arial"/>
                        <a:buNone/>
                      </a:pPr>
                      <a:r>
                        <a:rPr lang="en-US" sz="1300">
                          <a:latin typeface="Times New Roman"/>
                          <a:ea typeface="Times New Roman"/>
                          <a:cs typeface="Times New Roman"/>
                          <a:sym typeface="Times New Roman"/>
                        </a:rPr>
                        <a:t>Accuracy = 97.33% Sensitivity = 95.65% Specitivity = 98.36% F1 score = 97%</a:t>
                      </a:r>
                      <a:endParaRPr sz="1200"/>
                    </a:p>
                  </a:txBody>
                  <a:tcPr marL="11798" marR="11798" marT="7858" marB="7858" anchor="ctr"/>
                </a:tc>
                <a:tc>
                  <a:txBody>
                    <a:bodyPr/>
                    <a:lstStyle/>
                    <a:p>
                      <a:pPr marL="0" lvl="0" indent="0" algn="just" rtl="0">
                        <a:lnSpc>
                          <a:spcPct val="120000"/>
                        </a:lnSpc>
                        <a:spcBef>
                          <a:spcPts val="0"/>
                        </a:spcBef>
                        <a:spcAft>
                          <a:spcPts val="0"/>
                        </a:spcAft>
                        <a:buSzPts val="700"/>
                        <a:buNone/>
                      </a:pPr>
                      <a:r>
                        <a:rPr lang="en-US" sz="1200" dirty="0"/>
                        <a:t>Filtering out attributes with more than 20% missing values might discard useful data that could impact predictive performance.</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1"/>
                  </a:ext>
                </a:extLst>
              </a:tr>
              <a:tr h="1443066">
                <a:tc>
                  <a:txBody>
                    <a:bodyPr/>
                    <a:lstStyle/>
                    <a:p>
                      <a:pPr marL="0" marR="0" lvl="0" indent="0" algn="ctr" rtl="0">
                        <a:spcBef>
                          <a:spcPts val="0"/>
                        </a:spcBef>
                        <a:spcAft>
                          <a:spcPts val="0"/>
                        </a:spcAft>
                        <a:buNone/>
                      </a:pPr>
                      <a:r>
                        <a:rPr lang="en-US" sz="1300" b="0" u="none" strike="noStrike" cap="none">
                          <a:latin typeface="Times New Roman"/>
                          <a:ea typeface="Times New Roman"/>
                          <a:cs typeface="Times New Roman"/>
                          <a:sym typeface="Times New Roman"/>
                        </a:rPr>
                        <a:t>2</a:t>
                      </a:r>
                      <a:endParaRPr sz="1200"/>
                    </a:p>
                  </a:txBody>
                  <a:tcPr marL="11798" marR="11798" marT="7858" marB="7858" anchor="ctr"/>
                </a:tc>
                <a:tc>
                  <a:txBody>
                    <a:bodyPr/>
                    <a:lstStyle/>
                    <a:p>
                      <a:pPr marL="0" marR="0" lvl="0" indent="0" algn="ctr" rtl="0">
                        <a:spcBef>
                          <a:spcPts val="0"/>
                        </a:spcBef>
                        <a:spcAft>
                          <a:spcPts val="0"/>
                        </a:spcAft>
                        <a:buNone/>
                      </a:pPr>
                      <a:r>
                        <a:rPr lang="en-IN" sz="1200" dirty="0"/>
                        <a:t>2021</a:t>
                      </a:r>
                      <a:endParaRPr sz="1200" dirty="0"/>
                    </a:p>
                  </a:txBody>
                  <a:tcPr marL="11798" marR="11798" marT="7858" marB="7858" anchor="ctr"/>
                </a:tc>
                <a:tc>
                  <a:txBody>
                    <a:bodyPr/>
                    <a:lstStyle/>
                    <a:p>
                      <a:pPr marL="0" marR="0" lvl="0" indent="0" algn="ctr" rtl="0">
                        <a:spcBef>
                          <a:spcPts val="0"/>
                        </a:spcBef>
                        <a:spcAft>
                          <a:spcPts val="0"/>
                        </a:spcAft>
                        <a:buNone/>
                      </a:pPr>
                      <a:r>
                        <a:rPr lang="en-US" sz="1200" dirty="0"/>
                        <a:t>Chronic Kidney Disease Prediction using Machine Learning Ensemble Algorithm</a:t>
                      </a:r>
                      <a:endParaRPr sz="1200" dirty="0"/>
                    </a:p>
                  </a:txBody>
                  <a:tcPr marL="3939" marR="3939" marT="3939" marB="0" anchor="ctr"/>
                </a:tc>
                <a:tc>
                  <a:txBody>
                    <a:bodyPr/>
                    <a:lstStyle/>
                    <a:p>
                      <a:pPr marL="0" lvl="0" indent="0" algn="l" rtl="0">
                        <a:lnSpc>
                          <a:spcPct val="120000"/>
                        </a:lnSpc>
                        <a:spcBef>
                          <a:spcPts val="0"/>
                        </a:spcBef>
                        <a:spcAft>
                          <a:spcPts val="0"/>
                        </a:spcAft>
                        <a:buNone/>
                      </a:pPr>
                      <a:r>
                        <a:rPr lang="en-US" sz="1200" dirty="0"/>
                        <a:t>Four ensemble algorithms were used to diagnose CKD, with AdaBoost and Random Forest showing the best performance, achieving 100% AUC and Mathew Correlation Coefficient.</a:t>
                      </a:r>
                      <a:endParaRPr sz="1300" dirty="0">
                        <a:latin typeface="Times New Roman"/>
                        <a:ea typeface="Times New Roman"/>
                        <a:cs typeface="Times New Roman"/>
                        <a:sym typeface="Times New Roman"/>
                      </a:endParaRPr>
                    </a:p>
                  </a:txBody>
                  <a:tcPr marL="11798" marR="11798" marT="7858" marB="7858" anchor="ctr"/>
                </a:tc>
                <a:tc>
                  <a:txBody>
                    <a:bodyPr/>
                    <a:lstStyle/>
                    <a:p>
                      <a:pPr marL="0" marR="0" lvl="0" indent="0" algn="ctr" rtl="0">
                        <a:spcBef>
                          <a:spcPts val="0"/>
                        </a:spcBef>
                        <a:spcAft>
                          <a:spcPts val="0"/>
                        </a:spcAft>
                        <a:buNone/>
                      </a:pPr>
                      <a:r>
                        <a:rPr lang="en-US" sz="1300" dirty="0">
                          <a:latin typeface="Times New Roman"/>
                          <a:ea typeface="Times New Roman"/>
                          <a:cs typeface="Times New Roman"/>
                          <a:sym typeface="Times New Roman"/>
                        </a:rPr>
                        <a:t>Accuracy of 97.5% in detecting signals using two algorithms single time.</a:t>
                      </a:r>
                      <a:endParaRPr sz="1200" dirty="0"/>
                    </a:p>
                  </a:txBody>
                  <a:tcPr marL="11798" marR="11798" marT="7858" marB="7858" anchor="ctr"/>
                </a:tc>
                <a:tc>
                  <a:txBody>
                    <a:bodyPr/>
                    <a:lstStyle/>
                    <a:p>
                      <a:pPr marL="0" lvl="0" indent="0" algn="l" rtl="0">
                        <a:lnSpc>
                          <a:spcPct val="120000"/>
                        </a:lnSpc>
                        <a:spcBef>
                          <a:spcPts val="0"/>
                        </a:spcBef>
                        <a:spcAft>
                          <a:spcPts val="0"/>
                        </a:spcAft>
                        <a:buClr>
                          <a:schemeClr val="dk1"/>
                        </a:buClr>
                        <a:buSzPts val="700"/>
                        <a:buFont typeface="Arial"/>
                        <a:buNone/>
                      </a:pPr>
                      <a:r>
                        <a:rPr lang="en-US" sz="1200" dirty="0"/>
                        <a:t>Using multiple ensemble algorithms can increase computational complexity and resource requirements for model training and deployment.</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2"/>
                  </a:ext>
                </a:extLst>
              </a:tr>
              <a:tr h="1684258">
                <a:tc>
                  <a:txBody>
                    <a:bodyPr/>
                    <a:lstStyle/>
                    <a:p>
                      <a:pPr marL="0" marR="0" lvl="0" indent="0" algn="ctr" rtl="0">
                        <a:spcBef>
                          <a:spcPts val="0"/>
                        </a:spcBef>
                        <a:spcAft>
                          <a:spcPts val="0"/>
                        </a:spcAft>
                        <a:buNone/>
                      </a:pPr>
                      <a:r>
                        <a:rPr lang="en-US" sz="1300" b="0" u="none" strike="noStrike" cap="none">
                          <a:latin typeface="Times New Roman"/>
                          <a:ea typeface="Times New Roman"/>
                          <a:cs typeface="Times New Roman"/>
                          <a:sym typeface="Times New Roman"/>
                        </a:rPr>
                        <a:t>3</a:t>
                      </a:r>
                      <a:endParaRPr sz="1200"/>
                    </a:p>
                  </a:txBody>
                  <a:tcPr marL="11798" marR="11798" marT="7858" marB="7858" anchor="ctr"/>
                </a:tc>
                <a:tc>
                  <a:txBody>
                    <a:bodyPr/>
                    <a:lstStyle/>
                    <a:p>
                      <a:pPr marL="0" marR="0" lvl="0" indent="0" algn="ctr" rtl="0">
                        <a:spcBef>
                          <a:spcPts val="0"/>
                        </a:spcBef>
                        <a:spcAft>
                          <a:spcPts val="0"/>
                        </a:spcAft>
                        <a:buNone/>
                      </a:pPr>
                      <a:r>
                        <a:rPr lang="en-IN" sz="1200" dirty="0"/>
                        <a:t>2023</a:t>
                      </a:r>
                      <a:endParaRPr sz="1200" dirty="0"/>
                    </a:p>
                  </a:txBody>
                  <a:tcPr marL="11798" marR="11798" marT="7858" marB="7858" anchor="ctr"/>
                </a:tc>
                <a:tc>
                  <a:txBody>
                    <a:bodyPr/>
                    <a:lstStyle/>
                    <a:p>
                      <a:pPr marL="0" marR="0" lvl="0" indent="0" algn="ctr" rtl="0">
                        <a:spcBef>
                          <a:spcPts val="0"/>
                        </a:spcBef>
                        <a:spcAft>
                          <a:spcPts val="0"/>
                        </a:spcAft>
                        <a:buNone/>
                      </a:pPr>
                      <a:r>
                        <a:rPr lang="en-US" sz="1200" dirty="0"/>
                        <a:t>Revolutionizing Chronic Kidney Disease Management with Machine Learning and Artificial Intelligence</a:t>
                      </a:r>
                      <a:endParaRPr sz="1500" dirty="0">
                        <a:latin typeface="Times New Roman"/>
                        <a:ea typeface="Times New Roman"/>
                        <a:cs typeface="Times New Roman"/>
                        <a:sym typeface="Times New Roman"/>
                      </a:endParaRPr>
                    </a:p>
                  </a:txBody>
                  <a:tcPr marL="3939" marR="3939" marT="3939" marB="0"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This study explores using machine learning and neural networks to revolutionize CKD management by enabling faster, accurate diagnosis through automation, reducing manual analysis time.</a:t>
                      </a:r>
                      <a:endParaRPr sz="1200" dirty="0"/>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300">
                          <a:latin typeface="Times New Roman"/>
                          <a:ea typeface="Times New Roman"/>
                          <a:cs typeface="Times New Roman"/>
                          <a:sym typeface="Times New Roman"/>
                        </a:rPr>
                        <a:t>Sensitivity = 87.5% Specitivity = 97.2% Accuracy = 95.8%</a:t>
                      </a:r>
                      <a:endParaRPr sz="1200"/>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Implementation requires significant technological investment and infrastructure, which may not be feasible in all healthcare settings.</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43C8EED0-208C-310D-111F-DC64C00A2937}"/>
              </a:ext>
            </a:extLst>
          </p:cNvPr>
          <p:cNvSpPr txBox="1"/>
          <p:nvPr/>
        </p:nvSpPr>
        <p:spPr>
          <a:xfrm>
            <a:off x="1112444" y="7218847"/>
            <a:ext cx="3916756" cy="274499"/>
          </a:xfrm>
          <a:prstGeom prst="rect">
            <a:avLst/>
          </a:prstGeom>
          <a:noFill/>
        </p:spPr>
        <p:txBody>
          <a:bodyPr wrap="square">
            <a:spAutoFit/>
          </a:bodyPr>
          <a:lstStyle/>
          <a:p>
            <a:pPr marL="12700" lvl="0" indent="0" algn="l" rtl="0">
              <a:lnSpc>
                <a:spcPct val="125000"/>
              </a:lnSpc>
              <a:spcBef>
                <a:spcPts val="0"/>
              </a:spcBef>
              <a:spcAft>
                <a:spcPts val="0"/>
              </a:spcAft>
              <a:buSzPts val="1400"/>
              <a:buNone/>
            </a:pPr>
            <a:r>
              <a:rPr lang="en-US" sz="1050" dirty="0"/>
              <a:t>Chronic Kidney Disease Detection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xfrm>
            <a:off x="1085393" y="651418"/>
            <a:ext cx="8107508" cy="675399"/>
          </a:xfrm>
          <a:prstGeom prst="rect">
            <a:avLst/>
          </a:prstGeom>
          <a:noFill/>
          <a:ln>
            <a:noFill/>
          </a:ln>
        </p:spPr>
        <p:txBody>
          <a:bodyPr spcFirstLastPara="1" wrap="square" lIns="75426" tIns="37703" rIns="75426" bIns="37703" anchor="ctr" anchorCtr="0">
            <a:normAutofit fontScale="90000"/>
          </a:bodyPr>
          <a:lstStyle/>
          <a:p>
            <a:pPr>
              <a:buClr>
                <a:schemeClr val="dk2"/>
              </a:buClr>
              <a:buSzPct val="100000"/>
            </a:pPr>
            <a:r>
              <a:rPr lang="en-US" sz="3960" b="1" dirty="0">
                <a:latin typeface="Times New Roman"/>
                <a:ea typeface="Times New Roman"/>
                <a:cs typeface="Times New Roman"/>
                <a:sym typeface="Times New Roman"/>
              </a:rPr>
              <a:t>Literature Survey</a:t>
            </a:r>
            <a:endParaRPr dirty="0"/>
          </a:p>
        </p:txBody>
      </p:sp>
      <p:graphicFrame>
        <p:nvGraphicFramePr>
          <p:cNvPr id="132" name="Google Shape;132;p17"/>
          <p:cNvGraphicFramePr/>
          <p:nvPr>
            <p:extLst>
              <p:ext uri="{D42A27DB-BD31-4B8C-83A1-F6EECF244321}">
                <p14:modId xmlns:p14="http://schemas.microsoft.com/office/powerpoint/2010/main" val="1545297018"/>
              </p:ext>
            </p:extLst>
          </p:nvPr>
        </p:nvGraphicFramePr>
        <p:xfrm>
          <a:off x="303383" y="1326817"/>
          <a:ext cx="9451633" cy="5960951"/>
        </p:xfrm>
        <a:graphic>
          <a:graphicData uri="http://schemas.openxmlformats.org/drawingml/2006/table">
            <a:tbl>
              <a:tblPr firstRow="1" bandRow="1">
                <a:noFill/>
              </a:tblPr>
              <a:tblGrid>
                <a:gridCol w="358607">
                  <a:extLst>
                    <a:ext uri="{9D8B030D-6E8A-4147-A177-3AD203B41FA5}">
                      <a16:colId xmlns:a16="http://schemas.microsoft.com/office/drawing/2014/main" val="20000"/>
                    </a:ext>
                  </a:extLst>
                </a:gridCol>
                <a:gridCol w="531548">
                  <a:extLst>
                    <a:ext uri="{9D8B030D-6E8A-4147-A177-3AD203B41FA5}">
                      <a16:colId xmlns:a16="http://schemas.microsoft.com/office/drawing/2014/main" val="20001"/>
                    </a:ext>
                  </a:extLst>
                </a:gridCol>
                <a:gridCol w="2903629">
                  <a:extLst>
                    <a:ext uri="{9D8B030D-6E8A-4147-A177-3AD203B41FA5}">
                      <a16:colId xmlns:a16="http://schemas.microsoft.com/office/drawing/2014/main" val="20002"/>
                    </a:ext>
                  </a:extLst>
                </a:gridCol>
                <a:gridCol w="1940606">
                  <a:extLst>
                    <a:ext uri="{9D8B030D-6E8A-4147-A177-3AD203B41FA5}">
                      <a16:colId xmlns:a16="http://schemas.microsoft.com/office/drawing/2014/main" val="20003"/>
                    </a:ext>
                  </a:extLst>
                </a:gridCol>
                <a:gridCol w="1754754">
                  <a:extLst>
                    <a:ext uri="{9D8B030D-6E8A-4147-A177-3AD203B41FA5}">
                      <a16:colId xmlns:a16="http://schemas.microsoft.com/office/drawing/2014/main" val="20004"/>
                    </a:ext>
                  </a:extLst>
                </a:gridCol>
                <a:gridCol w="1962489">
                  <a:extLst>
                    <a:ext uri="{9D8B030D-6E8A-4147-A177-3AD203B41FA5}">
                      <a16:colId xmlns:a16="http://schemas.microsoft.com/office/drawing/2014/main" val="20005"/>
                    </a:ext>
                  </a:extLst>
                </a:gridCol>
              </a:tblGrid>
              <a:tr h="518636">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Sr. No.</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Year</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dirty="0">
                          <a:latin typeface="Times New Roman"/>
                          <a:ea typeface="Times New Roman"/>
                          <a:cs typeface="Times New Roman"/>
                          <a:sym typeface="Times New Roman"/>
                        </a:rPr>
                        <a:t>Title &amp; Authors</a:t>
                      </a:r>
                      <a:endParaRPr sz="1200" dirty="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a:latin typeface="Times New Roman"/>
                          <a:ea typeface="Times New Roman"/>
                          <a:cs typeface="Times New Roman"/>
                          <a:sym typeface="Times New Roman"/>
                        </a:rPr>
                        <a:t>Methodology</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a:latin typeface="Times New Roman"/>
                          <a:ea typeface="Times New Roman"/>
                          <a:cs typeface="Times New Roman"/>
                          <a:sym typeface="Times New Roman"/>
                        </a:rPr>
                        <a:t>Perf. Parameter Values</a:t>
                      </a:r>
                      <a:endParaRPr sz="1700" b="1">
                        <a:latin typeface="Times New Roman"/>
                        <a:ea typeface="Times New Roman"/>
                        <a:cs typeface="Times New Roman"/>
                        <a:sym typeface="Times New Roman"/>
                      </a:endParaRPr>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Limitations/Gap</a:t>
                      </a:r>
                      <a:endParaRPr sz="1200"/>
                    </a:p>
                  </a:txBody>
                  <a:tcPr marL="11798" marR="11798" marT="7858" marB="7858" anchor="ctr">
                    <a:solidFill>
                      <a:srgbClr val="D8D8D8"/>
                    </a:solidFill>
                  </a:tcPr>
                </a:tc>
                <a:extLst>
                  <a:ext uri="{0D108BD9-81ED-4DB2-BD59-A6C34878D82A}">
                    <a16:rowId xmlns:a16="http://schemas.microsoft.com/office/drawing/2014/main" val="10000"/>
                  </a:ext>
                </a:extLst>
              </a:tr>
              <a:tr h="1684258">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4</a:t>
                      </a:r>
                      <a:endParaRPr sz="1200"/>
                    </a:p>
                  </a:txBody>
                  <a:tcPr marL="11798" marR="11798" marT="7858" marB="7858" anchor="ctr"/>
                </a:tc>
                <a:tc>
                  <a:txBody>
                    <a:bodyPr/>
                    <a:lstStyle/>
                    <a:p>
                      <a:pPr marL="0" marR="0" lvl="0" indent="0" algn="ctr" rtl="0">
                        <a:spcBef>
                          <a:spcPts val="0"/>
                        </a:spcBef>
                        <a:spcAft>
                          <a:spcPts val="0"/>
                        </a:spcAft>
                        <a:buNone/>
                      </a:pPr>
                      <a:r>
                        <a:rPr lang="en-US" sz="1300" b="0" u="none" strike="noStrike" cap="none">
                          <a:latin typeface="Times New Roman"/>
                          <a:ea typeface="Times New Roman"/>
                          <a:cs typeface="Times New Roman"/>
                          <a:sym typeface="Times New Roman"/>
                        </a:rPr>
                        <a:t>20</a:t>
                      </a:r>
                      <a:r>
                        <a:rPr lang="en-US" sz="1300">
                          <a:latin typeface="Times New Roman"/>
                          <a:ea typeface="Times New Roman"/>
                          <a:cs typeface="Times New Roman"/>
                          <a:sym typeface="Times New Roman"/>
                        </a:rPr>
                        <a:t>17</a:t>
                      </a:r>
                      <a:endParaRPr sz="1200"/>
                    </a:p>
                  </a:txBody>
                  <a:tcPr marL="11798" marR="11798" marT="7858" marB="7858" anchor="ctr"/>
                </a:tc>
                <a:tc>
                  <a:txBody>
                    <a:bodyPr/>
                    <a:lstStyle/>
                    <a:p>
                      <a:pPr marL="0" marR="0" lvl="0" indent="0" algn="ctr" rtl="0">
                        <a:spcBef>
                          <a:spcPts val="0"/>
                        </a:spcBef>
                        <a:spcAft>
                          <a:spcPts val="0"/>
                        </a:spcAft>
                        <a:buNone/>
                      </a:pPr>
                      <a:r>
                        <a:rPr lang="en-US" sz="1300" dirty="0">
                          <a:latin typeface="Times New Roman"/>
                          <a:ea typeface="Times New Roman"/>
                          <a:cs typeface="Times New Roman"/>
                          <a:sym typeface="Times New Roman"/>
                        </a:rPr>
                        <a:t>Reduction of Overfitting in Diabetes Prediction Using Deep Learning Neural Network </a:t>
                      </a:r>
                      <a:r>
                        <a:rPr lang="en-US" sz="1300" b="0" i="0" u="none" strike="noStrike" cap="none" dirty="0">
                          <a:solidFill>
                            <a:srgbClr val="000000"/>
                          </a:solidFill>
                          <a:latin typeface="Times New Roman"/>
                          <a:ea typeface="Times New Roman"/>
                          <a:cs typeface="Times New Roman"/>
                          <a:sym typeface="Times New Roman"/>
                        </a:rPr>
                        <a:t>Authors: </a:t>
                      </a:r>
                      <a:r>
                        <a:rPr lang="en-US" sz="1300" dirty="0" err="1">
                          <a:latin typeface="Times New Roman"/>
                          <a:ea typeface="Times New Roman"/>
                          <a:cs typeface="Times New Roman"/>
                          <a:sym typeface="Times New Roman"/>
                        </a:rPr>
                        <a:t>Akm</a:t>
                      </a:r>
                      <a:r>
                        <a:rPr lang="en-US" sz="1300" dirty="0">
                          <a:latin typeface="Times New Roman"/>
                          <a:ea typeface="Times New Roman"/>
                          <a:cs typeface="Times New Roman"/>
                          <a:sym typeface="Times New Roman"/>
                        </a:rPr>
                        <a:t> </a:t>
                      </a:r>
                      <a:r>
                        <a:rPr lang="en-US" sz="1300" dirty="0" err="1">
                          <a:latin typeface="Times New Roman"/>
                          <a:ea typeface="Times New Roman"/>
                          <a:cs typeface="Times New Roman"/>
                          <a:sym typeface="Times New Roman"/>
                        </a:rPr>
                        <a:t>Ashiauzzaman</a:t>
                      </a:r>
                      <a:r>
                        <a:rPr lang="en-US" sz="1300" dirty="0">
                          <a:latin typeface="Times New Roman"/>
                          <a:ea typeface="Times New Roman"/>
                          <a:cs typeface="Times New Roman"/>
                          <a:sym typeface="Times New Roman"/>
                        </a:rPr>
                        <a:t>. Abdul Kawsar Tushar. Md. </a:t>
                      </a:r>
                      <a:r>
                        <a:rPr lang="en-US" sz="1300" dirty="0" err="1">
                          <a:latin typeface="Times New Roman"/>
                          <a:ea typeface="Times New Roman"/>
                          <a:cs typeface="Times New Roman"/>
                          <a:sym typeface="Times New Roman"/>
                        </a:rPr>
                        <a:t>Rashedul</a:t>
                      </a:r>
                      <a:r>
                        <a:rPr lang="en-US" sz="1300" dirty="0">
                          <a:latin typeface="Times New Roman"/>
                          <a:ea typeface="Times New Roman"/>
                          <a:cs typeface="Times New Roman"/>
                          <a:sym typeface="Times New Roman"/>
                        </a:rPr>
                        <a:t> Islam. Jona-</a:t>
                      </a:r>
                      <a:r>
                        <a:rPr lang="en-US" sz="1300" dirty="0" err="1">
                          <a:latin typeface="Times New Roman"/>
                          <a:ea typeface="Times New Roman"/>
                          <a:cs typeface="Times New Roman"/>
                          <a:sym typeface="Times New Roman"/>
                        </a:rPr>
                        <a:t>Mvon</a:t>
                      </a:r>
                      <a:r>
                        <a:rPr lang="en-US" sz="1300" dirty="0">
                          <a:latin typeface="Times New Roman"/>
                          <a:ea typeface="Times New Roman"/>
                          <a:cs typeface="Times New Roman"/>
                          <a:sym typeface="Times New Roman"/>
                        </a:rPr>
                        <a:t> Kim </a:t>
                      </a:r>
                      <a:endParaRPr sz="1200" dirty="0"/>
                    </a:p>
                  </a:txBody>
                  <a:tcPr marL="3939" marR="3939" marT="3939" marB="0"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The study used a Chronic Kidney Disease dataset from UCI. Seven machine learning classifiers (ANN, C5.0, CHAID, etc.) were applied.</a:t>
                      </a:r>
                      <a:endParaRPr sz="1200" dirty="0"/>
                    </a:p>
                  </a:txBody>
                  <a:tcPr marL="11798" marR="11798" marT="7858" marB="7858" anchor="ctr"/>
                </a:tc>
                <a:tc>
                  <a:txBody>
                    <a:bodyPr/>
                    <a:lstStyle/>
                    <a:p>
                      <a:pPr marL="0" marR="0" lvl="0" indent="0" algn="ctr" rtl="0">
                        <a:spcBef>
                          <a:spcPts val="0"/>
                        </a:spcBef>
                        <a:spcAft>
                          <a:spcPts val="0"/>
                        </a:spcAft>
                        <a:buNone/>
                      </a:pPr>
                      <a:r>
                        <a:rPr lang="en-US" sz="1300" b="0" u="none" strike="noStrike" cap="none" dirty="0">
                          <a:latin typeface="Times New Roman"/>
                          <a:ea typeface="Times New Roman"/>
                          <a:cs typeface="Times New Roman"/>
                          <a:sym typeface="Times New Roman"/>
                        </a:rPr>
                        <a:t>Supervised learning with data.</a:t>
                      </a:r>
                      <a:endParaRPr sz="1200" dirty="0"/>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Logistic regression and KNN did not perform well, with lower accuracy and poor handling of unbalanced datasets. 2. The study relies on a single dataset, which may limit generalizability</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1"/>
                  </a:ext>
                </a:extLst>
              </a:tr>
              <a:tr h="1443066">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5</a:t>
                      </a:r>
                      <a:endParaRPr sz="1200"/>
                    </a:p>
                  </a:txBody>
                  <a:tcPr marL="11798" marR="11798" marT="7858" marB="7858" anchor="ctr"/>
                </a:tc>
                <a:tc>
                  <a:txBody>
                    <a:bodyPr/>
                    <a:lstStyle/>
                    <a:p>
                      <a:pPr marL="0" marR="0" lvl="0" indent="0" algn="ctr" rtl="0">
                        <a:spcBef>
                          <a:spcPts val="0"/>
                        </a:spcBef>
                        <a:spcAft>
                          <a:spcPts val="0"/>
                        </a:spcAft>
                        <a:buNone/>
                      </a:pPr>
                      <a:r>
                        <a:rPr lang="en-IN" sz="1200" dirty="0"/>
                        <a:t>2016</a:t>
                      </a:r>
                      <a:endParaRPr sz="1200" dirty="0"/>
                    </a:p>
                  </a:txBody>
                  <a:tcPr marL="11798" marR="11798" marT="7858" marB="7858" anchor="ctr"/>
                </a:tc>
                <a:tc>
                  <a:txBody>
                    <a:bodyPr/>
                    <a:lstStyle/>
                    <a:p>
                      <a:pPr marL="0" marR="0" lvl="0" indent="0" algn="ctr" rtl="0">
                        <a:spcBef>
                          <a:spcPts val="0"/>
                        </a:spcBef>
                        <a:spcAft>
                          <a:spcPts val="0"/>
                        </a:spcAft>
                        <a:buNone/>
                      </a:pPr>
                      <a:r>
                        <a:rPr lang="en-US" sz="1200" dirty="0"/>
                        <a:t>Detection of Chronic Kidney Disease and Selecting Important Predictive Attributes</a:t>
                      </a:r>
                      <a:endParaRPr sz="1200" dirty="0"/>
                    </a:p>
                  </a:txBody>
                  <a:tcPr marL="3939" marR="3939" marT="3939" marB="0" anchor="ctr"/>
                </a:tc>
                <a:tc>
                  <a:txBody>
                    <a:bodyPr/>
                    <a:lstStyle/>
                    <a:p>
                      <a:pPr algn="ctr"/>
                      <a:r>
                        <a:rPr lang="en-US" sz="1200" dirty="0"/>
                        <a:t>The study used a dataset of 400 individuals (250 with CKD) and applied three machine learning classifiers (k-nearest neighbors, random forest, and neural networks) for CKD detection. Feature selection with wrapper and LASSO methods reduced attributes from 24 to 5, creating a cost-effective method.</a:t>
                      </a:r>
                    </a:p>
                  </a:txBody>
                  <a:tcPr marL="11798" marR="11798" marT="7858" marB="7858" anchor="ctr"/>
                </a:tc>
                <a:tc>
                  <a:txBody>
                    <a:bodyPr/>
                    <a:lstStyle/>
                    <a:p>
                      <a:pPr marL="0" lvl="0" indent="0" algn="ctr" rtl="0">
                        <a:lnSpc>
                          <a:spcPct val="120000"/>
                        </a:lnSpc>
                        <a:spcBef>
                          <a:spcPts val="0"/>
                        </a:spcBef>
                        <a:spcAft>
                          <a:spcPts val="0"/>
                        </a:spcAft>
                        <a:buSzPts val="700"/>
                        <a:buNone/>
                      </a:pPr>
                      <a:r>
                        <a:rPr lang="en-US" sz="1300" dirty="0">
                          <a:latin typeface="Times New Roman"/>
                          <a:ea typeface="Times New Roman"/>
                          <a:cs typeface="Times New Roman"/>
                          <a:sym typeface="Times New Roman"/>
                        </a:rPr>
                        <a:t>Accuracy = 93.07% Precision= 93% </a:t>
                      </a:r>
                      <a:endParaRPr sz="1300" dirty="0">
                        <a:latin typeface="Times New Roman"/>
                        <a:ea typeface="Times New Roman"/>
                        <a:cs typeface="Times New Roman"/>
                        <a:sym typeface="Times New Roman"/>
                      </a:endParaRPr>
                    </a:p>
                    <a:p>
                      <a:pPr marL="0" lvl="0" indent="0" algn="ctr" rtl="0">
                        <a:lnSpc>
                          <a:spcPct val="120000"/>
                        </a:lnSpc>
                        <a:spcBef>
                          <a:spcPts val="0"/>
                        </a:spcBef>
                        <a:spcAft>
                          <a:spcPts val="0"/>
                        </a:spcAft>
                        <a:buSzPts val="700"/>
                        <a:buNone/>
                      </a:pPr>
                      <a:r>
                        <a:rPr lang="en-US" sz="1300" dirty="0">
                          <a:latin typeface="Times New Roman"/>
                          <a:ea typeface="Times New Roman"/>
                          <a:cs typeface="Times New Roman"/>
                          <a:sym typeface="Times New Roman"/>
                        </a:rPr>
                        <a:t>Recall = 92% </a:t>
                      </a:r>
                      <a:endParaRPr sz="1300" dirty="0">
                        <a:latin typeface="Times New Roman"/>
                        <a:ea typeface="Times New Roman"/>
                        <a:cs typeface="Times New Roman"/>
                        <a:sym typeface="Times New Roman"/>
                      </a:endParaRPr>
                    </a:p>
                    <a:p>
                      <a:pPr marL="0" lvl="0" indent="0" algn="ctr" rtl="0">
                        <a:lnSpc>
                          <a:spcPct val="120000"/>
                        </a:lnSpc>
                        <a:spcBef>
                          <a:spcPts val="0"/>
                        </a:spcBef>
                        <a:spcAft>
                          <a:spcPts val="0"/>
                        </a:spcAft>
                        <a:buClr>
                          <a:schemeClr val="dk1"/>
                        </a:buClr>
                        <a:buSzPts val="700"/>
                        <a:buFont typeface="Arial"/>
                        <a:buNone/>
                      </a:pPr>
                      <a:r>
                        <a:rPr lang="en-US" sz="1300" dirty="0">
                          <a:latin typeface="Times New Roman"/>
                          <a:ea typeface="Times New Roman"/>
                          <a:cs typeface="Times New Roman"/>
                          <a:sym typeface="Times New Roman"/>
                        </a:rPr>
                        <a:t>F-score = 92%</a:t>
                      </a:r>
                      <a:endParaRPr sz="1200" dirty="0"/>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The dataset had noisy and missing values, which required robust classifiers and techniques to handle them. 2. The evaluation is limited to a single dataset, which may affect the generalizability of the findings.</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2"/>
                  </a:ext>
                </a:extLst>
              </a:tr>
              <a:tr h="1201664">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6</a:t>
                      </a:r>
                      <a:endParaRPr sz="1200"/>
                    </a:p>
                  </a:txBody>
                  <a:tcPr marL="11798" marR="11798" marT="7858" marB="7858" anchor="ctr"/>
                </a:tc>
                <a:tc>
                  <a:txBody>
                    <a:bodyPr/>
                    <a:lstStyle/>
                    <a:p>
                      <a:pPr marL="0" marR="0" lvl="0" indent="0" algn="ctr" rtl="0">
                        <a:spcBef>
                          <a:spcPts val="0"/>
                        </a:spcBef>
                        <a:spcAft>
                          <a:spcPts val="0"/>
                        </a:spcAft>
                        <a:buNone/>
                      </a:pPr>
                      <a:r>
                        <a:rPr lang="en-IN" sz="1200" dirty="0"/>
                        <a:t>2016</a:t>
                      </a:r>
                      <a:endParaRPr sz="1200" dirty="0"/>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Prevalence of Chronic Kidney Disease in Population-based Studies: Systematic Review</a:t>
                      </a:r>
                      <a:endParaRPr sz="1200" dirty="0"/>
                    </a:p>
                  </a:txBody>
                  <a:tcPr marL="3939" marR="3939" marT="3939" marB="0" anchor="ctr"/>
                </a:tc>
                <a:tc>
                  <a:txBody>
                    <a:bodyPr/>
                    <a:lstStyle/>
                    <a:p>
                      <a:pPr marL="0" lvl="0" indent="0" algn="l" rtl="0">
                        <a:lnSpc>
                          <a:spcPct val="120000"/>
                        </a:lnSpc>
                        <a:spcBef>
                          <a:spcPts val="0"/>
                        </a:spcBef>
                        <a:spcAft>
                          <a:spcPts val="0"/>
                        </a:spcAft>
                        <a:buClr>
                          <a:schemeClr val="dk1"/>
                        </a:buClr>
                        <a:buSzPts val="700"/>
                        <a:buFont typeface="Arial"/>
                        <a:buNone/>
                      </a:pPr>
                      <a:endParaRPr sz="1300" dirty="0">
                        <a:latin typeface="Times New Roman"/>
                        <a:ea typeface="Times New Roman"/>
                        <a:cs typeface="Times New Roman"/>
                        <a:sym typeface="Times New Roman"/>
                      </a:endParaRPr>
                    </a:p>
                    <a:p>
                      <a:pPr marL="0" lvl="0" indent="0" algn="ctr" rtl="0">
                        <a:lnSpc>
                          <a:spcPct val="120000"/>
                        </a:lnSpc>
                        <a:spcBef>
                          <a:spcPts val="0"/>
                        </a:spcBef>
                        <a:spcAft>
                          <a:spcPts val="0"/>
                        </a:spcAft>
                        <a:buClr>
                          <a:schemeClr val="dk1"/>
                        </a:buClr>
                        <a:buSzPts val="700"/>
                        <a:buFont typeface="Arial"/>
                        <a:buNone/>
                      </a:pPr>
                      <a:r>
                        <a:rPr lang="en-US" sz="1200" dirty="0"/>
                        <a:t>A systematic review of population-based studies assessing CKD prevalence using the standardized methodology.</a:t>
                      </a:r>
                      <a:endParaRPr sz="1300"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300">
                          <a:latin typeface="Times New Roman"/>
                          <a:ea typeface="Times New Roman"/>
                          <a:cs typeface="Times New Roman"/>
                          <a:sym typeface="Times New Roman"/>
                        </a:rPr>
                        <a:t>Accuracy (%) 98.07 Precision (%) 95.22 Recall (%) 98.46 F-Measure (%) 96.81</a:t>
                      </a:r>
                      <a:endParaRPr sz="1300">
                        <a:latin typeface="Times New Roman"/>
                        <a:ea typeface="Times New Roman"/>
                        <a:cs typeface="Times New Roman"/>
                        <a:sym typeface="Times New Roman"/>
                      </a:endParaRPr>
                    </a:p>
                    <a:p>
                      <a:pPr marL="0" lvl="0" indent="0" algn="ctr" rtl="0">
                        <a:lnSpc>
                          <a:spcPct val="120000"/>
                        </a:lnSpc>
                        <a:spcBef>
                          <a:spcPts val="0"/>
                        </a:spcBef>
                        <a:spcAft>
                          <a:spcPts val="0"/>
                        </a:spcAft>
                        <a:buClr>
                          <a:schemeClr val="dk1"/>
                        </a:buClr>
                        <a:buSzPts val="700"/>
                        <a:buFont typeface="Arial"/>
                        <a:buNone/>
                      </a:pPr>
                      <a:r>
                        <a:rPr lang="en-US" sz="1300">
                          <a:latin typeface="Times New Roman"/>
                          <a:ea typeface="Times New Roman"/>
                          <a:cs typeface="Times New Roman"/>
                          <a:sym typeface="Times New Roman"/>
                        </a:rPr>
                        <a:t>Specificity (%) 99.29</a:t>
                      </a:r>
                      <a:endParaRPr sz="130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Variability in study designs and GFR estimation methods limits comparability. 2. Some populations, like elderly or specific ethnic groups, may be underrepresented.</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3"/>
                  </a:ext>
                </a:extLst>
              </a:tr>
            </a:tbl>
          </a:graphicData>
        </a:graphic>
      </p:graphicFrame>
      <p:sp>
        <p:nvSpPr>
          <p:cNvPr id="3" name="TextBox 2">
            <a:extLst>
              <a:ext uri="{FF2B5EF4-FFF2-40B4-BE49-F238E27FC236}">
                <a16:creationId xmlns:a16="http://schemas.microsoft.com/office/drawing/2014/main" id="{A03CFE71-7174-71BF-F99D-B893A61181B5}"/>
              </a:ext>
            </a:extLst>
          </p:cNvPr>
          <p:cNvSpPr txBox="1"/>
          <p:nvPr/>
        </p:nvSpPr>
        <p:spPr>
          <a:xfrm>
            <a:off x="475488" y="7287768"/>
            <a:ext cx="5029200" cy="274499"/>
          </a:xfrm>
          <a:prstGeom prst="rect">
            <a:avLst/>
          </a:prstGeom>
          <a:noFill/>
        </p:spPr>
        <p:txBody>
          <a:bodyPr wrap="square">
            <a:spAutoFit/>
          </a:bodyPr>
          <a:lstStyle/>
          <a:p>
            <a:pPr marL="12700" lvl="0" indent="0" algn="l" rtl="0">
              <a:lnSpc>
                <a:spcPct val="125000"/>
              </a:lnSpc>
              <a:spcBef>
                <a:spcPts val="0"/>
              </a:spcBef>
              <a:spcAft>
                <a:spcPts val="0"/>
              </a:spcAft>
              <a:buSzPts val="1400"/>
              <a:buNone/>
            </a:pPr>
            <a:r>
              <a:rPr lang="en-US" sz="1050" dirty="0"/>
              <a:t>Chronic Kidney Disease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1579169" y="1207320"/>
            <a:ext cx="8107605" cy="675428"/>
          </a:xfrm>
          <a:prstGeom prst="rect">
            <a:avLst/>
          </a:prstGeom>
          <a:noFill/>
          <a:ln>
            <a:noFill/>
          </a:ln>
        </p:spPr>
        <p:txBody>
          <a:bodyPr spcFirstLastPara="1" wrap="square" lIns="75426" tIns="37703" rIns="75426" bIns="37703" anchor="ctr" anchorCtr="0">
            <a:normAutofit fontScale="90000"/>
          </a:bodyPr>
          <a:lstStyle/>
          <a:p>
            <a:pPr>
              <a:buClr>
                <a:schemeClr val="dk2"/>
              </a:buClr>
              <a:buSzPct val="100000"/>
            </a:pPr>
            <a:r>
              <a:rPr lang="en-US" sz="3960" b="1">
                <a:latin typeface="Times New Roman"/>
                <a:ea typeface="Times New Roman"/>
                <a:cs typeface="Times New Roman"/>
                <a:sym typeface="Times New Roman"/>
              </a:rPr>
              <a:t>Market </a:t>
            </a:r>
            <a:r>
              <a:rPr lang="en-US" b="1">
                <a:latin typeface="Times New Roman"/>
                <a:ea typeface="Times New Roman"/>
                <a:cs typeface="Times New Roman"/>
                <a:sym typeface="Times New Roman"/>
              </a:rPr>
              <a:t>Survey</a:t>
            </a:r>
            <a:endParaRPr/>
          </a:p>
        </p:txBody>
      </p:sp>
      <p:graphicFrame>
        <p:nvGraphicFramePr>
          <p:cNvPr id="156" name="Google Shape;156;p21"/>
          <p:cNvGraphicFramePr/>
          <p:nvPr>
            <p:extLst>
              <p:ext uri="{D42A27DB-BD31-4B8C-83A1-F6EECF244321}">
                <p14:modId xmlns:p14="http://schemas.microsoft.com/office/powerpoint/2010/main" val="1033999219"/>
              </p:ext>
            </p:extLst>
          </p:nvPr>
        </p:nvGraphicFramePr>
        <p:xfrm>
          <a:off x="1284628" y="2022430"/>
          <a:ext cx="7489144" cy="4793327"/>
        </p:xfrm>
        <a:graphic>
          <a:graphicData uri="http://schemas.openxmlformats.org/drawingml/2006/table">
            <a:tbl>
              <a:tblPr firstRow="1" bandRow="1">
                <a:noFill/>
              </a:tblPr>
              <a:tblGrid>
                <a:gridCol w="358607">
                  <a:extLst>
                    <a:ext uri="{9D8B030D-6E8A-4147-A177-3AD203B41FA5}">
                      <a16:colId xmlns:a16="http://schemas.microsoft.com/office/drawing/2014/main" val="20000"/>
                    </a:ext>
                  </a:extLst>
                </a:gridCol>
                <a:gridCol w="531548">
                  <a:extLst>
                    <a:ext uri="{9D8B030D-6E8A-4147-A177-3AD203B41FA5}">
                      <a16:colId xmlns:a16="http://schemas.microsoft.com/office/drawing/2014/main" val="20001"/>
                    </a:ext>
                  </a:extLst>
                </a:gridCol>
                <a:gridCol w="2903629">
                  <a:extLst>
                    <a:ext uri="{9D8B030D-6E8A-4147-A177-3AD203B41FA5}">
                      <a16:colId xmlns:a16="http://schemas.microsoft.com/office/drawing/2014/main" val="20002"/>
                    </a:ext>
                  </a:extLst>
                </a:gridCol>
                <a:gridCol w="1940606">
                  <a:extLst>
                    <a:ext uri="{9D8B030D-6E8A-4147-A177-3AD203B41FA5}">
                      <a16:colId xmlns:a16="http://schemas.microsoft.com/office/drawing/2014/main" val="20003"/>
                    </a:ext>
                  </a:extLst>
                </a:gridCol>
                <a:gridCol w="1754754">
                  <a:extLst>
                    <a:ext uri="{9D8B030D-6E8A-4147-A177-3AD203B41FA5}">
                      <a16:colId xmlns:a16="http://schemas.microsoft.com/office/drawing/2014/main" val="20004"/>
                    </a:ext>
                  </a:extLst>
                </a:gridCol>
              </a:tblGrid>
              <a:tr h="518636">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Sr. No.</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dirty="0">
                          <a:latin typeface="Times New Roman"/>
                          <a:ea typeface="Times New Roman"/>
                          <a:cs typeface="Times New Roman"/>
                          <a:sym typeface="Times New Roman"/>
                        </a:rPr>
                        <a:t>Year</a:t>
                      </a:r>
                      <a:endParaRPr sz="1200" dirty="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dirty="0">
                          <a:latin typeface="Times New Roman"/>
                          <a:ea typeface="Times New Roman"/>
                          <a:cs typeface="Times New Roman"/>
                          <a:sym typeface="Times New Roman"/>
                        </a:rPr>
                        <a:t>Heading</a:t>
                      </a:r>
                      <a:endParaRPr sz="1200" dirty="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dirty="0" err="1">
                          <a:latin typeface="Times New Roman"/>
                          <a:ea typeface="Times New Roman"/>
                          <a:cs typeface="Times New Roman"/>
                          <a:sym typeface="Times New Roman"/>
                        </a:rPr>
                        <a:t>Currrent</a:t>
                      </a:r>
                      <a:r>
                        <a:rPr lang="en-US" sz="1700" b="1" dirty="0">
                          <a:latin typeface="Times New Roman"/>
                          <a:ea typeface="Times New Roman"/>
                          <a:cs typeface="Times New Roman"/>
                          <a:sym typeface="Times New Roman"/>
                        </a:rPr>
                        <a:t> Market Scenario</a:t>
                      </a:r>
                      <a:endParaRPr lang="en-US" sz="1200" dirty="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dirty="0">
                          <a:latin typeface="Times New Roman"/>
                          <a:ea typeface="Times New Roman"/>
                          <a:cs typeface="Times New Roman"/>
                          <a:sym typeface="Times New Roman"/>
                        </a:rPr>
                        <a:t>Impact of this project</a:t>
                      </a:r>
                      <a:endParaRPr sz="1700" b="1" dirty="0">
                        <a:latin typeface="Times New Roman"/>
                        <a:ea typeface="Times New Roman"/>
                        <a:cs typeface="Times New Roman"/>
                        <a:sym typeface="Times New Roman"/>
                      </a:endParaRPr>
                    </a:p>
                  </a:txBody>
                  <a:tcPr marL="11798" marR="11798" marT="7858" marB="7858" anchor="ctr">
                    <a:solidFill>
                      <a:srgbClr val="D8D8D8"/>
                    </a:solidFill>
                  </a:tcPr>
                </a:tc>
                <a:extLst>
                  <a:ext uri="{0D108BD9-81ED-4DB2-BD59-A6C34878D82A}">
                    <a16:rowId xmlns:a16="http://schemas.microsoft.com/office/drawing/2014/main" val="10000"/>
                  </a:ext>
                </a:extLst>
              </a:tr>
              <a:tr h="1057629">
                <a:tc>
                  <a:txBody>
                    <a:bodyPr/>
                    <a:lstStyle/>
                    <a:p>
                      <a:pPr marL="0" marR="0" lvl="0" indent="0" algn="ctr" rtl="0">
                        <a:spcBef>
                          <a:spcPts val="0"/>
                        </a:spcBef>
                        <a:spcAft>
                          <a:spcPts val="0"/>
                        </a:spcAft>
                        <a:buNone/>
                      </a:pPr>
                      <a:r>
                        <a:rPr lang="en-US" sz="1300" dirty="0">
                          <a:latin typeface="Times New Roman"/>
                          <a:cs typeface="Times New Roman"/>
                          <a:sym typeface="Times New Roman"/>
                        </a:rPr>
                        <a:t>1</a:t>
                      </a:r>
                      <a:endParaRPr sz="1200" dirty="0"/>
                    </a:p>
                  </a:txBody>
                  <a:tcPr marL="11798" marR="11798" marT="7858" marB="7858" anchor="ctr"/>
                </a:tc>
                <a:tc>
                  <a:txBody>
                    <a:bodyPr/>
                    <a:lstStyle/>
                    <a:p>
                      <a:pPr marL="0" marR="0" lvl="0" indent="0" algn="ctr" rtl="0">
                        <a:spcBef>
                          <a:spcPts val="0"/>
                        </a:spcBef>
                        <a:spcAft>
                          <a:spcPts val="0"/>
                        </a:spcAft>
                        <a:buNone/>
                      </a:pPr>
                      <a:r>
                        <a:rPr lang="en-US" sz="1300" b="0" u="none" strike="noStrike" cap="none" dirty="0">
                          <a:latin typeface="Times New Roman"/>
                          <a:ea typeface="Times New Roman"/>
                          <a:cs typeface="Times New Roman"/>
                          <a:sym typeface="Times New Roman"/>
                        </a:rPr>
                        <a:t>2024</a:t>
                      </a:r>
                      <a:endParaRPr sz="1200" dirty="0"/>
                    </a:p>
                  </a:txBody>
                  <a:tcPr marL="11798" marR="11798" marT="7858" marB="7858" anchor="ctr"/>
                </a:tc>
                <a:tc>
                  <a:txBody>
                    <a:bodyPr/>
                    <a:lstStyle/>
                    <a:p>
                      <a:pPr marL="0" lvl="0" indent="0" algn="ctr" rtl="0">
                        <a:lnSpc>
                          <a:spcPct val="130000"/>
                        </a:lnSpc>
                        <a:spcBef>
                          <a:spcPts val="0"/>
                        </a:spcBef>
                        <a:spcAft>
                          <a:spcPts val="0"/>
                        </a:spcAft>
                        <a:buClr>
                          <a:srgbClr val="31849B"/>
                        </a:buClr>
                        <a:buSzPts val="700"/>
                        <a:buFont typeface="Calibri"/>
                        <a:buNone/>
                      </a:pPr>
                      <a:r>
                        <a:rPr lang="en-US" sz="1200" dirty="0"/>
                        <a:t>Rise of AI in Healthcare</a:t>
                      </a:r>
                      <a:endParaRPr sz="1200" dirty="0"/>
                    </a:p>
                  </a:txBody>
                  <a:tcPr marL="3939" marR="3939" marT="3939" marB="0" anchor="ctr"/>
                </a:tc>
                <a:tc>
                  <a:txBody>
                    <a:bodyPr/>
                    <a:lstStyle/>
                    <a:p>
                      <a:pPr marL="0" lvl="0" indent="0" algn="ctr" rtl="0">
                        <a:spcBef>
                          <a:spcPts val="100"/>
                        </a:spcBef>
                        <a:spcAft>
                          <a:spcPts val="0"/>
                        </a:spcAft>
                        <a:buClr>
                          <a:srgbClr val="31849B"/>
                        </a:buClr>
                        <a:buSzPts val="700"/>
                        <a:buFont typeface="Calibri"/>
                        <a:buNone/>
                      </a:pPr>
                      <a:r>
                        <a:rPr lang="en-US" sz="1200" dirty="0"/>
                        <a:t>Growing integration of AI for diagnostics in healthcare but still limited in nephrology.</a:t>
                      </a:r>
                      <a:endParaRPr sz="1300" dirty="0">
                        <a:latin typeface="Times New Roman"/>
                        <a:ea typeface="Times New Roman"/>
                        <a:cs typeface="Times New Roman"/>
                        <a:sym typeface="Times New Roman"/>
                      </a:endParaRPr>
                    </a:p>
                  </a:txBody>
                  <a:tcPr marL="11798" marR="11798" marT="7858" marB="7858" anchor="ctr"/>
                </a:tc>
                <a:tc>
                  <a:txBody>
                    <a:bodyPr/>
                    <a:lstStyle/>
                    <a:p>
                      <a:pPr marL="0" marR="0" lvl="0" indent="0" algn="ctr" rtl="0">
                        <a:spcBef>
                          <a:spcPts val="0"/>
                        </a:spcBef>
                        <a:spcAft>
                          <a:spcPts val="0"/>
                        </a:spcAft>
                        <a:buNone/>
                      </a:pPr>
                      <a:r>
                        <a:rPr lang="en-US" sz="1200" dirty="0"/>
                        <a:t>Positions the project as a leading solution in AI-driven nephrology, aligning with the AI trend in healthcare.</a:t>
                      </a:r>
                      <a:endParaRPr sz="1200" dirty="0"/>
                    </a:p>
                  </a:txBody>
                  <a:tcPr marL="11798" marR="11798" marT="7858" marB="7858" anchor="ctr"/>
                </a:tc>
                <a:extLst>
                  <a:ext uri="{0D108BD9-81ED-4DB2-BD59-A6C34878D82A}">
                    <a16:rowId xmlns:a16="http://schemas.microsoft.com/office/drawing/2014/main" val="10001"/>
                  </a:ext>
                </a:extLst>
              </a:tr>
              <a:tr h="1014564">
                <a:tc>
                  <a:txBody>
                    <a:bodyPr/>
                    <a:lstStyle/>
                    <a:p>
                      <a:pPr marL="0" marR="0" lvl="0" indent="0" algn="ctr" rtl="0">
                        <a:spcBef>
                          <a:spcPts val="0"/>
                        </a:spcBef>
                        <a:spcAft>
                          <a:spcPts val="0"/>
                        </a:spcAft>
                        <a:buNone/>
                      </a:pPr>
                      <a:r>
                        <a:rPr lang="en-US" sz="1300" dirty="0">
                          <a:latin typeface="Times New Roman"/>
                          <a:cs typeface="Times New Roman"/>
                          <a:sym typeface="Times New Roman"/>
                        </a:rPr>
                        <a:t>2</a:t>
                      </a:r>
                      <a:endParaRPr sz="1200" dirty="0"/>
                    </a:p>
                  </a:txBody>
                  <a:tcPr marL="11798" marR="11798" marT="7858" marB="7858" anchor="ctr"/>
                </a:tc>
                <a:tc>
                  <a:txBody>
                    <a:bodyPr/>
                    <a:lstStyle/>
                    <a:p>
                      <a:pPr marL="0" marR="0" lvl="0" indent="0" algn="ctr" rtl="0">
                        <a:spcBef>
                          <a:spcPts val="0"/>
                        </a:spcBef>
                        <a:spcAft>
                          <a:spcPts val="0"/>
                        </a:spcAft>
                        <a:buNone/>
                      </a:pPr>
                      <a:r>
                        <a:rPr lang="en-US" sz="1300" b="0" u="none" strike="noStrike" cap="none" dirty="0">
                          <a:latin typeface="Times New Roman"/>
                          <a:ea typeface="Times New Roman"/>
                          <a:cs typeface="Times New Roman"/>
                          <a:sym typeface="Times New Roman"/>
                        </a:rPr>
                        <a:t>2024</a:t>
                      </a:r>
                      <a:endParaRPr sz="1200" dirty="0"/>
                    </a:p>
                  </a:txBody>
                  <a:tcPr marL="11798" marR="11798" marT="7858" marB="7858" anchor="ctr"/>
                </a:tc>
                <a:tc>
                  <a:txBody>
                    <a:bodyPr/>
                    <a:lstStyle/>
                    <a:p>
                      <a:pPr marL="0" lvl="0" indent="0" algn="ctr" rtl="0">
                        <a:lnSpc>
                          <a:spcPct val="130000"/>
                        </a:lnSpc>
                        <a:spcBef>
                          <a:spcPts val="0"/>
                        </a:spcBef>
                        <a:spcAft>
                          <a:spcPts val="0"/>
                        </a:spcAft>
                        <a:buSzPts val="700"/>
                        <a:buNone/>
                      </a:pPr>
                      <a:r>
                        <a:rPr lang="en-IN" sz="1200" dirty="0"/>
                        <a:t>Personalized Treatment Demand</a:t>
                      </a:r>
                      <a:endParaRPr sz="1200" dirty="0"/>
                    </a:p>
                  </a:txBody>
                  <a:tcPr marL="3939" marR="3939" marT="3939" marB="0" anchor="ctr"/>
                </a:tc>
                <a:tc>
                  <a:txBody>
                    <a:bodyPr/>
                    <a:lstStyle/>
                    <a:p>
                      <a:pPr marL="0" lvl="0" indent="0" algn="ctr" rtl="0">
                        <a:lnSpc>
                          <a:spcPct val="130000"/>
                        </a:lnSpc>
                        <a:spcBef>
                          <a:spcPts val="0"/>
                        </a:spcBef>
                        <a:spcAft>
                          <a:spcPts val="0"/>
                        </a:spcAft>
                        <a:buClr>
                          <a:srgbClr val="31849B"/>
                        </a:buClr>
                        <a:buSzPts val="700"/>
                        <a:buFont typeface="Calibri"/>
                        <a:buNone/>
                      </a:pPr>
                      <a:r>
                        <a:rPr lang="en-US" sz="1200" dirty="0"/>
                        <a:t>Rising patient demand for customized treatment options.</a:t>
                      </a:r>
                      <a:endParaRPr sz="1300"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Supports personalized medicine by identifying patient-specific risk factors for CKD..</a:t>
                      </a:r>
                      <a:endParaRPr sz="1200" dirty="0"/>
                    </a:p>
                  </a:txBody>
                  <a:tcPr marL="11798" marR="11798" marT="7858" marB="7858" anchor="ctr"/>
                </a:tc>
                <a:extLst>
                  <a:ext uri="{0D108BD9-81ED-4DB2-BD59-A6C34878D82A}">
                    <a16:rowId xmlns:a16="http://schemas.microsoft.com/office/drawing/2014/main" val="10002"/>
                  </a:ext>
                </a:extLst>
              </a:tr>
              <a:tr h="907026">
                <a:tc>
                  <a:txBody>
                    <a:bodyPr/>
                    <a:lstStyle/>
                    <a:p>
                      <a:pPr marL="0" marR="0" lvl="0" indent="0" algn="ctr" rtl="0">
                        <a:spcBef>
                          <a:spcPts val="0"/>
                        </a:spcBef>
                        <a:spcAft>
                          <a:spcPts val="0"/>
                        </a:spcAft>
                        <a:buNone/>
                      </a:pPr>
                      <a:r>
                        <a:rPr lang="en-US" sz="1300" dirty="0">
                          <a:latin typeface="Times New Roman"/>
                          <a:cs typeface="Times New Roman"/>
                          <a:sym typeface="Times New Roman"/>
                        </a:rPr>
                        <a:t>3</a:t>
                      </a:r>
                      <a:endParaRPr sz="1200" dirty="0"/>
                    </a:p>
                  </a:txBody>
                  <a:tcPr marL="11798" marR="11798" marT="7858" marB="7858" anchor="ctr"/>
                </a:tc>
                <a:tc>
                  <a:txBody>
                    <a:bodyPr/>
                    <a:lstStyle/>
                    <a:p>
                      <a:pPr marL="0" marR="0" lvl="0" indent="0" algn="ctr" rtl="0">
                        <a:spcBef>
                          <a:spcPts val="0"/>
                        </a:spcBef>
                        <a:spcAft>
                          <a:spcPts val="0"/>
                        </a:spcAft>
                        <a:buNone/>
                      </a:pPr>
                      <a:r>
                        <a:rPr lang="en-US" sz="1300" b="0" u="none" strike="noStrike" cap="none" dirty="0">
                          <a:latin typeface="Times New Roman"/>
                          <a:ea typeface="Times New Roman"/>
                          <a:cs typeface="Times New Roman"/>
                          <a:sym typeface="Times New Roman"/>
                        </a:rPr>
                        <a:t>2024</a:t>
                      </a:r>
                      <a:endParaRPr sz="1200" dirty="0"/>
                    </a:p>
                  </a:txBody>
                  <a:tcPr marL="11798" marR="11798" marT="7858" marB="7858" anchor="ctr"/>
                </a:tc>
                <a:tc>
                  <a:txBody>
                    <a:bodyPr/>
                    <a:lstStyle/>
                    <a:p>
                      <a:pPr marL="0" lvl="0" indent="0" algn="ctr" rtl="0">
                        <a:lnSpc>
                          <a:spcPct val="130000"/>
                        </a:lnSpc>
                        <a:spcBef>
                          <a:spcPts val="0"/>
                        </a:spcBef>
                        <a:spcAft>
                          <a:spcPts val="0"/>
                        </a:spcAft>
                        <a:buSzPts val="700"/>
                        <a:buNone/>
                      </a:pPr>
                      <a:r>
                        <a:rPr lang="en-IN" sz="1200" dirty="0"/>
                        <a:t>Healthcare Costs</a:t>
                      </a:r>
                      <a:endParaRPr sz="1200" dirty="0"/>
                    </a:p>
                  </a:txBody>
                  <a:tcPr marL="3939" marR="3939" marT="3939" marB="0" anchor="ctr"/>
                </a:tc>
                <a:tc>
                  <a:txBody>
                    <a:bodyPr/>
                    <a:lstStyle/>
                    <a:p>
                      <a:pPr marL="0" lvl="0" indent="0" algn="l" rtl="0">
                        <a:lnSpc>
                          <a:spcPct val="120000"/>
                        </a:lnSpc>
                        <a:spcBef>
                          <a:spcPts val="0"/>
                        </a:spcBef>
                        <a:spcAft>
                          <a:spcPts val="0"/>
                        </a:spcAft>
                        <a:buClr>
                          <a:schemeClr val="dk1"/>
                        </a:buClr>
                        <a:buSzPts val="700"/>
                        <a:buFont typeface="Arial"/>
                        <a:buNone/>
                      </a:pPr>
                      <a:endParaRPr sz="1300" dirty="0">
                        <a:latin typeface="Times New Roman"/>
                        <a:ea typeface="Times New Roman"/>
                        <a:cs typeface="Times New Roman"/>
                        <a:sym typeface="Times New Roman"/>
                      </a:endParaRPr>
                    </a:p>
                    <a:p>
                      <a:pPr marL="0" lvl="0" indent="0" algn="ctr" rtl="0">
                        <a:lnSpc>
                          <a:spcPct val="130000"/>
                        </a:lnSpc>
                        <a:spcBef>
                          <a:spcPts val="0"/>
                        </a:spcBef>
                        <a:spcAft>
                          <a:spcPts val="0"/>
                        </a:spcAft>
                        <a:buClr>
                          <a:srgbClr val="31849B"/>
                        </a:buClr>
                        <a:buSzPts val="700"/>
                        <a:buFont typeface="Calibri"/>
                        <a:buNone/>
                      </a:pPr>
                      <a:r>
                        <a:rPr lang="en-US" sz="1200" dirty="0"/>
                        <a:t>High treatment costs for CKD, especially in later stages.</a:t>
                      </a:r>
                      <a:endParaRPr sz="1300"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Lowers healthcare costs by enabling early intervention, potentially reducing the need for dialysis.</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3"/>
                  </a:ext>
                </a:extLst>
              </a:tr>
              <a:tr h="907026">
                <a:tc>
                  <a:txBody>
                    <a:bodyPr/>
                    <a:lstStyle/>
                    <a:p>
                      <a:pPr marL="0" marR="0" lvl="0" indent="0" algn="ctr" rtl="0">
                        <a:spcBef>
                          <a:spcPts val="0"/>
                        </a:spcBef>
                        <a:spcAft>
                          <a:spcPts val="0"/>
                        </a:spcAft>
                        <a:buNone/>
                      </a:pPr>
                      <a:r>
                        <a:rPr lang="en-US" sz="1300" dirty="0">
                          <a:latin typeface="Times New Roman"/>
                          <a:ea typeface="Times New Roman"/>
                          <a:cs typeface="Times New Roman"/>
                          <a:sym typeface="Times New Roman"/>
                        </a:rPr>
                        <a:t>4</a:t>
                      </a:r>
                      <a:endParaRPr sz="1300" dirty="0">
                        <a:latin typeface="Times New Roman"/>
                        <a:ea typeface="Times New Roman"/>
                        <a:cs typeface="Times New Roman"/>
                        <a:sym typeface="Times New Roman"/>
                      </a:endParaRPr>
                    </a:p>
                  </a:txBody>
                  <a:tcPr marL="11798" marR="11798" marT="7858" marB="7858" anchor="ctr"/>
                </a:tc>
                <a:tc>
                  <a:txBody>
                    <a:bodyPr/>
                    <a:lstStyle/>
                    <a:p>
                      <a:pPr marL="0" marR="0" lvl="0" indent="0" algn="ctr" rtl="0">
                        <a:spcBef>
                          <a:spcPts val="0"/>
                        </a:spcBef>
                        <a:spcAft>
                          <a:spcPts val="0"/>
                        </a:spcAft>
                        <a:buNone/>
                      </a:pPr>
                      <a:r>
                        <a:rPr lang="en-US" sz="1300" dirty="0">
                          <a:latin typeface="Times New Roman"/>
                          <a:ea typeface="Times New Roman"/>
                          <a:cs typeface="Times New Roman"/>
                          <a:sym typeface="Times New Roman"/>
                        </a:rPr>
                        <a:t>2024</a:t>
                      </a:r>
                      <a:endParaRPr sz="1300" b="0" u="none" strike="noStrike" cap="none"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30000"/>
                        </a:lnSpc>
                        <a:spcBef>
                          <a:spcPts val="0"/>
                        </a:spcBef>
                        <a:spcAft>
                          <a:spcPts val="0"/>
                        </a:spcAft>
                        <a:buNone/>
                      </a:pPr>
                      <a:r>
                        <a:rPr lang="en-US" sz="1200" dirty="0"/>
                        <a:t>Regulatory Focus on Preventive Care</a:t>
                      </a:r>
                      <a:endParaRPr sz="1300" dirty="0">
                        <a:latin typeface="Times New Roman"/>
                        <a:ea typeface="Times New Roman"/>
                        <a:cs typeface="Times New Roman"/>
                        <a:sym typeface="Times New Roman"/>
                      </a:endParaRPr>
                    </a:p>
                  </a:txBody>
                  <a:tcPr marL="3939" marR="3939" marT="3939" marB="0" anchor="ctr"/>
                </a:tc>
                <a:tc>
                  <a:txBody>
                    <a:bodyPr/>
                    <a:lstStyle/>
                    <a:p>
                      <a:pPr marL="0" lvl="0" indent="0" algn="ctr" rtl="0">
                        <a:lnSpc>
                          <a:spcPct val="130000"/>
                        </a:lnSpc>
                        <a:spcBef>
                          <a:spcPts val="0"/>
                        </a:spcBef>
                        <a:spcAft>
                          <a:spcPts val="0"/>
                        </a:spcAft>
                        <a:buClr>
                          <a:srgbClr val="31849B"/>
                        </a:buClr>
                        <a:buSzPts val="700"/>
                        <a:buFont typeface="Calibri"/>
                        <a:buNone/>
                      </a:pPr>
                      <a:r>
                        <a:rPr lang="en-US" sz="1200" dirty="0"/>
                        <a:t>Increasing government focus on preventive care to lower chronic disease rates.</a:t>
                      </a:r>
                      <a:endParaRPr sz="1300"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20000"/>
                        </a:lnSpc>
                        <a:spcBef>
                          <a:spcPts val="0"/>
                        </a:spcBef>
                        <a:spcAft>
                          <a:spcPts val="0"/>
                        </a:spcAft>
                        <a:buNone/>
                      </a:pPr>
                      <a:r>
                        <a:rPr lang="en-US" sz="1200" dirty="0"/>
                        <a:t>Aligns with public health initiatives, potentially attracting support and funding for prevention-focused tools.</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8803B056-6403-DA11-EEA8-7599CA849395}"/>
              </a:ext>
            </a:extLst>
          </p:cNvPr>
          <p:cNvSpPr txBox="1"/>
          <p:nvPr/>
        </p:nvSpPr>
        <p:spPr>
          <a:xfrm>
            <a:off x="1284628" y="7101902"/>
            <a:ext cx="5029200" cy="274499"/>
          </a:xfrm>
          <a:prstGeom prst="rect">
            <a:avLst/>
          </a:prstGeom>
          <a:noFill/>
        </p:spPr>
        <p:txBody>
          <a:bodyPr wrap="square">
            <a:spAutoFit/>
          </a:bodyPr>
          <a:lstStyle/>
          <a:p>
            <a:pPr marL="12700" lvl="0" indent="0" algn="l" rtl="0">
              <a:lnSpc>
                <a:spcPct val="125000"/>
              </a:lnSpc>
              <a:spcBef>
                <a:spcPts val="0"/>
              </a:spcBef>
              <a:spcAft>
                <a:spcPts val="0"/>
              </a:spcAft>
              <a:buSzPts val="1400"/>
              <a:buNone/>
            </a:pPr>
            <a:r>
              <a:rPr lang="en-US" sz="1050" dirty="0"/>
              <a:t>Chronic Kidney Disease Detection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a:extLst>
            <a:ext uri="{FF2B5EF4-FFF2-40B4-BE49-F238E27FC236}">
              <a16:creationId xmlns:a16="http://schemas.microsoft.com/office/drawing/2014/main" id="{C14B3C97-6D76-CE4B-954D-978649830410}"/>
            </a:ext>
          </a:extLst>
        </p:cNvPr>
        <p:cNvGrpSpPr/>
        <p:nvPr/>
      </p:nvGrpSpPr>
      <p:grpSpPr>
        <a:xfrm>
          <a:off x="0" y="0"/>
          <a:ext cx="0" cy="0"/>
          <a:chOff x="0" y="0"/>
          <a:chExt cx="0" cy="0"/>
        </a:xfrm>
      </p:grpSpPr>
      <p:sp>
        <p:nvSpPr>
          <p:cNvPr id="155" name="Google Shape;155;p21">
            <a:extLst>
              <a:ext uri="{FF2B5EF4-FFF2-40B4-BE49-F238E27FC236}">
                <a16:creationId xmlns:a16="http://schemas.microsoft.com/office/drawing/2014/main" id="{3D910670-A69B-DE68-DC41-E9BAE79B8D26}"/>
              </a:ext>
            </a:extLst>
          </p:cNvPr>
          <p:cNvSpPr txBox="1">
            <a:spLocks noGrp="1"/>
          </p:cNvSpPr>
          <p:nvPr>
            <p:ph type="title"/>
          </p:nvPr>
        </p:nvSpPr>
        <p:spPr>
          <a:xfrm>
            <a:off x="1579169" y="1207320"/>
            <a:ext cx="8107605" cy="675428"/>
          </a:xfrm>
          <a:prstGeom prst="rect">
            <a:avLst/>
          </a:prstGeom>
          <a:noFill/>
          <a:ln>
            <a:noFill/>
          </a:ln>
        </p:spPr>
        <p:txBody>
          <a:bodyPr spcFirstLastPara="1" wrap="square" lIns="75426" tIns="37703" rIns="75426" bIns="37703" anchor="ctr" anchorCtr="0">
            <a:normAutofit fontScale="90000"/>
          </a:bodyPr>
          <a:lstStyle/>
          <a:p>
            <a:pPr>
              <a:buClr>
                <a:schemeClr val="dk2"/>
              </a:buClr>
              <a:buSzPct val="100000"/>
            </a:pPr>
            <a:r>
              <a:rPr lang="en-US" sz="3960" b="1">
                <a:latin typeface="Times New Roman"/>
                <a:ea typeface="Times New Roman"/>
                <a:cs typeface="Times New Roman"/>
                <a:sym typeface="Times New Roman"/>
              </a:rPr>
              <a:t>Market </a:t>
            </a:r>
            <a:r>
              <a:rPr lang="en-US" b="1">
                <a:latin typeface="Times New Roman"/>
                <a:ea typeface="Times New Roman"/>
                <a:cs typeface="Times New Roman"/>
                <a:sym typeface="Times New Roman"/>
              </a:rPr>
              <a:t>Survey</a:t>
            </a:r>
            <a:endParaRPr/>
          </a:p>
        </p:txBody>
      </p:sp>
      <p:graphicFrame>
        <p:nvGraphicFramePr>
          <p:cNvPr id="156" name="Google Shape;156;p21">
            <a:extLst>
              <a:ext uri="{FF2B5EF4-FFF2-40B4-BE49-F238E27FC236}">
                <a16:creationId xmlns:a16="http://schemas.microsoft.com/office/drawing/2014/main" id="{E0CD63A8-4171-E9A8-9EBC-218946BE95EB}"/>
              </a:ext>
            </a:extLst>
          </p:cNvPr>
          <p:cNvGraphicFramePr/>
          <p:nvPr>
            <p:extLst>
              <p:ext uri="{D42A27DB-BD31-4B8C-83A1-F6EECF244321}">
                <p14:modId xmlns:p14="http://schemas.microsoft.com/office/powerpoint/2010/main" val="3315262484"/>
              </p:ext>
            </p:extLst>
          </p:nvPr>
        </p:nvGraphicFramePr>
        <p:xfrm>
          <a:off x="1284628" y="2013286"/>
          <a:ext cx="7489144" cy="4871630"/>
        </p:xfrm>
        <a:graphic>
          <a:graphicData uri="http://schemas.openxmlformats.org/drawingml/2006/table">
            <a:tbl>
              <a:tblPr firstRow="1" bandRow="1">
                <a:noFill/>
              </a:tblPr>
              <a:tblGrid>
                <a:gridCol w="358607">
                  <a:extLst>
                    <a:ext uri="{9D8B030D-6E8A-4147-A177-3AD203B41FA5}">
                      <a16:colId xmlns:a16="http://schemas.microsoft.com/office/drawing/2014/main" val="20000"/>
                    </a:ext>
                  </a:extLst>
                </a:gridCol>
                <a:gridCol w="531548">
                  <a:extLst>
                    <a:ext uri="{9D8B030D-6E8A-4147-A177-3AD203B41FA5}">
                      <a16:colId xmlns:a16="http://schemas.microsoft.com/office/drawing/2014/main" val="20001"/>
                    </a:ext>
                  </a:extLst>
                </a:gridCol>
                <a:gridCol w="2903629">
                  <a:extLst>
                    <a:ext uri="{9D8B030D-6E8A-4147-A177-3AD203B41FA5}">
                      <a16:colId xmlns:a16="http://schemas.microsoft.com/office/drawing/2014/main" val="20002"/>
                    </a:ext>
                  </a:extLst>
                </a:gridCol>
                <a:gridCol w="1940606">
                  <a:extLst>
                    <a:ext uri="{9D8B030D-6E8A-4147-A177-3AD203B41FA5}">
                      <a16:colId xmlns:a16="http://schemas.microsoft.com/office/drawing/2014/main" val="20003"/>
                    </a:ext>
                  </a:extLst>
                </a:gridCol>
                <a:gridCol w="1754754">
                  <a:extLst>
                    <a:ext uri="{9D8B030D-6E8A-4147-A177-3AD203B41FA5}">
                      <a16:colId xmlns:a16="http://schemas.microsoft.com/office/drawing/2014/main" val="20004"/>
                    </a:ext>
                  </a:extLst>
                </a:gridCol>
              </a:tblGrid>
              <a:tr h="518636">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Sr. No.</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Year</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dirty="0">
                          <a:latin typeface="Times New Roman"/>
                          <a:ea typeface="Times New Roman"/>
                          <a:cs typeface="Times New Roman"/>
                          <a:sym typeface="Times New Roman"/>
                        </a:rPr>
                        <a:t>Heading</a:t>
                      </a:r>
                      <a:endParaRPr sz="1200" dirty="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dirty="0" err="1">
                          <a:latin typeface="Times New Roman"/>
                          <a:ea typeface="Times New Roman"/>
                          <a:cs typeface="Times New Roman"/>
                          <a:sym typeface="Times New Roman"/>
                        </a:rPr>
                        <a:t>Currrent</a:t>
                      </a:r>
                      <a:r>
                        <a:rPr lang="en-US" sz="1700" b="1" dirty="0">
                          <a:latin typeface="Times New Roman"/>
                          <a:ea typeface="Times New Roman"/>
                          <a:cs typeface="Times New Roman"/>
                          <a:sym typeface="Times New Roman"/>
                        </a:rPr>
                        <a:t> Market Scenario</a:t>
                      </a:r>
                      <a:endParaRPr lang="en-US" sz="1200" dirty="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dirty="0">
                          <a:latin typeface="Times New Roman"/>
                          <a:ea typeface="Times New Roman"/>
                          <a:cs typeface="Times New Roman"/>
                          <a:sym typeface="Times New Roman"/>
                        </a:rPr>
                        <a:t>Impact of this project</a:t>
                      </a:r>
                      <a:endParaRPr sz="1700" b="1" dirty="0">
                        <a:latin typeface="Times New Roman"/>
                        <a:ea typeface="Times New Roman"/>
                        <a:cs typeface="Times New Roman"/>
                        <a:sym typeface="Times New Roman"/>
                      </a:endParaRPr>
                    </a:p>
                  </a:txBody>
                  <a:tcPr marL="11798" marR="11798" marT="7858" marB="7858" anchor="ctr">
                    <a:solidFill>
                      <a:srgbClr val="D8D8D8"/>
                    </a:solidFill>
                  </a:tcPr>
                </a:tc>
                <a:extLst>
                  <a:ext uri="{0D108BD9-81ED-4DB2-BD59-A6C34878D82A}">
                    <a16:rowId xmlns:a16="http://schemas.microsoft.com/office/drawing/2014/main" val="10000"/>
                  </a:ext>
                </a:extLst>
              </a:tr>
              <a:tr h="1057629">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5</a:t>
                      </a:r>
                      <a:endParaRPr sz="1200"/>
                    </a:p>
                  </a:txBody>
                  <a:tcPr marL="11798" marR="11798" marT="7858" marB="7858" anchor="ctr"/>
                </a:tc>
                <a:tc>
                  <a:txBody>
                    <a:bodyPr/>
                    <a:lstStyle/>
                    <a:p>
                      <a:pPr marL="0" marR="0" lvl="0" indent="0" algn="ctr" rtl="0">
                        <a:spcBef>
                          <a:spcPts val="0"/>
                        </a:spcBef>
                        <a:spcAft>
                          <a:spcPts val="0"/>
                        </a:spcAft>
                        <a:buNone/>
                      </a:pPr>
                      <a:r>
                        <a:rPr lang="en-US" sz="1300" b="0" u="none" strike="noStrike" cap="none" dirty="0">
                          <a:latin typeface="Times New Roman"/>
                          <a:ea typeface="Times New Roman"/>
                          <a:cs typeface="Times New Roman"/>
                          <a:sym typeface="Times New Roman"/>
                        </a:rPr>
                        <a:t>2024</a:t>
                      </a:r>
                      <a:endParaRPr sz="1200" dirty="0"/>
                    </a:p>
                  </a:txBody>
                  <a:tcPr marL="11798" marR="11798" marT="7858" marB="7858" anchor="ctr"/>
                </a:tc>
                <a:tc>
                  <a:txBody>
                    <a:bodyPr/>
                    <a:lstStyle/>
                    <a:p>
                      <a:pPr marL="0" lvl="0" indent="0" algn="ctr" rtl="0">
                        <a:lnSpc>
                          <a:spcPct val="130000"/>
                        </a:lnSpc>
                        <a:spcBef>
                          <a:spcPts val="0"/>
                        </a:spcBef>
                        <a:spcAft>
                          <a:spcPts val="0"/>
                        </a:spcAft>
                        <a:buClr>
                          <a:srgbClr val="31849B"/>
                        </a:buClr>
                        <a:buSzPts val="700"/>
                        <a:buFont typeface="Calibri"/>
                        <a:buNone/>
                      </a:pPr>
                      <a:r>
                        <a:rPr lang="en-IN" sz="1200" dirty="0"/>
                        <a:t>Growing CKD Incidence</a:t>
                      </a:r>
                      <a:endParaRPr sz="1200" dirty="0"/>
                    </a:p>
                  </a:txBody>
                  <a:tcPr marL="3939" marR="3939" marT="3939" marB="0" anchor="ctr"/>
                </a:tc>
                <a:tc>
                  <a:txBody>
                    <a:bodyPr/>
                    <a:lstStyle/>
                    <a:p>
                      <a:pPr marL="0" lvl="0" indent="0" algn="ctr" rtl="0">
                        <a:spcBef>
                          <a:spcPts val="100"/>
                        </a:spcBef>
                        <a:spcAft>
                          <a:spcPts val="0"/>
                        </a:spcAft>
                        <a:buClr>
                          <a:srgbClr val="31849B"/>
                        </a:buClr>
                        <a:buSzPts val="700"/>
                        <a:buFont typeface="Calibri"/>
                        <a:buNone/>
                      </a:pPr>
                      <a:r>
                        <a:rPr lang="en-US" sz="1200" dirty="0"/>
                        <a:t>Increasing CKD cases worldwide due to aging populations and lifestyle diseases.</a:t>
                      </a:r>
                      <a:endParaRPr sz="1300" dirty="0">
                        <a:latin typeface="Times New Roman"/>
                        <a:ea typeface="Times New Roman"/>
                        <a:cs typeface="Times New Roman"/>
                        <a:sym typeface="Times New Roman"/>
                      </a:endParaRPr>
                    </a:p>
                  </a:txBody>
                  <a:tcPr marL="11798" marR="11798" marT="7858" marB="7858" anchor="ctr"/>
                </a:tc>
                <a:tc>
                  <a:txBody>
                    <a:bodyPr/>
                    <a:lstStyle/>
                    <a:p>
                      <a:pPr marL="0" marR="0" lvl="0" indent="0" algn="ctr" rtl="0">
                        <a:spcBef>
                          <a:spcPts val="0"/>
                        </a:spcBef>
                        <a:spcAft>
                          <a:spcPts val="0"/>
                        </a:spcAft>
                        <a:buNone/>
                      </a:pPr>
                      <a:r>
                        <a:rPr lang="en-US" sz="1200" dirty="0"/>
                        <a:t>Early detection could reduce disease burden and improve patient outcomes.</a:t>
                      </a:r>
                      <a:endParaRPr sz="1200" dirty="0"/>
                    </a:p>
                  </a:txBody>
                  <a:tcPr marL="11798" marR="11798" marT="7858" marB="7858" anchor="ctr"/>
                </a:tc>
                <a:extLst>
                  <a:ext uri="{0D108BD9-81ED-4DB2-BD59-A6C34878D82A}">
                    <a16:rowId xmlns:a16="http://schemas.microsoft.com/office/drawing/2014/main" val="10001"/>
                  </a:ext>
                </a:extLst>
              </a:tr>
              <a:tr h="1014564">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6</a:t>
                      </a:r>
                      <a:endParaRPr sz="1200"/>
                    </a:p>
                  </a:txBody>
                  <a:tcPr marL="11798" marR="11798" marT="7858" marB="7858" anchor="ctr"/>
                </a:tc>
                <a:tc>
                  <a:txBody>
                    <a:bodyPr/>
                    <a:lstStyle/>
                    <a:p>
                      <a:pPr marL="0" marR="0" lvl="0" indent="0" algn="ctr" rtl="0">
                        <a:spcBef>
                          <a:spcPts val="0"/>
                        </a:spcBef>
                        <a:spcAft>
                          <a:spcPts val="0"/>
                        </a:spcAft>
                        <a:buNone/>
                      </a:pPr>
                      <a:r>
                        <a:rPr lang="en-US" sz="1300" b="0" u="none" strike="noStrike" cap="none" dirty="0">
                          <a:latin typeface="Times New Roman"/>
                          <a:ea typeface="Times New Roman"/>
                          <a:cs typeface="Times New Roman"/>
                          <a:sym typeface="Times New Roman"/>
                        </a:rPr>
                        <a:t>2024</a:t>
                      </a:r>
                      <a:endParaRPr sz="1200" dirty="0"/>
                    </a:p>
                  </a:txBody>
                  <a:tcPr marL="11798" marR="11798" marT="7858" marB="7858" anchor="ctr"/>
                </a:tc>
                <a:tc>
                  <a:txBody>
                    <a:bodyPr/>
                    <a:lstStyle/>
                    <a:p>
                      <a:pPr marL="0" lvl="0" indent="0" algn="ctr" rtl="0">
                        <a:lnSpc>
                          <a:spcPct val="130000"/>
                        </a:lnSpc>
                        <a:spcBef>
                          <a:spcPts val="0"/>
                        </a:spcBef>
                        <a:spcAft>
                          <a:spcPts val="0"/>
                        </a:spcAft>
                        <a:buSzPts val="700"/>
                        <a:buNone/>
                      </a:pPr>
                      <a:r>
                        <a:rPr lang="en-IN" sz="1200" dirty="0"/>
                        <a:t>Demand for Early Diagnosis</a:t>
                      </a:r>
                      <a:endParaRPr sz="1200" dirty="0"/>
                    </a:p>
                  </a:txBody>
                  <a:tcPr marL="3939" marR="3939" marT="3939" marB="0" anchor="ctr"/>
                </a:tc>
                <a:tc>
                  <a:txBody>
                    <a:bodyPr/>
                    <a:lstStyle/>
                    <a:p>
                      <a:pPr marL="0" lvl="0" indent="0" algn="ctr" rtl="0">
                        <a:lnSpc>
                          <a:spcPct val="130000"/>
                        </a:lnSpc>
                        <a:spcBef>
                          <a:spcPts val="0"/>
                        </a:spcBef>
                        <a:spcAft>
                          <a:spcPts val="0"/>
                        </a:spcAft>
                        <a:buClr>
                          <a:srgbClr val="31849B"/>
                        </a:buClr>
                        <a:buSzPts val="700"/>
                        <a:buFont typeface="Calibri"/>
                        <a:buNone/>
                      </a:pPr>
                      <a:r>
                        <a:rPr lang="en-US" sz="1200" dirty="0"/>
                        <a:t>Limited early detection methods; often diagnosed in later stages.</a:t>
                      </a:r>
                      <a:endParaRPr sz="1300"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Provides a tool for early and accurate detection, helping in timely treatment and management.</a:t>
                      </a:r>
                      <a:endParaRPr sz="1200" dirty="0"/>
                    </a:p>
                  </a:txBody>
                  <a:tcPr marL="11798" marR="11798" marT="7858" marB="7858" anchor="ctr"/>
                </a:tc>
                <a:extLst>
                  <a:ext uri="{0D108BD9-81ED-4DB2-BD59-A6C34878D82A}">
                    <a16:rowId xmlns:a16="http://schemas.microsoft.com/office/drawing/2014/main" val="10002"/>
                  </a:ext>
                </a:extLst>
              </a:tr>
              <a:tr h="907026">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7</a:t>
                      </a:r>
                      <a:endParaRPr sz="1200"/>
                    </a:p>
                  </a:txBody>
                  <a:tcPr marL="11798" marR="11798" marT="7858" marB="7858" anchor="ctr"/>
                </a:tc>
                <a:tc>
                  <a:txBody>
                    <a:bodyPr/>
                    <a:lstStyle/>
                    <a:p>
                      <a:pPr marL="0" marR="0" lvl="0" indent="0" algn="ctr" rtl="0">
                        <a:spcBef>
                          <a:spcPts val="0"/>
                        </a:spcBef>
                        <a:spcAft>
                          <a:spcPts val="0"/>
                        </a:spcAft>
                        <a:buNone/>
                      </a:pPr>
                      <a:r>
                        <a:rPr lang="en-US" sz="1300" b="0" u="none" strike="noStrike" cap="none" dirty="0">
                          <a:latin typeface="Times New Roman"/>
                          <a:ea typeface="Times New Roman"/>
                          <a:cs typeface="Times New Roman"/>
                          <a:sym typeface="Times New Roman"/>
                        </a:rPr>
                        <a:t>2024</a:t>
                      </a:r>
                      <a:endParaRPr sz="1200" dirty="0"/>
                    </a:p>
                  </a:txBody>
                  <a:tcPr marL="11798" marR="11798" marT="7858" marB="7858" anchor="ctr"/>
                </a:tc>
                <a:tc>
                  <a:txBody>
                    <a:bodyPr/>
                    <a:lstStyle/>
                    <a:p>
                      <a:pPr marL="0" lvl="0" indent="0" algn="ctr" rtl="0">
                        <a:lnSpc>
                          <a:spcPct val="130000"/>
                        </a:lnSpc>
                        <a:spcBef>
                          <a:spcPts val="0"/>
                        </a:spcBef>
                        <a:spcAft>
                          <a:spcPts val="0"/>
                        </a:spcAft>
                        <a:buSzPts val="700"/>
                        <a:buNone/>
                      </a:pPr>
                      <a:r>
                        <a:rPr lang="en-IN" sz="1200" dirty="0"/>
                        <a:t>Healthcare Costs</a:t>
                      </a:r>
                      <a:endParaRPr sz="1200" dirty="0"/>
                    </a:p>
                  </a:txBody>
                  <a:tcPr marL="3939" marR="3939" marT="3939" marB="0" anchor="ctr"/>
                </a:tc>
                <a:tc>
                  <a:txBody>
                    <a:bodyPr/>
                    <a:lstStyle/>
                    <a:p>
                      <a:pPr marL="0" lvl="0" indent="0" algn="l" rtl="0">
                        <a:lnSpc>
                          <a:spcPct val="120000"/>
                        </a:lnSpc>
                        <a:spcBef>
                          <a:spcPts val="0"/>
                        </a:spcBef>
                        <a:spcAft>
                          <a:spcPts val="0"/>
                        </a:spcAft>
                        <a:buClr>
                          <a:schemeClr val="dk1"/>
                        </a:buClr>
                        <a:buSzPts val="700"/>
                        <a:buFont typeface="Arial"/>
                        <a:buNone/>
                      </a:pPr>
                      <a:endParaRPr sz="1300" dirty="0">
                        <a:latin typeface="Times New Roman"/>
                        <a:ea typeface="Times New Roman"/>
                        <a:cs typeface="Times New Roman"/>
                        <a:sym typeface="Times New Roman"/>
                      </a:endParaRPr>
                    </a:p>
                    <a:p>
                      <a:pPr marL="0" lvl="0" indent="0" algn="ctr" rtl="0">
                        <a:lnSpc>
                          <a:spcPct val="130000"/>
                        </a:lnSpc>
                        <a:spcBef>
                          <a:spcPts val="0"/>
                        </a:spcBef>
                        <a:spcAft>
                          <a:spcPts val="0"/>
                        </a:spcAft>
                        <a:buClr>
                          <a:srgbClr val="31849B"/>
                        </a:buClr>
                        <a:buSzPts val="700"/>
                        <a:buFont typeface="Calibri"/>
                        <a:buNone/>
                      </a:pPr>
                      <a:r>
                        <a:rPr lang="en-US" sz="1200" dirty="0"/>
                        <a:t>High treatment costs for CKD, especially in later stages.</a:t>
                      </a:r>
                      <a:endParaRPr sz="1300"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Lowers healthcare costs by enabling early intervention, potentially reducing the need for dialysis.</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3"/>
                  </a:ext>
                </a:extLst>
              </a:tr>
              <a:tr h="907026">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8</a:t>
                      </a:r>
                      <a:endParaRPr sz="1300">
                        <a:latin typeface="Times New Roman"/>
                        <a:ea typeface="Times New Roman"/>
                        <a:cs typeface="Times New Roman"/>
                        <a:sym typeface="Times New Roman"/>
                      </a:endParaRPr>
                    </a:p>
                  </a:txBody>
                  <a:tcPr marL="11798" marR="11798" marT="7858" marB="7858" anchor="ctr"/>
                </a:tc>
                <a:tc>
                  <a:txBody>
                    <a:bodyPr/>
                    <a:lstStyle/>
                    <a:p>
                      <a:pPr marL="0" marR="0" lvl="0" indent="0" algn="ctr" rtl="0">
                        <a:spcBef>
                          <a:spcPts val="0"/>
                        </a:spcBef>
                        <a:spcAft>
                          <a:spcPts val="0"/>
                        </a:spcAft>
                        <a:buNone/>
                      </a:pPr>
                      <a:r>
                        <a:rPr lang="en-US" sz="1300" b="0" u="none" strike="noStrike" cap="none">
                          <a:latin typeface="Times New Roman"/>
                          <a:ea typeface="Times New Roman"/>
                          <a:cs typeface="Times New Roman"/>
                          <a:sym typeface="Times New Roman"/>
                        </a:rPr>
                        <a:t>2024</a:t>
                      </a:r>
                      <a:endParaRPr sz="1300" b="0" u="none" strike="noStrike" cap="none"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30000"/>
                        </a:lnSpc>
                        <a:spcBef>
                          <a:spcPts val="0"/>
                        </a:spcBef>
                        <a:spcAft>
                          <a:spcPts val="0"/>
                        </a:spcAft>
                        <a:buNone/>
                      </a:pPr>
                      <a:r>
                        <a:rPr lang="en-IN" sz="1200" dirty="0"/>
                        <a:t>Limited Access to Nephrologists</a:t>
                      </a:r>
                      <a:endParaRPr sz="1300" dirty="0">
                        <a:latin typeface="Times New Roman"/>
                        <a:ea typeface="Times New Roman"/>
                        <a:cs typeface="Times New Roman"/>
                        <a:sym typeface="Times New Roman"/>
                      </a:endParaRPr>
                    </a:p>
                  </a:txBody>
                  <a:tcPr marL="3939" marR="3939" marT="3939" marB="0" anchor="ctr"/>
                </a:tc>
                <a:tc>
                  <a:txBody>
                    <a:bodyPr/>
                    <a:lstStyle/>
                    <a:p>
                      <a:pPr marL="0" lvl="0" indent="0" algn="ctr" rtl="0">
                        <a:lnSpc>
                          <a:spcPct val="130000"/>
                        </a:lnSpc>
                        <a:spcBef>
                          <a:spcPts val="0"/>
                        </a:spcBef>
                        <a:spcAft>
                          <a:spcPts val="0"/>
                        </a:spcAft>
                        <a:buClr>
                          <a:srgbClr val="31849B"/>
                        </a:buClr>
                        <a:buSzPts val="700"/>
                        <a:buFont typeface="Calibri"/>
                        <a:buNone/>
                      </a:pPr>
                      <a:r>
                        <a:rPr lang="en-US" sz="1200" dirty="0"/>
                        <a:t>Shortage of specialized doctors, particularly in rural and underserved areas.</a:t>
                      </a:r>
                      <a:endParaRPr sz="1300"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20000"/>
                        </a:lnSpc>
                        <a:spcBef>
                          <a:spcPts val="0"/>
                        </a:spcBef>
                        <a:spcAft>
                          <a:spcPts val="0"/>
                        </a:spcAft>
                        <a:buNone/>
                      </a:pPr>
                      <a:r>
                        <a:rPr lang="en-US" sz="1200" dirty="0"/>
                        <a:t>Machine learning models can assist general practitioners, improving accessibility to CKD detection.</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1BC5C157-516C-2EBE-98AE-0B86219FE5CE}"/>
              </a:ext>
            </a:extLst>
          </p:cNvPr>
          <p:cNvSpPr txBox="1"/>
          <p:nvPr/>
        </p:nvSpPr>
        <p:spPr>
          <a:xfrm>
            <a:off x="1161288" y="7083614"/>
            <a:ext cx="5029200" cy="274499"/>
          </a:xfrm>
          <a:prstGeom prst="rect">
            <a:avLst/>
          </a:prstGeom>
          <a:noFill/>
        </p:spPr>
        <p:txBody>
          <a:bodyPr wrap="square">
            <a:spAutoFit/>
          </a:bodyPr>
          <a:lstStyle/>
          <a:p>
            <a:pPr marL="12700" lvl="0" indent="0" algn="l" rtl="0">
              <a:lnSpc>
                <a:spcPct val="125000"/>
              </a:lnSpc>
              <a:spcBef>
                <a:spcPts val="0"/>
              </a:spcBef>
              <a:spcAft>
                <a:spcPts val="0"/>
              </a:spcAft>
              <a:buSzPts val="1400"/>
              <a:buNone/>
            </a:pPr>
            <a:r>
              <a:rPr lang="en-US" sz="1050" dirty="0"/>
              <a:t>Chronic Kidney Disease Detection</a:t>
            </a:r>
          </a:p>
        </p:txBody>
      </p:sp>
    </p:spTree>
    <p:extLst>
      <p:ext uri="{BB962C8B-B14F-4D97-AF65-F5344CB8AC3E}">
        <p14:creationId xmlns:p14="http://schemas.microsoft.com/office/powerpoint/2010/main" val="2269933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3561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695967"/>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dirty="0">
                <a:solidFill>
                  <a:srgbClr val="242424"/>
                </a:solidFill>
                <a:latin typeface="Times New Roman"/>
                <a:ea typeface="Times New Roman"/>
                <a:cs typeface="Times New Roman"/>
                <a:sym typeface="Times New Roman"/>
              </a:rPr>
              <a:t>Literature Survey </a:t>
            </a:r>
            <a:r>
              <a:rPr lang="en-US" sz="2400" b="0" i="0" u="none" strike="noStrike" cap="none" dirty="0">
                <a:solidFill>
                  <a:srgbClr val="242424"/>
                </a:solidFill>
                <a:latin typeface="Times New Roman"/>
                <a:ea typeface="Times New Roman"/>
                <a:cs typeface="Times New Roman"/>
                <a:sym typeface="Times New Roman"/>
              </a:rPr>
              <a:t>:</a:t>
            </a:r>
            <a:endParaRPr sz="2400" b="0" i="0" u="none" strike="noStrike" cap="none" dirty="0">
              <a:solidFill>
                <a:schemeClr val="dk1"/>
              </a:solidFill>
              <a:latin typeface="Times New Roman"/>
              <a:ea typeface="Times New Roman"/>
              <a:cs typeface="Times New Roman"/>
              <a:sym typeface="Times New Roman"/>
            </a:endParaRPr>
          </a:p>
          <a:p>
            <a:pPr marL="12700" lvl="0" algn="just">
              <a:spcBef>
                <a:spcPts val="600"/>
              </a:spcBef>
              <a:buClr>
                <a:srgbClr val="2CA1BE"/>
              </a:buClr>
              <a:buSzPts val="1900"/>
            </a:pPr>
            <a:r>
              <a:rPr lang="en-US" sz="2400" dirty="0">
                <a:solidFill>
                  <a:srgbClr val="242424"/>
                </a:solidFill>
                <a:latin typeface="Times New Roman"/>
                <a:ea typeface="Times New Roman"/>
                <a:cs typeface="Times New Roman"/>
                <a:sym typeface="Times New Roman"/>
              </a:rPr>
              <a:t>     1. Technological Survey :</a:t>
            </a:r>
            <a:endParaRPr sz="2400" b="0" i="0" u="none" strike="noStrike" cap="none" dirty="0">
              <a:solidFill>
                <a:srgbClr val="242424"/>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199095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2364739" y="2305267"/>
            <a:ext cx="7152887"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Machine Learning Techniques :</a:t>
            </a:r>
          </a:p>
          <a:p>
            <a:r>
              <a:rPr lang="en-US" sz="2400" dirty="0">
                <a:latin typeface="Times New Roman" panose="02020603050405020304" pitchFamily="18" charset="0"/>
                <a:cs typeface="Times New Roman" panose="02020603050405020304" pitchFamily="18" charset="0"/>
              </a:rPr>
              <a:t>	 Using Algorithms like Random Forest, Decision 	Trees, Neural Networks.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Sources and Tools :</a:t>
            </a:r>
          </a:p>
          <a:p>
            <a:r>
              <a:rPr lang="en-US" sz="2400" dirty="0">
                <a:latin typeface="Times New Roman" panose="02020603050405020304" pitchFamily="18" charset="0"/>
                <a:cs typeface="Times New Roman" panose="02020603050405020304" pitchFamily="18" charset="0"/>
              </a:rPr>
              <a:t>	Decision testing as verified datasets from 	</a:t>
            </a:r>
            <a:r>
              <a:rPr lang="en-US" sz="2400" dirty="0" err="1">
                <a:latin typeface="Times New Roman" panose="02020603050405020304" pitchFamily="18" charset="0"/>
                <a:cs typeface="Times New Roman" panose="02020603050405020304" pitchFamily="18" charset="0"/>
              </a:rPr>
              <a:t>Kaggle</a:t>
            </a:r>
            <a:r>
              <a:rPr lang="en-US" sz="2400" dirty="0">
                <a:latin typeface="Times New Roman" panose="02020603050405020304" pitchFamily="18" charset="0"/>
                <a:cs typeface="Times New Roman" panose="02020603050405020304" pitchFamily="18" charset="0"/>
              </a:rPr>
              <a:t>. Open Source data from UCI </a:t>
            </a:r>
            <a:r>
              <a:rPr lang="en-US" sz="2400">
                <a:latin typeface="Times New Roman" panose="02020603050405020304" pitchFamily="18" charset="0"/>
                <a:cs typeface="Times New Roman" panose="02020603050405020304" pitchFamily="18" charset="0"/>
              </a:rPr>
              <a:t>Machine 	Learning Repository (</a:t>
            </a:r>
            <a:r>
              <a:rPr lang="en-US" sz="2400" dirty="0">
                <a:latin typeface="Times New Roman" panose="02020603050405020304" pitchFamily="18" charset="0"/>
                <a:cs typeface="Times New Roman" panose="02020603050405020304" pitchFamily="18" charset="0"/>
              </a:rPr>
              <a:t>ICS UCI).</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Current Technology Trends:</a:t>
            </a:r>
          </a:p>
          <a:p>
            <a:r>
              <a:rPr lang="en-US" sz="2400" dirty="0">
                <a:latin typeface="Times New Roman" panose="02020603050405020304" pitchFamily="18" charset="0"/>
                <a:cs typeface="Times New Roman" panose="02020603050405020304" pitchFamily="18" charset="0"/>
              </a:rPr>
              <a:t>	 Advancements in data analytics, cloud 	computing, and AI that facilitate the 	development of robust CKD detection models.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93174908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 dockstate="right" visibility="0" width="438"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77AEF016-DA61-441F-89B2-AD4EEA7AF1F3}">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44CE78F-9715-41EF-9ECD-1457D95B4A1F}">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1525</TotalTime>
  <Words>2022</Words>
  <Application>Microsoft Office PowerPoint</Application>
  <PresentationFormat>Custom</PresentationFormat>
  <Paragraphs>307</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PowerPoint Presentation</vt:lpstr>
      <vt:lpstr>PowerPoint Presentation</vt:lpstr>
      <vt:lpstr>PowerPoint Presentation</vt:lpstr>
      <vt:lpstr>PowerPoint Presentation</vt:lpstr>
      <vt:lpstr>Literature Survey</vt:lpstr>
      <vt:lpstr>Literature Survey</vt:lpstr>
      <vt:lpstr>Market Survey</vt:lpstr>
      <vt:lpstr>Market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Vedant Dindore</cp:lastModifiedBy>
  <cp:revision>35</cp:revision>
  <dcterms:modified xsi:type="dcterms:W3CDTF">2024-11-09T13:26:55Z</dcterms:modified>
</cp:coreProperties>
</file>