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6"/>
  </p:notesMasterIdLst>
  <p:sldIdLst>
    <p:sldId id="256" r:id="rId2"/>
    <p:sldId id="257" r:id="rId3"/>
    <p:sldId id="258" r:id="rId4"/>
    <p:sldId id="259" r:id="rId5"/>
    <p:sldId id="263" r:id="rId6"/>
    <p:sldId id="265" r:id="rId7"/>
    <p:sldId id="264" r:id="rId8"/>
    <p:sldId id="266" r:id="rId9"/>
    <p:sldId id="280" r:id="rId10"/>
    <p:sldId id="281" r:id="rId11"/>
    <p:sldId id="260" r:id="rId12"/>
    <p:sldId id="267" r:id="rId13"/>
    <p:sldId id="268" r:id="rId14"/>
    <p:sldId id="274" r:id="rId15"/>
    <p:sldId id="282" r:id="rId16"/>
    <p:sldId id="275" r:id="rId17"/>
    <p:sldId id="276" r:id="rId18"/>
    <p:sldId id="277" r:id="rId19"/>
    <p:sldId id="278" r:id="rId20"/>
    <p:sldId id="269" r:id="rId21"/>
    <p:sldId id="270" r:id="rId22"/>
    <p:sldId id="271" r:id="rId23"/>
    <p:sldId id="273" r:id="rId24"/>
    <p:sldId id="279" r:id="rId25"/>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291"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98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07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4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630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51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76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060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989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938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670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148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7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7601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88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4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817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265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798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4497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07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821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965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14" name="Google Shape;14;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754380" y="2409444"/>
            <a:ext cx="8549640" cy="163220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0" name="Google Shape;20;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6" name="Google Shape;26;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3" name="Google Shape;33;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8" name="Google Shape;38;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7200" y="45720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IN"/>
              <a:t>Chronic Kidney Disease Detection</a:t>
            </a:r>
            <a:endParaRPr/>
          </a:p>
        </p:txBody>
      </p:sp>
      <p:sp>
        <p:nvSpPr>
          <p:cNvPr id="10" name="Google Shape;10;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jpg"/><Relationship Id="rId4" Type="http://schemas.openxmlformats.org/officeDocument/2006/relationships/image" Target="../media/image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2.png"/><Relationship Id="rId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6.png"/><Relationship Id="rId5" Type="http://schemas.openxmlformats.org/officeDocument/2006/relationships/image" Target="../media/image4.pn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pSp>
        <p:nvGrpSpPr>
          <p:cNvPr id="44" name="Google Shape;44;p7"/>
          <p:cNvGrpSpPr/>
          <p:nvPr/>
        </p:nvGrpSpPr>
        <p:grpSpPr>
          <a:xfrm>
            <a:off x="457200" y="457200"/>
            <a:ext cx="9144253" cy="6858000"/>
            <a:chOff x="457200" y="457200"/>
            <a:chExt cx="9144253" cy="6858000"/>
          </a:xfrm>
        </p:grpSpPr>
        <p:sp>
          <p:nvSpPr>
            <p:cNvPr id="45" name="Google Shape;45;p7"/>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7"/>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7"/>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7"/>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7"/>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7"/>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7"/>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7"/>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7"/>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7"/>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7"/>
          <p:cNvSpPr txBox="1"/>
          <p:nvPr/>
        </p:nvSpPr>
        <p:spPr>
          <a:xfrm>
            <a:off x="1706372" y="484123"/>
            <a:ext cx="7499973" cy="5983684"/>
          </a:xfrm>
          <a:prstGeom prst="rect">
            <a:avLst/>
          </a:prstGeom>
          <a:noFill/>
          <a:ln>
            <a:noFill/>
          </a:ln>
        </p:spPr>
        <p:txBody>
          <a:bodyPr spcFirstLastPara="1" wrap="square" lIns="0" tIns="11425" rIns="0" bIns="0" anchor="t" anchorCtr="0">
            <a:spAutoFit/>
          </a:bodyPr>
          <a:lstStyle/>
          <a:p>
            <a:pPr marL="108521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2000" b="0" i="0" u="none" strike="noStrike" cap="none" dirty="0">
              <a:solidFill>
                <a:schemeClr val="dk1"/>
              </a:solidFill>
              <a:latin typeface="Times New Roman"/>
              <a:ea typeface="Times New Roman"/>
              <a:cs typeface="Times New Roman"/>
              <a:sym typeface="Times New Roman"/>
            </a:endParaRPr>
          </a:p>
          <a:p>
            <a:pPr marL="189293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Department of Electronics and Telecommunication</a:t>
            </a:r>
            <a:endParaRPr sz="2000" b="0" i="0" u="none" strike="noStrike" cap="none" dirty="0">
              <a:solidFill>
                <a:schemeClr val="dk1"/>
              </a:solidFill>
              <a:latin typeface="Times New Roman"/>
              <a:ea typeface="Times New Roman"/>
              <a:cs typeface="Times New Roman"/>
              <a:sym typeface="Times New Roman"/>
            </a:endParaRPr>
          </a:p>
          <a:p>
            <a:pPr marL="0" marR="119379" lvl="0" indent="0" algn="ctr" rtl="0">
              <a:lnSpc>
                <a:spcPct val="100000"/>
              </a:lnSpc>
              <a:spcBef>
                <a:spcPts val="10"/>
              </a:spcBef>
              <a:spcAft>
                <a:spcPts val="0"/>
              </a:spcAft>
              <a:buClr>
                <a:srgbClr val="000000"/>
              </a:buClr>
              <a:buSzPts val="2400"/>
              <a:buFont typeface="Arial"/>
              <a:buNone/>
            </a:pPr>
            <a:r>
              <a:rPr lang="en-US" sz="2400" b="1" i="0" u="none" strike="noStrike" cap="none" dirty="0">
                <a:solidFill>
                  <a:srgbClr val="454545"/>
                </a:solidFill>
                <a:latin typeface="Times New Roman"/>
                <a:ea typeface="Times New Roman"/>
                <a:cs typeface="Times New Roman"/>
                <a:sym typeface="Times New Roman"/>
              </a:rPr>
              <a:t>2024-25</a:t>
            </a:r>
            <a:endParaRPr sz="24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345"/>
              </a:spcBef>
              <a:spcAft>
                <a:spcPts val="0"/>
              </a:spcAft>
              <a:buClr>
                <a:srgbClr val="000000"/>
              </a:buClr>
              <a:buSzPts val="2800"/>
              <a:buFont typeface="Arial"/>
              <a:buNone/>
            </a:pPr>
            <a:r>
              <a:rPr lang="en-US" sz="2800" b="0" i="0" u="none" strike="noStrike" cap="none" dirty="0">
                <a:solidFill>
                  <a:srgbClr val="242424"/>
                </a:solidFill>
                <a:latin typeface="Times New Roman"/>
                <a:ea typeface="Times New Roman"/>
                <a:cs typeface="Times New Roman"/>
                <a:sym typeface="Times New Roman"/>
              </a:rPr>
              <a:t>Chronic Kidney Disease Detection</a:t>
            </a:r>
          </a:p>
          <a:p>
            <a:pPr marL="356235" marR="0" lvl="0" indent="0" algn="ctr" rtl="0">
              <a:lnSpc>
                <a:spcPct val="100000"/>
              </a:lnSpc>
              <a:spcBef>
                <a:spcPts val="345"/>
              </a:spcBef>
              <a:spcAft>
                <a:spcPts val="0"/>
              </a:spcAft>
              <a:buClr>
                <a:srgbClr val="000000"/>
              </a:buClr>
              <a:buSzPts val="2800"/>
              <a:buFont typeface="Arial"/>
              <a:buNone/>
            </a:pPr>
            <a:r>
              <a:rPr lang="en-US" sz="2800" dirty="0">
                <a:solidFill>
                  <a:srgbClr val="242424"/>
                </a:solidFill>
                <a:latin typeface="Times New Roman"/>
                <a:ea typeface="Times New Roman"/>
                <a:cs typeface="Times New Roman"/>
                <a:sym typeface="Times New Roman"/>
              </a:rPr>
              <a:t>And Guidance</a:t>
            </a:r>
            <a:endParaRPr sz="28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endParaRPr sz="2400" b="0" i="0" u="none" strike="noStrike" cap="none" dirty="0">
              <a:solidFill>
                <a:srgbClr val="242424"/>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Names of the student</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1. Vedant Dindore</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2. Anurag Ganvir</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3. Varad Gondkar</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lang="en-IN"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sz="3000" b="0" i="0" u="none" strike="noStrike" cap="none" dirty="0">
              <a:solidFill>
                <a:schemeClr val="dk1"/>
              </a:solidFill>
              <a:latin typeface="Times New Roman"/>
              <a:ea typeface="Times New Roman"/>
              <a:cs typeface="Times New Roman"/>
              <a:sym typeface="Times New Roman"/>
            </a:endParaRPr>
          </a:p>
          <a:p>
            <a:pPr marL="795655" marR="427990" lvl="0" indent="0" algn="ctr" rtl="0">
              <a:lnSpc>
                <a:spcPct val="120800"/>
              </a:lnSpc>
              <a:spcBef>
                <a:spcPts val="0"/>
              </a:spcBef>
              <a:spcAft>
                <a:spcPts val="0"/>
              </a:spcAft>
              <a:buClr>
                <a:srgbClr val="000000"/>
              </a:buClr>
              <a:buSzPts val="2400"/>
              <a:buFont typeface="Arial"/>
              <a:buNone/>
            </a:pPr>
            <a:r>
              <a:rPr lang="en-US" sz="2400" dirty="0">
                <a:solidFill>
                  <a:srgbClr val="242424"/>
                </a:solidFill>
                <a:latin typeface="Times New Roman"/>
                <a:ea typeface="Times New Roman"/>
                <a:cs typeface="Times New Roman"/>
                <a:sym typeface="Times New Roman"/>
              </a:rPr>
              <a:t>Guided By :</a:t>
            </a:r>
            <a:br>
              <a:rPr lang="en-US" sz="2400" dirty="0">
                <a:solidFill>
                  <a:srgbClr val="242424"/>
                </a:solidFill>
                <a:latin typeface="Times New Roman"/>
                <a:ea typeface="Times New Roman"/>
                <a:cs typeface="Times New Roman"/>
                <a:sym typeface="Times New Roman"/>
              </a:rPr>
            </a:br>
            <a:r>
              <a:rPr lang="en-US" sz="2400" dirty="0">
                <a:solidFill>
                  <a:srgbClr val="242424"/>
                </a:solidFill>
                <a:latin typeface="Times New Roman"/>
                <a:ea typeface="Times New Roman"/>
                <a:cs typeface="Times New Roman"/>
                <a:sym typeface="Times New Roman"/>
              </a:rPr>
              <a:t>Dr. Prof. Mrs. Deepali Adhyapak</a:t>
            </a:r>
            <a:endParaRPr sz="2400" b="0" i="0" u="none" strike="noStrike" cap="none" dirty="0">
              <a:solidFill>
                <a:schemeClr val="dk1"/>
              </a:solidFill>
              <a:latin typeface="Times New Roman"/>
              <a:ea typeface="Times New Roman"/>
              <a:cs typeface="Times New Roman"/>
              <a:sym typeface="Times New Roman"/>
            </a:endParaRPr>
          </a:p>
        </p:txBody>
      </p:sp>
      <p:sp>
        <p:nvSpPr>
          <p:cNvPr id="57" name="Google Shape;57;p7"/>
          <p:cNvSpPr/>
          <p:nvPr/>
        </p:nvSpPr>
        <p:spPr>
          <a:xfrm>
            <a:off x="1447800" y="457200"/>
            <a:ext cx="758951" cy="96012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7"/>
          <p:cNvSpPr txBox="1">
            <a:spLocks noGrp="1"/>
          </p:cNvSpPr>
          <p:nvPr>
            <p:ph type="ftr" idx="11"/>
          </p:nvPr>
        </p:nvSpPr>
        <p:spPr>
          <a:xfrm>
            <a:off x="2364738" y="6978774"/>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Research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2" name="Picture 1"/>
          <p:cNvPicPr>
            <a:picLocks noChangeAspect="1"/>
          </p:cNvPicPr>
          <p:nvPr/>
        </p:nvPicPr>
        <p:blipFill>
          <a:blip r:embed="rId10"/>
          <a:stretch>
            <a:fillRect/>
          </a:stretch>
        </p:blipFill>
        <p:spPr>
          <a:xfrm>
            <a:off x="2366973" y="2210571"/>
            <a:ext cx="4829102" cy="5083039"/>
          </a:xfrm>
          <a:prstGeom prst="rect">
            <a:avLst/>
          </a:prstGeom>
        </p:spPr>
      </p:pic>
    </p:spTree>
    <p:extLst>
      <p:ext uri="{BB962C8B-B14F-4D97-AF65-F5344CB8AC3E}">
        <p14:creationId xmlns:p14="http://schemas.microsoft.com/office/powerpoint/2010/main" val="322944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236758"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97023" y="2304489"/>
            <a:ext cx="6248319" cy="4836721"/>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95130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73289"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1. Hardware Components: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158100"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94271" y="2267975"/>
            <a:ext cx="7507182"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Microcontroller.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LCD Display (16x2 or 20x4).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 Module (e.g., ESP8266 or ESP32).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Supply.</a:t>
            </a:r>
          </a:p>
        </p:txBody>
      </p:sp>
      <p:sp>
        <p:nvSpPr>
          <p:cNvPr id="6" name="TextBox 5"/>
          <p:cNvSpPr txBox="1"/>
          <p:nvPr/>
        </p:nvSpPr>
        <p:spPr>
          <a:xfrm>
            <a:off x="1676400" y="3978563"/>
            <a:ext cx="77825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Software Components</a:t>
            </a:r>
          </a:p>
        </p:txBody>
      </p:sp>
      <p:sp>
        <p:nvSpPr>
          <p:cNvPr id="7" name="TextBox 6"/>
          <p:cNvSpPr txBox="1"/>
          <p:nvPr/>
        </p:nvSpPr>
        <p:spPr>
          <a:xfrm>
            <a:off x="2094271" y="4440228"/>
            <a:ext cx="750718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AWS Cloud Platform.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(major) and CPP (for small robust 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 Protocol : REST API.</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Matlplotlib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Pyplot</a:t>
            </a:r>
            <a:r>
              <a:rPr lang="en-IN" sz="2400" dirty="0">
                <a:latin typeface="Times New Roman" panose="02020603050405020304" pitchFamily="18" charset="0"/>
                <a:cs typeface="Times New Roman" panose="02020603050405020304" pitchFamily="18" charset="0"/>
              </a:rPr>
              <a:t>, Seaborn (for visualizing data)</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(for imputations), Decision Tree, Random Forest.</a:t>
            </a: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49804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996439" y="1798319"/>
            <a:ext cx="7330441" cy="511802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86255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31265" y="1874519"/>
            <a:ext cx="8052686" cy="4708153"/>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67651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Terminologies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3" name="Picture 2"/>
          <p:cNvPicPr>
            <a:picLocks noChangeAspect="1"/>
          </p:cNvPicPr>
          <p:nvPr/>
        </p:nvPicPr>
        <p:blipFill>
          <a:blip r:embed="rId10"/>
          <a:stretch>
            <a:fillRect/>
          </a:stretch>
        </p:blipFill>
        <p:spPr>
          <a:xfrm>
            <a:off x="3281102" y="1798319"/>
            <a:ext cx="4511431" cy="5430013"/>
          </a:xfrm>
          <a:prstGeom prst="rect">
            <a:avLst/>
          </a:prstGeom>
        </p:spPr>
      </p:pic>
    </p:spTree>
    <p:extLst>
      <p:ext uri="{BB962C8B-B14F-4D97-AF65-F5344CB8AC3E}">
        <p14:creationId xmlns:p14="http://schemas.microsoft.com/office/powerpoint/2010/main" val="131421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31846" y="1874519"/>
            <a:ext cx="7949436" cy="4820921"/>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80154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840993" y="1874519"/>
            <a:ext cx="7942958" cy="5110945"/>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9457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68374" y="1836419"/>
            <a:ext cx="3701663" cy="2573021"/>
          </a:xfrm>
          <a:prstGeom prst="rect">
            <a:avLst/>
          </a:prstGeom>
        </p:spPr>
      </p:pic>
      <p:pic>
        <p:nvPicPr>
          <p:cNvPr id="4" name="Picture 3"/>
          <p:cNvPicPr>
            <a:picLocks noChangeAspect="1"/>
          </p:cNvPicPr>
          <p:nvPr/>
        </p:nvPicPr>
        <p:blipFill>
          <a:blip r:embed="rId11"/>
          <a:stretch>
            <a:fillRect/>
          </a:stretch>
        </p:blipFill>
        <p:spPr>
          <a:xfrm>
            <a:off x="5804732" y="1836419"/>
            <a:ext cx="4031416" cy="2573021"/>
          </a:xfrm>
          <a:prstGeom prst="rect">
            <a:avLst/>
          </a:prstGeom>
        </p:spPr>
      </p:pic>
      <p:pic>
        <p:nvPicPr>
          <p:cNvPr id="5" name="Picture 4"/>
          <p:cNvPicPr>
            <a:picLocks noChangeAspect="1"/>
          </p:cNvPicPr>
          <p:nvPr/>
        </p:nvPicPr>
        <p:blipFill>
          <a:blip r:embed="rId12"/>
          <a:stretch>
            <a:fillRect/>
          </a:stretch>
        </p:blipFill>
        <p:spPr>
          <a:xfrm>
            <a:off x="1868374" y="4586381"/>
            <a:ext cx="3701663" cy="2526841"/>
          </a:xfrm>
          <a:prstGeom prst="rect">
            <a:avLst/>
          </a:prstGeom>
        </p:spPr>
      </p:pic>
      <p:pic>
        <p:nvPicPr>
          <p:cNvPr id="6" name="Picture 5"/>
          <p:cNvPicPr>
            <a:picLocks noChangeAspect="1"/>
          </p:cNvPicPr>
          <p:nvPr/>
        </p:nvPicPr>
        <p:blipFill>
          <a:blip r:embed="rId13"/>
          <a:stretch>
            <a:fillRect/>
          </a:stretch>
        </p:blipFill>
        <p:spPr>
          <a:xfrm>
            <a:off x="5804732" y="4586381"/>
            <a:ext cx="4031416" cy="2526841"/>
          </a:xfrm>
          <a:prstGeom prst="rect">
            <a:avLst/>
          </a:prstGeom>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774575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61744" y="2081783"/>
            <a:ext cx="3541912" cy="2895855"/>
          </a:xfrm>
          <a:prstGeom prst="rect">
            <a:avLst/>
          </a:prstGeom>
        </p:spPr>
      </p:pic>
      <p:pic>
        <p:nvPicPr>
          <p:cNvPr id="7" name="Picture 6"/>
          <p:cNvPicPr>
            <a:picLocks noChangeAspect="1"/>
          </p:cNvPicPr>
          <p:nvPr/>
        </p:nvPicPr>
        <p:blipFill>
          <a:blip r:embed="rId11"/>
          <a:stretch>
            <a:fillRect/>
          </a:stretch>
        </p:blipFill>
        <p:spPr>
          <a:xfrm>
            <a:off x="5388487" y="3616960"/>
            <a:ext cx="4128135" cy="3007564"/>
          </a:xfrm>
          <a:prstGeom prst="rect">
            <a:avLst/>
          </a:prstGeom>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29695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6651180"/>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Overview :</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Introduction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Literature Survey (Market, Literature, Technological and Research Survey) </a:t>
            </a:r>
            <a:endParaRPr sz="2400" b="0" i="0" u="none" strike="noStrike" cap="none" dirty="0">
              <a:solidFill>
                <a:srgbClr val="242424"/>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System Specifications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Hardware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Software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Results (Photo / Audio-Visual / Video Results)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Applications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Future Scope</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Conclusion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References</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197101" cy="201978"/>
          </a:xfrm>
          <a:prstGeom prst="rect">
            <a:avLst/>
          </a:prstGeom>
          <a:noFill/>
          <a:ln>
            <a:noFill/>
          </a:ln>
        </p:spPr>
        <p:txBody>
          <a:bodyPr spcFirstLastPara="1" wrap="square" lIns="0" tIns="0" rIns="0" bIns="0" anchor="t" anchorCtr="0">
            <a:spAutoFit/>
          </a:bodyPr>
          <a:lstStyle/>
          <a:p>
            <a:pPr marL="12700">
              <a:lnSpc>
                <a:spcPct val="125000"/>
              </a:lnSpc>
            </a:pPr>
            <a:r>
              <a:rPr lang="en-US" dirty="0"/>
              <a:t>Chronic Kidney Disease Detection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Applications: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21840" y="2011680"/>
            <a:ext cx="74371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Early Diagnosis in Healthcare.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Patient Monitoring.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Personalized Treatment Plans.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Real-Time Alerts for Patients.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Wearable Technology.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Data-Driven Decision Making.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Cost-Effective Screening.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Support for Telemedicine.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Reducing time by 72.3%.</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70707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Future Scope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849120" y="1865375"/>
            <a:ext cx="775233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Improvement in Prediction Accuracy.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AI-Based Decision Support System.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for Global Improvement.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Advanced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&amp; Wearable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Regulatory Approval &amp; Clinical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Enhancing Computing Power.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 Centric Health Platforms.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88794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Conclusion :</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IN"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767840" y="1960880"/>
            <a:ext cx="74676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CKD detection system using machine learning combines real-time monitoring with cloud-based analysis to provide an efficient and cost-effective solution for early diagnosis. By leveraging hardware like Arduino and AWS’s cloud services, it enhances healthcare outcomes. With future improvements in accuracy and scalability, it has the potential to revolutionize CKD management, especially in remote and underserved areas.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79130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40" y="1971040"/>
            <a:ext cx="752856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Imesh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Udara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Ekanayake</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System for Predicting Chronic</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Kidney Disease (CKD) Focused on Early Detection through Clinical Data,&amp;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Nikhila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quot;Machine</a:t>
            </a:r>
            <a:r>
              <a:rPr lang="en-IN" sz="2400" dirty="0">
                <a:latin typeface="Times New Roman" panose="02020603050405020304" pitchFamily="18" charset="0"/>
                <a:cs typeface="Times New Roman" panose="02020603050405020304" pitchFamily="18" charset="0"/>
              </a:rPr>
              <a:t> Learning-Based System for Predicting Chronic Kidney Disease (CKD)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Using Ensemble Algorithms,&amp;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Engineering and Advanced Technology,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[3] Pankaj </a:t>
            </a:r>
            <a:r>
              <a:rPr lang="en-IN" sz="2400" dirty="0" err="1">
                <a:latin typeface="Times New Roman" panose="02020603050405020304" pitchFamily="18" charset="0"/>
                <a:cs typeface="Times New Roman" panose="02020603050405020304" pitchFamily="18" charset="0"/>
              </a:rPr>
              <a:t>Chittora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quot;Exploring</a:t>
            </a:r>
            <a:r>
              <a:rPr lang="en-IN" sz="2400" dirty="0">
                <a:latin typeface="Times New Roman" panose="02020603050405020304" pitchFamily="18" charset="0"/>
                <a:cs typeface="Times New Roman" panose="02020603050405020304" pitchFamily="18" charset="0"/>
              </a:rPr>
              <a:t> Machine Learning Techniques to Predict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with a Deep Neural Network,&amp;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Computer Applications, 2021.</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495154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39" y="1874519"/>
            <a:ext cx="752856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[4] Asif Salekin, John </a:t>
            </a:r>
            <a:r>
              <a:rPr lang="en-IN" sz="2400" dirty="0" err="1">
                <a:latin typeface="Times New Roman" panose="02020603050405020304" pitchFamily="18" charset="0"/>
                <a:cs typeface="Times New Roman" panose="02020603050405020304" pitchFamily="18" charset="0"/>
              </a:rPr>
              <a:t>Stankovic</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Approach to Detect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Using 24 Predictive Attributes,&amp;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Health Information Science and 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Rajeshwari</a:t>
            </a:r>
            <a:r>
              <a:rPr lang="en-IN" sz="2400" dirty="0">
                <a:latin typeface="Times New Roman" panose="02020603050405020304" pitchFamily="18" charset="0"/>
                <a:cs typeface="Times New Roman" panose="02020603050405020304" pitchFamily="18" charset="0"/>
              </a:rPr>
              <a:t>, H.K. </a:t>
            </a:r>
            <a:r>
              <a:rPr lang="en-IN" sz="2400" dirty="0" err="1">
                <a:latin typeface="Times New Roman" panose="02020603050405020304" pitchFamily="18" charset="0"/>
                <a:cs typeface="Times New Roman" panose="02020603050405020304" pitchFamily="18" charset="0"/>
              </a:rPr>
              <a:t>Yogish</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quot;Predicting</a:t>
            </a:r>
            <a:r>
              <a:rPr lang="en-IN" sz="2400" dirty="0">
                <a:latin typeface="Times New Roman" panose="02020603050405020304" pitchFamily="18" charset="0"/>
                <a:cs typeface="Times New Roman" panose="02020603050405020304" pitchFamily="18" charset="0"/>
              </a:rPr>
              <a:t> Chronic Kidney Disease (CKD) Using Machine Learning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Techniques for Early Diagnosis,&amp;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King Saud University - Computer and Information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Sciences,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Chilakamarthi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Kashyap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Gollapudi</a:t>
            </a:r>
            <a:r>
              <a:rPr lang="en-IN" sz="2400" dirty="0">
                <a:latin typeface="Times New Roman" panose="02020603050405020304" pitchFamily="18" charset="0"/>
                <a:cs typeface="Times New Roman" panose="02020603050405020304" pitchFamily="18" charset="0"/>
              </a:rPr>
              <a:t> Sai </a:t>
            </a:r>
            <a:r>
              <a:rPr lang="en-IN" sz="2400" dirty="0" err="1">
                <a:latin typeface="Times New Roman" panose="02020603050405020304" pitchFamily="18" charset="0"/>
                <a:cs typeface="Times New Roman" panose="02020603050405020304" pitchFamily="18" charset="0"/>
              </a:rPr>
              <a:t>Dayakar</a:t>
            </a:r>
            <a:r>
              <a:rPr lang="en-IN" sz="2400" dirty="0">
                <a:latin typeface="Times New Roman" panose="02020603050405020304" pitchFamily="18" charset="0"/>
                <a:cs typeface="Times New Roman" panose="02020603050405020304" pitchFamily="18" charset="0"/>
              </a:rPr>
              <a:t> Reddy, M. </a:t>
            </a:r>
            <a:r>
              <a:rPr lang="en-IN" sz="2400" dirty="0" err="1">
                <a:latin typeface="Times New Roman" panose="02020603050405020304" pitchFamily="18" charset="0"/>
                <a:cs typeface="Times New Roman" panose="02020603050405020304" pitchFamily="18" charset="0"/>
              </a:rPr>
              <a:t>Balamurugan</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quot;Timely</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Diagnosis of Chronic Kidney Disease (CKD) Using Machine Learning Techniques,&amp;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Biomedical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Engineering Letters, 2022.</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42509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469900" lvl="0" indent="-457200">
              <a:buSzPts val="2400"/>
              <a:buAutoNum type="arabicPeriod"/>
            </a:pPr>
            <a:r>
              <a:rPr lang="en-US" sz="2400" dirty="0">
                <a:solidFill>
                  <a:srgbClr val="242424"/>
                </a:solidFill>
                <a:latin typeface="Times New Roman"/>
                <a:ea typeface="Times New Roman"/>
                <a:cs typeface="Times New Roman"/>
                <a:sym typeface="Times New Roman"/>
              </a:rPr>
              <a:t>Introduction </a:t>
            </a:r>
            <a:r>
              <a:rPr lang="en-US" sz="2400" b="0" i="0" u="none" strike="noStrike" cap="none" dirty="0">
                <a:solidFill>
                  <a:srgbClr val="242424"/>
                </a:solidFill>
                <a:latin typeface="Times New Roman"/>
                <a:ea typeface="Times New Roman"/>
                <a:cs typeface="Times New Roman"/>
                <a:sym typeface="Times New Roman"/>
              </a:rPr>
              <a:t>:</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51623"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a:t>Chronic Kidney Disease Detection</a:t>
            </a:r>
            <a:endParaRPr dirty="0"/>
          </a:p>
        </p:txBody>
      </p:sp>
      <p:sp>
        <p:nvSpPr>
          <p:cNvPr id="2" name="TextBox 1"/>
          <p:cNvSpPr txBox="1"/>
          <p:nvPr/>
        </p:nvSpPr>
        <p:spPr>
          <a:xfrm>
            <a:off x="1996439" y="1865375"/>
            <a:ext cx="7450394"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Chronic Kidney Disease (CKD): </a:t>
            </a:r>
            <a:r>
              <a:rPr lang="en-US" sz="2400" dirty="0">
                <a:latin typeface="Times New Roman" panose="02020603050405020304" pitchFamily="18" charset="0"/>
                <a:cs typeface="Times New Roman" panose="02020603050405020304" pitchFamily="18" charset="0"/>
              </a:rPr>
              <a:t>A progressive loss of kidney function, early detection is key for better outcomes.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Role of Machine Learning: </a:t>
            </a:r>
            <a:r>
              <a:rPr lang="en-US" sz="2400" dirty="0">
                <a:latin typeface="Times New Roman" panose="02020603050405020304" pitchFamily="18" charset="0"/>
                <a:cs typeface="Times New Roman" panose="02020603050405020304" pitchFamily="18" charset="0"/>
              </a:rPr>
              <a:t>ML analyzes medical data to find patterns and develop predictive models for CKD.</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Objectives:</a:t>
            </a:r>
            <a:r>
              <a:rPr lang="en-US" sz="2400" dirty="0">
                <a:latin typeface="Times New Roman" panose="02020603050405020304" pitchFamily="18" charset="0"/>
                <a:cs typeface="Times New Roman" panose="02020603050405020304" pitchFamily="18" charset="0"/>
              </a:rPr>
              <a:t> Build an efficient ML model to accurately detect CKD and improve early diagnosis.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55384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dirty="0">
                <a:solidFill>
                  <a:srgbClr val="242424"/>
                </a:solidFill>
                <a:latin typeface="Times New Roman"/>
                <a:ea typeface="Times New Roman"/>
                <a:cs typeface="Times New Roman"/>
                <a:sym typeface="Times New Roman"/>
              </a:rPr>
              <a:t>     1. </a:t>
            </a:r>
            <a:r>
              <a:rPr lang="en-US" sz="2400" b="0" i="0" u="none" strike="noStrike" cap="none" dirty="0">
                <a:solidFill>
                  <a:srgbClr val="242424"/>
                </a:solidFill>
                <a:latin typeface="Times New Roman"/>
                <a:ea typeface="Times New Roman"/>
                <a:cs typeface="Times New Roman"/>
                <a:sym typeface="Times New Roman"/>
              </a:rPr>
              <a:t>Market Analysis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Prevalence and Impact of CKD:</a:t>
            </a:r>
          </a:p>
          <a:p>
            <a:r>
              <a:rPr lang="en-US" sz="2400" dirty="0">
                <a:latin typeface="Times New Roman" panose="02020603050405020304" pitchFamily="18" charset="0"/>
                <a:cs typeface="Times New Roman" panose="02020603050405020304" pitchFamily="18" charset="0"/>
              </a:rPr>
              <a:t>	Economic burden: healthcare costs, loss of 	productivity, and overall impact on public health.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Market Demand for CKD Detection Solutions:</a:t>
            </a:r>
          </a:p>
          <a:p>
            <a:r>
              <a:rPr lang="en-US" sz="2400" dirty="0">
                <a:latin typeface="Times New Roman" panose="02020603050405020304" pitchFamily="18" charset="0"/>
                <a:cs typeface="Times New Roman" panose="02020603050405020304" pitchFamily="18" charset="0"/>
              </a:rPr>
              <a:t>	Growing demand for early diagnosis and 	management tools in nephrology.</a:t>
            </a:r>
          </a:p>
          <a:p>
            <a:r>
              <a:rPr lang="en-US" sz="2400" dirty="0">
                <a:latin typeface="Times New Roman" panose="02020603050405020304" pitchFamily="18" charset="0"/>
                <a:cs typeface="Times New Roman" panose="02020603050405020304" pitchFamily="18" charset="0"/>
              </a:rPr>
              <a:t>	Increased focus on preventive healthcare and 	personalized medicine.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Emerging Trends:</a:t>
            </a:r>
          </a:p>
          <a:p>
            <a:r>
              <a:rPr lang="en-US" sz="2400" dirty="0">
                <a:latin typeface="Times New Roman" panose="02020603050405020304" pitchFamily="18" charset="0"/>
                <a:cs typeface="Times New Roman" panose="02020603050405020304" pitchFamily="18" charset="0"/>
              </a:rPr>
              <a:t>	Integration of ML and AI in healthcare practices.</a:t>
            </a:r>
          </a:p>
          <a:p>
            <a:r>
              <a:rPr lang="en-US" sz="2400" dirty="0">
                <a:latin typeface="Times New Roman" panose="02020603050405020304" pitchFamily="18" charset="0"/>
                <a:cs typeface="Times New Roman" panose="02020603050405020304" pitchFamily="18" charset="0"/>
              </a:rPr>
              <a:t>	Collaboration between tech companies and 	healthcare providers to enhance CKD 	management.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80438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dirty="0">
                <a:solidFill>
                  <a:srgbClr val="242424"/>
                </a:solidFill>
                <a:latin typeface="Times New Roman"/>
                <a:ea typeface="Times New Roman"/>
                <a:cs typeface="Times New Roman"/>
                <a:sym typeface="Times New Roman"/>
              </a:rPr>
              <a:t>     1. </a:t>
            </a:r>
            <a:r>
              <a:rPr lang="en-US" sz="2400" b="0" i="0" u="none" strike="noStrike" cap="none" dirty="0">
                <a:solidFill>
                  <a:srgbClr val="242424"/>
                </a:solidFill>
                <a:latin typeface="Times New Roman"/>
                <a:ea typeface="Times New Roman"/>
                <a:cs typeface="Times New Roman"/>
                <a:sym typeface="Times New Roman"/>
              </a:rPr>
              <a:t>Literature Review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Previous Studies on CKD Detection:</a:t>
            </a:r>
          </a:p>
          <a:p>
            <a:r>
              <a:rPr lang="en-US" sz="2400" dirty="0">
                <a:latin typeface="Times New Roman" panose="02020603050405020304" pitchFamily="18" charset="0"/>
                <a:cs typeface="Times New Roman" panose="02020603050405020304" pitchFamily="18" charset="0"/>
              </a:rPr>
              <a:t>	Focusing on traditional diagnostic methods vs 	ML approach.</a:t>
            </a:r>
          </a:p>
          <a:p>
            <a:r>
              <a:rPr lang="en-US" sz="2400" dirty="0">
                <a:latin typeface="Times New Roman" panose="02020603050405020304" pitchFamily="18" charset="0"/>
                <a:cs typeface="Times New Roman" panose="02020603050405020304" pitchFamily="18" charset="0"/>
              </a:rPr>
              <a:t>	Summary of various algorithms which can be 	used.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Gaps in Current Research:</a:t>
            </a:r>
          </a:p>
          <a:p>
            <a:r>
              <a:rPr lang="en-US" sz="2400" dirty="0">
                <a:latin typeface="Times New Roman" panose="02020603050405020304" pitchFamily="18" charset="0"/>
                <a:cs typeface="Times New Roman" panose="02020603050405020304" pitchFamily="18" charset="0"/>
              </a:rPr>
              <a:t>	 Limitations of existing models, such as data 	diversity, feature selection, and generalizability 	across different populations.</a:t>
            </a:r>
          </a:p>
          <a:p>
            <a:r>
              <a:rPr lang="en-US" sz="2400" dirty="0">
                <a:latin typeface="Times New Roman" panose="02020603050405020304" pitchFamily="18" charset="0"/>
                <a:cs typeface="Times New Roman" panose="02020603050405020304" pitchFamily="18" charset="0"/>
              </a:rPr>
              <a:t>	Need for larger datasets and real-world validation 	of machine learning models.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53553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dirty="0">
                <a:solidFill>
                  <a:srgbClr val="242424"/>
                </a:solidFill>
                <a:latin typeface="Times New Roman"/>
                <a:ea typeface="Times New Roman"/>
                <a:cs typeface="Times New Roman"/>
                <a:sym typeface="Times New Roman"/>
              </a:rPr>
              <a:t>     1. </a:t>
            </a:r>
            <a:r>
              <a:rPr lang="en-US" sz="2400" b="0" i="0" u="none" strike="noStrike" cap="none" dirty="0">
                <a:solidFill>
                  <a:srgbClr val="242424"/>
                </a:solidFill>
                <a:latin typeface="Times New Roman"/>
                <a:ea typeface="Times New Roman"/>
                <a:cs typeface="Times New Roman"/>
                <a:sym typeface="Times New Roman"/>
              </a:rPr>
              <a:t>Literature Review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Regulatory and Ethical Considerations:</a:t>
            </a:r>
          </a:p>
          <a:p>
            <a:r>
              <a:rPr lang="en-US" sz="2400" dirty="0">
                <a:latin typeface="Times New Roman" panose="02020603050405020304" pitchFamily="18" charset="0"/>
                <a:cs typeface="Times New Roman" panose="02020603050405020304" pitchFamily="18" charset="0"/>
              </a:rPr>
              <a:t>	 Overview of regulatory guidelines for 	implementing machine learning in clinical 	settings.</a:t>
            </a:r>
          </a:p>
          <a:p>
            <a:r>
              <a:rPr lang="en-US" sz="2400" dirty="0">
                <a:latin typeface="Times New Roman" panose="02020603050405020304" pitchFamily="18" charset="0"/>
                <a:cs typeface="Times New Roman" panose="02020603050405020304" pitchFamily="18" charset="0"/>
              </a:rPr>
              <a:t>	Ethical concerns related to data privacy, bias, and 	the need for transparency in AI-driven healthcare 	solutions.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116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Technological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Techniques :</a:t>
            </a:r>
          </a:p>
          <a:p>
            <a:r>
              <a:rPr lang="en-US" sz="2400" dirty="0">
                <a:latin typeface="Times New Roman" panose="02020603050405020304" pitchFamily="18" charset="0"/>
                <a:cs typeface="Times New Roman" panose="02020603050405020304" pitchFamily="18" charset="0"/>
              </a:rPr>
              <a:t>	 Using Algorithms like Random Forest, Decision 	Trees, Neural Networks.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Sources and Tools :</a:t>
            </a:r>
          </a:p>
          <a:p>
            <a:r>
              <a:rPr lang="en-US" sz="2400" dirty="0">
                <a:latin typeface="Times New Roman" panose="02020603050405020304" pitchFamily="18" charset="0"/>
                <a:cs typeface="Times New Roman" panose="02020603050405020304" pitchFamily="18" charset="0"/>
              </a:rPr>
              <a:t>	Decision testing as verified datasets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Open Source data from US Centre for 	Control Disease and Prevention (US CDC).</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Current Technology Trends:</a:t>
            </a:r>
          </a:p>
          <a:p>
            <a:r>
              <a:rPr lang="en-US" sz="2400" dirty="0">
                <a:latin typeface="Times New Roman" panose="02020603050405020304" pitchFamily="18" charset="0"/>
                <a:cs typeface="Times New Roman" panose="02020603050405020304" pitchFamily="18" charset="0"/>
              </a:rPr>
              <a:t>	 Advancements in data analytics, cloud 	computing, and AI that facilitate the 	development of robust CKD detection models.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93174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Research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Research Initiatives:</a:t>
            </a:r>
          </a:p>
          <a:p>
            <a:r>
              <a:rPr lang="en-US" sz="2400" dirty="0">
                <a:latin typeface="Times New Roman" panose="02020603050405020304" pitchFamily="18" charset="0"/>
                <a:cs typeface="Times New Roman" panose="02020603050405020304" pitchFamily="18" charset="0"/>
              </a:rPr>
              <a:t>	Using Machine Learning in detection of 	anomalies and differences from the normal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Research Directions:</a:t>
            </a:r>
          </a:p>
          <a:p>
            <a:r>
              <a:rPr lang="en-US" sz="2400" dirty="0">
                <a:latin typeface="Times New Roman" panose="02020603050405020304" pitchFamily="18" charset="0"/>
                <a:cs typeface="Times New Roman" panose="02020603050405020304" pitchFamily="18" charset="0"/>
              </a:rPr>
              <a:t>	Building more robust model for fast execution</a:t>
            </a:r>
          </a:p>
          <a:p>
            <a:r>
              <a:rPr lang="en-US" sz="2400" dirty="0">
                <a:latin typeface="Times New Roman" panose="02020603050405020304" pitchFamily="18" charset="0"/>
                <a:cs typeface="Times New Roman" panose="02020603050405020304" pitchFamily="18" charset="0"/>
              </a:rPr>
              <a:t>	and result generation of multiple patients.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Community and Stakeholder Engagement:</a:t>
            </a:r>
          </a:p>
          <a:p>
            <a:r>
              <a:rPr lang="en-US" sz="2400" dirty="0">
                <a:latin typeface="Times New Roman" panose="02020603050405020304" pitchFamily="18" charset="0"/>
                <a:cs typeface="Times New Roman" panose="02020603050405020304" pitchFamily="18" charset="0"/>
              </a:rPr>
              <a:t>	 Patients, healthcare providers, and policymakers 	in research efforts to ensure models meet real-	world needs.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00110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Research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Picture 3"/>
          <p:cNvPicPr>
            <a:picLocks noChangeAspect="1"/>
          </p:cNvPicPr>
          <p:nvPr/>
        </p:nvPicPr>
        <p:blipFill>
          <a:blip r:embed="rId10"/>
          <a:stretch>
            <a:fillRect/>
          </a:stretch>
        </p:blipFill>
        <p:spPr>
          <a:xfrm>
            <a:off x="2370832" y="2206634"/>
            <a:ext cx="5099377" cy="5086976"/>
          </a:xfrm>
          <a:prstGeom prst="rect">
            <a:avLst/>
          </a:prstGeom>
        </p:spPr>
      </p:pic>
    </p:spTree>
    <p:extLst>
      <p:ext uri="{BB962C8B-B14F-4D97-AF65-F5344CB8AC3E}">
        <p14:creationId xmlns:p14="http://schemas.microsoft.com/office/powerpoint/2010/main" val="21682678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1509</Words>
  <Application>Microsoft Office PowerPoint</Application>
  <PresentationFormat>Custom</PresentationFormat>
  <Paragraphs>249</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Vedant Dindore</cp:lastModifiedBy>
  <cp:revision>29</cp:revision>
  <dcterms:modified xsi:type="dcterms:W3CDTF">2024-11-07T09:03:40Z</dcterms:modified>
</cp:coreProperties>
</file>