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DA8FB-4A95-74AF-B54E-9BCC47861837}" v="346" dt="2024-04-04T18:43:46.041"/>
    <p1510:client id="{3D71CE86-26CF-7C8D-4D86-759BE4799E4F}" v="51" dt="2024-04-04T21:11:06.251"/>
    <p1510:client id="{ED7C38CB-1E79-A594-77C6-6E404690D87E}" v="185" dt="2024-04-03T18:24:48.875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51" d="100"/>
          <a:sy n="51" d="100"/>
        </p:scale>
        <p:origin x="135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009542"/>
            <a:ext cx="5388007" cy="1941887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  <a:latin typeface="IBM Plex Mono SemiBold"/>
              </a:rPr>
              <a:t>IBM Data Analyst Capstone Project: Analysis on Technology Skills and Trends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792654"/>
            <a:ext cx="5181600" cy="13843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Ing. Anna </a:t>
            </a:r>
            <a:r>
              <a:rPr lang="en-US" dirty="0" err="1">
                <a:latin typeface="IBM Plex Mono Text"/>
              </a:rPr>
              <a:t>Rývová</a:t>
            </a:r>
            <a:endParaRPr lang="en-US" dirty="0">
              <a:latin typeface="IBM Plex Mono Text"/>
            </a:endParaRPr>
          </a:p>
          <a:p>
            <a:pPr marL="0" indent="0">
              <a:buNone/>
            </a:pPr>
            <a:r>
              <a:rPr lang="en-US" dirty="0">
                <a:latin typeface="IBM Plex Mono Text"/>
              </a:rPr>
              <a:t>April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789" y="6537"/>
            <a:ext cx="10638864" cy="1706562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Currently, the most used DBs are MySQL, PostgreSQL and Microsoft SQL Server.</a:t>
            </a:r>
            <a:endParaRPr lang="en-US" dirty="0"/>
          </a:p>
          <a:p>
            <a:r>
              <a:rPr lang="en-US" dirty="0">
                <a:latin typeface="IBM Plex Mono Text"/>
              </a:rPr>
              <a:t>In the future, the greatest interest is in DB PostgreSQL, MongoDB, Redis and MySQL.</a:t>
            </a:r>
            <a:endParaRPr lang="en-US" dirty="0"/>
          </a:p>
          <a:p>
            <a:r>
              <a:rPr lang="en-US" dirty="0">
                <a:latin typeface="IBM Plex Mono Text"/>
              </a:rPr>
              <a:t>In the future, the relatively new DB systems Redis and Elasticsearch will come to the fore, and on the contrary, the traditional Oracle DB will drop out of the TOP 10.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SQL DB will continue to be the TOP tool for data analysts.</a:t>
            </a:r>
            <a:endParaRPr lang="en-US" dirty="0"/>
          </a:p>
          <a:p>
            <a:r>
              <a:rPr lang="en-US" dirty="0">
                <a:latin typeface="IBM Plex Mono Text"/>
              </a:rPr>
              <a:t>The greatest interest is and will continue to be in open source systems.</a:t>
            </a:r>
            <a:endParaRPr lang="en-US" dirty="0"/>
          </a:p>
          <a:p>
            <a:r>
              <a:rPr lang="en-US" dirty="0">
                <a:latin typeface="IBM Plex Mono Text"/>
              </a:rPr>
              <a:t>Microsoft SQL Server and Oracle DB will lose influence, Oracle will even drop out of the TOP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73869" y="2369004"/>
            <a:ext cx="7068725" cy="2569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IBM Plex Mono Text"/>
              </a:rPr>
              <a:t>https://eu2.ca.analytics.ibm.com/bi/?perspective=dashboard&amp;pathRef=.my_folders%2FIBM%2BData%2BAnalyst%2BCapstone%2BProject&amp;action=view&amp;mode=dashboard&amp;subView=model0000018e8a2d3775_00000000</a:t>
            </a:r>
            <a:endParaRPr lang="cs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Obrázek 4" descr="Obsah obrázku text, snímek obrazovky, Písmo, diagram&#10;&#10;Popis se vygeneroval automaticky.">
            <a:extLst>
              <a:ext uri="{FF2B5EF4-FFF2-40B4-BE49-F238E27FC236}">
                <a16:creationId xmlns:a16="http://schemas.microsoft.com/office/drawing/2014/main" id="{753825E8-E37D-9139-146F-8CA9E60D5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176" y="1488835"/>
            <a:ext cx="8460443" cy="475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</p:txBody>
      </p:sp>
      <p:pic>
        <p:nvPicPr>
          <p:cNvPr id="3" name="Obrázek 2" descr="Obsah obrázku snímek obrazovky, text, Grafika, diagram&#10;&#10;Popis se vygeneroval automaticky.">
            <a:extLst>
              <a:ext uri="{FF2B5EF4-FFF2-40B4-BE49-F238E27FC236}">
                <a16:creationId xmlns:a16="http://schemas.microsoft.com/office/drawing/2014/main" id="{019B9BC6-A77C-1C0B-678E-3C2D50634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506911"/>
            <a:ext cx="85725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3" name="Zástupný obsah 2" descr="Obsah obrázku text, diagram, mapa&#10;&#10;Popis se vygeneroval automaticky.">
            <a:extLst>
              <a:ext uri="{FF2B5EF4-FFF2-40B4-BE49-F238E27FC236}">
                <a16:creationId xmlns:a16="http://schemas.microsoft.com/office/drawing/2014/main" id="{DE4E33A6-56A0-98D1-1E18-90AD9D8D3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413" y="1690688"/>
            <a:ext cx="7847173" cy="4351338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The rising popularity of mobile app development – Kotlin</a:t>
            </a:r>
            <a:endParaRPr lang="en-US" dirty="0"/>
          </a:p>
          <a:p>
            <a:r>
              <a:rPr lang="en-US" dirty="0">
                <a:latin typeface="IBM Plex Mono Text"/>
              </a:rPr>
              <a:t>What will be the importance of Oracle in the future?</a:t>
            </a:r>
          </a:p>
          <a:p>
            <a:r>
              <a:rPr lang="en-US" dirty="0">
                <a:latin typeface="IBM Plex Mono Text"/>
              </a:rPr>
              <a:t>Pay attention to education and development in Africa, Southeast Asia and some areas of Europe.</a:t>
            </a:r>
          </a:p>
          <a:p>
            <a:r>
              <a:rPr lang="en-US" dirty="0">
                <a:latin typeface="IBM Plex Mono Text"/>
              </a:rPr>
              <a:t>Wide gender gap in the Technology sector.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Most respondents are aged 24-28</a:t>
            </a:r>
            <a:endParaRPr lang="en-US" dirty="0"/>
          </a:p>
          <a:p>
            <a:r>
              <a:rPr lang="en-US" dirty="0">
                <a:latin typeface="IBM Plex Mono Text"/>
              </a:rPr>
              <a:t>The most popular languages are for web development</a:t>
            </a:r>
            <a:endParaRPr lang="en-US" dirty="0"/>
          </a:p>
          <a:p>
            <a:r>
              <a:rPr lang="en-US" dirty="0">
                <a:latin typeface="IBM Plex Mono Text"/>
              </a:rPr>
              <a:t>Most users are under 40 years old</a:t>
            </a:r>
          </a:p>
          <a:p>
            <a:r>
              <a:rPr lang="en-US" dirty="0">
                <a:latin typeface="IBM Plex Mono Text"/>
              </a:rPr>
              <a:t>Most users want to learn </a:t>
            </a:r>
            <a:r>
              <a:rPr lang="en-US" dirty="0" err="1">
                <a:latin typeface="IBM Plex Mono Text"/>
              </a:rPr>
              <a:t>javascript</a:t>
            </a:r>
            <a:r>
              <a:rPr lang="en-US" dirty="0">
                <a:latin typeface="IBM Plex Mono Text"/>
              </a:rPr>
              <a:t>, Python, PostgreSQL and Mongo DB in the future.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Web development remains very lucrative</a:t>
            </a:r>
            <a:endParaRPr lang="en-US" dirty="0"/>
          </a:p>
          <a:p>
            <a:r>
              <a:rPr lang="en-US" dirty="0">
                <a:latin typeface="IBM Plex Mono Text"/>
              </a:rPr>
              <a:t>It is important to master SQL DB (PostgreSQL) and NoSQL DB (Mongo DB)Implication 2</a:t>
            </a:r>
          </a:p>
          <a:p>
            <a:r>
              <a:rPr lang="en-US" dirty="0">
                <a:latin typeface="IBM Plex Mono Text"/>
              </a:rPr>
              <a:t>The need to support education in less developed countries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Due to the constant development of trends in the Tech sector, it is very important to always follow the development trends.</a:t>
            </a:r>
            <a:endParaRPr lang="en-US" dirty="0"/>
          </a:p>
          <a:p>
            <a:r>
              <a:rPr lang="en-US" dirty="0">
                <a:latin typeface="IBM Plex Mono Text"/>
              </a:rPr>
              <a:t>The need to support education in less developed countries</a:t>
            </a:r>
          </a:p>
          <a:p>
            <a:r>
              <a:rPr lang="en-US" dirty="0">
                <a:latin typeface="IBM Plex Mono Text"/>
              </a:rPr>
              <a:t>Wide gender gap in the Technology sector.</a:t>
            </a:r>
          </a:p>
          <a:p>
            <a:r>
              <a:rPr lang="en-US" dirty="0">
                <a:latin typeface="IBM Plex Mono Text"/>
              </a:rPr>
              <a:t>Traditional DB systems (Microsoft SQL Server, Oracle DB) are losing their position (Oracle even drops out of the TOP 10)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3" name="Zástupný obsah 2" descr="Obsah obrázku text, snímek obrazovky, diagram, Vykreslený graf&#10;&#10;Popis se vygeneroval automaticky.">
            <a:extLst>
              <a:ext uri="{FF2B5EF4-FFF2-40B4-BE49-F238E27FC236}">
                <a16:creationId xmlns:a16="http://schemas.microsoft.com/office/drawing/2014/main" id="{F0B6151A-8A47-D002-8B30-B8F002DD9E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97002" y="1825625"/>
            <a:ext cx="5704086" cy="4351338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Zástupný obsah 4" descr="Obsah obrázku text, snímek obrazovky, diagram, displej&#10;&#10;Popis se vygeneroval automaticky.">
            <a:extLst>
              <a:ext uri="{FF2B5EF4-FFF2-40B4-BE49-F238E27FC236}">
                <a16:creationId xmlns:a16="http://schemas.microsoft.com/office/drawing/2014/main" id="{82C453E1-9056-684D-67DC-D087B11B22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63338" y="2251161"/>
            <a:ext cx="7391400" cy="2743200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Zástupný obsah 4" descr="Obsah obrázku text, snímek obrazovky, číslo, displej&#10;&#10;Popis se vygeneroval automaticky.">
            <a:extLst>
              <a:ext uri="{FF2B5EF4-FFF2-40B4-BE49-F238E27FC236}">
                <a16:creationId xmlns:a16="http://schemas.microsoft.com/office/drawing/2014/main" id="{04F23C87-ECD2-02FA-3221-BFA464F3A2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53365" y="1711598"/>
            <a:ext cx="8713133" cy="4046443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latin typeface="IBM Plex Mono Text"/>
              </a:rPr>
              <a:t>We use data analysis to analyze the current state of technology used in IT and the trends for the next year.</a:t>
            </a:r>
            <a:endParaRPr lang="en-US" sz="2200" dirty="0"/>
          </a:p>
          <a:p>
            <a:r>
              <a:rPr lang="en-US" sz="2200">
                <a:latin typeface="IBM Plex Mono Text"/>
              </a:rPr>
              <a:t>Data was gathered from a Stack overflow survey, IBM site and </a:t>
            </a:r>
            <a:r>
              <a:rPr lang="en-US" sz="2200" err="1">
                <a:latin typeface="IBM Plex Mono Text"/>
              </a:rPr>
              <a:t>Github</a:t>
            </a:r>
            <a:r>
              <a:rPr lang="en-US" sz="2200">
                <a:latin typeface="IBM Plex Mono Text"/>
              </a:rPr>
              <a:t> job postings. It was collected, cleaned, subjected to exploratory analysis and visualized on Cognos dashboards.</a:t>
            </a:r>
            <a:endParaRPr lang="en-US" sz="2200"/>
          </a:p>
          <a:p>
            <a:r>
              <a:rPr lang="en-US" sz="2200" dirty="0">
                <a:latin typeface="IBM Plex Mono Text"/>
              </a:rPr>
              <a:t>Findings:</a:t>
            </a:r>
            <a:endParaRPr lang="en-US" sz="2200" dirty="0"/>
          </a:p>
          <a:p>
            <a:pPr lvl="1"/>
            <a:r>
              <a:rPr lang="en-US" sz="1800">
                <a:latin typeface="IBM Plex Mono Text"/>
                <a:cs typeface="Arial"/>
              </a:rPr>
              <a:t>The most used DB is MySql and the Javascript programming language.</a:t>
            </a:r>
            <a:endParaRPr lang="en-US" sz="1800"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r>
              <a:rPr lang="en-US" sz="1800" dirty="0">
                <a:latin typeface="IBM Plex Mono Text"/>
                <a:cs typeface="Arial"/>
              </a:rPr>
              <a:t>Next year, most users want to learn </a:t>
            </a:r>
            <a:r>
              <a:rPr lang="en-US" sz="1800" err="1">
                <a:latin typeface="IBM Plex Mono Text"/>
                <a:cs typeface="Arial"/>
              </a:rPr>
              <a:t>PostgreSql</a:t>
            </a:r>
            <a:r>
              <a:rPr lang="en-US" sz="1800">
                <a:latin typeface="IBM Plex Mono Text"/>
                <a:cs typeface="Arial"/>
              </a:rPr>
              <a:t> database and </a:t>
            </a:r>
            <a:r>
              <a:rPr lang="en-US" sz="1800" err="1">
                <a:latin typeface="IBM Plex Mono Text"/>
                <a:cs typeface="Arial"/>
              </a:rPr>
              <a:t>javascript</a:t>
            </a:r>
            <a:r>
              <a:rPr lang="en-US" sz="1800" dirty="0">
                <a:latin typeface="IBM Plex Mono Text"/>
                <a:cs typeface="Arial"/>
              </a:rPr>
              <a:t> programming language.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r>
              <a:rPr lang="en-US" sz="1800" dirty="0">
                <a:latin typeface="IBM Plex Mono Text"/>
                <a:cs typeface="Arial"/>
              </a:rPr>
              <a:t>Majority of the respondents are males from USA, 28 years of age.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494548" cy="4440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IBM Plex Mono Text"/>
              </a:rPr>
              <a:t>Using data analysis, we defined current and future trends in the necessary knowledge in the field of programming languages, databases, development platforms and web frameworks.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The following inquiries were investigated using the data:</a:t>
            </a:r>
          </a:p>
          <a:p>
            <a:pPr lvl="1"/>
            <a:r>
              <a:rPr lang="en-US" sz="1800" dirty="0">
                <a:latin typeface="Arial"/>
                <a:cs typeface="Arial"/>
              </a:rPr>
              <a:t>What is the most used programming language today?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r>
              <a:rPr lang="en-US" sz="1800" dirty="0">
                <a:latin typeface="Arial"/>
                <a:cs typeface="Arial"/>
              </a:rPr>
              <a:t>What is the most used database today?</a:t>
            </a:r>
          </a:p>
          <a:p>
            <a:pPr lvl="1"/>
            <a:r>
              <a:rPr lang="en-US" sz="1800" dirty="0">
                <a:latin typeface="Arial"/>
                <a:cs typeface="Arial"/>
              </a:rPr>
              <a:t>What are currently popular development platforms and web frameworks?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200" dirty="0">
                <a:latin typeface="IBM Plex Mono Text"/>
              </a:rPr>
              <a:t>The work is intended for IT professionals, HR managers and all other interested parties in the IT sector who are interested in current and future requirements for IT skills.</a:t>
            </a:r>
          </a:p>
          <a:p>
            <a:pPr lvl="1"/>
            <a:endParaRPr lang="en-US" sz="1400" dirty="0">
              <a:latin typeface="IBM Plex Mono Text"/>
            </a:endParaRP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IBM Plex Mono Text"/>
              </a:rPr>
              <a:t>Data in several formats were gathered using the </a:t>
            </a:r>
            <a:r>
              <a:rPr lang="en-US" sz="2200" err="1">
                <a:latin typeface="IBM Plex Mono Text"/>
              </a:rPr>
              <a:t>Github</a:t>
            </a:r>
            <a:r>
              <a:rPr lang="en-US" sz="2200" dirty="0">
                <a:latin typeface="IBM Plex Mono Text"/>
              </a:rPr>
              <a:t> jobs </a:t>
            </a:r>
            <a:r>
              <a:rPr lang="en-US" sz="2200" b="1" dirty="0">
                <a:latin typeface="IBM Plex Mono Text"/>
              </a:rPr>
              <a:t>API on Python.</a:t>
            </a:r>
            <a:endParaRPr lang="cs-CZ" b="1"/>
          </a:p>
          <a:p>
            <a:r>
              <a:rPr lang="en-US" sz="2200" dirty="0">
                <a:latin typeface="IBM Plex Mono Text"/>
              </a:rPr>
              <a:t>To obtain the names of the programming languages and their yearly salaries, the IBM </a:t>
            </a:r>
            <a:r>
              <a:rPr lang="en-US" sz="2200" b="1" dirty="0">
                <a:latin typeface="IBM Plex Mono Text"/>
              </a:rPr>
              <a:t>website was scrapped.</a:t>
            </a:r>
            <a:r>
              <a:rPr lang="en-US" sz="2200" dirty="0">
                <a:latin typeface="IBM Plex Mono Text"/>
              </a:rPr>
              <a:t> The dataset from a 2019 Stack Overflow developer survey was downloaded and saved.</a:t>
            </a:r>
            <a:endParaRPr lang="en-US" sz="2200" dirty="0"/>
          </a:p>
          <a:p>
            <a:r>
              <a:rPr lang="en-US" sz="2200" b="1" dirty="0">
                <a:latin typeface="IBM Plex Mono Text"/>
              </a:rPr>
              <a:t>Python</a:t>
            </a:r>
            <a:r>
              <a:rPr lang="en-US" sz="2200" dirty="0">
                <a:latin typeface="IBM Plex Mono Text"/>
              </a:rPr>
              <a:t> was used to clean and analyze the data.</a:t>
            </a:r>
            <a:endParaRPr lang="en-US" sz="2200" dirty="0"/>
          </a:p>
          <a:p>
            <a:r>
              <a:rPr lang="en-US" sz="2200" b="1" dirty="0">
                <a:latin typeface="IBM Plex Mono Text"/>
              </a:rPr>
              <a:t>Exploratory data analysis</a:t>
            </a:r>
            <a:r>
              <a:rPr lang="en-US" sz="2200" dirty="0">
                <a:latin typeface="IBM Plex Mono Text"/>
              </a:rPr>
              <a:t> was performed to assess data distribution, presence of outliers, and correlation between different columns in the </a:t>
            </a:r>
            <a:r>
              <a:rPr lang="en-US" sz="2200">
                <a:latin typeface="IBM Plex Mono Text"/>
              </a:rPr>
              <a:t>data set.</a:t>
            </a:r>
          </a:p>
          <a:p>
            <a:r>
              <a:rPr lang="en-US" sz="2200" dirty="0">
                <a:latin typeface="IBM Plex Mono Text"/>
              </a:rPr>
              <a:t>Charts, graphs and dashboards were created using Python and </a:t>
            </a:r>
            <a:r>
              <a:rPr lang="en-US" sz="2200" b="1" dirty="0">
                <a:latin typeface="IBM Plex Mono Text"/>
              </a:rPr>
              <a:t>Cognos analytics</a:t>
            </a:r>
            <a:r>
              <a:rPr lang="en-US" sz="2200" dirty="0">
                <a:latin typeface="IBM Plex Mono Text"/>
              </a:rPr>
              <a:t> to visualize the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5" name="Obrázek 4" descr="Obsah obrázku text, snímek obrazovky, Písmo, design&#10;&#10;Popis se vygeneroval automaticky.">
            <a:extLst>
              <a:ext uri="{FF2B5EF4-FFF2-40B4-BE49-F238E27FC236}">
                <a16:creationId xmlns:a16="http://schemas.microsoft.com/office/drawing/2014/main" id="{2867E41D-6337-5B94-035E-D2649D926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01" y="2493309"/>
            <a:ext cx="3562350" cy="2095500"/>
          </a:xfrm>
          <a:prstGeom prst="rect">
            <a:avLst/>
          </a:prstGeom>
        </p:spPr>
      </p:pic>
      <p:pic>
        <p:nvPicPr>
          <p:cNvPr id="6" name="Obrázek 5" descr="Obsah obrázku text, snímek obrazovky, Písmo, diagram&#10;&#10;Popis se vygeneroval automaticky.">
            <a:extLst>
              <a:ext uri="{FF2B5EF4-FFF2-40B4-BE49-F238E27FC236}">
                <a16:creationId xmlns:a16="http://schemas.microsoft.com/office/drawing/2014/main" id="{D24BBC48-3410-4AA0-D451-981101228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306" y="2494710"/>
            <a:ext cx="36099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IBM Plex Mono Text"/>
              </a:rPr>
              <a:t>Javascript</a:t>
            </a:r>
            <a:r>
              <a:rPr lang="en-US" dirty="0">
                <a:latin typeface="IBM Plex Mono Text"/>
              </a:rPr>
              <a:t>, HTML/CSS and SQL are the most used currently</a:t>
            </a:r>
            <a:endParaRPr lang="en-US" dirty="0"/>
          </a:p>
          <a:p>
            <a:r>
              <a:rPr lang="en-US" dirty="0">
                <a:latin typeface="IBM Plex Mono Text"/>
              </a:rPr>
              <a:t>The most desired next year languages are </a:t>
            </a:r>
            <a:r>
              <a:rPr lang="en-US" dirty="0" err="1">
                <a:latin typeface="IBM Plex Mono Text"/>
              </a:rPr>
              <a:t>Javascript</a:t>
            </a:r>
            <a:r>
              <a:rPr lang="en-US" dirty="0">
                <a:latin typeface="IBM Plex Mono Text"/>
              </a:rPr>
              <a:t>, Python, HTML/CSS and SQL</a:t>
            </a:r>
            <a:endParaRPr lang="en-US" dirty="0"/>
          </a:p>
          <a:p>
            <a:r>
              <a:rPr lang="en-US" dirty="0">
                <a:latin typeface="IBM Plex Mono Text"/>
              </a:rPr>
              <a:t>In the last 10th place is currently PHP, next year Go, the other 9 languages are the same just in a different order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The greatest interest will continue to be in </a:t>
            </a:r>
            <a:r>
              <a:rPr lang="en-US" dirty="0" err="1">
                <a:latin typeface="IBM Plex Mono Text"/>
              </a:rPr>
              <a:t>javascript</a:t>
            </a:r>
            <a:r>
              <a:rPr lang="en-US" dirty="0">
                <a:latin typeface="IBM Plex Mono Text"/>
              </a:rPr>
              <a:t> and HTML/CSS</a:t>
            </a:r>
            <a:endParaRPr lang="en-US" dirty="0"/>
          </a:p>
          <a:p>
            <a:r>
              <a:rPr lang="en-US" dirty="0">
                <a:latin typeface="IBM Plex Mono Text"/>
              </a:rPr>
              <a:t>Python will become more prominent in the future</a:t>
            </a:r>
            <a:endParaRPr lang="en-US" dirty="0"/>
          </a:p>
          <a:p>
            <a:r>
              <a:rPr lang="en-US" dirty="0">
                <a:latin typeface="IBM Plex Mono Text"/>
              </a:rPr>
              <a:t>Interest in Bash/Shell/PowerShell scripts will decline in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555" y="686503"/>
            <a:ext cx="5652247" cy="642005"/>
          </a:xfrm>
        </p:spPr>
        <p:txBody>
          <a:bodyPr>
            <a:normAutofit/>
          </a:bodyPr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5" name="Obrázek 4" descr="Obsah obrázku text, snímek obrazovky, Vykreslený graf, diagram&#10;&#10;Popis se vygeneroval automaticky.">
            <a:extLst>
              <a:ext uri="{FF2B5EF4-FFF2-40B4-BE49-F238E27FC236}">
                <a16:creationId xmlns:a16="http://schemas.microsoft.com/office/drawing/2014/main" id="{D1E9F085-3D3B-DD83-5222-592E48B42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25" y="2503674"/>
            <a:ext cx="4983817" cy="2691094"/>
          </a:xfrm>
          <a:prstGeom prst="rect">
            <a:avLst/>
          </a:prstGeom>
        </p:spPr>
      </p:pic>
      <p:pic>
        <p:nvPicPr>
          <p:cNvPr id="6" name="Obrázek 5" descr="Obsah obrázku text, snímek obrazovky, Vykreslený graf, diagram&#10;&#10;Popis se vygeneroval automaticky.">
            <a:extLst>
              <a:ext uri="{FF2B5EF4-FFF2-40B4-BE49-F238E27FC236}">
                <a16:creationId xmlns:a16="http://schemas.microsoft.com/office/drawing/2014/main" id="{1C7E4443-5F5C-D5E3-435A-9179C1B22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808" y="2507316"/>
            <a:ext cx="4740649" cy="270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357</Words>
  <Application>Microsoft Office PowerPoint</Application>
  <PresentationFormat>Širokoúhlá obrazovka</PresentationFormat>
  <Paragraphs>111</Paragraphs>
  <Slides>20</Slides>
  <Notes>3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1" baseType="lpstr">
      <vt:lpstr>SLIDE_TEMPLATE_skill_network</vt:lpstr>
      <vt:lpstr>IBM Data Analyst Capstone Project: Analysis on Technology Skills and Trends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Pooja Patel</cp:lastModifiedBy>
  <cp:revision>242</cp:revision>
  <dcterms:created xsi:type="dcterms:W3CDTF">2020-10-28T18:29:43Z</dcterms:created>
  <dcterms:modified xsi:type="dcterms:W3CDTF">2024-04-04T21:11:08Z</dcterms:modified>
</cp:coreProperties>
</file>