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8" r:id="rId3"/>
    <p:sldId id="289" r:id="rId4"/>
    <p:sldId id="296" r:id="rId5"/>
    <p:sldId id="310" r:id="rId6"/>
    <p:sldId id="311" r:id="rId7"/>
    <p:sldId id="314" r:id="rId8"/>
    <p:sldId id="312" r:id="rId9"/>
    <p:sldId id="315" r:id="rId10"/>
    <p:sldId id="316" r:id="rId11"/>
    <p:sldId id="317"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7494"/>
    <a:srgbClr val="0E50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83"/>
    <p:restoredTop sz="94694"/>
  </p:normalViewPr>
  <p:slideViewPr>
    <p:cSldViewPr snapToGrid="0" snapToObjects="1">
      <p:cViewPr varScale="1">
        <p:scale>
          <a:sx n="106" d="100"/>
          <a:sy n="106" d="100"/>
        </p:scale>
        <p:origin x="2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3EFFA-2521-1848-B51F-C99D57B75A15}" type="datetimeFigureOut">
              <a:rPr lang="en-US" smtClean="0"/>
              <a:t>9/19/20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E18C1-D38F-244E-AB3C-36E152BF3DFB}" type="slidenum">
              <a:rPr lang="en-US" smtClean="0"/>
              <a:t>‹#›</a:t>
            </a:fld>
            <a:endParaRPr lang="en-US"/>
          </a:p>
        </p:txBody>
      </p:sp>
    </p:spTree>
    <p:extLst>
      <p:ext uri="{BB962C8B-B14F-4D97-AF65-F5344CB8AC3E}">
        <p14:creationId xmlns:p14="http://schemas.microsoft.com/office/powerpoint/2010/main" val="22504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1</a:t>
            </a:fld>
            <a:endParaRPr lang="en-US"/>
          </a:p>
        </p:txBody>
      </p:sp>
    </p:spTree>
    <p:extLst>
      <p:ext uri="{BB962C8B-B14F-4D97-AF65-F5344CB8AC3E}">
        <p14:creationId xmlns:p14="http://schemas.microsoft.com/office/powerpoint/2010/main" val="3394576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11</a:t>
            </a:fld>
            <a:endParaRPr lang="en-US"/>
          </a:p>
        </p:txBody>
      </p:sp>
    </p:spTree>
    <p:extLst>
      <p:ext uri="{BB962C8B-B14F-4D97-AF65-F5344CB8AC3E}">
        <p14:creationId xmlns:p14="http://schemas.microsoft.com/office/powerpoint/2010/main" val="60330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12</a:t>
            </a:fld>
            <a:endParaRPr lang="en-US"/>
          </a:p>
        </p:txBody>
      </p:sp>
    </p:spTree>
    <p:extLst>
      <p:ext uri="{BB962C8B-B14F-4D97-AF65-F5344CB8AC3E}">
        <p14:creationId xmlns:p14="http://schemas.microsoft.com/office/powerpoint/2010/main" val="410929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2</a:t>
            </a:fld>
            <a:endParaRPr lang="en-US"/>
          </a:p>
        </p:txBody>
      </p:sp>
    </p:spTree>
    <p:extLst>
      <p:ext uri="{BB962C8B-B14F-4D97-AF65-F5344CB8AC3E}">
        <p14:creationId xmlns:p14="http://schemas.microsoft.com/office/powerpoint/2010/main" val="214506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3</a:t>
            </a:fld>
            <a:endParaRPr lang="en-US"/>
          </a:p>
        </p:txBody>
      </p:sp>
    </p:spTree>
    <p:extLst>
      <p:ext uri="{BB962C8B-B14F-4D97-AF65-F5344CB8AC3E}">
        <p14:creationId xmlns:p14="http://schemas.microsoft.com/office/powerpoint/2010/main" val="22818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5</a:t>
            </a:fld>
            <a:endParaRPr lang="en-US"/>
          </a:p>
        </p:txBody>
      </p:sp>
    </p:spTree>
    <p:extLst>
      <p:ext uri="{BB962C8B-B14F-4D97-AF65-F5344CB8AC3E}">
        <p14:creationId xmlns:p14="http://schemas.microsoft.com/office/powerpoint/2010/main" val="14232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6</a:t>
            </a:fld>
            <a:endParaRPr lang="en-US"/>
          </a:p>
        </p:txBody>
      </p:sp>
    </p:spTree>
    <p:extLst>
      <p:ext uri="{BB962C8B-B14F-4D97-AF65-F5344CB8AC3E}">
        <p14:creationId xmlns:p14="http://schemas.microsoft.com/office/powerpoint/2010/main" val="423228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7</a:t>
            </a:fld>
            <a:endParaRPr lang="en-US"/>
          </a:p>
        </p:txBody>
      </p:sp>
    </p:spTree>
    <p:extLst>
      <p:ext uri="{BB962C8B-B14F-4D97-AF65-F5344CB8AC3E}">
        <p14:creationId xmlns:p14="http://schemas.microsoft.com/office/powerpoint/2010/main" val="367129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8</a:t>
            </a:fld>
            <a:endParaRPr lang="en-US"/>
          </a:p>
        </p:txBody>
      </p:sp>
    </p:spTree>
    <p:extLst>
      <p:ext uri="{BB962C8B-B14F-4D97-AF65-F5344CB8AC3E}">
        <p14:creationId xmlns:p14="http://schemas.microsoft.com/office/powerpoint/2010/main" val="328306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9</a:t>
            </a:fld>
            <a:endParaRPr lang="en-US"/>
          </a:p>
        </p:txBody>
      </p:sp>
    </p:spTree>
    <p:extLst>
      <p:ext uri="{BB962C8B-B14F-4D97-AF65-F5344CB8AC3E}">
        <p14:creationId xmlns:p14="http://schemas.microsoft.com/office/powerpoint/2010/main" val="21361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E18C1-D38F-244E-AB3C-36E152BF3DFB}" type="slidenum">
              <a:rPr lang="en-US" smtClean="0"/>
              <a:t>10</a:t>
            </a:fld>
            <a:endParaRPr lang="en-US"/>
          </a:p>
        </p:txBody>
      </p:sp>
    </p:spTree>
    <p:extLst>
      <p:ext uri="{BB962C8B-B14F-4D97-AF65-F5344CB8AC3E}">
        <p14:creationId xmlns:p14="http://schemas.microsoft.com/office/powerpoint/2010/main" val="11487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5303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F2959-BAB6-EE49-A1F7-76C9CCDDB74C}" type="datetimeFigureOut">
              <a:rPr lang="en-US" smtClean="0"/>
              <a:t>9/19/20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315914728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F2959-BAB6-EE49-A1F7-76C9CCDDB74C}" type="datetimeFigureOut">
              <a:rPr lang="en-US" smtClean="0"/>
              <a:t>9/19/20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371052428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43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11551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F2959-BAB6-EE49-A1F7-76C9CCDDB74C}" type="datetimeFigureOut">
              <a:rPr lang="en-US" smtClean="0"/>
              <a:t>9/19/20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126872781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solidFill>
                  <a:schemeClr val="bg1"/>
                </a:solidFill>
                <a:latin typeface="Gotham Bold" charset="0"/>
                <a:ea typeface="Gotham Bold" charset="0"/>
                <a:cs typeface="Gotham Bold"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lnSpc>
                <a:spcPct val="140000"/>
              </a:lnSpc>
              <a:spcBef>
                <a:spcPts val="1000"/>
              </a:spcBef>
              <a:buNone/>
              <a:defRPr/>
            </a:lvl1pPr>
            <a:lvl2pPr>
              <a:defRPr>
                <a:solidFill>
                  <a:schemeClr val="bg1"/>
                </a:solidFill>
                <a:latin typeface="Gotham Book" charset="0"/>
                <a:ea typeface="Gotham Book" charset="0"/>
                <a:cs typeface="Gotham Book" charset="0"/>
              </a:defRPr>
            </a:lvl2pPr>
            <a:lvl3pPr marL="1143000" indent="-228600">
              <a:buFont typeface="Courier New" charset="0"/>
              <a:buChar char="o"/>
              <a:defRPr>
                <a:solidFill>
                  <a:schemeClr val="bg1"/>
                </a:solidFill>
                <a:latin typeface="Gotham Light" charset="0"/>
                <a:ea typeface="Gotham Light" charset="0"/>
                <a:cs typeface="Gotham Light" charset="0"/>
              </a:defRPr>
            </a:lvl3pPr>
          </a:lstStyle>
          <a:p>
            <a:pPr lvl="0"/>
            <a:r>
              <a:rPr lang="en-US"/>
              <a:t>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830F2959-BAB6-EE49-A1F7-76C9CCDDB74C}" type="datetimeFigureOut">
              <a:rPr lang="en-US" smtClean="0"/>
              <a:t>9/19/20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120166194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0F2959-BAB6-EE49-A1F7-76C9CCDDB74C}" type="datetimeFigureOut">
              <a:rPr lang="en-US" smtClean="0"/>
              <a:t>9/19/20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266766640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0F2959-BAB6-EE49-A1F7-76C9CCDDB74C}" type="datetimeFigureOut">
              <a:rPr lang="en-US" smtClean="0"/>
              <a:t>9/19/20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8925226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0F2959-BAB6-EE49-A1F7-76C9CCDDB74C}" type="datetimeFigureOut">
              <a:rPr lang="en-US" smtClean="0"/>
              <a:t>9/19/20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160279763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30F2959-BAB6-EE49-A1F7-76C9CCDDB74C}" type="datetimeFigureOut">
              <a:rPr lang="en-US" smtClean="0"/>
              <a:t>9/19/20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8305864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F2959-BAB6-EE49-A1F7-76C9CCDDB74C}" type="datetimeFigureOut">
              <a:rPr lang="en-US" smtClean="0"/>
              <a:t>9/19/20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373790253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0F2959-BAB6-EE49-A1F7-76C9CCDDB74C}" type="datetimeFigureOut">
              <a:rPr lang="en-US" smtClean="0"/>
              <a:t>9/19/20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91428472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0F2959-BAB6-EE49-A1F7-76C9CCDDB74C}" type="datetimeFigureOut">
              <a:rPr lang="en-US" smtClean="0"/>
              <a:t>9/19/20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235BD-E420-4A42-B291-182D23C6E1C1}" type="slidenum">
              <a:rPr lang="en-US" smtClean="0"/>
              <a:t>‹#›</a:t>
            </a:fld>
            <a:endParaRPr lang="en-US"/>
          </a:p>
        </p:txBody>
      </p:sp>
    </p:spTree>
    <p:extLst>
      <p:ext uri="{BB962C8B-B14F-4D97-AF65-F5344CB8AC3E}">
        <p14:creationId xmlns:p14="http://schemas.microsoft.com/office/powerpoint/2010/main" val="367697679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Text Text Text</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F2959-BAB6-EE49-A1F7-76C9CCDDB74C}" type="datetimeFigureOut">
              <a:rPr lang="en-US" smtClean="0"/>
              <a:t>9/19/20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235BD-E420-4A42-B291-182D23C6E1C1}" type="slidenum">
              <a:rPr lang="en-US" smtClean="0"/>
              <a:t>‹#›</a:t>
            </a:fld>
            <a:endParaRPr lang="en-US"/>
          </a:p>
        </p:txBody>
      </p:sp>
    </p:spTree>
    <p:extLst>
      <p:ext uri="{BB962C8B-B14F-4D97-AF65-F5344CB8AC3E}">
        <p14:creationId xmlns:p14="http://schemas.microsoft.com/office/powerpoint/2010/main" val="132209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fade/>
  </p:transition>
  <p:txStyles>
    <p:titleStyle>
      <a:lvl1pPr algn="l" defTabSz="914400" rtl="0" eaLnBrk="1" latinLnBrk="0" hangingPunct="1">
        <a:lnSpc>
          <a:spcPct val="90000"/>
        </a:lnSpc>
        <a:spcBef>
          <a:spcPct val="0"/>
        </a:spcBef>
        <a:buNone/>
        <a:defRPr sz="4000" kern="1200">
          <a:solidFill>
            <a:schemeClr val="bg1"/>
          </a:solidFill>
          <a:latin typeface="Gotham Bold" charset="0"/>
          <a:ea typeface="Gotham Bold" charset="0"/>
          <a:cs typeface="Gotham 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Gotham Book" charset="0"/>
          <a:ea typeface="Gotham Book" charset="0"/>
          <a:cs typeface="Gotham Boo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D4E17A-A164-774A-A756-150DA63DEDAA}"/>
              </a:ext>
            </a:extLst>
          </p:cNvPr>
          <p:cNvSpPr/>
          <p:nvPr/>
        </p:nvSpPr>
        <p:spPr>
          <a:xfrm>
            <a:off x="1637413" y="0"/>
            <a:ext cx="10554587" cy="6858000"/>
          </a:xfrm>
          <a:prstGeom prst="rect">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6BEE5-AF54-F745-8FE9-9B8E7C7C60ED}"/>
              </a:ext>
            </a:extLst>
          </p:cNvPr>
          <p:cNvSpPr>
            <a:spLocks noGrp="1"/>
          </p:cNvSpPr>
          <p:nvPr>
            <p:ph type="ctrTitle"/>
          </p:nvPr>
        </p:nvSpPr>
        <p:spPr>
          <a:xfrm>
            <a:off x="5475515" y="899478"/>
            <a:ext cx="6369897" cy="2357883"/>
          </a:xfrm>
          <a:ln>
            <a:noFill/>
          </a:ln>
        </p:spPr>
        <p:txBody>
          <a:bodyPr>
            <a:normAutofit fontScale="90000"/>
          </a:bodyPr>
          <a:lstStyle/>
          <a:p>
            <a:r>
              <a:rPr lang="en-GB" b="1" dirty="0"/>
              <a:t>Predicting Car Accident Severity in Seattle, USA</a:t>
            </a:r>
            <a:endParaRPr lang="en-AU" b="1" dirty="0"/>
          </a:p>
        </p:txBody>
      </p:sp>
      <p:sp>
        <p:nvSpPr>
          <p:cNvPr id="3" name="Subtitle 2">
            <a:extLst>
              <a:ext uri="{FF2B5EF4-FFF2-40B4-BE49-F238E27FC236}">
                <a16:creationId xmlns:a16="http://schemas.microsoft.com/office/drawing/2014/main" id="{C73E79D9-AA54-6440-9154-0A1C0897D464}"/>
              </a:ext>
            </a:extLst>
          </p:cNvPr>
          <p:cNvSpPr>
            <a:spLocks noGrp="1"/>
          </p:cNvSpPr>
          <p:nvPr>
            <p:ph type="subTitle" idx="1"/>
          </p:nvPr>
        </p:nvSpPr>
        <p:spPr>
          <a:xfrm>
            <a:off x="5438292" y="4742030"/>
            <a:ext cx="6444342" cy="1655762"/>
          </a:xfrm>
          <a:ln>
            <a:noFill/>
          </a:ln>
        </p:spPr>
        <p:txBody>
          <a:bodyPr/>
          <a:lstStyle/>
          <a:p>
            <a:r>
              <a:rPr lang="en-US" sz="3600" dirty="0">
                <a:solidFill>
                  <a:schemeClr val="bg1">
                    <a:lumMod val="95000"/>
                  </a:schemeClr>
                </a:solidFill>
                <a:latin typeface="Avenir Next Medium" panose="020B0503020202020204" pitchFamily="34" charset="0"/>
              </a:rPr>
              <a:t>IBM Data Science Capstone</a:t>
            </a:r>
          </a:p>
          <a:p>
            <a:r>
              <a:rPr lang="en-US" dirty="0">
                <a:solidFill>
                  <a:schemeClr val="bg1">
                    <a:lumMod val="95000"/>
                  </a:schemeClr>
                </a:solidFill>
                <a:latin typeface="Avenir Next Medium" panose="020B0503020202020204" pitchFamily="34" charset="0"/>
              </a:rPr>
              <a:t>Ryan W</a:t>
            </a:r>
          </a:p>
          <a:p>
            <a:endParaRPr lang="en-US" dirty="0">
              <a:solidFill>
                <a:schemeClr val="bg1">
                  <a:lumMod val="95000"/>
                </a:schemeClr>
              </a:solidFill>
            </a:endParaRPr>
          </a:p>
        </p:txBody>
      </p:sp>
      <p:pic>
        <p:nvPicPr>
          <p:cNvPr id="9" name="Picture 8">
            <a:extLst>
              <a:ext uri="{FF2B5EF4-FFF2-40B4-BE49-F238E27FC236}">
                <a16:creationId xmlns:a16="http://schemas.microsoft.com/office/drawing/2014/main" id="{78E82A9C-8377-0F48-A56A-4984357A517E}"/>
              </a:ext>
            </a:extLst>
          </p:cNvPr>
          <p:cNvPicPr>
            <a:picLocks noChangeAspect="1"/>
          </p:cNvPicPr>
          <p:nvPr/>
        </p:nvPicPr>
        <p:blipFill>
          <a:blip r:embed="rId3"/>
          <a:stretch>
            <a:fillRect/>
          </a:stretch>
        </p:blipFill>
        <p:spPr>
          <a:xfrm>
            <a:off x="-395492" y="-995424"/>
            <a:ext cx="5118337" cy="9315673"/>
          </a:xfrm>
          <a:prstGeom prst="rect">
            <a:avLst/>
          </a:prstGeom>
        </p:spPr>
      </p:pic>
      <p:pic>
        <p:nvPicPr>
          <p:cNvPr id="7" name="Picture 6" descr="A picture containing building&#10;&#10;Description automatically generated">
            <a:extLst>
              <a:ext uri="{FF2B5EF4-FFF2-40B4-BE49-F238E27FC236}">
                <a16:creationId xmlns:a16="http://schemas.microsoft.com/office/drawing/2014/main" id="{7AB26D15-B918-234F-AD3C-A9A4872E6459}"/>
              </a:ext>
            </a:extLst>
          </p:cNvPr>
          <p:cNvPicPr>
            <a:picLocks noChangeAspect="1"/>
          </p:cNvPicPr>
          <p:nvPr/>
        </p:nvPicPr>
        <p:blipFill>
          <a:blip r:embed="rId4"/>
          <a:stretch>
            <a:fillRect/>
          </a:stretch>
        </p:blipFill>
        <p:spPr>
          <a:xfrm>
            <a:off x="346588" y="1858044"/>
            <a:ext cx="3735489" cy="2798633"/>
          </a:xfrm>
          <a:prstGeom prst="rect">
            <a:avLst/>
          </a:prstGeom>
        </p:spPr>
      </p:pic>
    </p:spTree>
    <p:extLst>
      <p:ext uri="{BB962C8B-B14F-4D97-AF65-F5344CB8AC3E}">
        <p14:creationId xmlns:p14="http://schemas.microsoft.com/office/powerpoint/2010/main" val="271421598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1554726" y="110557"/>
            <a:ext cx="7386176" cy="1325563"/>
          </a:xfrm>
        </p:spPr>
        <p:txBody>
          <a:bodyPr/>
          <a:lstStyle/>
          <a:p>
            <a:pPr algn="ctr"/>
            <a:r>
              <a:rPr lang="en-US" dirty="0">
                <a:solidFill>
                  <a:schemeClr val="tx1">
                    <a:lumMod val="75000"/>
                  </a:schemeClr>
                </a:solidFill>
                <a:latin typeface="Gotham Bold" panose="02000804040000020004" pitchFamily="2" charset="0"/>
              </a:rPr>
              <a:t>RESULTS CONT. </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891672" y="279371"/>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96ECF91-2676-3D48-A578-E86BCB297916}"/>
              </a:ext>
            </a:extLst>
          </p:cNvPr>
          <p:cNvGraphicFramePr>
            <a:graphicFrameLocks noGrp="1"/>
          </p:cNvGraphicFramePr>
          <p:nvPr>
            <p:extLst>
              <p:ext uri="{D42A27DB-BD31-4B8C-83A1-F6EECF244321}">
                <p14:modId xmlns:p14="http://schemas.microsoft.com/office/powerpoint/2010/main" val="1009770772"/>
              </p:ext>
            </p:extLst>
          </p:nvPr>
        </p:nvGraphicFramePr>
        <p:xfrm>
          <a:off x="4268613" y="754172"/>
          <a:ext cx="7546398" cy="1463040"/>
        </p:xfrm>
        <a:graphic>
          <a:graphicData uri="http://schemas.openxmlformats.org/drawingml/2006/table">
            <a:tbl>
              <a:tblPr firstRow="1" firstCol="1" bandRow="1">
                <a:tableStyleId>{5C22544A-7EE6-4342-B048-85BDC9FD1C3A}</a:tableStyleId>
              </a:tblPr>
              <a:tblGrid>
                <a:gridCol w="2515187">
                  <a:extLst>
                    <a:ext uri="{9D8B030D-6E8A-4147-A177-3AD203B41FA5}">
                      <a16:colId xmlns:a16="http://schemas.microsoft.com/office/drawing/2014/main" val="2984678210"/>
                    </a:ext>
                  </a:extLst>
                </a:gridCol>
                <a:gridCol w="2515187">
                  <a:extLst>
                    <a:ext uri="{9D8B030D-6E8A-4147-A177-3AD203B41FA5}">
                      <a16:colId xmlns:a16="http://schemas.microsoft.com/office/drawing/2014/main" val="2554487840"/>
                    </a:ext>
                  </a:extLst>
                </a:gridCol>
                <a:gridCol w="2516024">
                  <a:extLst>
                    <a:ext uri="{9D8B030D-6E8A-4147-A177-3AD203B41FA5}">
                      <a16:colId xmlns:a16="http://schemas.microsoft.com/office/drawing/2014/main" val="1343039805"/>
                    </a:ext>
                  </a:extLst>
                </a:gridCol>
              </a:tblGrid>
              <a:tr h="0">
                <a:tc>
                  <a:txBody>
                    <a:bodyPr/>
                    <a:lstStyle/>
                    <a:p>
                      <a:r>
                        <a:rPr lang="en-GB" sz="1600" dirty="0">
                          <a:effectLst/>
                          <a:latin typeface="Avenir Next" panose="020B0503020202020204" pitchFamily="34" charset="0"/>
                        </a:rPr>
                        <a:t> </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Jaccard Similarity Score</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F1 Score</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1724879736"/>
                  </a:ext>
                </a:extLst>
              </a:tr>
              <a:tr h="0">
                <a:tc>
                  <a:txBody>
                    <a:bodyPr/>
                    <a:lstStyle/>
                    <a:p>
                      <a:r>
                        <a:rPr lang="en-GB" sz="1600">
                          <a:effectLst/>
                          <a:latin typeface="Avenir Next" panose="020B0503020202020204" pitchFamily="34" charset="0"/>
                        </a:rPr>
                        <a:t>Random Forest</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0.657</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0.657</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extLst>
                  <a:ext uri="{0D108BD9-81ED-4DB2-BD59-A6C34878D82A}">
                    <a16:rowId xmlns:a16="http://schemas.microsoft.com/office/drawing/2014/main" val="821480221"/>
                  </a:ext>
                </a:extLst>
              </a:tr>
              <a:tr h="0">
                <a:tc>
                  <a:txBody>
                    <a:bodyPr/>
                    <a:lstStyle/>
                    <a:p>
                      <a:r>
                        <a:rPr lang="en-GB" sz="1600">
                          <a:effectLst/>
                          <a:latin typeface="Avenir Next" panose="020B0503020202020204" pitchFamily="34" charset="0"/>
                        </a:rPr>
                        <a:t>Decision Tree</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0.641</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0.641</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extLst>
                  <a:ext uri="{0D108BD9-81ED-4DB2-BD59-A6C34878D82A}">
                    <a16:rowId xmlns:a16="http://schemas.microsoft.com/office/drawing/2014/main" val="3944876568"/>
                  </a:ext>
                </a:extLst>
              </a:tr>
              <a:tr h="0">
                <a:tc>
                  <a:txBody>
                    <a:bodyPr/>
                    <a:lstStyle/>
                    <a:p>
                      <a:r>
                        <a:rPr lang="en-GB" sz="1600">
                          <a:effectLst/>
                          <a:latin typeface="Avenir Next" panose="020B0503020202020204" pitchFamily="34" charset="0"/>
                        </a:rPr>
                        <a:t>Logistic Regression</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0.701</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0.698</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extLst>
                  <a:ext uri="{0D108BD9-81ED-4DB2-BD59-A6C34878D82A}">
                    <a16:rowId xmlns:a16="http://schemas.microsoft.com/office/drawing/2014/main" val="1257091765"/>
                  </a:ext>
                </a:extLst>
              </a:tr>
              <a:tr h="0">
                <a:tc>
                  <a:txBody>
                    <a:bodyPr/>
                    <a:lstStyle/>
                    <a:p>
                      <a:r>
                        <a:rPr lang="en-GB" sz="1600">
                          <a:effectLst/>
                          <a:latin typeface="Avenir Next" panose="020B0503020202020204" pitchFamily="34" charset="0"/>
                        </a:rPr>
                        <a:t>Gradient Boost</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0.716</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0.714</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extLst>
                  <a:ext uri="{0D108BD9-81ED-4DB2-BD59-A6C34878D82A}">
                    <a16:rowId xmlns:a16="http://schemas.microsoft.com/office/drawing/2014/main" val="1456969263"/>
                  </a:ext>
                </a:extLst>
              </a:tr>
              <a:tr h="0">
                <a:tc>
                  <a:txBody>
                    <a:bodyPr/>
                    <a:lstStyle/>
                    <a:p>
                      <a:r>
                        <a:rPr lang="en-GB" sz="1600">
                          <a:effectLst/>
                          <a:latin typeface="Avenir Next" panose="020B0503020202020204" pitchFamily="34" charset="0"/>
                        </a:rPr>
                        <a:t>Naïve Bayes</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400">
                          <a:solidFill>
                            <a:srgbClr val="000000"/>
                          </a:solidFill>
                          <a:effectLst/>
                          <a:latin typeface="Avenir Next" panose="020B0503020202020204" pitchFamily="34" charset="0"/>
                          <a:ea typeface="Calibri" panose="020F0502020204030204" pitchFamily="34" charset="0"/>
                          <a:cs typeface="Ëˇœ˛"/>
                        </a:rPr>
                        <a:t>0.632</a:t>
                      </a:r>
                      <a:endParaRPr lang="en-AU" sz="14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tc>
                  <a:txBody>
                    <a:bodyPr/>
                    <a:lstStyle/>
                    <a:p>
                      <a:pPr algn="ctr"/>
                      <a:r>
                        <a:rPr lang="en-GB" sz="1400" dirty="0">
                          <a:solidFill>
                            <a:srgbClr val="000000"/>
                          </a:solidFill>
                          <a:effectLst/>
                          <a:latin typeface="Avenir Next" panose="020B0503020202020204" pitchFamily="34" charset="0"/>
                          <a:ea typeface="Calibri" panose="020F0502020204030204" pitchFamily="34" charset="0"/>
                          <a:cs typeface="Ëˇœ˛"/>
                        </a:rPr>
                        <a:t>0.606</a:t>
                      </a:r>
                      <a:endParaRPr lang="en-AU" sz="14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nchor="ctr"/>
                </a:tc>
                <a:extLst>
                  <a:ext uri="{0D108BD9-81ED-4DB2-BD59-A6C34878D82A}">
                    <a16:rowId xmlns:a16="http://schemas.microsoft.com/office/drawing/2014/main" val="2538559200"/>
                  </a:ext>
                </a:extLst>
              </a:tr>
            </a:tbl>
          </a:graphicData>
        </a:graphic>
      </p:graphicFrame>
      <p:pic>
        <p:nvPicPr>
          <p:cNvPr id="12" name="Picture 11" descr="A screenshot of a cell phone&#10;&#10;Description automatically generated">
            <a:extLst>
              <a:ext uri="{FF2B5EF4-FFF2-40B4-BE49-F238E27FC236}">
                <a16:creationId xmlns:a16="http://schemas.microsoft.com/office/drawing/2014/main" id="{A081EEDF-2AB7-E740-9217-BC91909BA8C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408311" y="2557354"/>
            <a:ext cx="3147060" cy="208343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6AA6A5C3-FA96-794B-9128-138606843DB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872236" y="2557354"/>
            <a:ext cx="3067050" cy="206184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39B5226A-6890-BD40-9322-E14510A27F1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138362" y="4790055"/>
            <a:ext cx="3043555" cy="197169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54B5FDB8-E83E-8F42-ADDC-DE922E05991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604359" y="4790055"/>
            <a:ext cx="2917190" cy="2002790"/>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263C0334-0D0D-554B-BBE9-407658AF8DA0}"/>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943991" y="4811645"/>
            <a:ext cx="2923540" cy="1959610"/>
          </a:xfrm>
          <a:prstGeom prst="rect">
            <a:avLst/>
          </a:prstGeom>
        </p:spPr>
      </p:pic>
      <p:sp>
        <p:nvSpPr>
          <p:cNvPr id="6" name="Rectangle 5">
            <a:extLst>
              <a:ext uri="{FF2B5EF4-FFF2-40B4-BE49-F238E27FC236}">
                <a16:creationId xmlns:a16="http://schemas.microsoft.com/office/drawing/2014/main" id="{0DF9D648-F15F-254E-8078-4646E8F719B0}"/>
              </a:ext>
            </a:extLst>
          </p:cNvPr>
          <p:cNvSpPr/>
          <p:nvPr/>
        </p:nvSpPr>
        <p:spPr>
          <a:xfrm>
            <a:off x="52315" y="1126193"/>
            <a:ext cx="4216298" cy="3139321"/>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Lack of accuracy with Severity 2 was investigated and deduced that an unbalance in data was present with significantly higher number of Severity 1 accidents. </a:t>
            </a:r>
          </a:p>
          <a:p>
            <a:endParaRPr lang="en-GB" dirty="0">
              <a:solidFill>
                <a:srgbClr val="000000"/>
              </a:solidFill>
              <a:latin typeface="Avenir Next" panose="020B0503020202020204" pitchFamily="34" charset="0"/>
              <a:ea typeface="Calibri" panose="020F0502020204030204" pitchFamily="34" charset="0"/>
              <a:cs typeface="Ëˇœ˛"/>
            </a:endParaRPr>
          </a:p>
          <a:p>
            <a:pPr marL="285750" indent="-285750">
              <a:buFontTx/>
              <a:buChar char="-"/>
            </a:pPr>
            <a:r>
              <a:rPr lang="en-GB" dirty="0">
                <a:solidFill>
                  <a:srgbClr val="000000"/>
                </a:solidFill>
                <a:latin typeface="Avenir Next" panose="020B0503020202020204" pitchFamily="34" charset="0"/>
                <a:ea typeface="Calibri" panose="020F0502020204030204" pitchFamily="34" charset="0"/>
                <a:cs typeface="Ëˇœ˛"/>
              </a:rPr>
              <a:t>Under sampling was undertaken to even the number of Severity cases. </a:t>
            </a:r>
          </a:p>
          <a:p>
            <a:pPr marL="285750" indent="-285750">
              <a:buFontTx/>
              <a:buChar char="-"/>
            </a:pPr>
            <a:r>
              <a:rPr lang="en-GB" dirty="0">
                <a:solidFill>
                  <a:srgbClr val="000000"/>
                </a:solidFill>
                <a:latin typeface="Avenir Next" panose="020B0503020202020204" pitchFamily="34" charset="0"/>
                <a:ea typeface="Calibri" panose="020F0502020204030204" pitchFamily="34" charset="0"/>
                <a:cs typeface="Ëˇœ˛"/>
              </a:rPr>
              <a:t>The new results of each ML model can be seen in the table and confusion matrices.</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95995816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3187700" y="246062"/>
            <a:ext cx="5816600" cy="1325563"/>
          </a:xfrm>
        </p:spPr>
        <p:txBody>
          <a:bodyPr/>
          <a:lstStyle/>
          <a:p>
            <a:pPr algn="ctr"/>
            <a:r>
              <a:rPr lang="en-US" dirty="0">
                <a:solidFill>
                  <a:schemeClr val="tx1">
                    <a:lumMod val="75000"/>
                  </a:schemeClr>
                </a:solidFill>
                <a:latin typeface="Gotham Bold" panose="02000804040000020004" pitchFamily="2" charset="0"/>
              </a:rPr>
              <a:t>DISCUSSION</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3E3169A-CCFA-014D-8F11-BBE237023070}"/>
              </a:ext>
            </a:extLst>
          </p:cNvPr>
          <p:cNvSpPr/>
          <p:nvPr/>
        </p:nvSpPr>
        <p:spPr>
          <a:xfrm>
            <a:off x="1067764" y="1859339"/>
            <a:ext cx="10056471" cy="3139321"/>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After applying the under-sampling, the models performed better in making unbiased classification except for the Naïve Bayles model. While there were reductions across each model in Jaccard Similarity and F1 scores, their performance in classifying Severity 2 increased dramatically. </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 </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It has been observed that the ideal model to predict the Severity of the accident is the Gradient Boost model, with a Jaccard Similarity Score of 0.716 and F1 Score of 0.714.</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 </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Should be noted that a deeper consideration towards the connection between accidents in Seattle areas and any relevant supporting projects from the council may be show interesting connections to reduce the severity of accidents. </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2095808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3187700" y="246062"/>
            <a:ext cx="5816600" cy="1325563"/>
          </a:xfrm>
        </p:spPr>
        <p:txBody>
          <a:bodyPr/>
          <a:lstStyle/>
          <a:p>
            <a:pPr algn="ctr"/>
            <a:r>
              <a:rPr lang="en-US" dirty="0">
                <a:solidFill>
                  <a:schemeClr val="tx1">
                    <a:lumMod val="75000"/>
                  </a:schemeClr>
                </a:solidFill>
                <a:latin typeface="Gotham Bold" panose="02000804040000020004" pitchFamily="2" charset="0"/>
              </a:rPr>
              <a:t>CONCLUSION</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3E3169A-CCFA-014D-8F11-BBE237023070}"/>
              </a:ext>
            </a:extLst>
          </p:cNvPr>
          <p:cNvSpPr/>
          <p:nvPr/>
        </p:nvSpPr>
        <p:spPr>
          <a:xfrm>
            <a:off x="1067764" y="1859339"/>
            <a:ext cx="10056471" cy="4247317"/>
          </a:xfrm>
          <a:prstGeom prst="rect">
            <a:avLst/>
          </a:prstGeom>
        </p:spPr>
        <p:txBody>
          <a:bodyPr wrap="square">
            <a:spAutoFit/>
          </a:bodyPr>
          <a:lstStyle/>
          <a:p>
            <a:r>
              <a:rPr lang="en-AU" dirty="0">
                <a:solidFill>
                  <a:srgbClr val="000000"/>
                </a:solidFill>
                <a:latin typeface="Avenir Next" panose="020B0503020202020204" pitchFamily="34" charset="0"/>
                <a:ea typeface="Calibri" panose="020F0502020204030204" pitchFamily="34" charset="0"/>
                <a:cs typeface="Ëˇœ˛"/>
              </a:rPr>
              <a:t>In this study, the relationship between a range of location based, road conditions and accident details to the resulting severity of the accident was addressed. </a:t>
            </a:r>
          </a:p>
          <a:p>
            <a:endParaRPr lang="en-AU" dirty="0">
              <a:solidFill>
                <a:srgbClr val="000000"/>
              </a:solidFill>
              <a:latin typeface="Avenir Next" panose="020B0503020202020204" pitchFamily="34" charset="0"/>
              <a:ea typeface="Calibri" panose="020F0502020204030204" pitchFamily="34" charset="0"/>
              <a:cs typeface="Ëˇœ˛"/>
            </a:endParaRPr>
          </a:p>
          <a:p>
            <a:r>
              <a:rPr lang="en-AU" dirty="0">
                <a:solidFill>
                  <a:srgbClr val="000000"/>
                </a:solidFill>
                <a:latin typeface="Avenir Next" panose="020B0503020202020204" pitchFamily="34" charset="0"/>
                <a:ea typeface="Calibri" panose="020F0502020204030204" pitchFamily="34" charset="0"/>
                <a:cs typeface="Ëˇœ˛"/>
              </a:rPr>
              <a:t>From the models built, the ML Model of Gradient Boost produced the best results with a </a:t>
            </a:r>
            <a:r>
              <a:rPr lang="en-GB" dirty="0">
                <a:solidFill>
                  <a:srgbClr val="000000"/>
                </a:solidFill>
                <a:latin typeface="Avenir Next" panose="020B0503020202020204" pitchFamily="34" charset="0"/>
                <a:ea typeface="Calibri" panose="020F0502020204030204" pitchFamily="34" charset="0"/>
                <a:cs typeface="Ëˇœ˛"/>
              </a:rPr>
              <a:t>Jaccard Similarity Score of 0.716 and F1 Score of 0.714. </a:t>
            </a:r>
          </a:p>
          <a:p>
            <a:endParaRPr lang="en-GB" dirty="0">
              <a:solidFill>
                <a:srgbClr val="000000"/>
              </a:solidFill>
              <a:latin typeface="Avenir Next" panose="020B0503020202020204" pitchFamily="34" charset="0"/>
              <a:ea typeface="Calibri" panose="020F0502020204030204" pitchFamily="34" charset="0"/>
              <a:cs typeface="Ëˇœ˛"/>
            </a:endParaRPr>
          </a:p>
          <a:p>
            <a:r>
              <a:rPr lang="en-AU" dirty="0">
                <a:solidFill>
                  <a:srgbClr val="000000"/>
                </a:solidFill>
                <a:latin typeface="Avenir Next" panose="020B0503020202020204" pitchFamily="34" charset="0"/>
                <a:ea typeface="Calibri" panose="020F0502020204030204" pitchFamily="34" charset="0"/>
                <a:cs typeface="Ëˇœ˛"/>
              </a:rPr>
              <a:t>This model can be useful for</a:t>
            </a:r>
            <a:r>
              <a:rPr lang="en-GB" dirty="0">
                <a:solidFill>
                  <a:srgbClr val="000000"/>
                </a:solidFill>
                <a:latin typeface="Avenir Next" panose="020B0503020202020204" pitchFamily="34" charset="0"/>
                <a:ea typeface="Calibri" panose="020F0502020204030204" pitchFamily="34" charset="0"/>
                <a:cs typeface="Ëˇœ˛"/>
              </a:rPr>
              <a:t> the Seattle council, as they will be able to better understand the influence that variables can have on the severity of an accident and use that information to develop of interventions in speed management, infrastructure design and enforcement of traffic laws. </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 </a:t>
            </a:r>
            <a:endParaRPr lang="en-AU"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For insurance companies, this can be useful to improve the questionnaires asked of car owners submitting for insurance premiums and how high they should be. For example, if they drive significantly during the day and in areas that have high intersection accidents, they would look to increase the premium to cover the business. </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393700719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3187700" y="246062"/>
            <a:ext cx="5816600" cy="1325563"/>
          </a:xfrm>
        </p:spPr>
        <p:txBody>
          <a:bodyPr/>
          <a:lstStyle/>
          <a:p>
            <a:pPr algn="ctr"/>
            <a:r>
              <a:rPr lang="en-US" dirty="0">
                <a:solidFill>
                  <a:schemeClr val="tx1">
                    <a:lumMod val="75000"/>
                  </a:schemeClr>
                </a:solidFill>
                <a:latin typeface="Gotham Bold" panose="02000804040000020004" pitchFamily="2" charset="0"/>
              </a:rPr>
              <a:t>BUSINESS PROBLEM</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3E3169A-CCFA-014D-8F11-BBE237023070}"/>
              </a:ext>
            </a:extLst>
          </p:cNvPr>
          <p:cNvSpPr/>
          <p:nvPr/>
        </p:nvSpPr>
        <p:spPr>
          <a:xfrm>
            <a:off x="1067764" y="1859339"/>
            <a:ext cx="10056471" cy="3139321"/>
          </a:xfrm>
          <a:prstGeom prst="rect">
            <a:avLst/>
          </a:prstGeom>
        </p:spPr>
        <p:txBody>
          <a:bodyPr wrap="square">
            <a:spAutoFit/>
          </a:bodyPr>
          <a:lstStyle/>
          <a:p>
            <a:pPr algn="just"/>
            <a:r>
              <a:rPr lang="en-GB" dirty="0">
                <a:solidFill>
                  <a:srgbClr val="000000"/>
                </a:solidFill>
                <a:latin typeface="Avenir Next" panose="020B0503020202020204" pitchFamily="34" charset="0"/>
                <a:ea typeface="Calibri" panose="020F0502020204030204" pitchFamily="34" charset="0"/>
                <a:cs typeface="Ëˇœ˛"/>
              </a:rPr>
              <a:t>In the United States, road traffic crashes are a leading cause of death for people aged between 1 – 54 years. Globally, every day, almost 3,700 people are killed in road traffic crashes and are estimated to be the 8</a:t>
            </a:r>
            <a:r>
              <a:rPr lang="en-GB" baseline="30000" dirty="0">
                <a:solidFill>
                  <a:srgbClr val="000000"/>
                </a:solidFill>
                <a:latin typeface="Avenir Next" panose="020B0503020202020204" pitchFamily="34" charset="0"/>
                <a:ea typeface="Calibri" panose="020F0502020204030204" pitchFamily="34" charset="0"/>
                <a:cs typeface="Ëˇœ˛"/>
              </a:rPr>
              <a:t>th</a:t>
            </a:r>
            <a:r>
              <a:rPr lang="en-GB" dirty="0">
                <a:solidFill>
                  <a:srgbClr val="000000"/>
                </a:solidFill>
                <a:latin typeface="Avenir Next" panose="020B0503020202020204" pitchFamily="34" charset="0"/>
                <a:ea typeface="Calibri" panose="020F0502020204030204" pitchFamily="34" charset="0"/>
                <a:cs typeface="Ëˇœ˛"/>
              </a:rPr>
              <a:t> leading cause of death.</a:t>
            </a:r>
            <a:endParaRPr lang="en-AU" dirty="0">
              <a:solidFill>
                <a:srgbClr val="000000"/>
              </a:solidFill>
              <a:latin typeface="Avenir Next" panose="020B0503020202020204" pitchFamily="34" charset="0"/>
              <a:ea typeface="Calibri" panose="020F0502020204030204" pitchFamily="34" charset="0"/>
              <a:cs typeface="Ëˇœ˛"/>
            </a:endParaRPr>
          </a:p>
          <a:p>
            <a:pPr algn="just"/>
            <a:r>
              <a:rPr lang="en-GB" dirty="0">
                <a:solidFill>
                  <a:srgbClr val="000000"/>
                </a:solidFill>
                <a:latin typeface="Avenir Next" panose="020B0503020202020204" pitchFamily="34" charset="0"/>
                <a:ea typeface="Calibri" panose="020F0502020204030204" pitchFamily="34" charset="0"/>
                <a:cs typeface="Ëˇœ˛"/>
              </a:rPr>
              <a:t> </a:t>
            </a:r>
            <a:endParaRPr lang="en-AU" dirty="0">
              <a:solidFill>
                <a:srgbClr val="000000"/>
              </a:solidFill>
              <a:latin typeface="Avenir Next" panose="020B0503020202020204" pitchFamily="34" charset="0"/>
              <a:ea typeface="Calibri" panose="020F0502020204030204" pitchFamily="34" charset="0"/>
              <a:cs typeface="Ëˇœ˛"/>
            </a:endParaRPr>
          </a:p>
          <a:p>
            <a:pPr algn="just"/>
            <a:r>
              <a:rPr lang="en-GB" dirty="0">
                <a:solidFill>
                  <a:srgbClr val="000000"/>
                </a:solidFill>
                <a:latin typeface="Avenir Next" panose="020B0503020202020204" pitchFamily="34" charset="0"/>
                <a:ea typeface="Calibri" panose="020F0502020204030204" pitchFamily="34" charset="0"/>
                <a:cs typeface="Ëˇœ˛"/>
              </a:rPr>
              <a:t>Road traffic crashes cost countries 3% of their gross domestic product. In 2010, motor vehicle crashes cost USA $242 billion. However, with quality-of-life valuations considered this value increases to $836 billion.</a:t>
            </a:r>
            <a:endParaRPr lang="en-AU" dirty="0">
              <a:solidFill>
                <a:srgbClr val="000000"/>
              </a:solidFill>
              <a:latin typeface="Avenir Next" panose="020B0503020202020204" pitchFamily="34" charset="0"/>
              <a:ea typeface="Calibri" panose="020F0502020204030204" pitchFamily="34" charset="0"/>
              <a:cs typeface="Ëˇœ˛"/>
            </a:endParaRPr>
          </a:p>
          <a:p>
            <a:pPr algn="just"/>
            <a:r>
              <a:rPr lang="en-GB" dirty="0">
                <a:solidFill>
                  <a:srgbClr val="000000"/>
                </a:solidFill>
                <a:latin typeface="Avenir Next" panose="020B0503020202020204" pitchFamily="34" charset="0"/>
                <a:ea typeface="Calibri" panose="020F0502020204030204" pitchFamily="34" charset="0"/>
                <a:cs typeface="Ëˇœ˛"/>
              </a:rPr>
              <a:t> </a:t>
            </a:r>
            <a:endParaRPr lang="en-AU" dirty="0">
              <a:solidFill>
                <a:srgbClr val="000000"/>
              </a:solidFill>
              <a:latin typeface="Avenir Next" panose="020B0503020202020204" pitchFamily="34" charset="0"/>
              <a:ea typeface="Calibri" panose="020F0502020204030204" pitchFamily="34" charset="0"/>
              <a:cs typeface="Ëˇœ˛"/>
            </a:endParaRPr>
          </a:p>
          <a:p>
            <a:pPr algn="just"/>
            <a:r>
              <a:rPr lang="en-GB" dirty="0">
                <a:solidFill>
                  <a:srgbClr val="000000"/>
                </a:solidFill>
                <a:latin typeface="Avenir Next" panose="020B0503020202020204" pitchFamily="34" charset="0"/>
                <a:ea typeface="Calibri" panose="020F0502020204030204" pitchFamily="34" charset="0"/>
                <a:cs typeface="Ëˇœ˛"/>
              </a:rPr>
              <a:t>With such a large impact on both the lives of those living in the United States, as well as the country’s economy, there is a keen interest to develop machine learning models to better predict causes of road traffic crashes to develop preventative measures. </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247464122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2857419" y="297910"/>
            <a:ext cx="6477161" cy="1325563"/>
          </a:xfrm>
        </p:spPr>
        <p:txBody>
          <a:bodyPr/>
          <a:lstStyle/>
          <a:p>
            <a:pPr algn="ctr"/>
            <a:r>
              <a:rPr lang="en-US" dirty="0">
                <a:solidFill>
                  <a:schemeClr val="tx1">
                    <a:lumMod val="75000"/>
                  </a:schemeClr>
                </a:solidFill>
                <a:latin typeface="Gotham Bold" panose="02000804040000020004" pitchFamily="2" charset="0"/>
              </a:rPr>
              <a:t>INTENDED AUDIENCE</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6D2098B-19BD-454F-B9F1-E94A10F8D204}"/>
              </a:ext>
            </a:extLst>
          </p:cNvPr>
          <p:cNvGrpSpPr/>
          <p:nvPr/>
        </p:nvGrpSpPr>
        <p:grpSpPr>
          <a:xfrm>
            <a:off x="476822" y="1945869"/>
            <a:ext cx="2461620" cy="1107996"/>
            <a:chOff x="845492" y="3708606"/>
            <a:chExt cx="3342168" cy="1107996"/>
          </a:xfrm>
        </p:grpSpPr>
        <p:sp>
          <p:nvSpPr>
            <p:cNvPr id="14" name="TextBox 13">
              <a:extLst>
                <a:ext uri="{FF2B5EF4-FFF2-40B4-BE49-F238E27FC236}">
                  <a16:creationId xmlns:a16="http://schemas.microsoft.com/office/drawing/2014/main" id="{95B555C5-B4C1-E040-976B-EDAC75F13E32}"/>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1</a:t>
              </a:r>
            </a:p>
          </p:txBody>
        </p:sp>
        <p:sp>
          <p:nvSpPr>
            <p:cNvPr id="15" name="TextBox 14">
              <a:extLst>
                <a:ext uri="{FF2B5EF4-FFF2-40B4-BE49-F238E27FC236}">
                  <a16:creationId xmlns:a16="http://schemas.microsoft.com/office/drawing/2014/main" id="{077E9193-D925-ED41-9FE8-A83BA0932214}"/>
                </a:ext>
              </a:extLst>
            </p:cNvPr>
            <p:cNvSpPr txBox="1"/>
            <p:nvPr/>
          </p:nvSpPr>
          <p:spPr>
            <a:xfrm>
              <a:off x="1792619" y="3849348"/>
              <a:ext cx="2395041" cy="830997"/>
            </a:xfrm>
            <a:prstGeom prst="rect">
              <a:avLst/>
            </a:prstGeom>
            <a:noFill/>
          </p:spPr>
          <p:txBody>
            <a:bodyPr wrap="square" rtlCol="0">
              <a:spAutoFit/>
            </a:bodyPr>
            <a:lstStyle/>
            <a:p>
              <a:r>
                <a:rPr lang="en-US" sz="2400" dirty="0">
                  <a:solidFill>
                    <a:schemeClr val="bg2">
                      <a:lumMod val="10000"/>
                    </a:schemeClr>
                  </a:solidFill>
                  <a:latin typeface="Gotham Bold" charset="0"/>
                  <a:ea typeface="Gotham Bold" charset="0"/>
                  <a:cs typeface="Gotham Bold" charset="0"/>
                </a:rPr>
                <a:t>SEATTLE COUNCIL</a:t>
              </a:r>
            </a:p>
          </p:txBody>
        </p:sp>
      </p:grpSp>
      <p:sp>
        <p:nvSpPr>
          <p:cNvPr id="3" name="Rectangle 2">
            <a:extLst>
              <a:ext uri="{FF2B5EF4-FFF2-40B4-BE49-F238E27FC236}">
                <a16:creationId xmlns:a16="http://schemas.microsoft.com/office/drawing/2014/main" id="{0F53A6F4-B2F0-4248-8C46-A3E688DF818A}"/>
              </a:ext>
            </a:extLst>
          </p:cNvPr>
          <p:cNvSpPr/>
          <p:nvPr/>
        </p:nvSpPr>
        <p:spPr>
          <a:xfrm>
            <a:off x="3479458" y="2038142"/>
            <a:ext cx="8235719" cy="1200329"/>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Insights will provide information related to areas prone to areas to accidents and their cause effect, which can lead towards the development of interventions in speed management, infrastructure design and enforcement of traffic laws. </a:t>
            </a:r>
            <a:endParaRPr lang="en-AU" dirty="0">
              <a:solidFill>
                <a:srgbClr val="000000"/>
              </a:solidFill>
              <a:latin typeface="Avenir Next" panose="020B0503020202020204" pitchFamily="34" charset="0"/>
              <a:ea typeface="Calibri" panose="020F0502020204030204" pitchFamily="34" charset="0"/>
              <a:cs typeface="Ëˇœ˛"/>
            </a:endParaRPr>
          </a:p>
        </p:txBody>
      </p:sp>
      <p:sp>
        <p:nvSpPr>
          <p:cNvPr id="4" name="Rectangle 3">
            <a:extLst>
              <a:ext uri="{FF2B5EF4-FFF2-40B4-BE49-F238E27FC236}">
                <a16:creationId xmlns:a16="http://schemas.microsoft.com/office/drawing/2014/main" id="{A0CF6282-9E6D-514B-B9CD-2167FF0D22D1}"/>
              </a:ext>
            </a:extLst>
          </p:cNvPr>
          <p:cNvSpPr/>
          <p:nvPr/>
        </p:nvSpPr>
        <p:spPr>
          <a:xfrm>
            <a:off x="3479459" y="3517003"/>
            <a:ext cx="8235719" cy="1200329"/>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Insights will provide information to district areas that have high accident counts for both fatalities and minor crashes such as sideswiping of parked cars. This can lead towards requiring owners pay an increased premium on their car insurance to reduce the risk for the insurance company. </a:t>
            </a:r>
            <a:endParaRPr lang="en-AU" dirty="0">
              <a:solidFill>
                <a:srgbClr val="000000"/>
              </a:solidFill>
              <a:latin typeface="Avenir Next" panose="020B0503020202020204" pitchFamily="34" charset="0"/>
              <a:ea typeface="Calibri" panose="020F0502020204030204" pitchFamily="34" charset="0"/>
              <a:cs typeface="Ëˇœ˛"/>
            </a:endParaRPr>
          </a:p>
        </p:txBody>
      </p:sp>
      <p:grpSp>
        <p:nvGrpSpPr>
          <p:cNvPr id="18" name="Group 17">
            <a:extLst>
              <a:ext uri="{FF2B5EF4-FFF2-40B4-BE49-F238E27FC236}">
                <a16:creationId xmlns:a16="http://schemas.microsoft.com/office/drawing/2014/main" id="{83B3BBF9-565B-2C48-ACDF-4A058459050E}"/>
              </a:ext>
            </a:extLst>
          </p:cNvPr>
          <p:cNvGrpSpPr/>
          <p:nvPr/>
        </p:nvGrpSpPr>
        <p:grpSpPr>
          <a:xfrm>
            <a:off x="476822" y="3517003"/>
            <a:ext cx="2914560" cy="1107996"/>
            <a:chOff x="845492" y="3708606"/>
            <a:chExt cx="3957130" cy="1107996"/>
          </a:xfrm>
        </p:grpSpPr>
        <p:sp>
          <p:nvSpPr>
            <p:cNvPr id="20" name="TextBox 19">
              <a:extLst>
                <a:ext uri="{FF2B5EF4-FFF2-40B4-BE49-F238E27FC236}">
                  <a16:creationId xmlns:a16="http://schemas.microsoft.com/office/drawing/2014/main" id="{16AA4F3B-BD05-E645-B18A-6331E87C29DD}"/>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2</a:t>
              </a:r>
            </a:p>
          </p:txBody>
        </p:sp>
        <p:sp>
          <p:nvSpPr>
            <p:cNvPr id="21" name="TextBox 20">
              <a:extLst>
                <a:ext uri="{FF2B5EF4-FFF2-40B4-BE49-F238E27FC236}">
                  <a16:creationId xmlns:a16="http://schemas.microsoft.com/office/drawing/2014/main" id="{042BF5F2-773D-4148-9A3E-A0D942AE0176}"/>
                </a:ext>
              </a:extLst>
            </p:cNvPr>
            <p:cNvSpPr txBox="1"/>
            <p:nvPr/>
          </p:nvSpPr>
          <p:spPr>
            <a:xfrm>
              <a:off x="1792619" y="3844743"/>
              <a:ext cx="3010003" cy="830997"/>
            </a:xfrm>
            <a:prstGeom prst="rect">
              <a:avLst/>
            </a:prstGeom>
            <a:noFill/>
          </p:spPr>
          <p:txBody>
            <a:bodyPr wrap="square" rtlCol="0">
              <a:spAutoFit/>
            </a:bodyPr>
            <a:lstStyle/>
            <a:p>
              <a:r>
                <a:rPr lang="en-US" sz="2400" dirty="0">
                  <a:solidFill>
                    <a:schemeClr val="bg2">
                      <a:lumMod val="10000"/>
                    </a:schemeClr>
                  </a:solidFill>
                  <a:latin typeface="Gotham Bold" charset="0"/>
                  <a:ea typeface="Gotham Bold" charset="0"/>
                  <a:cs typeface="Gotham Bold" charset="0"/>
                </a:rPr>
                <a:t>INSURANCE COMPANIES</a:t>
              </a:r>
            </a:p>
          </p:txBody>
        </p:sp>
      </p:grpSp>
      <p:sp>
        <p:nvSpPr>
          <p:cNvPr id="7" name="Rectangle 6">
            <a:extLst>
              <a:ext uri="{FF2B5EF4-FFF2-40B4-BE49-F238E27FC236}">
                <a16:creationId xmlns:a16="http://schemas.microsoft.com/office/drawing/2014/main" id="{1457C1C0-9554-284B-BD0C-400A5E4400A6}"/>
              </a:ext>
            </a:extLst>
          </p:cNvPr>
          <p:cNvSpPr/>
          <p:nvPr/>
        </p:nvSpPr>
        <p:spPr>
          <a:xfrm>
            <a:off x="3479459" y="4995864"/>
            <a:ext cx="8235718" cy="1477328"/>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For the health care department, insights will provide information on areas that have high accident counts that require medical assistance and the type of treatment required. This can lead towards improved resource allocation in areas of high road traffic crashes, development of post-crash survival strategies and training for relevant staff. </a:t>
            </a:r>
            <a:endParaRPr lang="en-AU" dirty="0">
              <a:solidFill>
                <a:srgbClr val="000000"/>
              </a:solidFill>
              <a:latin typeface="Avenir Next" panose="020B0503020202020204" pitchFamily="34" charset="0"/>
              <a:ea typeface="Calibri" panose="020F0502020204030204" pitchFamily="34" charset="0"/>
              <a:cs typeface="Ëˇœ˛"/>
            </a:endParaRPr>
          </a:p>
        </p:txBody>
      </p:sp>
      <p:grpSp>
        <p:nvGrpSpPr>
          <p:cNvPr id="22" name="Group 21">
            <a:extLst>
              <a:ext uri="{FF2B5EF4-FFF2-40B4-BE49-F238E27FC236}">
                <a16:creationId xmlns:a16="http://schemas.microsoft.com/office/drawing/2014/main" id="{DE38BA7C-3475-4E42-BB2F-BD0A8F40FA0B}"/>
              </a:ext>
            </a:extLst>
          </p:cNvPr>
          <p:cNvGrpSpPr/>
          <p:nvPr/>
        </p:nvGrpSpPr>
        <p:grpSpPr>
          <a:xfrm>
            <a:off x="476822" y="5083412"/>
            <a:ext cx="2914560" cy="1107996"/>
            <a:chOff x="845492" y="3708606"/>
            <a:chExt cx="3957130" cy="1107996"/>
          </a:xfrm>
        </p:grpSpPr>
        <p:sp>
          <p:nvSpPr>
            <p:cNvPr id="24" name="TextBox 23">
              <a:extLst>
                <a:ext uri="{FF2B5EF4-FFF2-40B4-BE49-F238E27FC236}">
                  <a16:creationId xmlns:a16="http://schemas.microsoft.com/office/drawing/2014/main" id="{A48D76FD-1B7A-7540-8003-97AE87D47EDC}"/>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3</a:t>
              </a:r>
            </a:p>
          </p:txBody>
        </p:sp>
        <p:sp>
          <p:nvSpPr>
            <p:cNvPr id="25" name="TextBox 24">
              <a:extLst>
                <a:ext uri="{FF2B5EF4-FFF2-40B4-BE49-F238E27FC236}">
                  <a16:creationId xmlns:a16="http://schemas.microsoft.com/office/drawing/2014/main" id="{AAF52975-4385-5F49-AC36-6E755DAA5AF5}"/>
                </a:ext>
              </a:extLst>
            </p:cNvPr>
            <p:cNvSpPr txBox="1"/>
            <p:nvPr/>
          </p:nvSpPr>
          <p:spPr>
            <a:xfrm>
              <a:off x="1792619" y="3844743"/>
              <a:ext cx="3010003" cy="830997"/>
            </a:xfrm>
            <a:prstGeom prst="rect">
              <a:avLst/>
            </a:prstGeom>
            <a:noFill/>
          </p:spPr>
          <p:txBody>
            <a:bodyPr wrap="square" rtlCol="0">
              <a:spAutoFit/>
            </a:bodyPr>
            <a:lstStyle/>
            <a:p>
              <a:r>
                <a:rPr lang="en-US" sz="2400" dirty="0">
                  <a:solidFill>
                    <a:schemeClr val="bg2">
                      <a:lumMod val="10000"/>
                    </a:schemeClr>
                  </a:solidFill>
                  <a:latin typeface="Gotham Bold" charset="0"/>
                  <a:ea typeface="Gotham Bold" charset="0"/>
                  <a:cs typeface="Gotham Bold" charset="0"/>
                </a:rPr>
                <a:t>HEALTH CARE</a:t>
              </a:r>
            </a:p>
          </p:txBody>
        </p:sp>
      </p:grpSp>
      <p:cxnSp>
        <p:nvCxnSpPr>
          <p:cNvPr id="26" name="Straight Connector 25">
            <a:extLst>
              <a:ext uri="{FF2B5EF4-FFF2-40B4-BE49-F238E27FC236}">
                <a16:creationId xmlns:a16="http://schemas.microsoft.com/office/drawing/2014/main" id="{09493CB7-CEE7-AA40-847A-A706AB67A462}"/>
              </a:ext>
            </a:extLst>
          </p:cNvPr>
          <p:cNvCxnSpPr>
            <a:cxnSpLocks/>
          </p:cNvCxnSpPr>
          <p:nvPr/>
        </p:nvCxnSpPr>
        <p:spPr>
          <a:xfrm>
            <a:off x="3391382" y="1623473"/>
            <a:ext cx="0" cy="5089843"/>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5959097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9CAC11-7940-E54C-A77D-23C3A0F6EF79}"/>
              </a:ext>
            </a:extLst>
          </p:cNvPr>
          <p:cNvSpPr/>
          <p:nvPr/>
        </p:nvSpPr>
        <p:spPr>
          <a:xfrm>
            <a:off x="0" y="0"/>
            <a:ext cx="5189135"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C3C31EF-4958-6B4F-A5A2-36ABEF236DB6}"/>
              </a:ext>
            </a:extLst>
          </p:cNvPr>
          <p:cNvSpPr txBox="1">
            <a:spLocks/>
          </p:cNvSpPr>
          <p:nvPr/>
        </p:nvSpPr>
        <p:spPr>
          <a:xfrm>
            <a:off x="0" y="411923"/>
            <a:ext cx="5189135" cy="7466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Gotham Bold" charset="0"/>
                <a:ea typeface="Gotham Bold" charset="0"/>
                <a:cs typeface="Gotham Bold" charset="0"/>
              </a:defRPr>
            </a:lvl1pPr>
          </a:lstStyle>
          <a:p>
            <a:pPr algn="ctr"/>
            <a:r>
              <a:rPr lang="en-US" sz="2800" dirty="0">
                <a:solidFill>
                  <a:schemeClr val="tx2">
                    <a:lumMod val="50000"/>
                  </a:schemeClr>
                </a:solidFill>
                <a:latin typeface="Gotham Bold" panose="02000804040000020004" pitchFamily="2" charset="0"/>
              </a:rPr>
              <a:t>THE DATASET</a:t>
            </a:r>
          </a:p>
        </p:txBody>
      </p:sp>
      <p:graphicFrame>
        <p:nvGraphicFramePr>
          <p:cNvPr id="12" name="Table 11">
            <a:extLst>
              <a:ext uri="{FF2B5EF4-FFF2-40B4-BE49-F238E27FC236}">
                <a16:creationId xmlns:a16="http://schemas.microsoft.com/office/drawing/2014/main" id="{C6AD03CF-15FF-3A43-AD7D-A88470F24C6D}"/>
              </a:ext>
            </a:extLst>
          </p:cNvPr>
          <p:cNvGraphicFramePr>
            <a:graphicFrameLocks noGrp="1"/>
          </p:cNvGraphicFramePr>
          <p:nvPr>
            <p:extLst>
              <p:ext uri="{D42A27DB-BD31-4B8C-83A1-F6EECF244321}">
                <p14:modId xmlns:p14="http://schemas.microsoft.com/office/powerpoint/2010/main" val="3481777581"/>
              </p:ext>
            </p:extLst>
          </p:nvPr>
        </p:nvGraphicFramePr>
        <p:xfrm>
          <a:off x="5963672" y="303462"/>
          <a:ext cx="5518414" cy="6251076"/>
        </p:xfrm>
        <a:graphic>
          <a:graphicData uri="http://schemas.openxmlformats.org/drawingml/2006/table">
            <a:tbl>
              <a:tblPr firstRow="1" firstCol="1" bandRow="1"/>
              <a:tblGrid>
                <a:gridCol w="1293247">
                  <a:extLst>
                    <a:ext uri="{9D8B030D-6E8A-4147-A177-3AD203B41FA5}">
                      <a16:colId xmlns:a16="http://schemas.microsoft.com/office/drawing/2014/main" val="1431394625"/>
                    </a:ext>
                  </a:extLst>
                </a:gridCol>
                <a:gridCol w="4225167">
                  <a:extLst>
                    <a:ext uri="{9D8B030D-6E8A-4147-A177-3AD203B41FA5}">
                      <a16:colId xmlns:a16="http://schemas.microsoft.com/office/drawing/2014/main" val="1063019793"/>
                    </a:ext>
                  </a:extLst>
                </a:gridCol>
              </a:tblGrid>
              <a:tr h="164502">
                <a:tc>
                  <a:txBody>
                    <a:bodyPr/>
                    <a:lstStyle/>
                    <a:p>
                      <a:pPr marL="0" marR="0" algn="l" fontAlgn="t">
                        <a:lnSpc>
                          <a:spcPct val="107000"/>
                        </a:lnSpc>
                        <a:spcBef>
                          <a:spcPts val="0"/>
                        </a:spcBef>
                        <a:spcAft>
                          <a:spcPts val="0"/>
                        </a:spcAft>
                      </a:pPr>
                      <a:r>
                        <a:rPr lang="en-US" sz="800" b="1"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Attribute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1"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Description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940410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OBJECTID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ESRI unique identifier</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84378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SHAPE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ESRI geometry field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84112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INCKEY</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Unique key for the incident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470294"/>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COLDETKEY</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Secondary key for the incident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896324"/>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ADDRTYPE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dirty="0">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Collision address type</a:t>
                      </a:r>
                      <a:endParaRPr lang="en-US" sz="1200" b="0" i="0" u="none" strike="noStrike" dirty="0">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11980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INTKEY</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dirty="0">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Key that corresponds to the intersection associated with a collision</a:t>
                      </a:r>
                      <a:endParaRPr lang="en-US" sz="1200" b="0" i="0" u="none" strike="noStrike" dirty="0">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67446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LOCATION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Description of the general location of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696009"/>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EXCEPTRSNCODE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 </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41764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EXCEPTRSNDESC</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 </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35513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SEVERITYCODE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Code that corresponds to the severity of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00443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SEVERITYDESC</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Detailed description of the severity of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472295"/>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COLLISIONTYPE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Collision type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56331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PERSONCOUNT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Total number of people involved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36487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PEDCOUNT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pedestrians involved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44333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PEDCYLCOUNT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bicycles involved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15323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VEHCOUNT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vehicles involved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73214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INJURIES</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total injuries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265158"/>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SERIOUSINJURIES</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serious injuries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59492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FATALITIES</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of fatalities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058059"/>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INCDATE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Date of incident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03076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INCDTTM</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Date/time of incident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434434"/>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JUNCTIONTYPE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Category of junction at which collision took place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845584"/>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SDOT_COLCODE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Code given to the collision by SDOT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201443"/>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SDOT_COLDESC</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Description of the collision corresponding to the collision code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9613825"/>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INATTENTIONIND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Whether or not collision was due to inattention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615497"/>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UNDERINFL</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Whether or not a driver involved was under the influence of drugs or alcohol</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79495"/>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WEATHER</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Weather conditions during the time of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79145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ROADCOND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Road conditions during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9286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LIGHTCOND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Light conditions during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521553"/>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PEDROWNOTGRNT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Whether or not the pedestrian right of way was not granted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293236"/>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SDOTCOLNUM</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Number given to the collision by SDOT</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490065"/>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SPEEDING</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Whether or not speeding was a factor in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15372"/>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ST_COLCODE</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Code provided by the state describing the collision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443360"/>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ST_COLDESC</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Description that corresponds to the state’s coding designation</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022019"/>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SEGLANEKEY</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A key for the lane segment in which the collision occurred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497325"/>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CROSSWALKKEY</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A key for the crosswalk at which the collision occurred</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313354"/>
                  </a:ext>
                </a:extLst>
              </a:tr>
              <a:tr h="164502">
                <a:tc>
                  <a:txBody>
                    <a:bodyPr/>
                    <a:lstStyle/>
                    <a:p>
                      <a:pPr marL="0" marR="0" algn="l" fontAlgn="t">
                        <a:lnSpc>
                          <a:spcPct val="107000"/>
                        </a:lnSpc>
                        <a:spcBef>
                          <a:spcPts val="0"/>
                        </a:spcBef>
                        <a:spcAft>
                          <a:spcPts val="0"/>
                        </a:spcAft>
                      </a:pPr>
                      <a:r>
                        <a:rPr lang="en-US" sz="800" b="0" i="0" u="none" strike="noStrike">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HITPARKEDCAR</a:t>
                      </a:r>
                      <a:endParaRPr lang="en-US" sz="1200" b="0" i="0" u="none" strike="noStrike">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800" b="0" i="0" u="none" strike="noStrike" dirty="0">
                          <a:solidFill>
                            <a:srgbClr val="000000"/>
                          </a:solidFill>
                          <a:effectLst/>
                          <a:latin typeface="Avenir Next" panose="020B0503020202020204" pitchFamily="34" charset="0"/>
                          <a:ea typeface="Times New Roman" panose="02020603050405020304" pitchFamily="18" charset="0"/>
                          <a:cs typeface="Calibri" panose="020F0502020204030204" pitchFamily="34" charset="0"/>
                        </a:rPr>
                        <a:t>Whether or not the collision involved hitting a parked car</a:t>
                      </a:r>
                      <a:endParaRPr lang="en-US" sz="1200" b="0" i="0" u="none" strike="noStrike" dirty="0">
                        <a:effectLst/>
                        <a:latin typeface="Avenir Next" panose="020B0503020202020204" pitchFamily="34" charset="0"/>
                      </a:endParaRPr>
                    </a:p>
                  </a:txBody>
                  <a:tcPr marL="47068" marR="47068" marT="65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279590"/>
                  </a:ext>
                </a:extLst>
              </a:tr>
            </a:tbl>
          </a:graphicData>
        </a:graphic>
      </p:graphicFrame>
      <p:sp>
        <p:nvSpPr>
          <p:cNvPr id="4" name="Rectangle 3">
            <a:extLst>
              <a:ext uri="{FF2B5EF4-FFF2-40B4-BE49-F238E27FC236}">
                <a16:creationId xmlns:a16="http://schemas.microsoft.com/office/drawing/2014/main" id="{ED7D7528-9683-9A45-9E10-1D347063E6A6}"/>
              </a:ext>
            </a:extLst>
          </p:cNvPr>
          <p:cNvSpPr/>
          <p:nvPr/>
        </p:nvSpPr>
        <p:spPr>
          <a:xfrm>
            <a:off x="374248" y="1158535"/>
            <a:ext cx="4568142" cy="545918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dirty="0">
                <a:solidFill>
                  <a:schemeClr val="bg1"/>
                </a:solidFill>
                <a:latin typeface="Avenir Next" panose="020B0503020202020204" pitchFamily="34" charset="0"/>
                <a:ea typeface="Calibri" panose="020F0502020204030204" pitchFamily="34" charset="0"/>
                <a:cs typeface="Ëˇœ˛"/>
              </a:rPr>
              <a:t>Data that outlines the collisions in the Seattle area from the year 2004 to current can be found </a:t>
            </a:r>
            <a:r>
              <a:rPr lang="en-GB" u="sng" dirty="0">
                <a:solidFill>
                  <a:schemeClr val="bg1"/>
                </a:solidFill>
                <a:latin typeface="Avenir Next" panose="020B0503020202020204" pitchFamily="34" charset="0"/>
                <a:ea typeface="Calibri" panose="020F0502020204030204" pitchFamily="34" charset="0"/>
                <a:cs typeface="Ëˇœ˛"/>
                <a:hlinkClick r:id="rId2">
                  <a:extLst>
                    <a:ext uri="{A12FA001-AC4F-418D-AE19-62706E023703}">
                      <ahyp:hlinkClr xmlns:ahyp="http://schemas.microsoft.com/office/drawing/2018/hyperlinkcolor" val="tx"/>
                    </a:ext>
                  </a:extLst>
                </a:hlinkClick>
              </a:rPr>
              <a:t>here</a:t>
            </a:r>
            <a:r>
              <a:rPr lang="en-GB" u="sng" dirty="0">
                <a:solidFill>
                  <a:schemeClr val="bg1"/>
                </a:solidFill>
                <a:latin typeface="Avenir Next" panose="020B0503020202020204" pitchFamily="34" charset="0"/>
                <a:ea typeface="Calibri" panose="020F0502020204030204" pitchFamily="34" charset="0"/>
                <a:cs typeface="Ëˇœ˛"/>
              </a:rPr>
              <a:t>.</a:t>
            </a:r>
            <a:endParaRPr lang="en-GB" dirty="0">
              <a:solidFill>
                <a:schemeClr val="bg1"/>
              </a:solidFill>
              <a:latin typeface="Avenir Next" panose="020B0503020202020204" pitchFamily="34" charset="0"/>
              <a:ea typeface="Calibri" panose="020F0502020204030204" pitchFamily="34" charset="0"/>
              <a:cs typeface="Ëˇœ˛"/>
            </a:endParaRPr>
          </a:p>
          <a:p>
            <a:pPr marL="285750" indent="-285750" algn="just">
              <a:lnSpc>
                <a:spcPct val="150000"/>
              </a:lnSpc>
              <a:buFont typeface="Arial" panose="020B0604020202020204" pitchFamily="34" charset="0"/>
              <a:buChar char="•"/>
            </a:pPr>
            <a:r>
              <a:rPr lang="en-GB" dirty="0">
                <a:solidFill>
                  <a:schemeClr val="bg1"/>
                </a:solidFill>
                <a:latin typeface="Avenir Next" panose="020B0503020202020204" pitchFamily="34" charset="0"/>
                <a:ea typeface="Calibri" panose="020F0502020204030204" pitchFamily="34" charset="0"/>
                <a:cs typeface="Ëˇœ˛"/>
              </a:rPr>
              <a:t>And the metadata can be found </a:t>
            </a:r>
            <a:r>
              <a:rPr lang="en-GB" u="sng" dirty="0">
                <a:solidFill>
                  <a:schemeClr val="bg1"/>
                </a:solidFill>
                <a:latin typeface="Avenir Next" panose="020B0503020202020204" pitchFamily="34" charset="0"/>
                <a:ea typeface="Calibri" panose="020F0502020204030204" pitchFamily="34" charset="0"/>
                <a:cs typeface="Ëˇœ˛"/>
                <a:hlinkClick r:id="rId3">
                  <a:extLst>
                    <a:ext uri="{A12FA001-AC4F-418D-AE19-62706E023703}">
                      <ahyp:hlinkClr xmlns:ahyp="http://schemas.microsoft.com/office/drawing/2018/hyperlinkcolor" val="tx"/>
                    </a:ext>
                  </a:extLst>
                </a:hlinkClick>
              </a:rPr>
              <a:t>here</a:t>
            </a:r>
            <a:r>
              <a:rPr lang="en-GB" dirty="0">
                <a:solidFill>
                  <a:schemeClr val="bg1"/>
                </a:solidFill>
                <a:latin typeface="Avenir Next" panose="020B0503020202020204" pitchFamily="34" charset="0"/>
                <a:ea typeface="Calibri" panose="020F0502020204030204" pitchFamily="34" charset="0"/>
                <a:cs typeface="Ëˇœ˛"/>
              </a:rPr>
              <a:t>. </a:t>
            </a:r>
          </a:p>
          <a:p>
            <a:pPr marL="285750" indent="-285750" algn="just">
              <a:lnSpc>
                <a:spcPct val="150000"/>
              </a:lnSpc>
              <a:buFont typeface="Arial" panose="020B0604020202020204" pitchFamily="34" charset="0"/>
              <a:buChar char="•"/>
            </a:pPr>
            <a:r>
              <a:rPr lang="en-GB" dirty="0">
                <a:solidFill>
                  <a:schemeClr val="bg1"/>
                </a:solidFill>
                <a:latin typeface="Avenir Next" panose="020B0503020202020204" pitchFamily="34" charset="0"/>
                <a:ea typeface="Calibri" panose="020F0502020204030204" pitchFamily="34" charset="0"/>
                <a:cs typeface="Ëˇœ˛"/>
              </a:rPr>
              <a:t>The data is collected by the SDOT Traffic Management Division and is updated weekly. </a:t>
            </a:r>
          </a:p>
          <a:p>
            <a:pPr marL="285750" indent="-285750" algn="just">
              <a:lnSpc>
                <a:spcPct val="150000"/>
              </a:lnSpc>
              <a:buFont typeface="Arial" panose="020B0604020202020204" pitchFamily="34" charset="0"/>
              <a:buChar char="•"/>
            </a:pPr>
            <a:r>
              <a:rPr lang="en-GB" dirty="0">
                <a:solidFill>
                  <a:schemeClr val="bg1"/>
                </a:solidFill>
                <a:latin typeface="Avenir Next" panose="020B0503020202020204" pitchFamily="34" charset="0"/>
                <a:ea typeface="Calibri" panose="020F0502020204030204" pitchFamily="34" charset="0"/>
                <a:cs typeface="Ëˇœ˛"/>
              </a:rPr>
              <a:t>It includes data of all types of collisions across all types of transportation methods. </a:t>
            </a:r>
          </a:p>
          <a:p>
            <a:pPr marL="285750" indent="-285750" algn="just">
              <a:lnSpc>
                <a:spcPct val="150000"/>
              </a:lnSpc>
              <a:buFont typeface="Arial" panose="020B0604020202020204" pitchFamily="34" charset="0"/>
              <a:buChar char="•"/>
            </a:pPr>
            <a:r>
              <a:rPr lang="en-GB" dirty="0">
                <a:solidFill>
                  <a:schemeClr val="bg1"/>
                </a:solidFill>
                <a:latin typeface="Avenir Next" panose="020B0503020202020204" pitchFamily="34" charset="0"/>
                <a:ea typeface="Calibri" panose="020F0502020204030204" pitchFamily="34" charset="0"/>
                <a:cs typeface="Ëˇœ˛"/>
              </a:rPr>
              <a:t>The dataset, at the time of writing this report, contains 194,673 reported accidents. </a:t>
            </a:r>
            <a:endParaRPr lang="en-US" dirty="0">
              <a:solidFill>
                <a:schemeClr val="bg1"/>
              </a:solidFill>
            </a:endParaRPr>
          </a:p>
        </p:txBody>
      </p:sp>
      <p:cxnSp>
        <p:nvCxnSpPr>
          <p:cNvPr id="13" name="Straight Connector 12">
            <a:extLst>
              <a:ext uri="{FF2B5EF4-FFF2-40B4-BE49-F238E27FC236}">
                <a16:creationId xmlns:a16="http://schemas.microsoft.com/office/drawing/2014/main" id="{55FF3D93-E8B2-EB40-ABBE-06D5B095D0D5}"/>
              </a:ext>
            </a:extLst>
          </p:cNvPr>
          <p:cNvCxnSpPr/>
          <p:nvPr/>
        </p:nvCxnSpPr>
        <p:spPr>
          <a:xfrm>
            <a:off x="2004671" y="411923"/>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77159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2857419" y="297910"/>
            <a:ext cx="6477161" cy="1325563"/>
          </a:xfrm>
        </p:spPr>
        <p:txBody>
          <a:bodyPr/>
          <a:lstStyle/>
          <a:p>
            <a:pPr algn="ctr"/>
            <a:r>
              <a:rPr lang="en-US" dirty="0">
                <a:solidFill>
                  <a:schemeClr val="tx1">
                    <a:lumMod val="75000"/>
                  </a:schemeClr>
                </a:solidFill>
                <a:latin typeface="Gotham Bold" panose="02000804040000020004" pitchFamily="2" charset="0"/>
              </a:rPr>
              <a:t>DATA PREPARATION</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6D2098B-19BD-454F-B9F1-E94A10F8D204}"/>
              </a:ext>
            </a:extLst>
          </p:cNvPr>
          <p:cNvGrpSpPr/>
          <p:nvPr/>
        </p:nvGrpSpPr>
        <p:grpSpPr>
          <a:xfrm>
            <a:off x="476822" y="1945869"/>
            <a:ext cx="2922526" cy="1107996"/>
            <a:chOff x="845492" y="3708606"/>
            <a:chExt cx="3967947" cy="1107996"/>
          </a:xfrm>
        </p:grpSpPr>
        <p:sp>
          <p:nvSpPr>
            <p:cNvPr id="14" name="TextBox 13">
              <a:extLst>
                <a:ext uri="{FF2B5EF4-FFF2-40B4-BE49-F238E27FC236}">
                  <a16:creationId xmlns:a16="http://schemas.microsoft.com/office/drawing/2014/main" id="{95B555C5-B4C1-E040-976B-EDAC75F13E32}"/>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1</a:t>
              </a:r>
            </a:p>
          </p:txBody>
        </p:sp>
        <p:sp>
          <p:nvSpPr>
            <p:cNvPr id="15" name="TextBox 14">
              <a:extLst>
                <a:ext uri="{FF2B5EF4-FFF2-40B4-BE49-F238E27FC236}">
                  <a16:creationId xmlns:a16="http://schemas.microsoft.com/office/drawing/2014/main" id="{077E9193-D925-ED41-9FE8-A83BA0932214}"/>
                </a:ext>
              </a:extLst>
            </p:cNvPr>
            <p:cNvSpPr txBox="1"/>
            <p:nvPr/>
          </p:nvSpPr>
          <p:spPr>
            <a:xfrm>
              <a:off x="1803460" y="3942538"/>
              <a:ext cx="3009979" cy="646331"/>
            </a:xfrm>
            <a:prstGeom prst="rect">
              <a:avLst/>
            </a:prstGeom>
            <a:noFill/>
          </p:spPr>
          <p:txBody>
            <a:bodyPr wrap="square" rtlCol="0">
              <a:spAutoFit/>
            </a:bodyPr>
            <a:lstStyle/>
            <a:p>
              <a:r>
                <a:rPr lang="en-US" dirty="0">
                  <a:solidFill>
                    <a:schemeClr val="bg2">
                      <a:lumMod val="10000"/>
                    </a:schemeClr>
                  </a:solidFill>
                  <a:latin typeface="Gotham Bold" charset="0"/>
                  <a:ea typeface="Gotham Bold" charset="0"/>
                  <a:cs typeface="Gotham Bold" charset="0"/>
                </a:rPr>
                <a:t>REMOVE CORRUPT DATA  </a:t>
              </a:r>
            </a:p>
          </p:txBody>
        </p:sp>
      </p:grpSp>
      <p:grpSp>
        <p:nvGrpSpPr>
          <p:cNvPr id="18" name="Group 17">
            <a:extLst>
              <a:ext uri="{FF2B5EF4-FFF2-40B4-BE49-F238E27FC236}">
                <a16:creationId xmlns:a16="http://schemas.microsoft.com/office/drawing/2014/main" id="{83B3BBF9-565B-2C48-ACDF-4A058459050E}"/>
              </a:ext>
            </a:extLst>
          </p:cNvPr>
          <p:cNvGrpSpPr/>
          <p:nvPr/>
        </p:nvGrpSpPr>
        <p:grpSpPr>
          <a:xfrm>
            <a:off x="458182" y="3828610"/>
            <a:ext cx="3665381" cy="1107996"/>
            <a:chOff x="845492" y="3708606"/>
            <a:chExt cx="4976528" cy="1107996"/>
          </a:xfrm>
        </p:grpSpPr>
        <p:sp>
          <p:nvSpPr>
            <p:cNvPr id="20" name="TextBox 19">
              <a:extLst>
                <a:ext uri="{FF2B5EF4-FFF2-40B4-BE49-F238E27FC236}">
                  <a16:creationId xmlns:a16="http://schemas.microsoft.com/office/drawing/2014/main" id="{16AA4F3B-BD05-E645-B18A-6331E87C29DD}"/>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2</a:t>
              </a:r>
            </a:p>
          </p:txBody>
        </p:sp>
        <p:sp>
          <p:nvSpPr>
            <p:cNvPr id="21" name="TextBox 20">
              <a:extLst>
                <a:ext uri="{FF2B5EF4-FFF2-40B4-BE49-F238E27FC236}">
                  <a16:creationId xmlns:a16="http://schemas.microsoft.com/office/drawing/2014/main" id="{042BF5F2-773D-4148-9A3E-A0D942AE0176}"/>
                </a:ext>
              </a:extLst>
            </p:cNvPr>
            <p:cNvSpPr txBox="1"/>
            <p:nvPr/>
          </p:nvSpPr>
          <p:spPr>
            <a:xfrm>
              <a:off x="1790544" y="3944131"/>
              <a:ext cx="4031476" cy="646331"/>
            </a:xfrm>
            <a:prstGeom prst="rect">
              <a:avLst/>
            </a:prstGeom>
            <a:noFill/>
          </p:spPr>
          <p:txBody>
            <a:bodyPr wrap="square" rtlCol="0">
              <a:spAutoFit/>
            </a:bodyPr>
            <a:lstStyle/>
            <a:p>
              <a:r>
                <a:rPr lang="en-US" dirty="0">
                  <a:solidFill>
                    <a:schemeClr val="bg2">
                      <a:lumMod val="10000"/>
                    </a:schemeClr>
                  </a:solidFill>
                  <a:latin typeface="Gotham Bold" charset="0"/>
                  <a:ea typeface="Gotham Bold" charset="0"/>
                  <a:cs typeface="Gotham Bold" charset="0"/>
                </a:rPr>
                <a:t>REMOVE UNSUITBALE FEATURE ATTRIBUTES</a:t>
              </a:r>
            </a:p>
          </p:txBody>
        </p:sp>
      </p:grpSp>
      <p:grpSp>
        <p:nvGrpSpPr>
          <p:cNvPr id="22" name="Group 21">
            <a:extLst>
              <a:ext uri="{FF2B5EF4-FFF2-40B4-BE49-F238E27FC236}">
                <a16:creationId xmlns:a16="http://schemas.microsoft.com/office/drawing/2014/main" id="{DE38BA7C-3475-4E42-BB2F-BD0A8F40FA0B}"/>
              </a:ext>
            </a:extLst>
          </p:cNvPr>
          <p:cNvGrpSpPr/>
          <p:nvPr/>
        </p:nvGrpSpPr>
        <p:grpSpPr>
          <a:xfrm>
            <a:off x="474637" y="5381088"/>
            <a:ext cx="2966886" cy="1107996"/>
            <a:chOff x="845492" y="3708606"/>
            <a:chExt cx="4028174" cy="1107996"/>
          </a:xfrm>
        </p:grpSpPr>
        <p:sp>
          <p:nvSpPr>
            <p:cNvPr id="24" name="TextBox 23">
              <a:extLst>
                <a:ext uri="{FF2B5EF4-FFF2-40B4-BE49-F238E27FC236}">
                  <a16:creationId xmlns:a16="http://schemas.microsoft.com/office/drawing/2014/main" id="{A48D76FD-1B7A-7540-8003-97AE87D47EDC}"/>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3</a:t>
              </a:r>
            </a:p>
          </p:txBody>
        </p:sp>
        <p:sp>
          <p:nvSpPr>
            <p:cNvPr id="25" name="TextBox 24">
              <a:extLst>
                <a:ext uri="{FF2B5EF4-FFF2-40B4-BE49-F238E27FC236}">
                  <a16:creationId xmlns:a16="http://schemas.microsoft.com/office/drawing/2014/main" id="{AAF52975-4385-5F49-AC36-6E755DAA5AF5}"/>
                </a:ext>
              </a:extLst>
            </p:cNvPr>
            <p:cNvSpPr txBox="1"/>
            <p:nvPr/>
          </p:nvSpPr>
          <p:spPr>
            <a:xfrm>
              <a:off x="1863663" y="3950021"/>
              <a:ext cx="3010003" cy="646331"/>
            </a:xfrm>
            <a:prstGeom prst="rect">
              <a:avLst/>
            </a:prstGeom>
            <a:noFill/>
          </p:spPr>
          <p:txBody>
            <a:bodyPr wrap="square" rtlCol="0">
              <a:spAutoFit/>
            </a:bodyPr>
            <a:lstStyle/>
            <a:p>
              <a:r>
                <a:rPr lang="en-US" dirty="0">
                  <a:solidFill>
                    <a:schemeClr val="bg2">
                      <a:lumMod val="10000"/>
                    </a:schemeClr>
                  </a:solidFill>
                  <a:latin typeface="Gotham Bold" charset="0"/>
                  <a:ea typeface="Gotham Bold" charset="0"/>
                  <a:cs typeface="Gotham Bold" charset="0"/>
                </a:rPr>
                <a:t>REMOVE NULL VALUES</a:t>
              </a:r>
            </a:p>
          </p:txBody>
        </p:sp>
      </p:grpSp>
      <p:cxnSp>
        <p:nvCxnSpPr>
          <p:cNvPr id="26" name="Straight Connector 25">
            <a:extLst>
              <a:ext uri="{FF2B5EF4-FFF2-40B4-BE49-F238E27FC236}">
                <a16:creationId xmlns:a16="http://schemas.microsoft.com/office/drawing/2014/main" id="{09493CB7-CEE7-AA40-847A-A706AB67A462}"/>
              </a:ext>
            </a:extLst>
          </p:cNvPr>
          <p:cNvCxnSpPr>
            <a:cxnSpLocks/>
          </p:cNvCxnSpPr>
          <p:nvPr/>
        </p:nvCxnSpPr>
        <p:spPr>
          <a:xfrm>
            <a:off x="4123563" y="1623473"/>
            <a:ext cx="0" cy="5089843"/>
          </a:xfrm>
          <a:prstGeom prst="line">
            <a:avLst/>
          </a:prstGeom>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01E27E87-49DB-2A49-A2DB-64C8E2A97319}"/>
              </a:ext>
            </a:extLst>
          </p:cNvPr>
          <p:cNvSpPr/>
          <p:nvPr/>
        </p:nvSpPr>
        <p:spPr>
          <a:xfrm>
            <a:off x="4243751" y="1945869"/>
            <a:ext cx="7649375" cy="923330"/>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All rows that had the data point of NEI (not enough information) in the column EXCEPTRSNCODE were removed. This was because the data point indicated that the entire row had corrupt data. </a:t>
            </a:r>
            <a:endParaRPr lang="en-AU" dirty="0">
              <a:solidFill>
                <a:srgbClr val="000000"/>
              </a:solidFill>
              <a:latin typeface="Avenir Next" panose="020B0503020202020204" pitchFamily="34" charset="0"/>
              <a:ea typeface="Calibri" panose="020F0502020204030204" pitchFamily="34" charset="0"/>
              <a:cs typeface="Ëˇœ˛"/>
            </a:endParaRPr>
          </a:p>
        </p:txBody>
      </p:sp>
      <p:sp>
        <p:nvSpPr>
          <p:cNvPr id="6" name="Rectangle 5">
            <a:extLst>
              <a:ext uri="{FF2B5EF4-FFF2-40B4-BE49-F238E27FC236}">
                <a16:creationId xmlns:a16="http://schemas.microsoft.com/office/drawing/2014/main" id="{B0D4D48C-2746-FB46-A411-470580C3737C}"/>
              </a:ext>
            </a:extLst>
          </p:cNvPr>
          <p:cNvSpPr/>
          <p:nvPr/>
        </p:nvSpPr>
        <p:spPr>
          <a:xfrm>
            <a:off x="4243751" y="3366945"/>
            <a:ext cx="7649375" cy="2031325"/>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Columns that had no relevance to the prediction of an accident or were data points from after the accident and so irrelevant in the prediction were removed. These columns were: </a:t>
            </a:r>
          </a:p>
          <a:p>
            <a:r>
              <a:rPr lang="en-GB" dirty="0">
                <a:solidFill>
                  <a:srgbClr val="000000"/>
                </a:solidFill>
                <a:latin typeface="Avenir Next" panose="020B0503020202020204" pitchFamily="34" charset="0"/>
                <a:ea typeface="Calibri" panose="020F0502020204030204" pitchFamily="34" charset="0"/>
                <a:cs typeface="Ëˇœ˛"/>
              </a:rPr>
              <a:t>EXCEPTRSNCODE, EXCEPTRSNDESC, INTKEY, INCKEY, COLDETKEY, SEGLANEKEY, CROSSWALKKEY, SEVERITYCODE.1, REPORTNO, SEVERITYDESC, SDOTCOLNUM, ST_COLDESC, LOCATION, STATUS, X, Y, INCDATE, INCDTTM, SDOT_COLCODE, SDOT_COLDESC</a:t>
            </a:r>
            <a:r>
              <a:rPr lang="en-AU" dirty="0"/>
              <a:t> </a:t>
            </a:r>
            <a:endParaRPr lang="en-US" dirty="0"/>
          </a:p>
        </p:txBody>
      </p:sp>
      <p:sp>
        <p:nvSpPr>
          <p:cNvPr id="9" name="Rectangle 8">
            <a:extLst>
              <a:ext uri="{FF2B5EF4-FFF2-40B4-BE49-F238E27FC236}">
                <a16:creationId xmlns:a16="http://schemas.microsoft.com/office/drawing/2014/main" id="{3FC574BF-40C7-7248-9544-4BB9BB577633}"/>
              </a:ext>
            </a:extLst>
          </p:cNvPr>
          <p:cNvSpPr/>
          <p:nvPr/>
        </p:nvSpPr>
        <p:spPr>
          <a:xfrm>
            <a:off x="4243751" y="5896016"/>
            <a:ext cx="7332151" cy="369332"/>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All null values from important columns were removed. </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408804152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2857419" y="297910"/>
            <a:ext cx="7386176" cy="1325563"/>
          </a:xfrm>
        </p:spPr>
        <p:txBody>
          <a:bodyPr/>
          <a:lstStyle/>
          <a:p>
            <a:pPr algn="ctr"/>
            <a:r>
              <a:rPr lang="en-US" dirty="0">
                <a:solidFill>
                  <a:schemeClr val="tx1">
                    <a:lumMod val="75000"/>
                  </a:schemeClr>
                </a:solidFill>
                <a:latin typeface="Gotham Bold" panose="02000804040000020004" pitchFamily="2" charset="0"/>
              </a:rPr>
              <a:t>DATA PREPARATION CONT. </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6D2098B-19BD-454F-B9F1-E94A10F8D204}"/>
              </a:ext>
            </a:extLst>
          </p:cNvPr>
          <p:cNvGrpSpPr/>
          <p:nvPr/>
        </p:nvGrpSpPr>
        <p:grpSpPr>
          <a:xfrm>
            <a:off x="476822" y="1945869"/>
            <a:ext cx="3176625" cy="1107996"/>
            <a:chOff x="845492" y="3708606"/>
            <a:chExt cx="4312940" cy="1107996"/>
          </a:xfrm>
        </p:grpSpPr>
        <p:sp>
          <p:nvSpPr>
            <p:cNvPr id="14" name="TextBox 13">
              <a:extLst>
                <a:ext uri="{FF2B5EF4-FFF2-40B4-BE49-F238E27FC236}">
                  <a16:creationId xmlns:a16="http://schemas.microsoft.com/office/drawing/2014/main" id="{95B555C5-B4C1-E040-976B-EDAC75F13E32}"/>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4</a:t>
              </a:r>
            </a:p>
          </p:txBody>
        </p:sp>
        <p:sp>
          <p:nvSpPr>
            <p:cNvPr id="15" name="TextBox 14">
              <a:extLst>
                <a:ext uri="{FF2B5EF4-FFF2-40B4-BE49-F238E27FC236}">
                  <a16:creationId xmlns:a16="http://schemas.microsoft.com/office/drawing/2014/main" id="{077E9193-D925-ED41-9FE8-A83BA0932214}"/>
                </a:ext>
              </a:extLst>
            </p:cNvPr>
            <p:cNvSpPr txBox="1"/>
            <p:nvPr/>
          </p:nvSpPr>
          <p:spPr>
            <a:xfrm>
              <a:off x="1860696" y="3836582"/>
              <a:ext cx="3297736" cy="923330"/>
            </a:xfrm>
            <a:prstGeom prst="rect">
              <a:avLst/>
            </a:prstGeom>
            <a:noFill/>
          </p:spPr>
          <p:txBody>
            <a:bodyPr wrap="square" rtlCol="0">
              <a:spAutoFit/>
            </a:bodyPr>
            <a:lstStyle/>
            <a:p>
              <a:r>
                <a:rPr lang="en-US" dirty="0">
                  <a:solidFill>
                    <a:schemeClr val="bg2">
                      <a:lumMod val="10000"/>
                    </a:schemeClr>
                  </a:solidFill>
                  <a:latin typeface="Gotham Bold" charset="0"/>
                  <a:ea typeface="Gotham Bold" charset="0"/>
                  <a:cs typeface="Gotham Bold" charset="0"/>
                </a:rPr>
                <a:t>CONVERSION OF CATEGORICAL TO NUMERICAL</a:t>
              </a:r>
            </a:p>
          </p:txBody>
        </p:sp>
      </p:grpSp>
      <p:grpSp>
        <p:nvGrpSpPr>
          <p:cNvPr id="18" name="Group 17">
            <a:extLst>
              <a:ext uri="{FF2B5EF4-FFF2-40B4-BE49-F238E27FC236}">
                <a16:creationId xmlns:a16="http://schemas.microsoft.com/office/drawing/2014/main" id="{83B3BBF9-565B-2C48-ACDF-4A058459050E}"/>
              </a:ext>
            </a:extLst>
          </p:cNvPr>
          <p:cNvGrpSpPr/>
          <p:nvPr/>
        </p:nvGrpSpPr>
        <p:grpSpPr>
          <a:xfrm>
            <a:off x="458182" y="3828610"/>
            <a:ext cx="3195263" cy="1107996"/>
            <a:chOff x="845492" y="3708606"/>
            <a:chExt cx="4338243" cy="1107996"/>
          </a:xfrm>
        </p:grpSpPr>
        <p:sp>
          <p:nvSpPr>
            <p:cNvPr id="20" name="TextBox 19">
              <a:extLst>
                <a:ext uri="{FF2B5EF4-FFF2-40B4-BE49-F238E27FC236}">
                  <a16:creationId xmlns:a16="http://schemas.microsoft.com/office/drawing/2014/main" id="{16AA4F3B-BD05-E645-B18A-6331E87C29DD}"/>
                </a:ext>
              </a:extLst>
            </p:cNvPr>
            <p:cNvSpPr txBox="1"/>
            <p:nvPr/>
          </p:nvSpPr>
          <p:spPr>
            <a:xfrm>
              <a:off x="845492" y="3708606"/>
              <a:ext cx="1089213" cy="1107996"/>
            </a:xfrm>
            <a:prstGeom prst="rect">
              <a:avLst/>
            </a:prstGeom>
            <a:noFill/>
          </p:spPr>
          <p:txBody>
            <a:bodyPr wrap="square" rtlCol="0">
              <a:spAutoFit/>
            </a:bodyPr>
            <a:lstStyle/>
            <a:p>
              <a:pPr algn="ctr"/>
              <a:r>
                <a:rPr lang="en-US" sz="6600" dirty="0">
                  <a:solidFill>
                    <a:schemeClr val="accent2"/>
                  </a:solidFill>
                  <a:latin typeface="Gotham Bold" charset="0"/>
                  <a:ea typeface="Gotham Bold" charset="0"/>
                  <a:cs typeface="Gotham Bold" charset="0"/>
                </a:rPr>
                <a:t>5</a:t>
              </a:r>
            </a:p>
          </p:txBody>
        </p:sp>
        <p:sp>
          <p:nvSpPr>
            <p:cNvPr id="21" name="TextBox 20">
              <a:extLst>
                <a:ext uri="{FF2B5EF4-FFF2-40B4-BE49-F238E27FC236}">
                  <a16:creationId xmlns:a16="http://schemas.microsoft.com/office/drawing/2014/main" id="{042BF5F2-773D-4148-9A3E-A0D942AE0176}"/>
                </a:ext>
              </a:extLst>
            </p:cNvPr>
            <p:cNvSpPr txBox="1"/>
            <p:nvPr/>
          </p:nvSpPr>
          <p:spPr>
            <a:xfrm>
              <a:off x="1790544" y="3944131"/>
              <a:ext cx="3393191" cy="646331"/>
            </a:xfrm>
            <a:prstGeom prst="rect">
              <a:avLst/>
            </a:prstGeom>
            <a:noFill/>
          </p:spPr>
          <p:txBody>
            <a:bodyPr wrap="square" rtlCol="0">
              <a:spAutoFit/>
            </a:bodyPr>
            <a:lstStyle/>
            <a:p>
              <a:r>
                <a:rPr lang="en-US" dirty="0">
                  <a:solidFill>
                    <a:schemeClr val="bg2">
                      <a:lumMod val="10000"/>
                    </a:schemeClr>
                  </a:solidFill>
                  <a:latin typeface="Gotham Bold" charset="0"/>
                  <a:ea typeface="Gotham Bold" charset="0"/>
                  <a:cs typeface="Gotham Bold" charset="0"/>
                </a:rPr>
                <a:t>ONE HOT ENCODING</a:t>
              </a:r>
            </a:p>
          </p:txBody>
        </p:sp>
      </p:grpSp>
      <p:cxnSp>
        <p:nvCxnSpPr>
          <p:cNvPr id="26" name="Straight Connector 25">
            <a:extLst>
              <a:ext uri="{FF2B5EF4-FFF2-40B4-BE49-F238E27FC236}">
                <a16:creationId xmlns:a16="http://schemas.microsoft.com/office/drawing/2014/main" id="{09493CB7-CEE7-AA40-847A-A706AB67A462}"/>
              </a:ext>
            </a:extLst>
          </p:cNvPr>
          <p:cNvCxnSpPr>
            <a:cxnSpLocks/>
          </p:cNvCxnSpPr>
          <p:nvPr/>
        </p:nvCxnSpPr>
        <p:spPr>
          <a:xfrm>
            <a:off x="4123563" y="1623473"/>
            <a:ext cx="0" cy="5089843"/>
          </a:xfrm>
          <a:prstGeom prst="line">
            <a:avLst/>
          </a:prstGeom>
          <a:ln/>
        </p:spPr>
        <p:style>
          <a:lnRef idx="3">
            <a:schemeClr val="accent2"/>
          </a:lnRef>
          <a:fillRef idx="0">
            <a:schemeClr val="accent2"/>
          </a:fillRef>
          <a:effectRef idx="2">
            <a:schemeClr val="accent2"/>
          </a:effectRef>
          <a:fontRef idx="minor">
            <a:schemeClr val="tx1"/>
          </a:fontRef>
        </p:style>
      </p:cxnSp>
      <p:sp>
        <p:nvSpPr>
          <p:cNvPr id="3" name="Rectangle 2">
            <a:extLst>
              <a:ext uri="{FF2B5EF4-FFF2-40B4-BE49-F238E27FC236}">
                <a16:creationId xmlns:a16="http://schemas.microsoft.com/office/drawing/2014/main" id="{D495865B-9E01-8144-8980-1C50BD11AA62}"/>
              </a:ext>
            </a:extLst>
          </p:cNvPr>
          <p:cNvSpPr/>
          <p:nvPr/>
        </p:nvSpPr>
        <p:spPr>
          <a:xfrm>
            <a:off x="4243751" y="1895044"/>
            <a:ext cx="7769563" cy="1200329"/>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The categorical data points needed to be converted to numerical, so that they could then be run through ML modelling. The first stage of this was identifying that a range of columns had Y or N responses and so converting those to 1 and 0. </a:t>
            </a:r>
            <a:endParaRPr lang="en-AU" dirty="0">
              <a:solidFill>
                <a:srgbClr val="000000"/>
              </a:solidFill>
              <a:latin typeface="Avenir Next" panose="020B0503020202020204" pitchFamily="34" charset="0"/>
              <a:ea typeface="Calibri" panose="020F0502020204030204" pitchFamily="34" charset="0"/>
              <a:cs typeface="Ëˇœ˛"/>
            </a:endParaRPr>
          </a:p>
        </p:txBody>
      </p:sp>
      <p:sp>
        <p:nvSpPr>
          <p:cNvPr id="4" name="Rectangle 3">
            <a:extLst>
              <a:ext uri="{FF2B5EF4-FFF2-40B4-BE49-F238E27FC236}">
                <a16:creationId xmlns:a16="http://schemas.microsoft.com/office/drawing/2014/main" id="{211DF284-2BDC-4D42-97A1-9BC2FBD9BF37}"/>
              </a:ext>
            </a:extLst>
          </p:cNvPr>
          <p:cNvSpPr/>
          <p:nvPr/>
        </p:nvSpPr>
        <p:spPr>
          <a:xfrm>
            <a:off x="4243761" y="3648636"/>
            <a:ext cx="7769553" cy="2031325"/>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All categorical columns that had 3 or more values had to have their values transformed to a numerical type. This was achieved through one hot encoding, by giving each unique value its own subset column and representing the value as a 1 and the other unique values as 0. The columns that received this treatment were: </a:t>
            </a:r>
          </a:p>
          <a:p>
            <a:r>
              <a:rPr lang="en-GB" dirty="0">
                <a:solidFill>
                  <a:srgbClr val="000000"/>
                </a:solidFill>
                <a:latin typeface="Avenir Next" panose="020B0503020202020204" pitchFamily="34" charset="0"/>
                <a:ea typeface="Calibri" panose="020F0502020204030204" pitchFamily="34" charset="0"/>
                <a:cs typeface="Ëˇœ˛"/>
              </a:rPr>
              <a:t>WEATHER </a:t>
            </a:r>
            <a:r>
              <a:rPr lang="en-AU" dirty="0">
                <a:solidFill>
                  <a:srgbClr val="000000"/>
                </a:solidFill>
                <a:latin typeface="Avenir Next" panose="020B0503020202020204" pitchFamily="34" charset="0"/>
                <a:ea typeface="Calibri" panose="020F0502020204030204" pitchFamily="34" charset="0"/>
                <a:cs typeface="Ëˇœ˛"/>
              </a:rPr>
              <a:t>, </a:t>
            </a:r>
            <a:r>
              <a:rPr lang="en-GB" dirty="0">
                <a:solidFill>
                  <a:srgbClr val="000000"/>
                </a:solidFill>
                <a:latin typeface="Avenir Next" panose="020B0503020202020204" pitchFamily="34" charset="0"/>
                <a:ea typeface="Calibri" panose="020F0502020204030204" pitchFamily="34" charset="0"/>
                <a:cs typeface="Ëˇœ˛"/>
              </a:rPr>
              <a:t>ADDRTYPE</a:t>
            </a:r>
            <a:r>
              <a:rPr lang="en-AU" dirty="0">
                <a:solidFill>
                  <a:srgbClr val="000000"/>
                </a:solidFill>
                <a:latin typeface="Avenir Next" panose="020B0503020202020204" pitchFamily="34" charset="0"/>
                <a:ea typeface="Calibri" panose="020F0502020204030204" pitchFamily="34" charset="0"/>
                <a:cs typeface="Ëˇœ˛"/>
              </a:rPr>
              <a:t>, </a:t>
            </a:r>
            <a:r>
              <a:rPr lang="en-GB" dirty="0">
                <a:solidFill>
                  <a:srgbClr val="000000"/>
                </a:solidFill>
                <a:latin typeface="Avenir Next" panose="020B0503020202020204" pitchFamily="34" charset="0"/>
                <a:ea typeface="Calibri" panose="020F0502020204030204" pitchFamily="34" charset="0"/>
                <a:cs typeface="Ëˇœ˛"/>
              </a:rPr>
              <a:t>COLLISIONTYPE</a:t>
            </a:r>
            <a:r>
              <a:rPr lang="en-AU" dirty="0">
                <a:solidFill>
                  <a:srgbClr val="000000"/>
                </a:solidFill>
                <a:latin typeface="Avenir Next" panose="020B0503020202020204" pitchFamily="34" charset="0"/>
                <a:ea typeface="Calibri" panose="020F0502020204030204" pitchFamily="34" charset="0"/>
                <a:cs typeface="Ëˇœ˛"/>
              </a:rPr>
              <a:t>, </a:t>
            </a:r>
            <a:r>
              <a:rPr lang="en-GB" dirty="0">
                <a:solidFill>
                  <a:srgbClr val="000000"/>
                </a:solidFill>
                <a:latin typeface="Avenir Next" panose="020B0503020202020204" pitchFamily="34" charset="0"/>
                <a:ea typeface="Calibri" panose="020F0502020204030204" pitchFamily="34" charset="0"/>
                <a:cs typeface="Ëˇœ˛"/>
              </a:rPr>
              <a:t>ROADCOND</a:t>
            </a:r>
            <a:r>
              <a:rPr lang="en-AU" dirty="0">
                <a:solidFill>
                  <a:srgbClr val="000000"/>
                </a:solidFill>
                <a:latin typeface="Avenir Next" panose="020B0503020202020204" pitchFamily="34" charset="0"/>
                <a:ea typeface="Calibri" panose="020F0502020204030204" pitchFamily="34" charset="0"/>
                <a:cs typeface="Ëˇœ˛"/>
              </a:rPr>
              <a:t>, </a:t>
            </a:r>
            <a:r>
              <a:rPr lang="en-GB" dirty="0">
                <a:solidFill>
                  <a:srgbClr val="000000"/>
                </a:solidFill>
                <a:latin typeface="Avenir Next" panose="020B0503020202020204" pitchFamily="34" charset="0"/>
                <a:ea typeface="Calibri" panose="020F0502020204030204" pitchFamily="34" charset="0"/>
                <a:cs typeface="Ëˇœ˛"/>
              </a:rPr>
              <a:t>LIGHTCOND</a:t>
            </a:r>
            <a:r>
              <a:rPr lang="en-AU" dirty="0">
                <a:solidFill>
                  <a:srgbClr val="000000"/>
                </a:solidFill>
                <a:latin typeface="Avenir Next" panose="020B0503020202020204" pitchFamily="34" charset="0"/>
                <a:ea typeface="Calibri" panose="020F0502020204030204" pitchFamily="34" charset="0"/>
                <a:cs typeface="Ëˇœ˛"/>
              </a:rPr>
              <a:t>, </a:t>
            </a:r>
            <a:r>
              <a:rPr lang="en-GB" dirty="0">
                <a:solidFill>
                  <a:srgbClr val="000000"/>
                </a:solidFill>
                <a:latin typeface="Avenir Next" panose="020B0503020202020204" pitchFamily="34" charset="0"/>
                <a:ea typeface="Calibri" panose="020F0502020204030204" pitchFamily="34" charset="0"/>
                <a:cs typeface="Ëˇœ˛"/>
              </a:rPr>
              <a:t>JUNCTIONTYPE</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247400041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5011CE9-2DE5-8948-9CA8-AAA6877C1680}"/>
              </a:ext>
            </a:extLst>
          </p:cNvPr>
          <p:cNvPicPr/>
          <p:nvPr/>
        </p:nvPicPr>
        <p:blipFill>
          <a:blip r:embed="rId3"/>
          <a:stretch>
            <a:fillRect/>
          </a:stretch>
        </p:blipFill>
        <p:spPr>
          <a:xfrm>
            <a:off x="4085707" y="4547235"/>
            <a:ext cx="2719138" cy="231076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0B94961-D71B-EB40-AFFA-A9E92BFD40E8}"/>
              </a:ext>
            </a:extLst>
          </p:cNvPr>
          <p:cNvPicPr/>
          <p:nvPr/>
        </p:nvPicPr>
        <p:blipFill>
          <a:blip r:embed="rId4"/>
          <a:stretch>
            <a:fillRect/>
          </a:stretch>
        </p:blipFill>
        <p:spPr>
          <a:xfrm>
            <a:off x="4068445" y="2204720"/>
            <a:ext cx="4286249" cy="234251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828546E-0E27-6F42-8C59-0EC6256B22BD}"/>
              </a:ext>
            </a:extLst>
          </p:cNvPr>
          <p:cNvPicPr/>
          <p:nvPr/>
        </p:nvPicPr>
        <p:blipFill>
          <a:blip r:embed="rId5"/>
          <a:stretch>
            <a:fillRect/>
          </a:stretch>
        </p:blipFill>
        <p:spPr>
          <a:xfrm>
            <a:off x="4068445" y="1"/>
            <a:ext cx="4286249" cy="2204720"/>
          </a:xfrm>
          <a:prstGeom prst="rect">
            <a:avLst/>
          </a:prstGeom>
        </p:spPr>
      </p:pic>
      <p:sp>
        <p:nvSpPr>
          <p:cNvPr id="10" name="Rectangle 9">
            <a:extLst>
              <a:ext uri="{FF2B5EF4-FFF2-40B4-BE49-F238E27FC236}">
                <a16:creationId xmlns:a16="http://schemas.microsoft.com/office/drawing/2014/main" id="{B19CAC11-7940-E54C-A77D-23C3A0F6EF79}"/>
              </a:ext>
            </a:extLst>
          </p:cNvPr>
          <p:cNvSpPr/>
          <p:nvPr/>
        </p:nvSpPr>
        <p:spPr>
          <a:xfrm>
            <a:off x="0" y="0"/>
            <a:ext cx="4136825"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C3C31EF-4958-6B4F-A5A2-36ABEF236DB6}"/>
              </a:ext>
            </a:extLst>
          </p:cNvPr>
          <p:cNvSpPr txBox="1">
            <a:spLocks/>
          </p:cNvSpPr>
          <p:nvPr/>
        </p:nvSpPr>
        <p:spPr>
          <a:xfrm>
            <a:off x="-529227" y="411923"/>
            <a:ext cx="5189135" cy="7466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Gotham Bold" charset="0"/>
                <a:ea typeface="Gotham Bold" charset="0"/>
                <a:cs typeface="Gotham Bold" charset="0"/>
              </a:defRPr>
            </a:lvl1pPr>
          </a:lstStyle>
          <a:p>
            <a:pPr algn="ctr"/>
            <a:r>
              <a:rPr lang="en-US" sz="2800" dirty="0">
                <a:solidFill>
                  <a:schemeClr val="tx2">
                    <a:lumMod val="50000"/>
                  </a:schemeClr>
                </a:solidFill>
                <a:latin typeface="Gotham Bold" panose="02000804040000020004" pitchFamily="2" charset="0"/>
              </a:rPr>
              <a:t>DATA VISUALISATION</a:t>
            </a:r>
          </a:p>
        </p:txBody>
      </p:sp>
      <p:cxnSp>
        <p:nvCxnSpPr>
          <p:cNvPr id="13" name="Straight Connector 12">
            <a:extLst>
              <a:ext uri="{FF2B5EF4-FFF2-40B4-BE49-F238E27FC236}">
                <a16:creationId xmlns:a16="http://schemas.microsoft.com/office/drawing/2014/main" id="{55FF3D93-E8B2-EB40-ABBE-06D5B095D0D5}"/>
              </a:ext>
            </a:extLst>
          </p:cNvPr>
          <p:cNvCxnSpPr/>
          <p:nvPr/>
        </p:nvCxnSpPr>
        <p:spPr>
          <a:xfrm>
            <a:off x="1426167" y="411923"/>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C9772A3-79C4-9D4E-8115-6EE642E06D11}"/>
              </a:ext>
            </a:extLst>
          </p:cNvPr>
          <p:cNvSpPr/>
          <p:nvPr/>
        </p:nvSpPr>
        <p:spPr>
          <a:xfrm>
            <a:off x="125071" y="1158535"/>
            <a:ext cx="3880541" cy="5047536"/>
          </a:xfrm>
          <a:prstGeom prst="rect">
            <a:avLst/>
          </a:prstGeom>
        </p:spPr>
        <p:txBody>
          <a:bodyPr wrap="square">
            <a:spAutoFit/>
          </a:bodyPr>
          <a:lstStyle/>
          <a:p>
            <a:r>
              <a:rPr lang="en-GB" sz="1400" dirty="0">
                <a:solidFill>
                  <a:schemeClr val="bg1"/>
                </a:solidFill>
                <a:latin typeface="Avenir Next" panose="020B0503020202020204" pitchFamily="34" charset="0"/>
                <a:ea typeface="Calibri" panose="020F0502020204030204" pitchFamily="34" charset="0"/>
                <a:cs typeface="Ëˇœ˛"/>
              </a:rPr>
              <a:t>Graphs were created to enable assessment of: </a:t>
            </a:r>
          </a:p>
          <a:p>
            <a:pPr marL="285750" indent="-285750">
              <a:buFontTx/>
              <a:buChar char="-"/>
            </a:pPr>
            <a:r>
              <a:rPr lang="en-GB" sz="1400" dirty="0">
                <a:solidFill>
                  <a:schemeClr val="bg1"/>
                </a:solidFill>
                <a:latin typeface="Avenir Next" panose="020B0503020202020204" pitchFamily="34" charset="0"/>
                <a:ea typeface="Calibri" panose="020F0502020204030204" pitchFamily="34" charset="0"/>
                <a:cs typeface="Ëˇœ˛"/>
              </a:rPr>
              <a:t>Any initial trends</a:t>
            </a:r>
          </a:p>
          <a:p>
            <a:pPr marL="285750" indent="-285750">
              <a:buFontTx/>
              <a:buChar char="-"/>
            </a:pPr>
            <a:r>
              <a:rPr lang="en-GB" sz="1400" dirty="0">
                <a:solidFill>
                  <a:schemeClr val="bg1"/>
                </a:solidFill>
                <a:latin typeface="Avenir Next" panose="020B0503020202020204" pitchFamily="34" charset="0"/>
                <a:ea typeface="Calibri" panose="020F0502020204030204" pitchFamily="34" charset="0"/>
                <a:cs typeface="Ëˇœ˛"/>
              </a:rPr>
              <a:t>If any of the selected attributes weren’t useful in the ML models.</a:t>
            </a:r>
          </a:p>
          <a:p>
            <a:pPr marL="285750" indent="-285750">
              <a:buFontTx/>
              <a:buChar char="-"/>
            </a:pPr>
            <a:endParaRPr lang="en-GB" sz="1400" dirty="0">
              <a:solidFill>
                <a:schemeClr val="bg1"/>
              </a:solidFill>
              <a:latin typeface="Avenir Next" panose="020B0503020202020204" pitchFamily="34" charset="0"/>
              <a:ea typeface="Calibri" panose="020F0502020204030204" pitchFamily="34" charset="0"/>
              <a:cs typeface="Ëˇœ˛"/>
            </a:endParaRPr>
          </a:p>
          <a:p>
            <a:r>
              <a:rPr lang="en-GB" sz="1400" dirty="0">
                <a:solidFill>
                  <a:schemeClr val="bg1"/>
                </a:solidFill>
                <a:latin typeface="Avenir Next" panose="020B0503020202020204" pitchFamily="34" charset="0"/>
                <a:ea typeface="Calibri" panose="020F0502020204030204" pitchFamily="34" charset="0"/>
                <a:cs typeface="Ëˇœ˛"/>
              </a:rPr>
              <a:t>The graphs created looked at the number of occurrences with severity as a categorisation against the following attributes:</a:t>
            </a:r>
          </a:p>
          <a:p>
            <a:pPr marL="285750" indent="-285750">
              <a:buFontTx/>
              <a:buChar char="-"/>
            </a:pPr>
            <a:r>
              <a:rPr lang="en-GB" sz="1400" dirty="0">
                <a:solidFill>
                  <a:schemeClr val="bg1"/>
                </a:solidFill>
                <a:latin typeface="Avenir Next" panose="020B0503020202020204" pitchFamily="34" charset="0"/>
                <a:ea typeface="Calibri" panose="020F0502020204030204" pitchFamily="34" charset="0"/>
                <a:cs typeface="Ëˇœ˛"/>
              </a:rPr>
              <a:t>Junction Type</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Weather </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Light condition</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Road Condition </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Speeding</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Under influence of drugs/alcohol</a:t>
            </a:r>
          </a:p>
          <a:p>
            <a:pPr marL="285750" indent="-285750">
              <a:buFontTx/>
              <a:buChar char="-"/>
            </a:pPr>
            <a:r>
              <a:rPr lang="en-AU" sz="1400" dirty="0">
                <a:solidFill>
                  <a:schemeClr val="bg1"/>
                </a:solidFill>
                <a:latin typeface="Avenir Next" panose="020B0503020202020204" pitchFamily="34" charset="0"/>
                <a:ea typeface="Calibri" panose="020F0502020204030204" pitchFamily="34" charset="0"/>
                <a:cs typeface="Ëˇœ˛"/>
              </a:rPr>
              <a:t>Pedestrian given right of way</a:t>
            </a:r>
          </a:p>
          <a:p>
            <a:pPr marL="285750" indent="-285750">
              <a:buFontTx/>
              <a:buChar char="-"/>
            </a:pPr>
            <a:endParaRPr lang="en-AU" sz="1400" dirty="0">
              <a:solidFill>
                <a:schemeClr val="bg1"/>
              </a:solidFill>
              <a:latin typeface="Avenir Next" panose="020B0503020202020204" pitchFamily="34" charset="0"/>
              <a:ea typeface="Calibri" panose="020F0502020204030204" pitchFamily="34" charset="0"/>
              <a:cs typeface="Ëˇœ˛"/>
            </a:endParaRPr>
          </a:p>
          <a:p>
            <a:r>
              <a:rPr lang="en-GB" sz="1400" dirty="0">
                <a:solidFill>
                  <a:schemeClr val="bg1"/>
                </a:solidFill>
                <a:latin typeface="Avenir Next" panose="020B0503020202020204" pitchFamily="34" charset="0"/>
                <a:ea typeface="Calibri" panose="020F0502020204030204" pitchFamily="34" charset="0"/>
                <a:cs typeface="Ëˇœ˛"/>
              </a:rPr>
              <a:t>From the figures, it was observed that the highest number of collisions of both severities occur during ideal conditions. This may be a result of increased driving traffic as well as the driver feeling more confident and less focused on their surroundings. </a:t>
            </a:r>
            <a:endParaRPr lang="en-US" sz="1400" dirty="0">
              <a:solidFill>
                <a:schemeClr val="bg1"/>
              </a:solidFill>
            </a:endParaRPr>
          </a:p>
        </p:txBody>
      </p:sp>
      <p:pic>
        <p:nvPicPr>
          <p:cNvPr id="14" name="Picture 13" descr="A screenshot of a cell phone&#10;&#10;Description automatically generated">
            <a:extLst>
              <a:ext uri="{FF2B5EF4-FFF2-40B4-BE49-F238E27FC236}">
                <a16:creationId xmlns:a16="http://schemas.microsoft.com/office/drawing/2014/main" id="{9F862A4B-E670-3849-9E82-190FD8193EF9}"/>
              </a:ext>
            </a:extLst>
          </p:cNvPr>
          <p:cNvPicPr/>
          <p:nvPr/>
        </p:nvPicPr>
        <p:blipFill>
          <a:blip r:embed="rId6"/>
          <a:stretch>
            <a:fillRect/>
          </a:stretch>
        </p:blipFill>
        <p:spPr>
          <a:xfrm>
            <a:off x="8354694" y="0"/>
            <a:ext cx="3837305" cy="220472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1C72293-6BEB-F942-A5CC-BC7779C74B1A}"/>
              </a:ext>
            </a:extLst>
          </p:cNvPr>
          <p:cNvPicPr/>
          <p:nvPr/>
        </p:nvPicPr>
        <p:blipFill>
          <a:blip r:embed="rId7"/>
          <a:stretch>
            <a:fillRect/>
          </a:stretch>
        </p:blipFill>
        <p:spPr>
          <a:xfrm>
            <a:off x="8354695" y="2204720"/>
            <a:ext cx="3837306" cy="2367280"/>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17DFE229-5717-EB4E-BA75-A1DA26A5D980}"/>
              </a:ext>
            </a:extLst>
          </p:cNvPr>
          <p:cNvPicPr/>
          <p:nvPr/>
        </p:nvPicPr>
        <p:blipFill>
          <a:blip r:embed="rId8"/>
          <a:stretch>
            <a:fillRect/>
          </a:stretch>
        </p:blipFill>
        <p:spPr>
          <a:xfrm>
            <a:off x="9472860" y="4572001"/>
            <a:ext cx="2719138" cy="22860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804CAA49-A16B-0748-BC61-7E1036306609}"/>
              </a:ext>
            </a:extLst>
          </p:cNvPr>
          <p:cNvPicPr/>
          <p:nvPr/>
        </p:nvPicPr>
        <p:blipFill>
          <a:blip r:embed="rId9"/>
          <a:stretch>
            <a:fillRect/>
          </a:stretch>
        </p:blipFill>
        <p:spPr>
          <a:xfrm>
            <a:off x="6804845" y="4547233"/>
            <a:ext cx="2719137" cy="2310766"/>
          </a:xfrm>
          <a:prstGeom prst="rect">
            <a:avLst/>
          </a:prstGeom>
        </p:spPr>
      </p:pic>
    </p:spTree>
    <p:extLst>
      <p:ext uri="{BB962C8B-B14F-4D97-AF65-F5344CB8AC3E}">
        <p14:creationId xmlns:p14="http://schemas.microsoft.com/office/powerpoint/2010/main" val="1835943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2402912" y="297910"/>
            <a:ext cx="7386176" cy="1325563"/>
          </a:xfrm>
        </p:spPr>
        <p:txBody>
          <a:bodyPr/>
          <a:lstStyle/>
          <a:p>
            <a:pPr algn="ctr"/>
            <a:r>
              <a:rPr lang="en-US" dirty="0">
                <a:solidFill>
                  <a:schemeClr val="tx1">
                    <a:lumMod val="75000"/>
                  </a:schemeClr>
                </a:solidFill>
                <a:latin typeface="Gotham Bold" panose="02000804040000020004" pitchFamily="2" charset="0"/>
              </a:rPr>
              <a:t>MODELLING </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5511800" y="466724"/>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57FBB54-04BC-C343-B073-E083EA74EC5B}"/>
              </a:ext>
            </a:extLst>
          </p:cNvPr>
          <p:cNvSpPr/>
          <p:nvPr/>
        </p:nvSpPr>
        <p:spPr>
          <a:xfrm>
            <a:off x="717629" y="1623473"/>
            <a:ext cx="10637135" cy="3693319"/>
          </a:xfrm>
          <a:prstGeom prst="rect">
            <a:avLst/>
          </a:prstGeom>
        </p:spPr>
        <p:txBody>
          <a:bodyPr wrap="square">
            <a:spAutoFit/>
          </a:bodyPr>
          <a:lstStyle/>
          <a:p>
            <a:r>
              <a:rPr lang="en-GB" dirty="0">
                <a:solidFill>
                  <a:srgbClr val="000000"/>
                </a:solidFill>
                <a:latin typeface="Avenir Next" panose="020B0503020202020204" pitchFamily="34" charset="0"/>
                <a:ea typeface="Calibri" panose="020F0502020204030204" pitchFamily="34" charset="0"/>
                <a:cs typeface="Ëˇœ˛"/>
              </a:rPr>
              <a:t>The Seattle Collisions data set has two categories of severity, Severity 1 and Severity 2. The purpose of the models is to predict the likelihood of either severity based on the conditions of the accident. To define the ideal prediction model, a range of models were compared between each other. </a:t>
            </a:r>
          </a:p>
          <a:p>
            <a:endParaRPr lang="en-GB"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The models were:</a:t>
            </a:r>
            <a:endParaRPr lang="en-AU" dirty="0">
              <a:solidFill>
                <a:srgbClr val="000000"/>
              </a:solidFill>
              <a:latin typeface="Avenir Next" panose="020B0503020202020204" pitchFamily="34" charset="0"/>
              <a:ea typeface="Calibri" panose="020F0502020204030204" pitchFamily="34" charset="0"/>
              <a:cs typeface="Ëˇœ˛"/>
            </a:endParaRPr>
          </a:p>
          <a:p>
            <a:pPr marL="285750" lvl="0" indent="-285750">
              <a:buFont typeface="Arial" panose="020B0604020202020204" pitchFamily="34" charset="0"/>
              <a:buChar char="•"/>
            </a:pPr>
            <a:r>
              <a:rPr lang="en-GB" dirty="0">
                <a:solidFill>
                  <a:srgbClr val="000000"/>
                </a:solidFill>
                <a:latin typeface="Avenir Next" panose="020B0503020202020204" pitchFamily="34" charset="0"/>
                <a:ea typeface="Calibri" panose="020F0502020204030204" pitchFamily="34" charset="0"/>
                <a:cs typeface="Ëˇœ˛"/>
              </a:rPr>
              <a:t>Random Forest</a:t>
            </a:r>
            <a:endParaRPr lang="en-AU" dirty="0">
              <a:solidFill>
                <a:srgbClr val="000000"/>
              </a:solidFill>
              <a:latin typeface="Avenir Next" panose="020B0503020202020204" pitchFamily="34" charset="0"/>
              <a:ea typeface="Calibri" panose="020F0502020204030204" pitchFamily="34" charset="0"/>
              <a:cs typeface="Ëˇœ˛"/>
            </a:endParaRPr>
          </a:p>
          <a:p>
            <a:pPr marL="285750" lvl="0" indent="-285750">
              <a:buFont typeface="Arial" panose="020B0604020202020204" pitchFamily="34" charset="0"/>
              <a:buChar char="•"/>
            </a:pPr>
            <a:r>
              <a:rPr lang="en-GB" dirty="0">
                <a:solidFill>
                  <a:srgbClr val="000000"/>
                </a:solidFill>
                <a:latin typeface="Avenir Next" panose="020B0503020202020204" pitchFamily="34" charset="0"/>
                <a:ea typeface="Calibri" panose="020F0502020204030204" pitchFamily="34" charset="0"/>
                <a:cs typeface="Ëˇœ˛"/>
              </a:rPr>
              <a:t>Decision Tree</a:t>
            </a:r>
            <a:endParaRPr lang="en-AU" dirty="0">
              <a:solidFill>
                <a:srgbClr val="000000"/>
              </a:solidFill>
              <a:latin typeface="Avenir Next" panose="020B0503020202020204" pitchFamily="34" charset="0"/>
              <a:ea typeface="Calibri" panose="020F0502020204030204" pitchFamily="34" charset="0"/>
              <a:cs typeface="Ëˇœ˛"/>
            </a:endParaRPr>
          </a:p>
          <a:p>
            <a:pPr marL="285750" lvl="0" indent="-285750">
              <a:buFont typeface="Arial" panose="020B0604020202020204" pitchFamily="34" charset="0"/>
              <a:buChar char="•"/>
            </a:pPr>
            <a:r>
              <a:rPr lang="en-GB" dirty="0">
                <a:solidFill>
                  <a:srgbClr val="000000"/>
                </a:solidFill>
                <a:latin typeface="Avenir Next" panose="020B0503020202020204" pitchFamily="34" charset="0"/>
                <a:ea typeface="Calibri" panose="020F0502020204030204" pitchFamily="34" charset="0"/>
                <a:cs typeface="Ëˇœ˛"/>
              </a:rPr>
              <a:t>Logistic Regression</a:t>
            </a:r>
            <a:endParaRPr lang="en-AU" dirty="0">
              <a:solidFill>
                <a:srgbClr val="000000"/>
              </a:solidFill>
              <a:latin typeface="Avenir Next" panose="020B0503020202020204" pitchFamily="34" charset="0"/>
              <a:ea typeface="Calibri" panose="020F0502020204030204" pitchFamily="34" charset="0"/>
              <a:cs typeface="Ëˇœ˛"/>
            </a:endParaRPr>
          </a:p>
          <a:p>
            <a:pPr marL="285750" lvl="0" indent="-285750">
              <a:buFont typeface="Arial" panose="020B0604020202020204" pitchFamily="34" charset="0"/>
              <a:buChar char="•"/>
            </a:pPr>
            <a:r>
              <a:rPr lang="en-GB" dirty="0">
                <a:solidFill>
                  <a:srgbClr val="000000"/>
                </a:solidFill>
                <a:latin typeface="Avenir Next" panose="020B0503020202020204" pitchFamily="34" charset="0"/>
                <a:ea typeface="Calibri" panose="020F0502020204030204" pitchFamily="34" charset="0"/>
                <a:cs typeface="Ëˇœ˛"/>
              </a:rPr>
              <a:t>Gradient Boost</a:t>
            </a:r>
            <a:endParaRPr lang="en-AU" dirty="0">
              <a:solidFill>
                <a:srgbClr val="000000"/>
              </a:solidFill>
              <a:latin typeface="Avenir Next" panose="020B0503020202020204" pitchFamily="34" charset="0"/>
              <a:ea typeface="Calibri" panose="020F0502020204030204" pitchFamily="34" charset="0"/>
              <a:cs typeface="Ëˇœ˛"/>
            </a:endParaRPr>
          </a:p>
          <a:p>
            <a:pPr marL="285750" lvl="0" indent="-285750">
              <a:buFont typeface="Arial" panose="020B0604020202020204" pitchFamily="34" charset="0"/>
              <a:buChar char="•"/>
            </a:pPr>
            <a:r>
              <a:rPr lang="en-GB" dirty="0">
                <a:solidFill>
                  <a:srgbClr val="000000"/>
                </a:solidFill>
                <a:latin typeface="Avenir Next" panose="020B0503020202020204" pitchFamily="34" charset="0"/>
                <a:ea typeface="Calibri" panose="020F0502020204030204" pitchFamily="34" charset="0"/>
                <a:cs typeface="Ëˇœ˛"/>
              </a:rPr>
              <a:t>Naïve Bayles</a:t>
            </a:r>
            <a:endParaRPr lang="en-AU" dirty="0">
              <a:solidFill>
                <a:srgbClr val="000000"/>
              </a:solidFill>
              <a:latin typeface="Avenir Next" panose="020B0503020202020204" pitchFamily="34" charset="0"/>
              <a:ea typeface="Calibri" panose="020F0502020204030204" pitchFamily="34" charset="0"/>
              <a:cs typeface="Ëˇœ˛"/>
            </a:endParaRPr>
          </a:p>
          <a:p>
            <a:endParaRPr lang="en-GB" dirty="0">
              <a:solidFill>
                <a:srgbClr val="000000"/>
              </a:solidFill>
              <a:latin typeface="Avenir Next" panose="020B0503020202020204" pitchFamily="34" charset="0"/>
              <a:ea typeface="Calibri" panose="020F0502020204030204" pitchFamily="34" charset="0"/>
              <a:cs typeface="Ëˇœ˛"/>
            </a:endParaRPr>
          </a:p>
          <a:p>
            <a:r>
              <a:rPr lang="en-GB" dirty="0">
                <a:solidFill>
                  <a:srgbClr val="000000"/>
                </a:solidFill>
                <a:latin typeface="Avenir Next" panose="020B0503020202020204" pitchFamily="34" charset="0"/>
                <a:ea typeface="Calibri" panose="020F0502020204030204" pitchFamily="34" charset="0"/>
                <a:cs typeface="Ëˇœ˛"/>
              </a:rPr>
              <a:t>These models were then assessed based on the Jaccard Similarity score and the F1 score, with a visual comparison of a confusion matrix. </a:t>
            </a:r>
            <a:endParaRPr lang="en-AU" dirty="0">
              <a:solidFill>
                <a:srgbClr val="000000"/>
              </a:solidFill>
              <a:latin typeface="Avenir Next" panose="020B0503020202020204" pitchFamily="34" charset="0"/>
              <a:ea typeface="Calibri" panose="020F0502020204030204" pitchFamily="34" charset="0"/>
              <a:cs typeface="Ëˇœ˛"/>
            </a:endParaRPr>
          </a:p>
        </p:txBody>
      </p:sp>
    </p:spTree>
    <p:extLst>
      <p:ext uri="{BB962C8B-B14F-4D97-AF65-F5344CB8AC3E}">
        <p14:creationId xmlns:p14="http://schemas.microsoft.com/office/powerpoint/2010/main" val="428829671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7C6A-9FF7-7B44-ADC6-38E1B1F4E626}"/>
              </a:ext>
            </a:extLst>
          </p:cNvPr>
          <p:cNvSpPr>
            <a:spLocks noGrp="1"/>
          </p:cNvSpPr>
          <p:nvPr>
            <p:ph type="title"/>
          </p:nvPr>
        </p:nvSpPr>
        <p:spPr>
          <a:xfrm>
            <a:off x="-2217216" y="110557"/>
            <a:ext cx="7386176" cy="1325563"/>
          </a:xfrm>
        </p:spPr>
        <p:txBody>
          <a:bodyPr/>
          <a:lstStyle/>
          <a:p>
            <a:pPr algn="ctr"/>
            <a:r>
              <a:rPr lang="en-US" dirty="0">
                <a:solidFill>
                  <a:schemeClr val="tx1">
                    <a:lumMod val="75000"/>
                  </a:schemeClr>
                </a:solidFill>
                <a:latin typeface="Gotham Bold" panose="02000804040000020004" pitchFamily="2" charset="0"/>
              </a:rPr>
              <a:t>RESULTS </a:t>
            </a:r>
          </a:p>
        </p:txBody>
      </p:sp>
      <p:cxnSp>
        <p:nvCxnSpPr>
          <p:cNvPr id="5" name="Straight Connector 4">
            <a:extLst>
              <a:ext uri="{FF2B5EF4-FFF2-40B4-BE49-F238E27FC236}">
                <a16:creationId xmlns:a16="http://schemas.microsoft.com/office/drawing/2014/main" id="{896C55F2-EC6F-264C-8817-EF4117CD9EF8}"/>
              </a:ext>
            </a:extLst>
          </p:cNvPr>
          <p:cNvCxnSpPr/>
          <p:nvPr/>
        </p:nvCxnSpPr>
        <p:spPr>
          <a:xfrm>
            <a:off x="891672" y="279371"/>
            <a:ext cx="1168400" cy="0"/>
          </a:xfrm>
          <a:prstGeom prst="line">
            <a:avLst/>
          </a:prstGeom>
          <a:ln w="69850" cap="rnd">
            <a:solidFill>
              <a:schemeClr val="accent1"/>
            </a:solidFill>
            <a:beve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96ECF91-2676-3D48-A578-E86BCB297916}"/>
              </a:ext>
            </a:extLst>
          </p:cNvPr>
          <p:cNvGraphicFramePr>
            <a:graphicFrameLocks noGrp="1"/>
          </p:cNvGraphicFramePr>
          <p:nvPr>
            <p:extLst>
              <p:ext uri="{D42A27DB-BD31-4B8C-83A1-F6EECF244321}">
                <p14:modId xmlns:p14="http://schemas.microsoft.com/office/powerpoint/2010/main" val="3923703537"/>
              </p:ext>
            </p:extLst>
          </p:nvPr>
        </p:nvGraphicFramePr>
        <p:xfrm>
          <a:off x="4268613" y="754172"/>
          <a:ext cx="7546398" cy="1463040"/>
        </p:xfrm>
        <a:graphic>
          <a:graphicData uri="http://schemas.openxmlformats.org/drawingml/2006/table">
            <a:tbl>
              <a:tblPr firstRow="1" firstCol="1" bandRow="1">
                <a:tableStyleId>{5C22544A-7EE6-4342-B048-85BDC9FD1C3A}</a:tableStyleId>
              </a:tblPr>
              <a:tblGrid>
                <a:gridCol w="2515187">
                  <a:extLst>
                    <a:ext uri="{9D8B030D-6E8A-4147-A177-3AD203B41FA5}">
                      <a16:colId xmlns:a16="http://schemas.microsoft.com/office/drawing/2014/main" val="2984678210"/>
                    </a:ext>
                  </a:extLst>
                </a:gridCol>
                <a:gridCol w="2515187">
                  <a:extLst>
                    <a:ext uri="{9D8B030D-6E8A-4147-A177-3AD203B41FA5}">
                      <a16:colId xmlns:a16="http://schemas.microsoft.com/office/drawing/2014/main" val="2554487840"/>
                    </a:ext>
                  </a:extLst>
                </a:gridCol>
                <a:gridCol w="2516024">
                  <a:extLst>
                    <a:ext uri="{9D8B030D-6E8A-4147-A177-3AD203B41FA5}">
                      <a16:colId xmlns:a16="http://schemas.microsoft.com/office/drawing/2014/main" val="1343039805"/>
                    </a:ext>
                  </a:extLst>
                </a:gridCol>
              </a:tblGrid>
              <a:tr h="0">
                <a:tc>
                  <a:txBody>
                    <a:bodyPr/>
                    <a:lstStyle/>
                    <a:p>
                      <a:r>
                        <a:rPr lang="en-GB" sz="1600">
                          <a:effectLst/>
                          <a:latin typeface="Avenir Next" panose="020B0503020202020204" pitchFamily="34" charset="0"/>
                        </a:rPr>
                        <a:t> </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Jaccard Similarity Score</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F1 Score</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1724879736"/>
                  </a:ext>
                </a:extLst>
              </a:tr>
              <a:tr h="0">
                <a:tc>
                  <a:txBody>
                    <a:bodyPr/>
                    <a:lstStyle/>
                    <a:p>
                      <a:r>
                        <a:rPr lang="en-GB" sz="1600">
                          <a:effectLst/>
                          <a:latin typeface="Avenir Next" panose="020B0503020202020204" pitchFamily="34" charset="0"/>
                        </a:rPr>
                        <a:t>Random Forest</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0.694</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a:effectLst/>
                          <a:latin typeface="Avenir Next" panose="020B0503020202020204" pitchFamily="34" charset="0"/>
                        </a:rPr>
                        <a:t>0.692</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821480221"/>
                  </a:ext>
                </a:extLst>
              </a:tr>
              <a:tr h="0">
                <a:tc>
                  <a:txBody>
                    <a:bodyPr/>
                    <a:lstStyle/>
                    <a:p>
                      <a:r>
                        <a:rPr lang="en-GB" sz="1600">
                          <a:effectLst/>
                          <a:latin typeface="Avenir Next" panose="020B0503020202020204" pitchFamily="34" charset="0"/>
                        </a:rPr>
                        <a:t>Decision Tree</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0.679</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a:effectLst/>
                          <a:latin typeface="Avenir Next" panose="020B0503020202020204" pitchFamily="34" charset="0"/>
                        </a:rPr>
                        <a:t>0.680</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3944876568"/>
                  </a:ext>
                </a:extLst>
              </a:tr>
              <a:tr h="0">
                <a:tc>
                  <a:txBody>
                    <a:bodyPr/>
                    <a:lstStyle/>
                    <a:p>
                      <a:r>
                        <a:rPr lang="en-GB" sz="1600">
                          <a:effectLst/>
                          <a:latin typeface="Avenir Next" panose="020B0503020202020204" pitchFamily="34" charset="0"/>
                        </a:rPr>
                        <a:t>Logistic Regression</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a:effectLst/>
                          <a:latin typeface="Avenir Next" panose="020B0503020202020204" pitchFamily="34" charset="0"/>
                        </a:rPr>
                        <a:t>0.746</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0.709</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1257091765"/>
                  </a:ext>
                </a:extLst>
              </a:tr>
              <a:tr h="0">
                <a:tc>
                  <a:txBody>
                    <a:bodyPr/>
                    <a:lstStyle/>
                    <a:p>
                      <a:r>
                        <a:rPr lang="en-GB" sz="1600">
                          <a:effectLst/>
                          <a:latin typeface="Avenir Next" panose="020B0503020202020204" pitchFamily="34" charset="0"/>
                        </a:rPr>
                        <a:t>Gradient Boost</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a:effectLst/>
                          <a:latin typeface="Avenir Next" panose="020B0503020202020204" pitchFamily="34" charset="0"/>
                        </a:rPr>
                        <a:t>0.753</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0.721</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1456969263"/>
                  </a:ext>
                </a:extLst>
              </a:tr>
              <a:tr h="0">
                <a:tc>
                  <a:txBody>
                    <a:bodyPr/>
                    <a:lstStyle/>
                    <a:p>
                      <a:r>
                        <a:rPr lang="en-GB" sz="1600">
                          <a:effectLst/>
                          <a:latin typeface="Avenir Next" panose="020B0503020202020204" pitchFamily="34" charset="0"/>
                        </a:rPr>
                        <a:t>Naïve Bayes</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a:effectLst/>
                          <a:latin typeface="Avenir Next" panose="020B0503020202020204" pitchFamily="34" charset="0"/>
                        </a:rPr>
                        <a:t>0.739</a:t>
                      </a:r>
                      <a:endParaRPr lang="en-AU" sz="160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tc>
                  <a:txBody>
                    <a:bodyPr/>
                    <a:lstStyle/>
                    <a:p>
                      <a:pPr algn="ctr"/>
                      <a:r>
                        <a:rPr lang="en-GB" sz="1600" dirty="0">
                          <a:effectLst/>
                          <a:latin typeface="Avenir Next" panose="020B0503020202020204" pitchFamily="34" charset="0"/>
                        </a:rPr>
                        <a:t>0.691</a:t>
                      </a:r>
                      <a:endParaRPr lang="en-AU" sz="1600" dirty="0">
                        <a:solidFill>
                          <a:srgbClr val="000000"/>
                        </a:solidFill>
                        <a:effectLst/>
                        <a:latin typeface="Avenir Next" panose="020B0503020202020204" pitchFamily="34" charset="0"/>
                        <a:ea typeface="Calibri" panose="020F0502020204030204" pitchFamily="34" charset="0"/>
                        <a:cs typeface="Ëˇœ˛"/>
                      </a:endParaRPr>
                    </a:p>
                  </a:txBody>
                  <a:tcPr marL="68580" marR="68580" marT="0" marB="0"/>
                </a:tc>
                <a:extLst>
                  <a:ext uri="{0D108BD9-81ED-4DB2-BD59-A6C34878D82A}">
                    <a16:rowId xmlns:a16="http://schemas.microsoft.com/office/drawing/2014/main" val="2538559200"/>
                  </a:ext>
                </a:extLst>
              </a:tr>
            </a:tbl>
          </a:graphicData>
        </a:graphic>
      </p:graphicFrame>
      <p:pic>
        <p:nvPicPr>
          <p:cNvPr id="7" name="Picture 6" descr="A screenshot of a cell phone&#10;&#10;Description automatically generated">
            <a:extLst>
              <a:ext uri="{FF2B5EF4-FFF2-40B4-BE49-F238E27FC236}">
                <a16:creationId xmlns:a16="http://schemas.microsoft.com/office/drawing/2014/main" id="{9C366DA0-EC72-8446-BFE6-8DB75E7EBC1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91979" y="2685623"/>
            <a:ext cx="2882265" cy="1955165"/>
          </a:xfrm>
          <a:prstGeom prst="rect">
            <a:avLst/>
          </a:prstGeom>
        </p:spPr>
      </p:pic>
      <p:pic>
        <p:nvPicPr>
          <p:cNvPr id="8" name="Picture 7">
            <a:extLst>
              <a:ext uri="{FF2B5EF4-FFF2-40B4-BE49-F238E27FC236}">
                <a16:creationId xmlns:a16="http://schemas.microsoft.com/office/drawing/2014/main" id="{48095D7A-D241-ED41-B00C-6708BFE2479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932746" y="2685624"/>
            <a:ext cx="2882265" cy="1955165"/>
          </a:xfrm>
          <a:prstGeom prst="rect">
            <a:avLst/>
          </a:prstGeom>
        </p:spPr>
      </p:pic>
      <p:pic>
        <p:nvPicPr>
          <p:cNvPr id="9" name="Picture 8">
            <a:extLst>
              <a:ext uri="{FF2B5EF4-FFF2-40B4-BE49-F238E27FC236}">
                <a16:creationId xmlns:a16="http://schemas.microsoft.com/office/drawing/2014/main" id="{E1EC3A96-135F-C549-B61B-6368D0231A3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152753" y="4792277"/>
            <a:ext cx="2994025" cy="195516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B7BE7E0-CA0A-4249-92DC-A2CEADEF0BB7}"/>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591978" y="4792277"/>
            <a:ext cx="2882266" cy="195516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7939F4D-DC33-0943-B1DC-B5375590F05D}"/>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919444" y="4792278"/>
            <a:ext cx="2882265" cy="1955165"/>
          </a:xfrm>
          <a:prstGeom prst="rect">
            <a:avLst/>
          </a:prstGeom>
        </p:spPr>
      </p:pic>
      <p:sp>
        <p:nvSpPr>
          <p:cNvPr id="4" name="Rectangle 3">
            <a:extLst>
              <a:ext uri="{FF2B5EF4-FFF2-40B4-BE49-F238E27FC236}">
                <a16:creationId xmlns:a16="http://schemas.microsoft.com/office/drawing/2014/main" id="{ADABF2B5-7343-0640-A1D3-D232F27BA9B4}"/>
              </a:ext>
            </a:extLst>
          </p:cNvPr>
          <p:cNvSpPr/>
          <p:nvPr/>
        </p:nvSpPr>
        <p:spPr>
          <a:xfrm>
            <a:off x="246147" y="1188558"/>
            <a:ext cx="3784431" cy="3539430"/>
          </a:xfrm>
          <a:prstGeom prst="rect">
            <a:avLst/>
          </a:prstGeom>
        </p:spPr>
        <p:txBody>
          <a:bodyPr wrap="square">
            <a:spAutoFit/>
          </a:bodyPr>
          <a:lstStyle/>
          <a:p>
            <a:r>
              <a:rPr lang="en-GB" sz="1600" dirty="0">
                <a:solidFill>
                  <a:srgbClr val="000000"/>
                </a:solidFill>
                <a:latin typeface="Avenir Next" panose="020B0503020202020204" pitchFamily="34" charset="0"/>
                <a:ea typeface="Calibri" panose="020F0502020204030204" pitchFamily="34" charset="0"/>
                <a:cs typeface="Ëˇœ˛"/>
              </a:rPr>
              <a:t>The results of each ML model can be seen in the table as a summary of Jaccard Similarity Score and F1 Score. As well as in the confusion matrices. </a:t>
            </a:r>
          </a:p>
          <a:p>
            <a:endParaRPr lang="en-GB" sz="1600" dirty="0">
              <a:solidFill>
                <a:srgbClr val="000000"/>
              </a:solidFill>
              <a:latin typeface="Avenir Next" panose="020B0503020202020204" pitchFamily="34" charset="0"/>
              <a:ea typeface="Calibri" panose="020F0502020204030204" pitchFamily="34" charset="0"/>
              <a:cs typeface="Ëˇœ˛"/>
            </a:endParaRPr>
          </a:p>
          <a:p>
            <a:pPr marL="285750" indent="-285750">
              <a:buFontTx/>
              <a:buChar char="-"/>
            </a:pPr>
            <a:r>
              <a:rPr lang="en-GB" sz="1600" dirty="0">
                <a:solidFill>
                  <a:srgbClr val="000000"/>
                </a:solidFill>
                <a:latin typeface="Avenir Next" panose="020B0503020202020204" pitchFamily="34" charset="0"/>
                <a:ea typeface="Calibri" panose="020F0502020204030204" pitchFamily="34" charset="0"/>
                <a:cs typeface="Ëˇœ˛"/>
              </a:rPr>
              <a:t>Gradient Boost ML Model is the best predictor for the severity of an accident.</a:t>
            </a:r>
          </a:p>
          <a:p>
            <a:pPr marL="285750" indent="-285750">
              <a:buFontTx/>
              <a:buChar char="-"/>
            </a:pPr>
            <a:r>
              <a:rPr lang="en-GB" sz="1600" dirty="0">
                <a:solidFill>
                  <a:srgbClr val="000000"/>
                </a:solidFill>
                <a:latin typeface="Avenir Next" panose="020B0503020202020204" pitchFamily="34" charset="0"/>
                <a:ea typeface="Calibri" panose="020F0502020204030204" pitchFamily="34" charset="0"/>
                <a:cs typeface="Ëˇœ˛"/>
              </a:rPr>
              <a:t>Models struggled to accurately predict Severity 2 accidents. </a:t>
            </a:r>
          </a:p>
          <a:p>
            <a:pPr marL="285750" indent="-285750">
              <a:buFontTx/>
              <a:buChar char="-"/>
            </a:pPr>
            <a:r>
              <a:rPr lang="en-GB" sz="1600" dirty="0">
                <a:solidFill>
                  <a:srgbClr val="000000"/>
                </a:solidFill>
                <a:latin typeface="Avenir Next" panose="020B0503020202020204" pitchFamily="34" charset="0"/>
                <a:ea typeface="Calibri" panose="020F0502020204030204" pitchFamily="34" charset="0"/>
                <a:cs typeface="Ëˇœ˛"/>
              </a:rPr>
              <a:t>This is evident from the confusion matrices, with a severe lack in Severity 2 (and resulting incorrect predictions). </a:t>
            </a:r>
          </a:p>
        </p:txBody>
      </p:sp>
    </p:spTree>
    <p:extLst>
      <p:ext uri="{BB962C8B-B14F-4D97-AF65-F5344CB8AC3E}">
        <p14:creationId xmlns:p14="http://schemas.microsoft.com/office/powerpoint/2010/main" val="1719227472"/>
      </p:ext>
    </p:extLst>
  </p:cSld>
  <p:clrMapOvr>
    <a:masterClrMapping/>
  </p:clrMapOvr>
  <p:transition spd="med">
    <p:fade/>
  </p:transition>
</p:sld>
</file>

<file path=ppt/theme/theme1.xml><?xml version="1.0" encoding="utf-8"?>
<a:theme xmlns:a="http://schemas.openxmlformats.org/drawingml/2006/main" name="PEV Theme">
  <a:themeElements>
    <a:clrScheme name="PE Scheme">
      <a:dk1>
        <a:srgbClr val="546471"/>
      </a:dk1>
      <a:lt1>
        <a:srgbClr val="FFFFFF"/>
      </a:lt1>
      <a:dk2>
        <a:srgbClr val="1A7497"/>
      </a:dk2>
      <a:lt2>
        <a:srgbClr val="E7E6E6"/>
      </a:lt2>
      <a:accent1>
        <a:srgbClr val="87C365"/>
      </a:accent1>
      <a:accent2>
        <a:srgbClr val="49C2A0"/>
      </a:accent2>
      <a:accent3>
        <a:srgbClr val="00BFB6"/>
      </a:accent3>
      <a:accent4>
        <a:srgbClr val="14B8BF"/>
      </a:accent4>
      <a:accent5>
        <a:srgbClr val="11AEC7"/>
      </a:accent5>
      <a:accent6>
        <a:srgbClr val="197496"/>
      </a:accent6>
      <a:hlink>
        <a:srgbClr val="5B9BD4"/>
      </a:hlink>
      <a:folHlink>
        <a:srgbClr val="86C46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V Theme" id="{14674C60-2FB5-7A41-879A-7CC7E2D8EF75}" vid="{44F6C61F-CC2C-3645-ACC8-1AB49F8FE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4377</TotalTime>
  <Words>1635</Words>
  <Application>Microsoft Macintosh PowerPoint</Application>
  <PresentationFormat>Widescreen</PresentationFormat>
  <Paragraphs>218</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vt:lpstr>
      <vt:lpstr>Avenir Next Medium</vt:lpstr>
      <vt:lpstr>Calibri</vt:lpstr>
      <vt:lpstr>Courier New</vt:lpstr>
      <vt:lpstr>Gotham Bold</vt:lpstr>
      <vt:lpstr>Gotham Book</vt:lpstr>
      <vt:lpstr>Gotham Light</vt:lpstr>
      <vt:lpstr>PEV Theme</vt:lpstr>
      <vt:lpstr>Predicting Car Accident Severity in Seattle, USA</vt:lpstr>
      <vt:lpstr>BUSINESS PROBLEM</vt:lpstr>
      <vt:lpstr>INTENDED AUDIENCE</vt:lpstr>
      <vt:lpstr>PowerPoint Presentation</vt:lpstr>
      <vt:lpstr>DATA PREPARATION</vt:lpstr>
      <vt:lpstr>DATA PREPARATION CONT. </vt:lpstr>
      <vt:lpstr>PowerPoint Presentation</vt:lpstr>
      <vt:lpstr>MODELLING </vt:lpstr>
      <vt:lpstr>RESULTS </vt:lpstr>
      <vt:lpstr>RESULTS CONT. </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LNG FEED TREATMENT PLANT</dc:title>
  <dc:creator>Ry White</dc:creator>
  <cp:lastModifiedBy>Ry White</cp:lastModifiedBy>
  <cp:revision>107</cp:revision>
  <cp:lastPrinted>2018-09-05T01:00:49Z</cp:lastPrinted>
  <dcterms:created xsi:type="dcterms:W3CDTF">2018-08-28T13:49:09Z</dcterms:created>
  <dcterms:modified xsi:type="dcterms:W3CDTF">2020-09-20T04:35:56Z</dcterms:modified>
</cp:coreProperties>
</file>