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8" r:id="rId2"/>
    <p:sldId id="259" r:id="rId3"/>
    <p:sldId id="260" r:id="rId4"/>
    <p:sldId id="261" r:id="rId5"/>
    <p:sldId id="279" r:id="rId6"/>
    <p:sldId id="280" r:id="rId7"/>
    <p:sldId id="281" r:id="rId8"/>
    <p:sldId id="282" r:id="rId9"/>
    <p:sldId id="283" r:id="rId10"/>
    <p:sldId id="266" r:id="rId11"/>
    <p:sldId id="262" r:id="rId12"/>
    <p:sldId id="284" r:id="rId13"/>
    <p:sldId id="267" r:id="rId14"/>
    <p:sldId id="285" r:id="rId15"/>
    <p:sldId id="286" r:id="rId16"/>
    <p:sldId id="287" r:id="rId17"/>
    <p:sldId id="268" r:id="rId18"/>
    <p:sldId id="269" r:id="rId19"/>
    <p:sldId id="270" r:id="rId20"/>
    <p:sldId id="271" r:id="rId21"/>
    <p:sldId id="272" r:id="rId22"/>
    <p:sldId id="288" r:id="rId23"/>
    <p:sldId id="289" r:id="rId24"/>
    <p:sldId id="273" r:id="rId25"/>
    <p:sldId id="274" r:id="rId26"/>
    <p:sldId id="275" r:id="rId27"/>
    <p:sldId id="276" r:id="rId28"/>
    <p:sldId id="277" r:id="rId29"/>
    <p:sldId id="278"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tanabe" initials="w" lastIdx="1" clrIdx="0">
    <p:extLst>
      <p:ext uri="{19B8F6BF-5375-455C-9EA6-DF929625EA0E}">
        <p15:presenceInfo xmlns:p15="http://schemas.microsoft.com/office/powerpoint/2012/main" userId="watanab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86442" autoAdjust="0"/>
  </p:normalViewPr>
  <p:slideViewPr>
    <p:cSldViewPr snapToGrid="0" showGuides="1">
      <p:cViewPr varScale="1">
        <p:scale>
          <a:sx n="113" d="100"/>
          <a:sy n="113" d="100"/>
        </p:scale>
        <p:origin x="1062" y="1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3T11:42:38.402"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37337-6382-4116-AA30-04E9BC695DAF}" type="datetimeFigureOut">
              <a:rPr kumimoji="1" lang="ja-JP" altLang="en-US" smtClean="0"/>
              <a:t>2018/7/23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94AC3-EAAC-4562-BD05-8EA648151523}" type="slidenum">
              <a:rPr kumimoji="1" lang="ja-JP" altLang="en-US" smtClean="0"/>
              <a:t>‹#›</a:t>
            </a:fld>
            <a:endParaRPr kumimoji="1" lang="ja-JP" altLang="en-US"/>
          </a:p>
        </p:txBody>
      </p:sp>
    </p:spTree>
    <p:extLst>
      <p:ext uri="{BB962C8B-B14F-4D97-AF65-F5344CB8AC3E}">
        <p14:creationId xmlns:p14="http://schemas.microsoft.com/office/powerpoint/2010/main" val="3996056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表の文字の大きさ等</a:t>
            </a:r>
            <a:r>
              <a:rPr kumimoji="1" lang="ja-JP" altLang="en-US" dirty="0" smtClean="0"/>
              <a:t>問題</a:t>
            </a:r>
            <a:endParaRPr kumimoji="1" lang="en-US" altLang="ja-JP" dirty="0" smtClean="0"/>
          </a:p>
          <a:p>
            <a:r>
              <a:rPr kumimoji="1" lang="en-US" altLang="ja-JP" dirty="0" smtClean="0"/>
              <a:t>C1</a:t>
            </a:r>
            <a:r>
              <a:rPr kumimoji="1" lang="ja-JP" altLang="en-US" dirty="0" smtClean="0"/>
              <a:t>と</a:t>
            </a:r>
            <a:r>
              <a:rPr kumimoji="1" lang="en-US" altLang="ja-JP" dirty="0" smtClean="0"/>
              <a:t>c2</a:t>
            </a:r>
            <a:r>
              <a:rPr kumimoji="1" lang="ja-JP" altLang="en-US" dirty="0" smtClean="0"/>
              <a:t>に関しては口頭で</a:t>
            </a:r>
            <a:r>
              <a:rPr kumimoji="1" lang="ja-JP" altLang="en-US" dirty="0" err="1" smtClean="0"/>
              <a:t>ど</a:t>
            </a:r>
            <a:r>
              <a:rPr kumimoji="1" lang="ja-JP" altLang="en-US" dirty="0" smtClean="0"/>
              <a:t>ソフトウェアに設定してあるものを用いたことを射る</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1</a:t>
            </a:fld>
            <a:endParaRPr kumimoji="1" lang="ja-JP" altLang="en-US"/>
          </a:p>
        </p:txBody>
      </p:sp>
    </p:spTree>
    <p:extLst>
      <p:ext uri="{BB962C8B-B14F-4D97-AF65-F5344CB8AC3E}">
        <p14:creationId xmlns:p14="http://schemas.microsoft.com/office/powerpoint/2010/main" val="268515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ばねばかりの写真</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2</a:t>
            </a:fld>
            <a:endParaRPr kumimoji="1" lang="ja-JP" altLang="en-US"/>
          </a:p>
        </p:txBody>
      </p:sp>
    </p:spTree>
    <p:extLst>
      <p:ext uri="{BB962C8B-B14F-4D97-AF65-F5344CB8AC3E}">
        <p14:creationId xmlns:p14="http://schemas.microsoft.com/office/powerpoint/2010/main" val="260544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23</a:t>
            </a:fld>
            <a:endParaRPr kumimoji="1" lang="ja-JP" altLang="en-US"/>
          </a:p>
        </p:txBody>
      </p:sp>
    </p:spTree>
    <p:extLst>
      <p:ext uri="{BB962C8B-B14F-4D97-AF65-F5344CB8AC3E}">
        <p14:creationId xmlns:p14="http://schemas.microsoft.com/office/powerpoint/2010/main" val="347281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85143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135792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150104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a:latin typeface="ＭＳ Ｐゴシック" panose="020B0600070205080204" pitchFamily="50" charset="-128"/>
                <a:ea typeface="ＭＳ Ｐゴシック" panose="020B060007020508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0" y="1325562"/>
            <a:ext cx="9144000" cy="5532437"/>
          </a:xfr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cxnSp>
        <p:nvCxnSpPr>
          <p:cNvPr id="8" name="直線コネクタ 7"/>
          <p:cNvCxnSpPr/>
          <p:nvPr userDrawn="1"/>
        </p:nvCxnSpPr>
        <p:spPr>
          <a:xfrm>
            <a:off x="0" y="1325563"/>
            <a:ext cx="9144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394789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370064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381205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10608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412308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226863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368149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B41D856-5965-40E7-AE96-64025F298A02}" type="datetimeFigureOut">
              <a:rPr kumimoji="1" lang="ja-JP" altLang="en-US" smtClean="0"/>
              <a:t>2018/7/23</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145399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0" y="1325563"/>
            <a:ext cx="9144000" cy="503078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0" y="6484712"/>
            <a:ext cx="2686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1D856-5965-40E7-AE96-64025F298A02}" type="datetimeFigureOut">
              <a:rPr kumimoji="1" lang="ja-JP" altLang="en-US" smtClean="0"/>
              <a:t>2018/7/23</a:t>
            </a:fld>
            <a:endParaRPr kumimoji="1" lang="ja-JP" altLang="en-US" dirty="0"/>
          </a:p>
        </p:txBody>
      </p:sp>
      <p:sp>
        <p:nvSpPr>
          <p:cNvPr id="5" name="Footer Placeholder 4"/>
          <p:cNvSpPr>
            <a:spLocks noGrp="1"/>
          </p:cNvSpPr>
          <p:nvPr>
            <p:ph type="ftr" sz="quarter" idx="3"/>
          </p:nvPr>
        </p:nvSpPr>
        <p:spPr>
          <a:xfrm>
            <a:off x="2686050" y="6469292"/>
            <a:ext cx="3771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492875"/>
            <a:ext cx="2686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105595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2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latin typeface="ＭＳ Ｐゴシック" panose="020B0600070205080204" pitchFamily="50" charset="-128"/>
                <a:ea typeface="ＭＳ Ｐゴシック" panose="020B0600070205080204" pitchFamily="50" charset="-128"/>
              </a:rPr>
              <a:t>倒立振子のパラメータの同定</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コンテンツ プレースホルダー 9"/>
          <p:cNvSpPr>
            <a:spLocks noGrp="1"/>
          </p:cNvSpPr>
          <p:nvPr>
            <p:ph idx="1"/>
          </p:nvPr>
        </p:nvSpPr>
        <p:spPr/>
        <p:txBody>
          <a:bodyPr/>
          <a:lstStyle/>
          <a:p>
            <a:r>
              <a:rPr lang="ja-JP" altLang="en-US" dirty="0" smtClean="0"/>
              <a:t>倒立</a:t>
            </a:r>
            <a:r>
              <a:rPr lang="ja-JP" altLang="en-US" dirty="0"/>
              <a:t>振子系のモデルに含まれる物理パラメータを</a:t>
            </a:r>
            <a:r>
              <a:rPr lang="ja-JP" altLang="en-US" dirty="0" smtClean="0"/>
              <a:t>実験を</a:t>
            </a:r>
            <a:r>
              <a:rPr lang="ja-JP" altLang="en-US" dirty="0"/>
              <a:t>通して同定する</a:t>
            </a:r>
            <a:endParaRPr lang="en-US" altLang="ja-JP" dirty="0"/>
          </a:p>
          <a:p>
            <a:r>
              <a:rPr lang="ja-JP" altLang="en-US" dirty="0" smtClean="0"/>
              <a:t>同定</a:t>
            </a:r>
            <a:r>
              <a:rPr lang="ja-JP" altLang="en-US" dirty="0"/>
              <a:t>するパラメータは以下の通り</a:t>
            </a:r>
            <a:endParaRPr lang="en-US" altLang="ja-JP" dirty="0"/>
          </a:p>
          <a:p>
            <a:endParaRPr kumimoji="1" lang="ja-JP" altLang="en-US" dirty="0"/>
          </a:p>
        </p:txBody>
      </p:sp>
      <mc:AlternateContent xmlns:mc="http://schemas.openxmlformats.org/markup-compatibility/2006">
        <mc:Choice xmlns:a14="http://schemas.microsoft.com/office/drawing/2010/main" Requires="a14">
          <p:graphicFrame>
            <p:nvGraphicFramePr>
              <p:cNvPr id="8" name="表 7"/>
              <p:cNvGraphicFramePr>
                <a:graphicFrameLocks noGrp="1"/>
              </p:cNvGraphicFramePr>
              <p:nvPr>
                <p:extLst>
                  <p:ext uri="{D42A27DB-BD31-4B8C-83A1-F6EECF244321}">
                    <p14:modId xmlns:p14="http://schemas.microsoft.com/office/powerpoint/2010/main" val="3207446774"/>
                  </p:ext>
                </p:extLst>
              </p:nvPr>
            </p:nvGraphicFramePr>
            <p:xfrm>
              <a:off x="552449" y="2744518"/>
              <a:ext cx="7691968" cy="4052444"/>
            </p:xfrm>
            <a:graphic>
              <a:graphicData uri="http://schemas.openxmlformats.org/drawingml/2006/table">
                <a:tbl>
                  <a:tblPr firstRow="1" bandRow="1">
                    <a:tableStyleId>{D7AC3CCA-C797-4891-BE02-D94E43425B78}</a:tableStyleId>
                  </a:tblPr>
                  <a:tblGrid>
                    <a:gridCol w="3845984">
                      <a:extLst>
                        <a:ext uri="{9D8B030D-6E8A-4147-A177-3AD203B41FA5}">
                          <a16:colId xmlns:a16="http://schemas.microsoft.com/office/drawing/2014/main" val="2807294428"/>
                        </a:ext>
                      </a:extLst>
                    </a:gridCol>
                    <a:gridCol w="3845984">
                      <a:extLst>
                        <a:ext uri="{9D8B030D-6E8A-4147-A177-3AD203B41FA5}">
                          <a16:colId xmlns:a16="http://schemas.microsoft.com/office/drawing/2014/main" val="2016220413"/>
                        </a:ext>
                      </a:extLst>
                    </a:gridCol>
                  </a:tblGrid>
                  <a:tr h="340433">
                    <a:tc>
                      <a:txBody>
                        <a:bodyPr/>
                        <a:lstStyle/>
                        <a:p>
                          <a:r>
                            <a:rPr kumimoji="1" lang="ja-JP" altLang="en-US" sz="2000" dirty="0" smtClean="0"/>
                            <a:t>パラメータ</a:t>
                          </a:r>
                          <a:endParaRPr kumimoji="1" lang="ja-JP" altLang="en-US" sz="2000" dirty="0"/>
                        </a:p>
                      </a:txBody>
                      <a:tcPr marL="68580" marR="68580" marT="34290" marB="34290"/>
                    </a:tc>
                    <a:tc>
                      <a:txBody>
                        <a:bodyPr/>
                        <a:lstStyle/>
                        <a:p>
                          <a:r>
                            <a:rPr kumimoji="1" lang="ja-JP" altLang="en-US" sz="2000" dirty="0" smtClean="0"/>
                            <a:t>詳細</a:t>
                          </a:r>
                          <a:endParaRPr kumimoji="1" lang="ja-JP" altLang="en-US" sz="2000" dirty="0"/>
                        </a:p>
                      </a:txBody>
                      <a:tcPr marL="68580" marR="68580" marT="34290" marB="34290"/>
                    </a:tc>
                    <a:extLst>
                      <a:ext uri="{0D108BD9-81ED-4DB2-BD59-A6C34878D82A}">
                        <a16:rowId xmlns:a16="http://schemas.microsoft.com/office/drawing/2014/main" val="2407631616"/>
                      </a:ext>
                    </a:extLst>
                  </a:tr>
                  <a:tr h="340433">
                    <a:tc>
                      <a:txBody>
                        <a:bodyPr/>
                        <a:lstStyle/>
                        <a:p>
                          <a14:m>
                            <m:oMath xmlns:m="http://schemas.openxmlformats.org/officeDocument/2006/math">
                              <m:r>
                                <a:rPr kumimoji="1" lang="en-US" altLang="ja-JP" sz="2000" dirty="0" smtClean="0"/>
                                <m:t>𝑚</m:t>
                              </m:r>
                            </m:oMath>
                          </a14:m>
                          <a:r>
                            <a:rPr kumimoji="1" lang="en-US" altLang="ja-JP" sz="2000" dirty="0" smtClean="0"/>
                            <a:t>[</a:t>
                          </a:r>
                          <a14:m>
                            <m:oMath xmlns:m="http://schemas.openxmlformats.org/officeDocument/2006/math">
                              <m:r>
                                <m:rPr>
                                  <m:sty m:val="p"/>
                                </m:rPr>
                                <a:rPr kumimoji="1" lang="en-US" altLang="ja-JP" sz="2000" dirty="0" smtClean="0"/>
                                <m:t>kg</m:t>
                              </m:r>
                            </m:oMath>
                          </a14:m>
                          <a:r>
                            <a:rPr kumimoji="1" lang="en-US" altLang="ja-JP" sz="2000" dirty="0" smtClean="0"/>
                            <a:t>]</a:t>
                          </a:r>
                          <a:endParaRPr kumimoji="1" lang="ja-JP" altLang="en-US" sz="2000" dirty="0"/>
                        </a:p>
                      </a:txBody>
                      <a:tcPr marL="68580" marR="68580" marT="34290" marB="34290"/>
                    </a:tc>
                    <a:tc>
                      <a:txBody>
                        <a:bodyPr/>
                        <a:lstStyle/>
                        <a:p>
                          <a:r>
                            <a:rPr kumimoji="1" lang="ja-JP" altLang="en-US" sz="2000" dirty="0" smtClean="0"/>
                            <a:t>振子の質量</a:t>
                          </a:r>
                          <a:endParaRPr kumimoji="1" lang="ja-JP" altLang="en-US" sz="2000" dirty="0"/>
                        </a:p>
                      </a:txBody>
                      <a:tcPr marL="68580" marR="68580" marT="34290" marB="34290"/>
                    </a:tc>
                    <a:extLst>
                      <a:ext uri="{0D108BD9-81ED-4DB2-BD59-A6C34878D82A}">
                        <a16:rowId xmlns:a16="http://schemas.microsoft.com/office/drawing/2014/main" val="1127931767"/>
                      </a:ext>
                    </a:extLst>
                  </a:tr>
                  <a:tr h="340433">
                    <a:tc>
                      <a:txBody>
                        <a:bodyPr/>
                        <a:lstStyle/>
                        <a:p>
                          <a14:m>
                            <m:oMath xmlns:m="http://schemas.openxmlformats.org/officeDocument/2006/math">
                              <m:r>
                                <a:rPr kumimoji="1" lang="en-US" altLang="ja-JP" sz="2000" dirty="0" smtClean="0"/>
                                <m:t>𝑙</m:t>
                              </m:r>
                            </m:oMath>
                          </a14:m>
                          <a:r>
                            <a:rPr kumimoji="1" lang="en-US" altLang="ja-JP" sz="2000" dirty="0" smtClean="0"/>
                            <a:t>[</a:t>
                          </a:r>
                          <a14:m>
                            <m:oMath xmlns:m="http://schemas.openxmlformats.org/officeDocument/2006/math">
                              <m:r>
                                <m:rPr>
                                  <m:sty m:val="p"/>
                                </m:rPr>
                                <a:rPr kumimoji="1" lang="en-US" altLang="ja-JP" sz="2000" dirty="0" smtClean="0"/>
                                <m:t>m</m:t>
                              </m:r>
                            </m:oMath>
                          </a14:m>
                          <a:r>
                            <a:rPr kumimoji="1" lang="en-US" altLang="ja-JP" sz="2000" dirty="0" smtClean="0"/>
                            <a:t>]</a:t>
                          </a:r>
                          <a:endParaRPr kumimoji="1" lang="ja-JP" altLang="en-US" sz="2000" dirty="0"/>
                        </a:p>
                      </a:txBody>
                      <a:tcPr marL="68580" marR="68580" marT="34290" marB="34290"/>
                    </a:tc>
                    <a:tc>
                      <a:txBody>
                        <a:bodyPr/>
                        <a:lstStyle/>
                        <a:p>
                          <a:r>
                            <a:rPr kumimoji="1" lang="ja-JP" altLang="en-US" sz="2000" dirty="0" smtClean="0"/>
                            <a:t>回転軸・重心間距離</a:t>
                          </a:r>
                          <a:endParaRPr kumimoji="1" lang="ja-JP" altLang="en-US" sz="2000" dirty="0"/>
                        </a:p>
                      </a:txBody>
                      <a:tcPr marL="68580" marR="68580" marT="34290" marB="34290"/>
                    </a:tc>
                    <a:extLst>
                      <a:ext uri="{0D108BD9-81ED-4DB2-BD59-A6C34878D82A}">
                        <a16:rowId xmlns:a16="http://schemas.microsoft.com/office/drawing/2014/main" val="1660236730"/>
                      </a:ext>
                    </a:extLst>
                  </a:tr>
                  <a:tr h="330070">
                    <a:tc>
                      <a:txBody>
                        <a:bodyPr/>
                        <a:lstStyle/>
                        <a:p>
                          <a14:m>
                            <m:oMath xmlns:m="http://schemas.openxmlformats.org/officeDocument/2006/math">
                              <m:r>
                                <a:rPr kumimoji="1" lang="en-US" altLang="ja-JP" sz="2000" dirty="0" smtClean="0"/>
                                <m:t>𝑀</m:t>
                              </m:r>
                            </m:oMath>
                          </a14:m>
                          <a:r>
                            <a:rPr kumimoji="1" lang="en-US" altLang="ja-JP" sz="2000" dirty="0" smtClean="0"/>
                            <a:t>[</a:t>
                          </a:r>
                          <a14:m>
                            <m:oMath xmlns:m="http://schemas.openxmlformats.org/officeDocument/2006/math">
                              <m:r>
                                <m:rPr>
                                  <m:sty m:val="p"/>
                                </m:rPr>
                                <a:rPr kumimoji="1" lang="en-US" altLang="ja-JP" sz="2000" dirty="0" smtClean="0"/>
                                <m:t>kg</m:t>
                              </m:r>
                            </m:oMath>
                          </a14:m>
                          <a:r>
                            <a:rPr kumimoji="1" lang="en-US" altLang="ja-JP" sz="2000" dirty="0" smtClean="0"/>
                            <a:t>]</a:t>
                          </a:r>
                          <a:endParaRPr kumimoji="1" lang="ja-JP" altLang="en-US" sz="2000" dirty="0"/>
                        </a:p>
                      </a:txBody>
                      <a:tcPr marL="68580" marR="68580" marT="34290" marB="34290"/>
                    </a:tc>
                    <a:tc>
                      <a:txBody>
                        <a:bodyPr/>
                        <a:lstStyle/>
                        <a:p>
                          <a:r>
                            <a:rPr kumimoji="1" lang="ja-JP" altLang="en-US" sz="2000" dirty="0" smtClean="0"/>
                            <a:t>台車の質量</a:t>
                          </a:r>
                          <a:endParaRPr kumimoji="1" lang="ja-JP" altLang="en-US" sz="2000" dirty="0"/>
                        </a:p>
                      </a:txBody>
                      <a:tcPr marL="68580" marR="68580" marT="34290" marB="34290"/>
                    </a:tc>
                    <a:extLst>
                      <a:ext uri="{0D108BD9-81ED-4DB2-BD59-A6C34878D82A}">
                        <a16:rowId xmlns:a16="http://schemas.microsoft.com/office/drawing/2014/main" val="4064144453"/>
                      </a:ext>
                    </a:extLst>
                  </a:tr>
                  <a:tr h="340433">
                    <a:tc>
                      <a:txBody>
                        <a:bodyPr/>
                        <a:lstStyle/>
                        <a:p>
                          <a14:m>
                            <m:oMath xmlns:m="http://schemas.openxmlformats.org/officeDocument/2006/math">
                              <m:r>
                                <a:rPr kumimoji="1" lang="en-US" altLang="ja-JP" sz="2000" dirty="0" smtClean="0"/>
                                <m:t>𝑓</m:t>
                              </m:r>
                            </m:oMath>
                          </a14:m>
                          <a:r>
                            <a:rPr kumimoji="1" lang="en-US" altLang="ja-JP" sz="2000" dirty="0" smtClean="0"/>
                            <a:t>[</a:t>
                          </a:r>
                          <a14:m>
                            <m:oMath xmlns:m="http://schemas.openxmlformats.org/officeDocument/2006/math">
                              <m:r>
                                <m:rPr>
                                  <m:sty m:val="p"/>
                                </m:rPr>
                                <a:rPr kumimoji="1" lang="en-US" altLang="ja-JP" sz="2000" dirty="0" smtClean="0"/>
                                <m:t>kg</m:t>
                              </m:r>
                              <m:r>
                                <a:rPr kumimoji="1" lang="en-US" altLang="ja-JP" sz="2000" dirty="0" smtClean="0"/>
                                <m:t>/</m:t>
                              </m:r>
                              <m:r>
                                <m:rPr>
                                  <m:sty m:val="p"/>
                                </m:rPr>
                                <a:rPr kumimoji="1" lang="en-US" altLang="ja-JP" sz="2000" dirty="0" smtClean="0"/>
                                <m:t>s</m:t>
                              </m:r>
                            </m:oMath>
                          </a14:m>
                          <a:r>
                            <a:rPr kumimoji="1" lang="en-US" altLang="ja-JP" sz="2000" dirty="0" smtClean="0"/>
                            <a:t>]</a:t>
                          </a:r>
                          <a:endParaRPr kumimoji="1" lang="ja-JP" altLang="en-US" sz="2000" dirty="0"/>
                        </a:p>
                      </a:txBody>
                      <a:tcPr marL="68580" marR="68580" marT="34290" marB="34290"/>
                    </a:tc>
                    <a:tc>
                      <a:txBody>
                        <a:bodyPr/>
                        <a:lstStyle/>
                        <a:p>
                          <a:r>
                            <a:rPr kumimoji="1" lang="ja-JP" altLang="en-US" sz="2000" dirty="0" smtClean="0"/>
                            <a:t>台車の摩擦係数</a:t>
                          </a:r>
                          <a:endParaRPr kumimoji="1" lang="ja-JP" altLang="en-US" sz="2000" dirty="0"/>
                        </a:p>
                      </a:txBody>
                      <a:tcPr marL="68580" marR="68580" marT="34290" marB="34290"/>
                    </a:tc>
                    <a:extLst>
                      <a:ext uri="{0D108BD9-81ED-4DB2-BD59-A6C34878D82A}">
                        <a16:rowId xmlns:a16="http://schemas.microsoft.com/office/drawing/2014/main" val="4041575621"/>
                      </a:ext>
                    </a:extLst>
                  </a:tr>
                  <a:tr h="346184">
                    <a:tc>
                      <a:txBody>
                        <a:bodyPr/>
                        <a:lstStyle/>
                        <a:p>
                          <a14:m>
                            <m:oMath xmlns:m="http://schemas.openxmlformats.org/officeDocument/2006/math">
                              <m:r>
                                <a:rPr kumimoji="1" lang="en-US" altLang="ja-JP" sz="2000" dirty="0" smtClean="0"/>
                                <m:t>𝐽</m:t>
                              </m:r>
                            </m:oMath>
                          </a14:m>
                          <a:r>
                            <a:rPr kumimoji="1" lang="en-US" altLang="ja-JP" sz="2000" dirty="0" smtClean="0"/>
                            <a:t>[</a:t>
                          </a:r>
                          <a14:m>
                            <m:oMath xmlns:m="http://schemas.openxmlformats.org/officeDocument/2006/math">
                              <m:r>
                                <m:rPr>
                                  <m:sty m:val="p"/>
                                </m:rPr>
                                <a:rPr kumimoji="1" lang="en-US" altLang="ja-JP" sz="2000" dirty="0" smtClean="0"/>
                                <m:t>kg</m:t>
                              </m:r>
                              <m:sSup>
                                <m:sSupPr>
                                  <m:ctrlPr>
                                    <a:rPr kumimoji="1" lang="en-US" altLang="ja-JP" sz="2000" dirty="0" smtClean="0"/>
                                  </m:ctrlPr>
                                </m:sSupPr>
                                <m:e>
                                  <m:r>
                                    <m:rPr>
                                      <m:sty m:val="p"/>
                                    </m:rPr>
                                    <a:rPr kumimoji="1" lang="en-US" altLang="ja-JP" sz="2000" dirty="0" smtClean="0"/>
                                    <m:t>m</m:t>
                                  </m:r>
                                </m:e>
                                <m:sup>
                                  <m:r>
                                    <a:rPr kumimoji="1" lang="en-US" altLang="ja-JP" sz="2000" dirty="0" smtClean="0"/>
                                    <m:t>2</m:t>
                                  </m:r>
                                </m:sup>
                              </m:sSup>
                            </m:oMath>
                          </a14:m>
                          <a:r>
                            <a:rPr kumimoji="1" lang="en-US" altLang="ja-JP" sz="2000" dirty="0" smtClean="0"/>
                            <a:t>]</a:t>
                          </a:r>
                          <a:endParaRPr kumimoji="1" lang="ja-JP" altLang="en-US" sz="2000" dirty="0"/>
                        </a:p>
                      </a:txBody>
                      <a:tcPr marL="68580" marR="68580" marT="34290" marB="34290"/>
                    </a:tc>
                    <a:tc>
                      <a:txBody>
                        <a:bodyPr/>
                        <a:lstStyle/>
                        <a:p>
                          <a:r>
                            <a:rPr kumimoji="1" lang="ja-JP" altLang="en-US" sz="2000" dirty="0" smtClean="0"/>
                            <a:t>重心まわり慣性モーメント</a:t>
                          </a:r>
                          <a:endParaRPr kumimoji="1" lang="ja-JP" altLang="en-US" sz="2000" dirty="0"/>
                        </a:p>
                      </a:txBody>
                      <a:tcPr marL="68580" marR="68580" marT="34290" marB="34290"/>
                    </a:tc>
                    <a:extLst>
                      <a:ext uri="{0D108BD9-81ED-4DB2-BD59-A6C34878D82A}">
                        <a16:rowId xmlns:a16="http://schemas.microsoft.com/office/drawing/2014/main" val="2372481972"/>
                      </a:ext>
                    </a:extLst>
                  </a:tr>
                  <a:tr h="340433">
                    <a:tc>
                      <a:txBody>
                        <a:bodyPr/>
                        <a:lstStyle/>
                        <a:p>
                          <a14:m>
                            <m:oMath xmlns:m="http://schemas.openxmlformats.org/officeDocument/2006/math">
                              <m:r>
                                <a:rPr kumimoji="1" lang="en-US" altLang="ja-JP" sz="2000" dirty="0" smtClean="0"/>
                                <m:t>𝑐</m:t>
                              </m:r>
                            </m:oMath>
                          </a14:m>
                          <a:r>
                            <a:rPr kumimoji="1" lang="en-US" altLang="ja-JP" sz="2000" dirty="0" smtClean="0"/>
                            <a:t>[</a:t>
                          </a:r>
                          <a14:m>
                            <m:oMath xmlns:m="http://schemas.openxmlformats.org/officeDocument/2006/math">
                              <m:r>
                                <m:rPr>
                                  <m:sty m:val="p"/>
                                </m:rPr>
                                <a:rPr kumimoji="1" lang="en-US" altLang="ja-JP" sz="2000" dirty="0" smtClean="0"/>
                                <m:t>kg</m:t>
                              </m:r>
                              <m:sSup>
                                <m:sSupPr>
                                  <m:ctrlPr>
                                    <a:rPr kumimoji="1" lang="en-US" altLang="ja-JP" sz="2000" dirty="0" smtClean="0"/>
                                  </m:ctrlPr>
                                </m:sSupPr>
                                <m:e>
                                  <m:r>
                                    <m:rPr>
                                      <m:sty m:val="p"/>
                                    </m:rPr>
                                    <a:rPr kumimoji="1" lang="en-US" altLang="ja-JP" sz="2000" dirty="0" smtClean="0"/>
                                    <m:t>m</m:t>
                                  </m:r>
                                </m:e>
                                <m:sup>
                                  <m:r>
                                    <a:rPr kumimoji="1" lang="en-US" altLang="ja-JP" sz="2000" dirty="0" smtClean="0"/>
                                    <m:t>2</m:t>
                                  </m:r>
                                </m:sup>
                              </m:sSup>
                              <m:r>
                                <a:rPr kumimoji="1" lang="en-US" altLang="ja-JP" sz="2000" dirty="0" smtClean="0"/>
                                <m:t>/</m:t>
                              </m:r>
                              <m:r>
                                <m:rPr>
                                  <m:sty m:val="p"/>
                                </m:rPr>
                                <a:rPr kumimoji="1" lang="en-US" altLang="ja-JP" sz="2000" dirty="0" smtClean="0"/>
                                <m:t>s</m:t>
                              </m:r>
                            </m:oMath>
                          </a14:m>
                          <a:r>
                            <a:rPr kumimoji="1" lang="en-US" altLang="ja-JP" sz="2000" dirty="0" smtClean="0"/>
                            <a:t>]</a:t>
                          </a:r>
                          <a:endParaRPr kumimoji="1" lang="ja-JP" altLang="en-US" sz="2000" dirty="0"/>
                        </a:p>
                      </a:txBody>
                      <a:tcPr marL="68580" marR="68580" marT="34290" marB="34290"/>
                    </a:tc>
                    <a:tc>
                      <a:txBody>
                        <a:bodyPr/>
                        <a:lstStyle/>
                        <a:p>
                          <a:r>
                            <a:rPr kumimoji="1" lang="ja-JP" altLang="en-US" sz="2000" dirty="0" smtClean="0"/>
                            <a:t>回転軸摩擦係数</a:t>
                          </a:r>
                          <a:endParaRPr kumimoji="1" lang="ja-JP" altLang="en-US" sz="2000" dirty="0"/>
                        </a:p>
                      </a:txBody>
                      <a:tcPr marL="68580" marR="68580" marT="34290" marB="34290"/>
                    </a:tc>
                    <a:extLst>
                      <a:ext uri="{0D108BD9-81ED-4DB2-BD59-A6C34878D82A}">
                        <a16:rowId xmlns:a16="http://schemas.microsoft.com/office/drawing/2014/main" val="2528291233"/>
                      </a:ext>
                    </a:extLst>
                  </a:tr>
                  <a:tr h="598057">
                    <a:tc>
                      <a:txBody>
                        <a:bodyPr/>
                        <a:lstStyle/>
                        <a:p>
                          <a14:m>
                            <m:oMath xmlns:m="http://schemas.openxmlformats.org/officeDocument/2006/math">
                              <m:r>
                                <a:rPr kumimoji="1" lang="en-US" altLang="ja-JP" sz="2000" dirty="0" smtClean="0"/>
                                <m:t>𝑎</m:t>
                              </m:r>
                            </m:oMath>
                          </a14:m>
                          <a:r>
                            <a:rPr kumimoji="1" lang="en-US" altLang="ja-JP" sz="2000" dirty="0" smtClean="0"/>
                            <a:t>[</a:t>
                          </a:r>
                          <a14:m>
                            <m:oMath xmlns:m="http://schemas.openxmlformats.org/officeDocument/2006/math">
                              <m:r>
                                <m:rPr>
                                  <m:sty m:val="p"/>
                                </m:rPr>
                                <a:rPr kumimoji="1" lang="en-US" altLang="ja-JP" sz="2000" dirty="0" smtClean="0"/>
                                <m:t>N</m:t>
                              </m:r>
                              <m:r>
                                <a:rPr kumimoji="1" lang="en-US" altLang="ja-JP" sz="2000" dirty="0" smtClean="0"/>
                                <m:t>/</m:t>
                              </m:r>
                              <m:r>
                                <m:rPr>
                                  <m:sty m:val="p"/>
                                </m:rPr>
                                <a:rPr kumimoji="1" lang="en-US" altLang="ja-JP" sz="2000" dirty="0" smtClean="0"/>
                                <m:t>V</m:t>
                              </m:r>
                            </m:oMath>
                          </a14:m>
                          <a:r>
                            <a:rPr kumimoji="1" lang="en-US" altLang="ja-JP" sz="2000" dirty="0" smtClean="0"/>
                            <a:t>]</a:t>
                          </a:r>
                          <a:endParaRPr kumimoji="1" lang="ja-JP" altLang="en-US" sz="2000" dirty="0"/>
                        </a:p>
                      </a:txBody>
                      <a:tcPr marL="68580" marR="68580" marT="34290" marB="34290"/>
                    </a:tc>
                    <a:tc>
                      <a:txBody>
                        <a:bodyPr/>
                        <a:lstStyle/>
                        <a:p>
                          <a:r>
                            <a:rPr kumimoji="1" lang="ja-JP" altLang="en-US" sz="2000" dirty="0" smtClean="0"/>
                            <a:t>駆動アンプへの入力電圧から台車への駆動力までのゲイン</a:t>
                          </a:r>
                          <a:endParaRPr kumimoji="1" lang="ja-JP" altLang="en-US" sz="2000" dirty="0"/>
                        </a:p>
                      </a:txBody>
                      <a:tcPr marL="68580" marR="68580" marT="34290" marB="34290"/>
                    </a:tc>
                    <a:extLst>
                      <a:ext uri="{0D108BD9-81ED-4DB2-BD59-A6C34878D82A}">
                        <a16:rowId xmlns:a16="http://schemas.microsoft.com/office/drawing/2014/main" val="3752696628"/>
                      </a:ext>
                    </a:extLst>
                  </a:tr>
                  <a:tr h="340433">
                    <a:tc>
                      <a:txBody>
                        <a:bodyPr/>
                        <a:lstStyle/>
                        <a:p>
                          <a14:m>
                            <m:oMath xmlns:m="http://schemas.openxmlformats.org/officeDocument/2006/math">
                              <m:sSub>
                                <m:sSubPr>
                                  <m:ctrlPr>
                                    <a:rPr kumimoji="1" lang="en-US" altLang="ja-JP" sz="2000" smtClean="0"/>
                                  </m:ctrlPr>
                                </m:sSubPr>
                                <m:e>
                                  <m:r>
                                    <m:rPr>
                                      <m:sty m:val="p"/>
                                    </m:rPr>
                                    <a:rPr kumimoji="1" lang="en-US" altLang="ja-JP" sz="2000" smtClean="0"/>
                                    <m:t>c</m:t>
                                  </m:r>
                                </m:e>
                                <m:sub>
                                  <m:r>
                                    <a:rPr kumimoji="1" lang="en-US" altLang="ja-JP" sz="2000" smtClean="0"/>
                                    <m:t>1</m:t>
                                  </m:r>
                                </m:sub>
                              </m:sSub>
                            </m:oMath>
                          </a14:m>
                          <a:r>
                            <a:rPr kumimoji="1" lang="en-US" altLang="ja-JP" sz="2000" dirty="0" smtClean="0"/>
                            <a:t>[</a:t>
                          </a:r>
                          <a14:m>
                            <m:oMath xmlns:m="http://schemas.openxmlformats.org/officeDocument/2006/math">
                              <m:r>
                                <m:rPr>
                                  <m:sty m:val="p"/>
                                </m:rPr>
                                <a:rPr kumimoji="1" lang="en-US" altLang="ja-JP" sz="2000" dirty="0" smtClean="0"/>
                                <m:t>V</m:t>
                              </m:r>
                              <m:r>
                                <a:rPr kumimoji="1" lang="en-US" altLang="ja-JP" sz="2000" dirty="0" smtClean="0"/>
                                <m:t>/</m:t>
                              </m:r>
                              <m:r>
                                <m:rPr>
                                  <m:sty m:val="p"/>
                                </m:rPr>
                                <a:rPr kumimoji="1" lang="en-US" altLang="ja-JP" sz="2000" dirty="0" smtClean="0"/>
                                <m:t>m</m:t>
                              </m:r>
                            </m:oMath>
                          </a14:m>
                          <a:r>
                            <a:rPr kumimoji="1" lang="en-US" altLang="ja-JP" sz="2000" dirty="0" smtClean="0"/>
                            <a:t>]</a:t>
                          </a:r>
                          <a:endParaRPr kumimoji="1" lang="ja-JP" altLang="en-US" sz="2000" dirty="0"/>
                        </a:p>
                      </a:txBody>
                      <a:tcPr marL="68580" marR="68580" marT="34290" marB="34290"/>
                    </a:tc>
                    <a:tc>
                      <a:txBody>
                        <a:bodyPr/>
                        <a:lstStyle/>
                        <a:p>
                          <a:r>
                            <a:rPr kumimoji="1" lang="ja-JP" altLang="en-US" sz="2000" dirty="0" smtClean="0"/>
                            <a:t>変位・電圧変換係数</a:t>
                          </a:r>
                          <a:endParaRPr kumimoji="1" lang="ja-JP" altLang="en-US" sz="2000" dirty="0"/>
                        </a:p>
                      </a:txBody>
                      <a:tcPr marL="68580" marR="68580" marT="34290" marB="34290"/>
                    </a:tc>
                    <a:extLst>
                      <a:ext uri="{0D108BD9-81ED-4DB2-BD59-A6C34878D82A}">
                        <a16:rowId xmlns:a16="http://schemas.microsoft.com/office/drawing/2014/main" val="3101253240"/>
                      </a:ext>
                    </a:extLst>
                  </a:tr>
                  <a:tr h="340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2000" smtClean="0"/>
                                  </m:ctrlPr>
                                </m:sSubPr>
                                <m:e>
                                  <m:r>
                                    <m:rPr>
                                      <m:sty m:val="p"/>
                                    </m:rPr>
                                    <a:rPr kumimoji="1" lang="en-US" altLang="ja-JP" sz="2000" smtClean="0"/>
                                    <m:t>c</m:t>
                                  </m:r>
                                </m:e>
                                <m:sub>
                                  <m:r>
                                    <a:rPr kumimoji="1" lang="en-US" altLang="ja-JP" sz="2000" smtClean="0"/>
                                    <m:t>2</m:t>
                                  </m:r>
                                </m:sub>
                              </m:sSub>
                            </m:oMath>
                          </a14:m>
                          <a:r>
                            <a:rPr kumimoji="1" lang="en-US" altLang="ja-JP" sz="2000" dirty="0" smtClean="0"/>
                            <a:t>[</a:t>
                          </a:r>
                          <a14:m>
                            <m:oMath xmlns:m="http://schemas.openxmlformats.org/officeDocument/2006/math">
                              <m:r>
                                <m:rPr>
                                  <m:sty m:val="p"/>
                                </m:rPr>
                                <a:rPr kumimoji="1" lang="en-US" altLang="ja-JP" sz="2000" dirty="0" smtClean="0"/>
                                <m:t>V</m:t>
                              </m:r>
                              <m:r>
                                <a:rPr kumimoji="1" lang="en-US" altLang="ja-JP" sz="2000" dirty="0" smtClean="0"/>
                                <m:t>/</m:t>
                              </m:r>
                              <m:r>
                                <m:rPr>
                                  <m:sty m:val="p"/>
                                </m:rPr>
                                <a:rPr kumimoji="1" lang="en-US" altLang="ja-JP" sz="2000" dirty="0" smtClean="0"/>
                                <m:t>m</m:t>
                              </m:r>
                            </m:oMath>
                          </a14:m>
                          <a:r>
                            <a:rPr kumimoji="1" lang="en-US" altLang="ja-JP" sz="2000" dirty="0" smtClean="0"/>
                            <a:t>]</a:t>
                          </a:r>
                          <a:endParaRPr kumimoji="1" lang="ja-JP" altLang="en-US" sz="2000" dirty="0"/>
                        </a:p>
                      </a:txBody>
                      <a:tcPr marL="68580" marR="68580" marT="34290" marB="34290"/>
                    </a:tc>
                    <a:tc>
                      <a:txBody>
                        <a:bodyPr/>
                        <a:lstStyle/>
                        <a:p>
                          <a:r>
                            <a:rPr kumimoji="1" lang="ja-JP" altLang="en-US" sz="2000" dirty="0" smtClean="0"/>
                            <a:t>角度・電圧変換係数</a:t>
                          </a:r>
                          <a:endParaRPr kumimoji="1" lang="ja-JP" altLang="en-US" sz="2000" dirty="0"/>
                        </a:p>
                      </a:txBody>
                      <a:tcPr marL="68580" marR="68580" marT="34290" marB="34290"/>
                    </a:tc>
                    <a:extLst>
                      <a:ext uri="{0D108BD9-81ED-4DB2-BD59-A6C34878D82A}">
                        <a16:rowId xmlns:a16="http://schemas.microsoft.com/office/drawing/2014/main" val="3867710360"/>
                      </a:ext>
                    </a:extLst>
                  </a:tr>
                </a:tbl>
              </a:graphicData>
            </a:graphic>
          </p:graphicFrame>
        </mc:Choice>
        <mc:Fallback>
          <p:graphicFrame>
            <p:nvGraphicFramePr>
              <p:cNvPr id="8" name="表 7"/>
              <p:cNvGraphicFramePr>
                <a:graphicFrameLocks noGrp="1"/>
              </p:cNvGraphicFramePr>
              <p:nvPr>
                <p:extLst>
                  <p:ext uri="{D42A27DB-BD31-4B8C-83A1-F6EECF244321}">
                    <p14:modId xmlns:p14="http://schemas.microsoft.com/office/powerpoint/2010/main" val="3207446774"/>
                  </p:ext>
                </p:extLst>
              </p:nvPr>
            </p:nvGraphicFramePr>
            <p:xfrm>
              <a:off x="552449" y="2744518"/>
              <a:ext cx="7691968" cy="4052444"/>
            </p:xfrm>
            <a:graphic>
              <a:graphicData uri="http://schemas.openxmlformats.org/drawingml/2006/table">
                <a:tbl>
                  <a:tblPr firstRow="1" bandRow="1">
                    <a:tableStyleId>{D7AC3CCA-C797-4891-BE02-D94E43425B78}</a:tableStyleId>
                  </a:tblPr>
                  <a:tblGrid>
                    <a:gridCol w="3845984">
                      <a:extLst>
                        <a:ext uri="{9D8B030D-6E8A-4147-A177-3AD203B41FA5}">
                          <a16:colId xmlns:a16="http://schemas.microsoft.com/office/drawing/2014/main" val="2807294428"/>
                        </a:ext>
                      </a:extLst>
                    </a:gridCol>
                    <a:gridCol w="3845984">
                      <a:extLst>
                        <a:ext uri="{9D8B030D-6E8A-4147-A177-3AD203B41FA5}">
                          <a16:colId xmlns:a16="http://schemas.microsoft.com/office/drawing/2014/main" val="2016220413"/>
                        </a:ext>
                      </a:extLst>
                    </a:gridCol>
                  </a:tblGrid>
                  <a:tr h="373380">
                    <a:tc>
                      <a:txBody>
                        <a:bodyPr/>
                        <a:lstStyle/>
                        <a:p>
                          <a:r>
                            <a:rPr kumimoji="1" lang="ja-JP" altLang="en-US" sz="2000" dirty="0" smtClean="0"/>
                            <a:t>パラメータ</a:t>
                          </a:r>
                          <a:endParaRPr kumimoji="1" lang="ja-JP" altLang="en-US" sz="2000" dirty="0"/>
                        </a:p>
                      </a:txBody>
                      <a:tcPr marL="68580" marR="68580" marT="34290" marB="34290"/>
                    </a:tc>
                    <a:tc>
                      <a:txBody>
                        <a:bodyPr/>
                        <a:lstStyle/>
                        <a:p>
                          <a:r>
                            <a:rPr kumimoji="1" lang="ja-JP" altLang="en-US" sz="2000" dirty="0" smtClean="0"/>
                            <a:t>詳細</a:t>
                          </a:r>
                          <a:endParaRPr kumimoji="1" lang="ja-JP" altLang="en-US" sz="2000" dirty="0"/>
                        </a:p>
                      </a:txBody>
                      <a:tcPr marL="68580" marR="68580" marT="34290" marB="34290"/>
                    </a:tc>
                    <a:extLst>
                      <a:ext uri="{0D108BD9-81ED-4DB2-BD59-A6C34878D82A}">
                        <a16:rowId xmlns:a16="http://schemas.microsoft.com/office/drawing/2014/main" val="2407631616"/>
                      </a:ext>
                    </a:extLst>
                  </a:tr>
                  <a:tr h="373380">
                    <a:tc>
                      <a:txBody>
                        <a:bodyPr/>
                        <a:lstStyle/>
                        <a:p>
                          <a:endParaRPr lang="ja-JP"/>
                        </a:p>
                      </a:txBody>
                      <a:tcPr marL="68580" marR="68580" marT="34290" marB="34290">
                        <a:blipFill>
                          <a:blip r:embed="rId3"/>
                          <a:stretch>
                            <a:fillRect l="-158" t="-108065" r="-100158" b="-906452"/>
                          </a:stretch>
                        </a:blipFill>
                      </a:tcPr>
                    </a:tc>
                    <a:tc>
                      <a:txBody>
                        <a:bodyPr/>
                        <a:lstStyle/>
                        <a:p>
                          <a:r>
                            <a:rPr kumimoji="1" lang="ja-JP" altLang="en-US" sz="2000" dirty="0" smtClean="0"/>
                            <a:t>振子の質量</a:t>
                          </a:r>
                          <a:endParaRPr kumimoji="1" lang="ja-JP" altLang="en-US" sz="2000" dirty="0"/>
                        </a:p>
                      </a:txBody>
                      <a:tcPr marL="68580" marR="68580" marT="34290" marB="34290"/>
                    </a:tc>
                    <a:extLst>
                      <a:ext uri="{0D108BD9-81ED-4DB2-BD59-A6C34878D82A}">
                        <a16:rowId xmlns:a16="http://schemas.microsoft.com/office/drawing/2014/main" val="1127931767"/>
                      </a:ext>
                    </a:extLst>
                  </a:tr>
                  <a:tr h="373380">
                    <a:tc>
                      <a:txBody>
                        <a:bodyPr/>
                        <a:lstStyle/>
                        <a:p>
                          <a:endParaRPr lang="ja-JP"/>
                        </a:p>
                      </a:txBody>
                      <a:tcPr marL="68580" marR="68580" marT="34290" marB="34290">
                        <a:blipFill>
                          <a:blip r:embed="rId3"/>
                          <a:stretch>
                            <a:fillRect l="-158" t="-211475" r="-100158" b="-821311"/>
                          </a:stretch>
                        </a:blipFill>
                      </a:tcPr>
                    </a:tc>
                    <a:tc>
                      <a:txBody>
                        <a:bodyPr/>
                        <a:lstStyle/>
                        <a:p>
                          <a:r>
                            <a:rPr kumimoji="1" lang="ja-JP" altLang="en-US" sz="2000" dirty="0" smtClean="0"/>
                            <a:t>回転軸・重心間距離</a:t>
                          </a:r>
                          <a:endParaRPr kumimoji="1" lang="ja-JP" altLang="en-US" sz="2000" dirty="0"/>
                        </a:p>
                      </a:txBody>
                      <a:tcPr marL="68580" marR="68580" marT="34290" marB="34290"/>
                    </a:tc>
                    <a:extLst>
                      <a:ext uri="{0D108BD9-81ED-4DB2-BD59-A6C34878D82A}">
                        <a16:rowId xmlns:a16="http://schemas.microsoft.com/office/drawing/2014/main" val="1660236730"/>
                      </a:ext>
                    </a:extLst>
                  </a:tr>
                  <a:tr h="373380">
                    <a:tc>
                      <a:txBody>
                        <a:bodyPr/>
                        <a:lstStyle/>
                        <a:p>
                          <a:endParaRPr lang="ja-JP"/>
                        </a:p>
                      </a:txBody>
                      <a:tcPr marL="68580" marR="68580" marT="34290" marB="34290">
                        <a:blipFill>
                          <a:blip r:embed="rId3"/>
                          <a:stretch>
                            <a:fillRect l="-158" t="-311475" r="-100158" b="-721311"/>
                          </a:stretch>
                        </a:blipFill>
                      </a:tcPr>
                    </a:tc>
                    <a:tc>
                      <a:txBody>
                        <a:bodyPr/>
                        <a:lstStyle/>
                        <a:p>
                          <a:r>
                            <a:rPr kumimoji="1" lang="ja-JP" altLang="en-US" sz="2000" dirty="0" smtClean="0"/>
                            <a:t>台車の質量</a:t>
                          </a:r>
                          <a:endParaRPr kumimoji="1" lang="ja-JP" altLang="en-US" sz="2000" dirty="0"/>
                        </a:p>
                      </a:txBody>
                      <a:tcPr marL="68580" marR="68580" marT="34290" marB="34290"/>
                    </a:tc>
                    <a:extLst>
                      <a:ext uri="{0D108BD9-81ED-4DB2-BD59-A6C34878D82A}">
                        <a16:rowId xmlns:a16="http://schemas.microsoft.com/office/drawing/2014/main" val="4064144453"/>
                      </a:ext>
                    </a:extLst>
                  </a:tr>
                  <a:tr h="373380">
                    <a:tc>
                      <a:txBody>
                        <a:bodyPr/>
                        <a:lstStyle/>
                        <a:p>
                          <a:endParaRPr lang="ja-JP"/>
                        </a:p>
                      </a:txBody>
                      <a:tcPr marL="68580" marR="68580" marT="34290" marB="34290">
                        <a:blipFill>
                          <a:blip r:embed="rId3"/>
                          <a:stretch>
                            <a:fillRect l="-158" t="-411475" r="-100158" b="-621311"/>
                          </a:stretch>
                        </a:blipFill>
                      </a:tcPr>
                    </a:tc>
                    <a:tc>
                      <a:txBody>
                        <a:bodyPr/>
                        <a:lstStyle/>
                        <a:p>
                          <a:r>
                            <a:rPr kumimoji="1" lang="ja-JP" altLang="en-US" sz="2000" dirty="0" smtClean="0"/>
                            <a:t>台車の摩擦係数</a:t>
                          </a:r>
                          <a:endParaRPr kumimoji="1" lang="ja-JP" altLang="en-US" sz="2000" dirty="0"/>
                        </a:p>
                      </a:txBody>
                      <a:tcPr marL="68580" marR="68580" marT="34290" marB="34290"/>
                    </a:tc>
                    <a:extLst>
                      <a:ext uri="{0D108BD9-81ED-4DB2-BD59-A6C34878D82A}">
                        <a16:rowId xmlns:a16="http://schemas.microsoft.com/office/drawing/2014/main" val="4041575621"/>
                      </a:ext>
                    </a:extLst>
                  </a:tr>
                  <a:tr h="380302">
                    <a:tc>
                      <a:txBody>
                        <a:bodyPr/>
                        <a:lstStyle/>
                        <a:p>
                          <a:endParaRPr lang="ja-JP"/>
                        </a:p>
                      </a:txBody>
                      <a:tcPr marL="68580" marR="68580" marT="34290" marB="34290">
                        <a:blipFill>
                          <a:blip r:embed="rId3"/>
                          <a:stretch>
                            <a:fillRect l="-158" t="-495238" r="-100158" b="-501587"/>
                          </a:stretch>
                        </a:blipFill>
                      </a:tcPr>
                    </a:tc>
                    <a:tc>
                      <a:txBody>
                        <a:bodyPr/>
                        <a:lstStyle/>
                        <a:p>
                          <a:r>
                            <a:rPr kumimoji="1" lang="ja-JP" altLang="en-US" sz="2000" dirty="0" smtClean="0"/>
                            <a:t>重心まわり慣性モーメント</a:t>
                          </a:r>
                          <a:endParaRPr kumimoji="1" lang="ja-JP" altLang="en-US" sz="2000" dirty="0"/>
                        </a:p>
                      </a:txBody>
                      <a:tcPr marL="68580" marR="68580" marT="34290" marB="34290"/>
                    </a:tc>
                    <a:extLst>
                      <a:ext uri="{0D108BD9-81ED-4DB2-BD59-A6C34878D82A}">
                        <a16:rowId xmlns:a16="http://schemas.microsoft.com/office/drawing/2014/main" val="2372481972"/>
                      </a:ext>
                    </a:extLst>
                  </a:tr>
                  <a:tr h="380302">
                    <a:tc>
                      <a:txBody>
                        <a:bodyPr/>
                        <a:lstStyle/>
                        <a:p>
                          <a:endParaRPr lang="ja-JP"/>
                        </a:p>
                      </a:txBody>
                      <a:tcPr marL="68580" marR="68580" marT="34290" marB="34290">
                        <a:blipFill>
                          <a:blip r:embed="rId3"/>
                          <a:stretch>
                            <a:fillRect l="-158" t="-604839" r="-100158" b="-409677"/>
                          </a:stretch>
                        </a:blipFill>
                      </a:tcPr>
                    </a:tc>
                    <a:tc>
                      <a:txBody>
                        <a:bodyPr/>
                        <a:lstStyle/>
                        <a:p>
                          <a:r>
                            <a:rPr kumimoji="1" lang="ja-JP" altLang="en-US" sz="2000" dirty="0" smtClean="0"/>
                            <a:t>回転軸摩擦係数</a:t>
                          </a:r>
                          <a:endParaRPr kumimoji="1" lang="ja-JP" altLang="en-US" sz="2000" dirty="0"/>
                        </a:p>
                      </a:txBody>
                      <a:tcPr marL="68580" marR="68580" marT="34290" marB="34290"/>
                    </a:tc>
                    <a:extLst>
                      <a:ext uri="{0D108BD9-81ED-4DB2-BD59-A6C34878D82A}">
                        <a16:rowId xmlns:a16="http://schemas.microsoft.com/office/drawing/2014/main" val="2528291233"/>
                      </a:ext>
                    </a:extLst>
                  </a:tr>
                  <a:tr h="678180">
                    <a:tc>
                      <a:txBody>
                        <a:bodyPr/>
                        <a:lstStyle/>
                        <a:p>
                          <a:endParaRPr lang="ja-JP"/>
                        </a:p>
                      </a:txBody>
                      <a:tcPr marL="68580" marR="68580" marT="34290" marB="34290">
                        <a:blipFill>
                          <a:blip r:embed="rId3"/>
                          <a:stretch>
                            <a:fillRect l="-158" t="-393694" r="-100158" b="-128829"/>
                          </a:stretch>
                        </a:blipFill>
                      </a:tcPr>
                    </a:tc>
                    <a:tc>
                      <a:txBody>
                        <a:bodyPr/>
                        <a:lstStyle/>
                        <a:p>
                          <a:r>
                            <a:rPr kumimoji="1" lang="ja-JP" altLang="en-US" sz="2000" dirty="0" smtClean="0"/>
                            <a:t>駆動アンプへの入力電圧から台車への駆動力までのゲイン</a:t>
                          </a:r>
                          <a:endParaRPr kumimoji="1" lang="ja-JP" altLang="en-US" sz="2000" dirty="0"/>
                        </a:p>
                      </a:txBody>
                      <a:tcPr marL="68580" marR="68580" marT="34290" marB="34290"/>
                    </a:tc>
                    <a:extLst>
                      <a:ext uri="{0D108BD9-81ED-4DB2-BD59-A6C34878D82A}">
                        <a16:rowId xmlns:a16="http://schemas.microsoft.com/office/drawing/2014/main" val="3752696628"/>
                      </a:ext>
                    </a:extLst>
                  </a:tr>
                  <a:tr h="373380">
                    <a:tc>
                      <a:txBody>
                        <a:bodyPr/>
                        <a:lstStyle/>
                        <a:p>
                          <a:endParaRPr lang="ja-JP"/>
                        </a:p>
                      </a:txBody>
                      <a:tcPr marL="68580" marR="68580" marT="34290" marB="34290">
                        <a:blipFill>
                          <a:blip r:embed="rId3"/>
                          <a:stretch>
                            <a:fillRect l="-158" t="-883871" r="-100158" b="-130645"/>
                          </a:stretch>
                        </a:blipFill>
                      </a:tcPr>
                    </a:tc>
                    <a:tc>
                      <a:txBody>
                        <a:bodyPr/>
                        <a:lstStyle/>
                        <a:p>
                          <a:r>
                            <a:rPr kumimoji="1" lang="ja-JP" altLang="en-US" sz="2000" dirty="0" smtClean="0"/>
                            <a:t>変位・電圧変換係数</a:t>
                          </a:r>
                          <a:endParaRPr kumimoji="1" lang="ja-JP" altLang="en-US" sz="2000" dirty="0"/>
                        </a:p>
                      </a:txBody>
                      <a:tcPr marL="68580" marR="68580" marT="34290" marB="34290"/>
                    </a:tc>
                    <a:extLst>
                      <a:ext uri="{0D108BD9-81ED-4DB2-BD59-A6C34878D82A}">
                        <a16:rowId xmlns:a16="http://schemas.microsoft.com/office/drawing/2014/main" val="3101253240"/>
                      </a:ext>
                    </a:extLst>
                  </a:tr>
                  <a:tr h="373380">
                    <a:tc>
                      <a:txBody>
                        <a:bodyPr/>
                        <a:lstStyle/>
                        <a:p>
                          <a:endParaRPr lang="ja-JP"/>
                        </a:p>
                      </a:txBody>
                      <a:tcPr marL="68580" marR="68580" marT="34290" marB="34290">
                        <a:blipFill>
                          <a:blip r:embed="rId3"/>
                          <a:stretch>
                            <a:fillRect l="-158" t="-1000000" r="-100158" b="-32787"/>
                          </a:stretch>
                        </a:blipFill>
                      </a:tcPr>
                    </a:tc>
                    <a:tc>
                      <a:txBody>
                        <a:bodyPr/>
                        <a:lstStyle/>
                        <a:p>
                          <a:r>
                            <a:rPr kumimoji="1" lang="ja-JP" altLang="en-US" sz="2000" dirty="0" smtClean="0"/>
                            <a:t>角度・電圧変換係数</a:t>
                          </a:r>
                          <a:endParaRPr kumimoji="1" lang="ja-JP" altLang="en-US" sz="2000" dirty="0"/>
                        </a:p>
                      </a:txBody>
                      <a:tcPr marL="68580" marR="68580" marT="34290" marB="34290"/>
                    </a:tc>
                    <a:extLst>
                      <a:ext uri="{0D108BD9-81ED-4DB2-BD59-A6C34878D82A}">
                        <a16:rowId xmlns:a16="http://schemas.microsoft.com/office/drawing/2014/main" val="3867710360"/>
                      </a:ext>
                    </a:extLst>
                  </a:tr>
                </a:tbl>
              </a:graphicData>
            </a:graphic>
          </p:graphicFrame>
        </mc:Fallback>
      </mc:AlternateContent>
    </p:spTree>
    <p:extLst>
      <p:ext uri="{BB962C8B-B14F-4D97-AF65-F5344CB8AC3E}">
        <p14:creationId xmlns:p14="http://schemas.microsoft.com/office/powerpoint/2010/main" val="2061111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rtl="0" eaLnBrk="1" latinLnBrk="0" hangingPunct="1"/>
            <a:r>
              <a:rPr lang="en-US" altLang="ja-JP" dirty="0" smtClean="0"/>
              <a:t>M</a:t>
            </a:r>
            <a:r>
              <a:rPr lang="ja-JP" altLang="en-US" dirty="0" smtClean="0"/>
              <a:t>と</a:t>
            </a:r>
            <a:r>
              <a:rPr lang="en-US" altLang="ja-JP" dirty="0" smtClean="0"/>
              <a:t>f</a:t>
            </a:r>
            <a:r>
              <a:rPr lang="ja-JP" altLang="en-US" dirty="0" smtClean="0"/>
              <a:t>の測定</a:t>
            </a:r>
            <a:r>
              <a:rPr lang="ja-JP" altLang="en-US" dirty="0" smtClean="0"/>
              <a:t>（</a:t>
            </a:r>
            <a:r>
              <a:rPr lang="ja-JP" altLang="en-US" dirty="0" smtClean="0"/>
              <a:t>ステップ応答による測定法</a:t>
            </a:r>
            <a:r>
              <a:rPr lang="ja-JP" altLang="en-US" dirty="0" smtClean="0"/>
              <a:t>）</a:t>
            </a:r>
            <a:endParaRPr lang="ja-JP" altLang="ja-JP" dirty="0" smtClean="0">
              <a:effectLst/>
            </a:endParaRPr>
          </a:p>
        </p:txBody>
      </p:sp>
      <p:sp>
        <p:nvSpPr>
          <p:cNvPr id="4" name="コンテンツ プレースホルダー 3"/>
          <p:cNvSpPr>
            <a:spLocks noGrp="1"/>
          </p:cNvSpPr>
          <p:nvPr>
            <p:ph idx="1"/>
          </p:nvPr>
        </p:nvSpPr>
        <p:spPr/>
        <p:txBody>
          <a:bodyPr/>
          <a:lstStyle/>
          <a:p>
            <a:r>
              <a:rPr lang="ja-JP" altLang="en-US" dirty="0" smtClean="0"/>
              <a:t>ただし、</a:t>
            </a:r>
            <a:endParaRPr lang="en-US" altLang="ja-JP" dirty="0" smtClean="0"/>
          </a:p>
          <a:p>
            <a:endParaRPr lang="en-US" altLang="ja-JP" dirty="0"/>
          </a:p>
          <a:p>
            <a:endParaRPr lang="en-US" altLang="ja-JP" dirty="0" smtClean="0"/>
          </a:p>
          <a:p>
            <a:r>
              <a:rPr lang="ja-JP" altLang="en-US" dirty="0" smtClean="0"/>
              <a:t>初期状態を</a:t>
            </a:r>
            <a:r>
              <a:rPr lang="en-US" altLang="ja-JP" dirty="0" smtClean="0"/>
              <a:t>0</a:t>
            </a:r>
            <a:r>
              <a:rPr lang="ja-JP" altLang="en-US" dirty="0" smtClean="0"/>
              <a:t>とするとき、このステップ応答は</a:t>
            </a:r>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a:p>
          <a:p>
            <a:endParaRPr lang="en-US" altLang="ja-JP" dirty="0"/>
          </a:p>
          <a:p>
            <a:endParaRPr lang="en-US" altLang="ja-JP" dirty="0" smtClean="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610" y="1712996"/>
            <a:ext cx="2942857" cy="885714"/>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610" y="3699258"/>
            <a:ext cx="4742857" cy="714286"/>
          </a:xfrm>
          <a:prstGeom prst="rect">
            <a:avLst/>
          </a:prstGeom>
        </p:spPr>
      </p:pic>
    </p:spTree>
    <p:extLst>
      <p:ext uri="{BB962C8B-B14F-4D97-AF65-F5344CB8AC3E}">
        <p14:creationId xmlns:p14="http://schemas.microsoft.com/office/powerpoint/2010/main" val="4082873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M</a:t>
            </a:r>
            <a:r>
              <a:rPr kumimoji="1" lang="ja-JP" altLang="en-US" dirty="0" smtClean="0"/>
              <a:t>と</a:t>
            </a:r>
            <a:r>
              <a:rPr kumimoji="1" lang="en-US" altLang="ja-JP" dirty="0" smtClean="0"/>
              <a:t>f</a:t>
            </a:r>
            <a:r>
              <a:rPr kumimoji="1" lang="ja-JP" altLang="en-US" dirty="0" smtClean="0"/>
              <a:t>の測定（ステップ応答による測定法）</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
              </p:nvPr>
            </p:nvSpPr>
            <p:spPr/>
            <p:txBody>
              <a:bodyPr/>
              <a:lstStyle/>
              <a:p>
                <a:r>
                  <a:rPr kumimoji="1" lang="ja-JP" altLang="en-US" dirty="0" smtClean="0"/>
                  <a:t>ただし、</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𝑈</m:t>
                        </m:r>
                      </m:e>
                      <m:sub>
                        <m:r>
                          <a:rPr kumimoji="1" lang="en-US" altLang="ja-JP" b="0" i="1" smtClean="0">
                            <a:latin typeface="Cambria Math" panose="02040503050406030204" pitchFamily="18" charset="0"/>
                          </a:rPr>
                          <m:t>0</m:t>
                        </m:r>
                      </m:sub>
                    </m:sSub>
                  </m:oMath>
                </a14:m>
                <a:r>
                  <a:rPr kumimoji="1" lang="ja-JP" altLang="en-US" dirty="0" smtClean="0"/>
                  <a:t>はステップの高さ</a:t>
                </a:r>
                <a:endParaRPr kumimoji="1" lang="en-US" altLang="ja-JP" dirty="0" smtClean="0"/>
              </a:p>
              <a:p>
                <a:r>
                  <a:rPr lang="ja-JP" altLang="en-US" dirty="0" smtClean="0"/>
                  <a:t>先ほどの式において</a:t>
                </a:r>
                <a14:m>
                  <m:oMath xmlns:m="http://schemas.openxmlformats.org/officeDocument/2006/math">
                    <m:r>
                      <a:rPr lang="en-US" altLang="ja-JP" b="0" i="1" smtClean="0">
                        <a:latin typeface="Cambria Math" panose="02040503050406030204" pitchFamily="18" charset="0"/>
                      </a:rPr>
                      <m:t>𝑡</m:t>
                    </m:r>
                    <m:r>
                      <a:rPr lang="ja-JP" altLang="en-US" i="1">
                        <a:latin typeface="Cambria Math" panose="02040503050406030204" pitchFamily="18" charset="0"/>
                      </a:rPr>
                      <m:t>→</m:t>
                    </m:r>
                    <m:r>
                      <a:rPr lang="ja-JP" altLang="en-US" i="1" smtClean="0">
                        <a:latin typeface="Cambria Math" panose="02040503050406030204" pitchFamily="18" charset="0"/>
                      </a:rPr>
                      <m:t>∞</m:t>
                    </m:r>
                  </m:oMath>
                </a14:m>
                <a:r>
                  <a:rPr kumimoji="1" lang="ja-JP" altLang="en-US" dirty="0" smtClean="0"/>
                  <a:t>とすれば</a:t>
                </a:r>
                <a:endParaRPr kumimoji="1" lang="en-US" altLang="ja-JP" dirty="0" smtClean="0"/>
              </a:p>
              <a:p>
                <a:endParaRPr lang="en-US" altLang="ja-JP" dirty="0"/>
              </a:p>
              <a:p>
                <a:pPr marL="0" indent="0">
                  <a:buNone/>
                </a:pPr>
                <a:r>
                  <a:rPr kumimoji="1" lang="ja-JP" altLang="en-US" dirty="0" smtClean="0"/>
                  <a:t>　　　　　　　　　　　　　　　　　　　　　　　　　</a:t>
                </a:r>
                <a:endParaRPr kumimoji="1" lang="en-US" altLang="ja-JP" dirty="0" smtClean="0"/>
              </a:p>
              <a:p>
                <a:pPr marL="0" indent="0">
                  <a:buNone/>
                </a:pPr>
                <a:r>
                  <a:rPr lang="ja-JP" altLang="en-US" dirty="0"/>
                  <a:t>　</a:t>
                </a:r>
                <a:r>
                  <a:rPr lang="ja-JP" altLang="en-US" dirty="0" smtClean="0"/>
                  <a:t>　　　　　　　　　　　　　　　　　　　　　　　　左図を参考に</a:t>
                </a:r>
                <a:endParaRPr lang="en-US" altLang="ja-JP" dirty="0" smtClean="0"/>
              </a:p>
              <a:p>
                <a:pPr marL="0" indent="0">
                  <a:buNone/>
                </a:pPr>
                <a:r>
                  <a:rPr kumimoji="1" lang="ja-JP" altLang="en-US" dirty="0"/>
                  <a:t>　</a:t>
                </a:r>
                <a:r>
                  <a:rPr kumimoji="1" lang="ja-JP" altLang="en-US" dirty="0" smtClean="0"/>
                  <a:t>　　　　　　　　　　　　　　　　　　　　　　　　</a:t>
                </a:r>
                <a:r>
                  <a:rPr kumimoji="1" lang="en-US" altLang="ja-JP" dirty="0" smtClean="0"/>
                  <a:t>K</a:t>
                </a:r>
                <a:r>
                  <a:rPr kumimoji="1" lang="ja-JP" altLang="en-US" dirty="0" smtClean="0"/>
                  <a:t>と</a:t>
                </a:r>
                <a:r>
                  <a:rPr kumimoji="1" lang="en-US" altLang="ja-JP" dirty="0" smtClean="0"/>
                  <a:t>T</a:t>
                </a:r>
                <a:r>
                  <a:rPr lang="ja-JP" altLang="en-US" dirty="0" smtClean="0"/>
                  <a:t>を同定</a:t>
                </a:r>
                <a:endParaRPr kumimoji="1" lang="en-US" altLang="ja-JP" dirty="0" smtClean="0"/>
              </a:p>
              <a:p>
                <a:pPr marL="0" indent="0">
                  <a:buNone/>
                </a:pPr>
                <a:r>
                  <a:rPr lang="ja-JP" altLang="en-US" dirty="0" smtClean="0"/>
                  <a:t>　　　　　　　　　　　　　　　　　　　　　　　　　</a:t>
                </a:r>
                <a:endParaRPr lang="en-US" altLang="ja-JP" dirty="0"/>
              </a:p>
              <a:p>
                <a:pPr marL="0" indent="0">
                  <a:buNone/>
                </a:pPr>
                <a:endParaRPr kumimoji="1" lang="en-US" altLang="ja-JP" dirty="0" smtClean="0"/>
              </a:p>
              <a:p>
                <a:pPr marL="0" indent="0">
                  <a:buNone/>
                </a:pPr>
                <a:endParaRPr kumimoji="1" lang="ja-JP" altLang="en-US"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2"/>
                <a:stretch>
                  <a:fillRect l="-1200" t="-2093"/>
                </a:stretch>
              </a:blipFill>
            </p:spPr>
            <p:txBody>
              <a:bodyPr/>
              <a:lstStyle/>
              <a:p>
                <a:r>
                  <a:rPr lang="ja-JP" altLang="en-US">
                    <a:noFill/>
                  </a:rPr>
                  <a:t> </a:t>
                </a:r>
              </a:p>
            </p:txBody>
          </p:sp>
        </mc:Fallback>
      </mc:AlternateContent>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147" y="2888695"/>
            <a:ext cx="4516240" cy="4179705"/>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809" y="2479171"/>
            <a:ext cx="3152381" cy="409524"/>
          </a:xfrm>
          <a:prstGeom prst="rect">
            <a:avLst/>
          </a:prstGeom>
        </p:spPr>
      </p:pic>
    </p:spTree>
    <p:extLst>
      <p:ext uri="{BB962C8B-B14F-4D97-AF65-F5344CB8AC3E}">
        <p14:creationId xmlns:p14="http://schemas.microsoft.com/office/powerpoint/2010/main" val="938906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rtl="0" eaLnBrk="1" latinLnBrk="0" hangingPunct="1"/>
            <a:r>
              <a:rPr lang="en-US" altLang="ja-JP" dirty="0" smtClean="0"/>
              <a:t>M</a:t>
            </a:r>
            <a:r>
              <a:rPr lang="ja-JP" altLang="en-US" dirty="0" smtClean="0"/>
              <a:t>と</a:t>
            </a:r>
            <a:r>
              <a:rPr lang="en-US" altLang="ja-JP" dirty="0" smtClean="0"/>
              <a:t>f</a:t>
            </a:r>
            <a:r>
              <a:rPr lang="ja-JP" altLang="en-US" dirty="0" smtClean="0"/>
              <a:t>の測定（フィードバック入力による測定法</a:t>
            </a:r>
            <a:r>
              <a:rPr lang="ja-JP" altLang="en-US" dirty="0"/>
              <a:t>）</a:t>
            </a:r>
            <a:endParaRPr lang="ja-JP" altLang="ja-JP" dirty="0" smtClean="0">
              <a:effectLst/>
            </a:endParaRPr>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
              </p:nvPr>
            </p:nvSpPr>
            <p:spPr/>
            <p:txBody>
              <a:bodyPr/>
              <a:lstStyle/>
              <a:p>
                <a:r>
                  <a:rPr lang="ja-JP" altLang="en-US" dirty="0" smtClean="0"/>
                  <a:t>以下を入力として加える</a:t>
                </a:r>
                <a:endParaRPr lang="en-US" altLang="ja-JP" dirty="0" smtClean="0"/>
              </a:p>
              <a:p>
                <a:endParaRPr lang="en-US" altLang="ja-JP" dirty="0"/>
              </a:p>
              <a:p>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𝑦</m:t>
                        </m:r>
                      </m:e>
                      <m:sub>
                        <m:r>
                          <a:rPr lang="en-US" altLang="ja-JP" i="1" dirty="0" smtClean="0">
                            <a:latin typeface="Cambria Math" panose="02040503050406030204" pitchFamily="18" charset="0"/>
                          </a:rPr>
                          <m:t>𝑐</m:t>
                        </m:r>
                      </m:sub>
                    </m:sSub>
                  </m:oMath>
                </a14:m>
                <a:r>
                  <a:rPr lang="ja-JP" altLang="en-US" dirty="0" smtClean="0"/>
                  <a:t>は</a:t>
                </a:r>
                <a:r>
                  <a:rPr lang="ja-JP" altLang="en-US" dirty="0"/>
                  <a:t>目標値</a:t>
                </a:r>
                <a:r>
                  <a:rPr lang="ja-JP" altLang="en-US" dirty="0" smtClean="0"/>
                  <a:t>、</a:t>
                </a:r>
                <a14:m>
                  <m:oMath xmlns:m="http://schemas.openxmlformats.org/officeDocument/2006/math">
                    <m:r>
                      <a:rPr lang="en-US" altLang="ja-JP" i="1" dirty="0" smtClean="0">
                        <a:latin typeface="Cambria Math" panose="02040503050406030204" pitchFamily="18" charset="0"/>
                      </a:rPr>
                      <m:t>𝑦</m:t>
                    </m:r>
                  </m:oMath>
                </a14:m>
                <a:r>
                  <a:rPr lang="ja-JP" altLang="en-US" dirty="0" smtClean="0"/>
                  <a:t>は</a:t>
                </a:r>
                <a:r>
                  <a:rPr lang="ja-JP" altLang="en-US" dirty="0"/>
                  <a:t>出力</a:t>
                </a:r>
                <a:r>
                  <a:rPr lang="ja-JP" altLang="en-US" dirty="0" smtClean="0"/>
                  <a:t>、</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𝑘</m:t>
                        </m:r>
                      </m:e>
                      <m:sub>
                        <m:r>
                          <a:rPr lang="en-US" altLang="ja-JP" i="1" dirty="0" smtClean="0">
                            <a:latin typeface="Cambria Math" panose="02040503050406030204" pitchFamily="18" charset="0"/>
                          </a:rPr>
                          <m:t>𝑐</m:t>
                        </m:r>
                      </m:sub>
                    </m:sSub>
                  </m:oMath>
                </a14:m>
                <a:r>
                  <a:rPr lang="ja-JP" altLang="en-US" dirty="0" smtClean="0"/>
                  <a:t>は</a:t>
                </a:r>
                <a:r>
                  <a:rPr lang="ja-JP" altLang="en-US" dirty="0"/>
                  <a:t>フィードバックゲインである</a:t>
                </a:r>
                <a:r>
                  <a:rPr lang="ja-JP" altLang="en-US" dirty="0" smtClean="0"/>
                  <a:t>。</a:t>
                </a:r>
                <a:endParaRPr lang="en-US" altLang="ja-JP" dirty="0"/>
              </a:p>
              <a:p>
                <a:r>
                  <a:rPr lang="ja-JP" altLang="en-US" dirty="0" smtClean="0"/>
                  <a:t>不制動の二次系を実現させる</a:t>
                </a:r>
                <a:endParaRPr lang="en-US" altLang="ja-JP" dirty="0" smtClean="0"/>
              </a:p>
              <a:p>
                <a:r>
                  <a:rPr lang="ja-JP" altLang="en-US" dirty="0" smtClean="0"/>
                  <a:t>右図を参考に</a:t>
                </a:r>
                <a:r>
                  <a:rPr lang="en-US" altLang="ja-JP" dirty="0" smtClean="0"/>
                  <a:t>M</a:t>
                </a:r>
                <a:r>
                  <a:rPr lang="ja-JP" altLang="en-US" dirty="0" smtClean="0"/>
                  <a:t>と</a:t>
                </a:r>
                <a:r>
                  <a:rPr lang="ja-JP" altLang="en-US" dirty="0" err="1" smtClean="0"/>
                  <a:t>ｆ</a:t>
                </a:r>
                <a:r>
                  <a:rPr lang="ja-JP" altLang="en-US" dirty="0" smtClean="0"/>
                  <a:t>を同定</a:t>
                </a:r>
                <a:endParaRPr lang="en-US" altLang="ja-JP" dirty="0" smtClean="0"/>
              </a:p>
              <a:p>
                <a:r>
                  <a:rPr lang="ja-JP" altLang="en-US" dirty="0" smtClean="0"/>
                  <a:t>詳しい説明は割愛</a:t>
                </a:r>
                <a:endParaRPr lang="en-US" altLang="ja-JP" dirty="0" smtClean="0"/>
              </a:p>
              <a:p>
                <a:endParaRPr lang="en-US" altLang="ja-JP" dirty="0"/>
              </a:p>
              <a:p>
                <a:endParaRPr lang="en-US" altLang="ja-JP" dirty="0"/>
              </a:p>
              <a:p>
                <a:endParaRPr lang="en-US" altLang="ja-JP" dirty="0" smtClean="0"/>
              </a:p>
            </p:txBody>
          </p:sp>
        </mc:Choice>
        <mc:Fallback>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2"/>
                <a:stretch>
                  <a:fillRect l="-1200" t="-1872"/>
                </a:stretch>
              </a:blipFill>
            </p:spPr>
            <p:txBody>
              <a:bodyPr/>
              <a:lstStyle/>
              <a:p>
                <a:r>
                  <a:rPr lang="ja-JP" altLang="en-US">
                    <a:noFill/>
                  </a:rPr>
                  <a:t> </a:t>
                </a:r>
              </a:p>
            </p:txBody>
          </p:sp>
        </mc:Fallback>
      </mc:AlternateContent>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2938511"/>
            <a:ext cx="4160339" cy="3797115"/>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4520" y="1927275"/>
            <a:ext cx="2428571" cy="409524"/>
          </a:xfrm>
          <a:prstGeom prst="rect">
            <a:avLst/>
          </a:prstGeom>
        </p:spPr>
      </p:pic>
    </p:spTree>
    <p:extLst>
      <p:ext uri="{BB962C8B-B14F-4D97-AF65-F5344CB8AC3E}">
        <p14:creationId xmlns:p14="http://schemas.microsoft.com/office/powerpoint/2010/main" val="100785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a:t>の測定（フィードバック入力による測定法）</a:t>
            </a:r>
            <a:endParaRPr kumimoji="1" lang="ja-JP" altLang="en-US" dirty="0"/>
          </a:p>
        </p:txBody>
      </p:sp>
      <mc:AlternateContent xmlns:mc="http://schemas.openxmlformats.org/markup-compatibility/2006">
        <mc:Choice xmlns:a14="http://schemas.microsoft.com/office/drawing/2010/main" Requires="a14">
          <p:sp>
            <p:nvSpPr>
              <p:cNvPr id="5" name="コンテンツ プレースホルダー 4"/>
              <p:cNvSpPr>
                <a:spLocks noGrp="1"/>
              </p:cNvSpPr>
              <p:nvPr>
                <p:ph idx="1"/>
              </p:nvPr>
            </p:nvSpPr>
            <p:spPr>
              <a:xfrm>
                <a:off x="0" y="1325563"/>
                <a:ext cx="9144000" cy="5532437"/>
              </a:xfrm>
            </p:spPr>
            <p:txBody>
              <a:bodyPr/>
              <a:lstStyle/>
              <a:p>
                <a:r>
                  <a:rPr lang="ja-JP" altLang="en-US" dirty="0" smtClean="0"/>
                  <a:t>台車のフィードバック応答から求めた</a:t>
                </a:r>
                <a14:m>
                  <m:oMath xmlns:m="http://schemas.openxmlformats.org/officeDocument/2006/math">
                    <m:r>
                      <a:rPr lang="en-US" altLang="ja-JP" i="1" dirty="0" smtClean="0">
                        <a:latin typeface="Cambria Math" panose="02040503050406030204" pitchFamily="18" charset="0"/>
                      </a:rPr>
                      <m:t>𝜆</m:t>
                    </m:r>
                  </m:oMath>
                </a14:m>
                <a:r>
                  <a:rPr lang="ja-JP" altLang="en-US" dirty="0" smtClean="0"/>
                  <a:t>と</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𝑇</m:t>
                        </m:r>
                      </m:e>
                      <m:sub>
                        <m:r>
                          <a:rPr lang="en-US" altLang="ja-JP" i="1" dirty="0" smtClean="0">
                            <a:latin typeface="Cambria Math" panose="02040503050406030204" pitchFamily="18" charset="0"/>
                          </a:rPr>
                          <m:t>2</m:t>
                        </m:r>
                      </m:sub>
                    </m:sSub>
                  </m:oMath>
                </a14:m>
                <a:r>
                  <a:rPr lang="ja-JP" altLang="en-US" dirty="0" smtClean="0"/>
                  <a:t>から</a:t>
                </a:r>
                <a:r>
                  <a:rPr lang="ja-JP" altLang="en-US" dirty="0"/>
                  <a:t>以下の式を</a:t>
                </a:r>
                <a:r>
                  <a:rPr lang="ja-JP" altLang="en-US" dirty="0" smtClean="0"/>
                  <a:t>用いて</a:t>
                </a:r>
                <a14:m>
                  <m:oMath xmlns:m="http://schemas.openxmlformats.org/officeDocument/2006/math">
                    <m:r>
                      <a:rPr lang="en-US" altLang="ja-JP" i="1" dirty="0" smtClean="0">
                        <a:latin typeface="Cambria Math" panose="02040503050406030204" pitchFamily="18" charset="0"/>
                      </a:rPr>
                      <m:t>𝜁</m:t>
                    </m:r>
                  </m:oMath>
                </a14:m>
                <a:r>
                  <a:rPr lang="ja-JP" altLang="en-US" dirty="0" smtClean="0"/>
                  <a:t>と</a:t>
                </a:r>
                <a14:m>
                  <m:oMath xmlns:m="http://schemas.openxmlformats.org/officeDocument/2006/math">
                    <m:r>
                      <m:rPr>
                        <m:lit/>
                      </m:rPr>
                      <a:rPr lang="en-US" altLang="ja-JP" b="0" i="1" dirty="0" smtClean="0">
                        <a:latin typeface="Cambria Math" panose="02040503050406030204" pitchFamily="18" charset="0"/>
                      </a:rPr>
                      <m:t> </m:t>
                    </m:r>
                    <m:sSub>
                      <m:sSubPr>
                        <m:ctrlPr>
                          <a:rPr lang="en-US" altLang="ja-JP" i="1" dirty="0" err="1" smtClean="0">
                            <a:latin typeface="Cambria Math" panose="02040503050406030204" pitchFamily="18" charset="0"/>
                          </a:rPr>
                        </m:ctrlPr>
                      </m:sSubPr>
                      <m:e>
                        <m:r>
                          <a:rPr lang="en-US" altLang="ja-JP" b="0" i="1" dirty="0" smtClean="0">
                            <a:latin typeface="Cambria Math" panose="02040503050406030204" pitchFamily="18" charset="0"/>
                          </a:rPr>
                          <m:t>𝜔</m:t>
                        </m:r>
                      </m:e>
                      <m:sub>
                        <m:r>
                          <a:rPr lang="en-US" altLang="ja-JP" i="1" dirty="0" err="1" smtClean="0">
                            <a:latin typeface="Cambria Math" panose="02040503050406030204" pitchFamily="18" charset="0"/>
                          </a:rPr>
                          <m:t>𝑛</m:t>
                        </m:r>
                      </m:sub>
                    </m:sSub>
                  </m:oMath>
                </a14:m>
                <a:r>
                  <a:rPr lang="ja-JP" altLang="en-US" dirty="0" smtClean="0"/>
                  <a:t>を</a:t>
                </a:r>
                <a:r>
                  <a:rPr lang="ja-JP" altLang="en-US" dirty="0"/>
                  <a:t>計算し求める。</a:t>
                </a:r>
                <a:endParaRPr kumimoji="1" lang="ja-JP" altLang="en-US" dirty="0"/>
              </a:p>
            </p:txBody>
          </p:sp>
        </mc:Choice>
        <mc:Fallback>
          <p:sp>
            <p:nvSpPr>
              <p:cNvPr id="5" name="コンテンツ プレースホルダー 4"/>
              <p:cNvSpPr>
                <a:spLocks noGrp="1" noRot="1" noChangeAspect="1" noMove="1" noResize="1" noEditPoints="1" noAdjustHandles="1" noChangeArrowheads="1" noChangeShapeType="1" noTextEdit="1"/>
              </p:cNvSpPr>
              <p:nvPr>
                <p:ph idx="1"/>
              </p:nvPr>
            </p:nvSpPr>
            <p:spPr>
              <a:xfrm>
                <a:off x="0" y="1325563"/>
                <a:ext cx="9144000" cy="5532437"/>
              </a:xfrm>
              <a:blipFill>
                <a:blip r:embed="rId2"/>
                <a:stretch>
                  <a:fillRect l="-1200" t="-2093"/>
                </a:stretch>
              </a:blipFill>
            </p:spPr>
            <p:txBody>
              <a:bodyPr/>
              <a:lstStyle/>
              <a:p>
                <a:r>
                  <a:rPr lang="ja-JP" altLang="en-US">
                    <a:noFill/>
                  </a:rPr>
                  <a:t> </a:t>
                </a:r>
              </a:p>
            </p:txBody>
          </p:sp>
        </mc:Fallback>
      </mc:AlternateContent>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790" y="2430058"/>
            <a:ext cx="2247619" cy="990476"/>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2886" y="2420534"/>
            <a:ext cx="2904762" cy="1000000"/>
          </a:xfrm>
          <a:prstGeom prst="rect">
            <a:avLst/>
          </a:prstGeom>
        </p:spPr>
      </p:pic>
      <mc:AlternateContent xmlns:mc="http://schemas.openxmlformats.org/markup-compatibility/2006">
        <mc:Choice xmlns:a14="http://schemas.microsoft.com/office/drawing/2010/main" Requires="a14">
          <p:sp>
            <p:nvSpPr>
              <p:cNvPr id="6" name="テキスト ボックス 5"/>
              <p:cNvSpPr txBox="1"/>
              <p:nvPr/>
            </p:nvSpPr>
            <p:spPr>
              <a:xfrm>
                <a:off x="2485747" y="3420534"/>
                <a:ext cx="4637477" cy="523220"/>
              </a:xfrm>
              <a:prstGeom prst="rect">
                <a:avLst/>
              </a:prstGeom>
              <a:noFill/>
            </p:spPr>
            <p:txBody>
              <a:bodyPr wrap="square" rtlCol="0">
                <a:spAutoFit/>
              </a:bodyPr>
              <a:lstStyle/>
              <a:p>
                <a14:m>
                  <m:oMath xmlns:m="http://schemas.openxmlformats.org/officeDocument/2006/math">
                    <m:sSub>
                      <m:sSubPr>
                        <m:ctrlPr>
                          <a:rPr lang="en-US" altLang="ja-JP" sz="2800" b="0" i="1" smtClean="0">
                            <a:latin typeface="MS P"/>
                          </a:rPr>
                        </m:ctrlPr>
                      </m:sSubPr>
                      <m:e>
                        <m:r>
                          <a:rPr lang="en-US" altLang="ja-JP" sz="2800" b="0" i="1" smtClean="0">
                            <a:latin typeface="MS P"/>
                          </a:rPr>
                          <m:t>𝜔</m:t>
                        </m:r>
                      </m:e>
                      <m:sub>
                        <m:r>
                          <a:rPr lang="en-US" altLang="ja-JP" sz="2800" b="0" i="1" smtClean="0">
                            <a:latin typeface="MS P"/>
                          </a:rPr>
                          <m:t>𝑛</m:t>
                        </m:r>
                      </m:sub>
                    </m:sSub>
                  </m:oMath>
                </a14:m>
                <a:r>
                  <a:rPr lang="ja-JP" altLang="en-US" sz="2800" b="0" dirty="0" smtClean="0">
                    <a:latin typeface="ＭＳ Ｐゴシック" panose="020B0600070205080204" pitchFamily="50" charset="-128"/>
                    <a:ea typeface="ＭＳ Ｐゴシック" panose="020B0600070205080204" pitchFamily="50" charset="-128"/>
                  </a:rPr>
                  <a:t>と</a:t>
                </a:r>
                <a14:m>
                  <m:oMath xmlns:m="http://schemas.openxmlformats.org/officeDocument/2006/math">
                    <m:r>
                      <a:rPr lang="en-US" altLang="ja-JP" sz="2800" b="0" i="1" dirty="0" smtClean="0">
                        <a:latin typeface="MS P"/>
                      </a:rPr>
                      <m:t>𝜁</m:t>
                    </m:r>
                  </m:oMath>
                </a14:m>
                <a:r>
                  <a:rPr lang="ja-JP" altLang="en-US" sz="2800" b="0" dirty="0" smtClean="0">
                    <a:latin typeface="ＭＳ Ｐゴシック" panose="020B0600070205080204" pitchFamily="50" charset="-128"/>
                    <a:ea typeface="ＭＳ Ｐゴシック" panose="020B0600070205080204" pitchFamily="50" charset="-128"/>
                  </a:rPr>
                  <a:t>イコールの式に変形</a:t>
                </a:r>
                <a:endParaRPr lang="en-US" altLang="ja-JP" sz="2800" b="0" dirty="0" smtClean="0">
                  <a:latin typeface="ＭＳ Ｐゴシック" panose="020B0600070205080204" pitchFamily="50" charset="-128"/>
                  <a:ea typeface="ＭＳ Ｐゴシック" panose="020B0600070205080204" pitchFamily="50" charset="-128"/>
                </a:endParaRPr>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2485747" y="3420534"/>
                <a:ext cx="4637477" cy="523220"/>
              </a:xfrm>
              <a:prstGeom prst="rect">
                <a:avLst/>
              </a:prstGeom>
              <a:blipFill>
                <a:blip r:embed="rId5"/>
                <a:stretch>
                  <a:fillRect t="-13953" b="-29070"/>
                </a:stretch>
              </a:blipFill>
            </p:spPr>
            <p:txBody>
              <a:bodyPr/>
              <a:lstStyle/>
              <a:p>
                <a:r>
                  <a:rPr lang="ja-JP" altLang="en-US">
                    <a:noFill/>
                  </a:rPr>
                  <a:t> </a:t>
                </a:r>
              </a:p>
            </p:txBody>
          </p:sp>
        </mc:Fallback>
      </mc:AlternateContent>
      <p:sp>
        <p:nvSpPr>
          <p:cNvPr id="7" name="下矢印 6"/>
          <p:cNvSpPr/>
          <p:nvPr/>
        </p:nvSpPr>
        <p:spPr>
          <a:xfrm>
            <a:off x="4152900" y="3943754"/>
            <a:ext cx="838200" cy="7196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6104" y="5133963"/>
            <a:ext cx="2609524" cy="904762"/>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7671" y="5269317"/>
            <a:ext cx="2914286" cy="1000000"/>
          </a:xfrm>
          <a:prstGeom prst="rect">
            <a:avLst/>
          </a:prstGeom>
        </p:spPr>
      </p:pic>
    </p:spTree>
    <p:extLst>
      <p:ext uri="{BB962C8B-B14F-4D97-AF65-F5344CB8AC3E}">
        <p14:creationId xmlns:p14="http://schemas.microsoft.com/office/powerpoint/2010/main" val="2597400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a:t>の測定（フィードバック入力による測定法）</a:t>
            </a:r>
            <a:endParaRPr kumimoji="1" lang="ja-JP" altLang="en-US" dirty="0"/>
          </a:p>
        </p:txBody>
      </p:sp>
      <mc:AlternateContent xmlns:mc="http://schemas.openxmlformats.org/markup-compatibility/2006">
        <mc:Choice xmlns:a14="http://schemas.microsoft.com/office/drawing/2010/main" Requires="a14">
          <p:sp>
            <p:nvSpPr>
              <p:cNvPr id="5" name="コンテンツ プレースホルダー 4"/>
              <p:cNvSpPr>
                <a:spLocks noGrp="1"/>
              </p:cNvSpPr>
              <p:nvPr>
                <p:ph idx="1"/>
              </p:nvPr>
            </p:nvSpPr>
            <p:spPr>
              <a:xfrm>
                <a:off x="0" y="1325563"/>
                <a:ext cx="9144000" cy="5532437"/>
              </a:xfrm>
            </p:spPr>
            <p:txBody>
              <a:bodyPr/>
              <a:lstStyle/>
              <a:p>
                <a:r>
                  <a:rPr lang="ja-JP" altLang="en-US" dirty="0" smtClean="0"/>
                  <a:t>先ほどの</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𝑛</m:t>
                        </m:r>
                      </m:sub>
                    </m:sSub>
                  </m:oMath>
                </a14:m>
                <a:r>
                  <a:rPr kumimoji="1" lang="ja-JP" altLang="en-US" dirty="0" smtClean="0"/>
                  <a:t>と</a:t>
                </a:r>
                <a14:m>
                  <m:oMath xmlns:m="http://schemas.openxmlformats.org/officeDocument/2006/math">
                    <m:r>
                      <a:rPr kumimoji="1" lang="en-US" altLang="ja-JP" b="0" i="1" dirty="0" smtClean="0">
                        <a:latin typeface="Cambria Math" panose="02040503050406030204" pitchFamily="18" charset="0"/>
                      </a:rPr>
                      <m:t>𝜁</m:t>
                    </m:r>
                  </m:oMath>
                </a14:m>
                <a:r>
                  <a:rPr kumimoji="1" lang="ja-JP" altLang="en-US" dirty="0" smtClean="0"/>
                  <a:t>は以下の二次系の伝達関数の基本形に代入することで同定に用いたフィードバック制御系の伝達関数を求めることができる</a:t>
                </a:r>
                <a:endParaRPr kumimoji="1" lang="ja-JP" altLang="en-US" dirty="0"/>
              </a:p>
            </p:txBody>
          </p:sp>
        </mc:Choice>
        <mc:Fallback>
          <p:sp>
            <p:nvSpPr>
              <p:cNvPr id="5" name="コンテンツ プレースホルダー 4"/>
              <p:cNvSpPr>
                <a:spLocks noGrp="1" noRot="1" noChangeAspect="1" noMove="1" noResize="1" noEditPoints="1" noAdjustHandles="1" noChangeArrowheads="1" noChangeShapeType="1" noTextEdit="1"/>
              </p:cNvSpPr>
              <p:nvPr>
                <p:ph idx="1"/>
              </p:nvPr>
            </p:nvSpPr>
            <p:spPr>
              <a:xfrm>
                <a:off x="0" y="1325563"/>
                <a:ext cx="9144000" cy="5532437"/>
              </a:xfrm>
              <a:blipFill>
                <a:blip r:embed="rId2"/>
                <a:stretch>
                  <a:fillRect l="-1200" t="-2093" r="-133"/>
                </a:stretch>
              </a:blipFill>
            </p:spPr>
            <p:txBody>
              <a:bodyPr/>
              <a:lstStyle/>
              <a:p>
                <a:r>
                  <a:rPr lang="ja-JP" altLang="en-US">
                    <a:noFill/>
                  </a:rPr>
                  <a:t> </a:t>
                </a:r>
              </a:p>
            </p:txBody>
          </p:sp>
        </mc:Fallback>
      </mc:AlternateContent>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333" y="3049647"/>
            <a:ext cx="4200000" cy="961905"/>
          </a:xfrm>
          <a:prstGeom prst="rect">
            <a:avLst/>
          </a:prstGeom>
        </p:spPr>
      </p:pic>
    </p:spTree>
    <p:extLst>
      <p:ext uri="{BB962C8B-B14F-4D97-AF65-F5344CB8AC3E}">
        <p14:creationId xmlns:p14="http://schemas.microsoft.com/office/powerpoint/2010/main" val="1793105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a:t>の測定（フィードバック入力による測定法）</a:t>
            </a:r>
            <a:endParaRPr kumimoji="1" lang="ja-JP" altLang="en-US" dirty="0"/>
          </a:p>
        </p:txBody>
      </p:sp>
      <p:sp>
        <p:nvSpPr>
          <p:cNvPr id="5" name="コンテンツ プレースホルダー 4"/>
          <p:cNvSpPr>
            <a:spLocks noGrp="1"/>
          </p:cNvSpPr>
          <p:nvPr>
            <p:ph idx="1"/>
          </p:nvPr>
        </p:nvSpPr>
        <p:spPr>
          <a:xfrm>
            <a:off x="0" y="1325563"/>
            <a:ext cx="9144000" cy="5532437"/>
          </a:xfrm>
        </p:spPr>
        <p:txBody>
          <a:bodyPr/>
          <a:lstStyle/>
          <a:p>
            <a:r>
              <a:rPr lang="ja-JP" altLang="en-US" dirty="0" smtClean="0"/>
              <a:t>フィードバック</a:t>
            </a:r>
            <a:r>
              <a:rPr lang="ja-JP" altLang="en-US" dirty="0"/>
              <a:t>制御</a:t>
            </a:r>
            <a:r>
              <a:rPr lang="ja-JP" altLang="en-US" dirty="0" smtClean="0"/>
              <a:t>系のブロック線図は以下のようになる</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r>
              <a:rPr lang="ja-JP" altLang="en-US" dirty="0" smtClean="0"/>
              <a:t>このブロック線図から伝達関数を求めると</a:t>
            </a:r>
            <a:endParaRPr lang="en-US" altLang="ja-JP" dirty="0" smtClean="0"/>
          </a:p>
          <a:p>
            <a:endParaRPr lang="en-US" altLang="ja-JP" dirty="0"/>
          </a:p>
          <a:p>
            <a:endParaRPr lang="en-US" altLang="ja-JP" dirty="0" smtClean="0"/>
          </a:p>
          <a:p>
            <a:endParaRPr lang="en-US" altLang="ja-JP" dirty="0"/>
          </a:p>
          <a:p>
            <a:r>
              <a:rPr lang="ja-JP" altLang="en-US" dirty="0" smtClean="0"/>
              <a:t>二つの伝達関数を比較することで</a:t>
            </a:r>
            <a:r>
              <a:rPr lang="en-US" altLang="ja-JP" dirty="0" smtClean="0"/>
              <a:t>m</a:t>
            </a:r>
            <a:r>
              <a:rPr lang="ja-JP" altLang="en-US" dirty="0" smtClean="0"/>
              <a:t>と</a:t>
            </a:r>
            <a:r>
              <a:rPr lang="en-US" altLang="ja-JP" dirty="0" smtClean="0"/>
              <a:t>f</a:t>
            </a:r>
            <a:r>
              <a:rPr lang="ja-JP" altLang="en-US" dirty="0" smtClean="0"/>
              <a:t>を同定</a:t>
            </a:r>
            <a:endParaRPr lang="en-US" altLang="ja-JP" dirty="0" smtClean="0"/>
          </a:p>
          <a:p>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33" y="1937069"/>
            <a:ext cx="8680450" cy="1428114"/>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780" y="4644925"/>
            <a:ext cx="5295238" cy="933333"/>
          </a:xfrm>
          <a:prstGeom prst="rect">
            <a:avLst/>
          </a:prstGeom>
        </p:spPr>
      </p:pic>
      <p:cxnSp>
        <p:nvCxnSpPr>
          <p:cNvPr id="11" name="直線矢印コネクタ 10"/>
          <p:cNvCxnSpPr/>
          <p:nvPr/>
        </p:nvCxnSpPr>
        <p:spPr>
          <a:xfrm flipH="1" flipV="1">
            <a:off x="6443133" y="2651127"/>
            <a:ext cx="863600" cy="413806"/>
          </a:xfrm>
          <a:prstGeom prst="straightConnector1">
            <a:avLst/>
          </a:prstGeom>
          <a:ln w="66675">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13" name="図 12"/>
          <p:cNvPicPr>
            <a:picLocks noChangeAspect="1"/>
          </p:cNvPicPr>
          <p:nvPr/>
        </p:nvPicPr>
        <p:blipFill rotWithShape="1">
          <a:blip r:embed="rId4">
            <a:extLst>
              <a:ext uri="{28A0092B-C50C-407E-A947-70E740481C1C}">
                <a14:useLocalDpi xmlns:a14="http://schemas.microsoft.com/office/drawing/2010/main" val="0"/>
              </a:ext>
            </a:extLst>
          </a:blip>
          <a:srcRect l="41726"/>
          <a:stretch/>
        </p:blipFill>
        <p:spPr>
          <a:xfrm>
            <a:off x="7306733" y="2822051"/>
            <a:ext cx="1560162" cy="810781"/>
          </a:xfrm>
          <a:prstGeom prst="rect">
            <a:avLst/>
          </a:prstGeom>
        </p:spPr>
      </p:pic>
    </p:spTree>
    <p:extLst>
      <p:ext uri="{BB962C8B-B14F-4D97-AF65-F5344CB8AC3E}">
        <p14:creationId xmlns:p14="http://schemas.microsoft.com/office/powerpoint/2010/main" val="1301289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smtClean="0"/>
              <a:t>の</a:t>
            </a:r>
            <a:r>
              <a:rPr lang="ja-JP" altLang="en-US" dirty="0"/>
              <a:t>決定</a:t>
            </a:r>
            <a:endParaRPr kumimoji="1" lang="ja-JP" altLang="en-US" dirty="0"/>
          </a:p>
        </p:txBody>
      </p:sp>
      <p:sp>
        <p:nvSpPr>
          <p:cNvPr id="5" name="コンテンツ プレースホルダー 4"/>
          <p:cNvSpPr>
            <a:spLocks noGrp="1"/>
          </p:cNvSpPr>
          <p:nvPr>
            <p:ph idx="1"/>
          </p:nvPr>
        </p:nvSpPr>
        <p:spPr>
          <a:xfrm>
            <a:off x="0" y="1325563"/>
            <a:ext cx="9144000" cy="5532437"/>
          </a:xfrm>
        </p:spPr>
        <p:txBody>
          <a:bodyPr>
            <a:normAutofit lnSpcReduction="10000"/>
          </a:bodyPr>
          <a:lstStyle/>
          <a:p>
            <a:r>
              <a:rPr kumimoji="1" lang="ja-JP" altLang="en-US" dirty="0" smtClean="0"/>
              <a:t>二通りで</a:t>
            </a:r>
            <a:r>
              <a:rPr kumimoji="1" lang="en-US" altLang="ja-JP" dirty="0" smtClean="0"/>
              <a:t>M</a:t>
            </a:r>
            <a:r>
              <a:rPr kumimoji="1" lang="ja-JP" altLang="en-US" dirty="0" smtClean="0"/>
              <a:t>と</a:t>
            </a:r>
            <a:r>
              <a:rPr kumimoji="1" lang="ja-JP" altLang="en-US" dirty="0" err="1" smtClean="0"/>
              <a:t>ｆ</a:t>
            </a:r>
            <a:r>
              <a:rPr kumimoji="1" lang="ja-JP" altLang="en-US" dirty="0" smtClean="0"/>
              <a:t>を同定したが本実験ではステップ応答により同定した</a:t>
            </a:r>
            <a:r>
              <a:rPr kumimoji="1" lang="en-US" altLang="ja-JP" dirty="0" smtClean="0"/>
              <a:t>M</a:t>
            </a:r>
            <a:r>
              <a:rPr kumimoji="1" lang="ja-JP" altLang="en-US" dirty="0" smtClean="0"/>
              <a:t>と</a:t>
            </a:r>
            <a:r>
              <a:rPr kumimoji="1" lang="ja-JP" altLang="en-US" dirty="0" err="1" smtClean="0"/>
              <a:t>ｆ</a:t>
            </a:r>
            <a:r>
              <a:rPr kumimoji="1" lang="ja-JP" altLang="en-US" dirty="0" smtClean="0"/>
              <a:t>を用いる</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フィードバックによる方法は飽和器を含めて考えていないので正確な値が求まらない</a:t>
            </a:r>
            <a:endParaRPr kumimoji="1" lang="en-US" altLang="ja-JP" dirty="0" smtClean="0"/>
          </a:p>
          <a:p>
            <a:endParaRPr kumimoji="1" lang="ja-JP" altLang="en-US"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33" y="2055178"/>
            <a:ext cx="7010400" cy="3734541"/>
          </a:xfrm>
          <a:prstGeom prst="rect">
            <a:avLst/>
          </a:prstGeom>
        </p:spPr>
      </p:pic>
    </p:spTree>
    <p:extLst>
      <p:ext uri="{BB962C8B-B14F-4D97-AF65-F5344CB8AC3E}">
        <p14:creationId xmlns:p14="http://schemas.microsoft.com/office/powerpoint/2010/main" val="1280397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50325" y="2377132"/>
            <a:ext cx="7222524" cy="2746906"/>
          </a:xfrm>
          <a:prstGeom prst="rect">
            <a:avLst/>
          </a:prstGeom>
          <a:noFill/>
        </p:spPr>
        <p:txBody>
          <a:bodyPr wrap="square" rtlCol="0">
            <a:spAutoFit/>
          </a:bodyPr>
          <a:lstStyle/>
          <a:p>
            <a:r>
              <a:rPr lang="ja-JP" altLang="en-US" sz="6600" dirty="0"/>
              <a:t>ここまで理論</a:t>
            </a:r>
            <a:endParaRPr lang="en-US" altLang="ja-JP" sz="6600" dirty="0"/>
          </a:p>
          <a:p>
            <a:r>
              <a:rPr lang="ja-JP" altLang="en-US" sz="6600" dirty="0"/>
              <a:t>ここから各自実験</a:t>
            </a:r>
            <a:endParaRPr lang="en-US" altLang="ja-JP" sz="6600" dirty="0"/>
          </a:p>
          <a:p>
            <a:r>
              <a:rPr lang="en-US" altLang="ja-JP" sz="1350" dirty="0"/>
              <a:t/>
            </a:r>
            <a:br>
              <a:rPr lang="en-US" altLang="ja-JP" sz="1350" dirty="0"/>
            </a:br>
            <a:r>
              <a:rPr lang="en-US" altLang="ja-JP" sz="1350" dirty="0"/>
              <a:t/>
            </a:r>
            <a:br>
              <a:rPr lang="en-US" altLang="ja-JP" sz="1350" dirty="0"/>
            </a:br>
            <a:endParaRPr lang="ja-JP" altLang="en-US" sz="1350" dirty="0"/>
          </a:p>
        </p:txBody>
      </p:sp>
      <p:sp>
        <p:nvSpPr>
          <p:cNvPr id="5" name="タイトル 4"/>
          <p:cNvSpPr>
            <a:spLocks noGrp="1"/>
          </p:cNvSpPr>
          <p:nvPr>
            <p:ph type="title"/>
          </p:nvPr>
        </p:nvSpPr>
        <p:spPr/>
        <p:txBody>
          <a:bodyPr/>
          <a:lstStyle/>
          <a:p>
            <a:r>
              <a:rPr kumimoji="1" lang="en-US" altLang="ja-JP" dirty="0" smtClean="0"/>
              <a:t>……………………………………</a:t>
            </a:r>
            <a:endParaRPr kumimoji="1" lang="ja-JP" altLang="en-US" dirty="0"/>
          </a:p>
        </p:txBody>
      </p:sp>
    </p:spTree>
    <p:extLst>
      <p:ext uri="{BB962C8B-B14F-4D97-AF65-F5344CB8AC3E}">
        <p14:creationId xmlns:p14="http://schemas.microsoft.com/office/powerpoint/2010/main" val="2883719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パラメータの検証（振り子の自由振動シミュレーション）</a:t>
            </a:r>
            <a:endParaRPr kumimoji="1" lang="ja-JP" altLang="en-US" dirty="0"/>
          </a:p>
        </p:txBody>
      </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58021"/>
            <a:ext cx="9144000" cy="4867520"/>
          </a:xfrm>
        </p:spPr>
      </p:pic>
    </p:spTree>
    <p:extLst>
      <p:ext uri="{BB962C8B-B14F-4D97-AF65-F5344CB8AC3E}">
        <p14:creationId xmlns:p14="http://schemas.microsoft.com/office/powerpoint/2010/main" val="2051298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パラメータの検証（台車のステップ応答シミュレーション）</a:t>
            </a:r>
            <a:endParaRPr kumimoji="1" lang="ja-JP" altLang="en-US" dirty="0"/>
          </a:p>
        </p:txBody>
      </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534" y="1700355"/>
            <a:ext cx="9144000" cy="4867520"/>
          </a:xfrm>
        </p:spPr>
      </p:pic>
    </p:spTree>
    <p:extLst>
      <p:ext uri="{BB962C8B-B14F-4D97-AF65-F5344CB8AC3E}">
        <p14:creationId xmlns:p14="http://schemas.microsoft.com/office/powerpoint/2010/main" val="1703619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m</a:t>
            </a:r>
            <a:r>
              <a:rPr kumimoji="1" lang="ja-JP" altLang="en-US" dirty="0" smtClean="0"/>
              <a:t>と</a:t>
            </a:r>
            <a:r>
              <a:rPr kumimoji="1" lang="en-US" altLang="ja-JP" dirty="0" smtClean="0"/>
              <a:t>l</a:t>
            </a:r>
            <a:r>
              <a:rPr kumimoji="1" lang="ja-JP" altLang="en-US" dirty="0" smtClean="0"/>
              <a:t>の測定</a:t>
            </a:r>
            <a:endParaRPr kumimoji="1" lang="ja-JP" altLang="en-US" dirty="0"/>
          </a:p>
        </p:txBody>
      </p:sp>
      <p:sp>
        <p:nvSpPr>
          <p:cNvPr id="7" name="コンテンツ プレースホルダー 6"/>
          <p:cNvSpPr>
            <a:spLocks noGrp="1"/>
          </p:cNvSpPr>
          <p:nvPr>
            <p:ph idx="1"/>
          </p:nvPr>
        </p:nvSpPr>
        <p:spPr/>
        <p:txBody>
          <a:bodyPr/>
          <a:lstStyle/>
          <a:p>
            <a:r>
              <a:rPr lang="ja-JP" altLang="en-US" dirty="0" smtClean="0"/>
              <a:t>倒立振子系から振子を取り外しばねばかりで振子の</a:t>
            </a:r>
            <a:r>
              <a:rPr lang="ja-JP" altLang="en-US" dirty="0" smtClean="0"/>
              <a:t>質量</a:t>
            </a:r>
            <a:r>
              <a:rPr lang="en-US" altLang="ja-JP" dirty="0" smtClean="0"/>
              <a:t>m</a:t>
            </a:r>
            <a:r>
              <a:rPr lang="ja-JP" altLang="en-US" dirty="0" smtClean="0"/>
              <a:t>を測定。</a:t>
            </a:r>
            <a:endParaRPr lang="en-US" altLang="ja-JP" dirty="0" smtClean="0"/>
          </a:p>
          <a:p>
            <a:r>
              <a:rPr lang="ja-JP" altLang="en-US" dirty="0" smtClean="0"/>
              <a:t>振子</a:t>
            </a:r>
            <a:r>
              <a:rPr lang="ja-JP" altLang="en-US" dirty="0"/>
              <a:t>を鋼尺のエッジ上で</a:t>
            </a:r>
            <a:r>
              <a:rPr lang="ja-JP" altLang="en-US" dirty="0" smtClean="0"/>
              <a:t>バランスさせて</a:t>
            </a:r>
            <a:r>
              <a:rPr lang="ja-JP" altLang="en-US" dirty="0"/>
              <a:t>、重心の位置を定め</a:t>
            </a:r>
            <a:r>
              <a:rPr lang="ja-JP" altLang="en-US" dirty="0" smtClean="0"/>
              <a:t>、</a:t>
            </a:r>
            <a:r>
              <a:rPr lang="ja-JP" altLang="en-US" dirty="0" err="1" smtClean="0"/>
              <a:t>ｌ</a:t>
            </a:r>
            <a:r>
              <a:rPr lang="ja-JP" altLang="en-US" dirty="0" smtClean="0"/>
              <a:t>を測定</a:t>
            </a:r>
            <a:endParaRPr kumimoji="1" lang="ja-JP" altLang="en-US" dirty="0"/>
          </a:p>
        </p:txBody>
      </p:sp>
    </p:spTree>
    <p:extLst>
      <p:ext uri="{BB962C8B-B14F-4D97-AF65-F5344CB8AC3E}">
        <p14:creationId xmlns:p14="http://schemas.microsoft.com/office/powerpoint/2010/main" val="1499261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パラメータの検証（台車のフィードバックシミュレーション）</a:t>
            </a:r>
            <a:endParaRPr kumimoji="1" lang="ja-JP" altLang="en-US" dirty="0"/>
          </a:p>
        </p:txBody>
      </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58021"/>
            <a:ext cx="9144000" cy="4867520"/>
          </a:xfrm>
        </p:spPr>
      </p:pic>
    </p:spTree>
    <p:extLst>
      <p:ext uri="{BB962C8B-B14F-4D97-AF65-F5344CB8AC3E}">
        <p14:creationId xmlns:p14="http://schemas.microsoft.com/office/powerpoint/2010/main" val="2687117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40259" y="1159991"/>
            <a:ext cx="8192531" cy="600164"/>
          </a:xfrm>
          <a:prstGeom prst="rect">
            <a:avLst/>
          </a:prstGeom>
          <a:noFill/>
        </p:spPr>
        <p:txBody>
          <a:bodyPr wrap="square" rtlCol="0">
            <a:spAutoFit/>
          </a:bodyPr>
          <a:lstStyle/>
          <a:p>
            <a:endParaRPr lang="ja-JP" altLang="en-US" sz="3300" dirty="0"/>
          </a:p>
        </p:txBody>
      </p:sp>
      <p:sp>
        <p:nvSpPr>
          <p:cNvPr id="4" name="タイトル 3"/>
          <p:cNvSpPr>
            <a:spLocks noGrp="1"/>
          </p:cNvSpPr>
          <p:nvPr>
            <p:ph type="title"/>
          </p:nvPr>
        </p:nvSpPr>
        <p:spPr/>
        <p:txBody>
          <a:bodyPr/>
          <a:lstStyle/>
          <a:p>
            <a:r>
              <a:rPr kumimoji="1" lang="ja-JP" altLang="en-US" dirty="0" smtClean="0"/>
              <a:t>目標値変更シミュレーション</a:t>
            </a:r>
            <a:endParaRPr kumimoji="1" lang="ja-JP" altLang="en-US" dirty="0"/>
          </a:p>
        </p:txBody>
      </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1460073"/>
            <a:ext cx="5476094" cy="2917194"/>
          </a:xfr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9400" y="4165341"/>
            <a:ext cx="5054600" cy="2692659"/>
          </a:xfrm>
          <a:prstGeom prst="rect">
            <a:avLst/>
          </a:prstGeom>
        </p:spPr>
      </p:pic>
    </p:spTree>
    <p:extLst>
      <p:ext uri="{BB962C8B-B14F-4D97-AF65-F5344CB8AC3E}">
        <p14:creationId xmlns:p14="http://schemas.microsoft.com/office/powerpoint/2010/main" val="731546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40259" y="1159991"/>
            <a:ext cx="8192531" cy="600164"/>
          </a:xfrm>
          <a:prstGeom prst="rect">
            <a:avLst/>
          </a:prstGeom>
          <a:noFill/>
        </p:spPr>
        <p:txBody>
          <a:bodyPr wrap="square" rtlCol="0">
            <a:spAutoFit/>
          </a:bodyPr>
          <a:lstStyle/>
          <a:p>
            <a:endParaRPr lang="ja-JP" altLang="en-US" sz="3300" dirty="0"/>
          </a:p>
        </p:txBody>
      </p:sp>
      <p:sp>
        <p:nvSpPr>
          <p:cNvPr id="4" name="タイトル 3"/>
          <p:cNvSpPr>
            <a:spLocks noGrp="1"/>
          </p:cNvSpPr>
          <p:nvPr>
            <p:ph type="title"/>
          </p:nvPr>
        </p:nvSpPr>
        <p:spPr/>
        <p:txBody>
          <a:bodyPr/>
          <a:lstStyle/>
          <a:p>
            <a:r>
              <a:rPr kumimoji="1" lang="ja-JP" altLang="en-US" dirty="0" smtClean="0"/>
              <a:t>目標値変更シミュレーション</a:t>
            </a:r>
            <a:endParaRPr kumimoji="1" lang="ja-JP" altLang="en-US" dirty="0"/>
          </a:p>
        </p:txBody>
      </p:sp>
      <p:pic>
        <p:nvPicPr>
          <p:cNvPr id="6" name="コンテンツ プレースホルダー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73144"/>
            <a:ext cx="4140200" cy="2205544"/>
          </a:xfr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891870"/>
            <a:ext cx="5451390" cy="2904034"/>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134" y="4056192"/>
            <a:ext cx="4834467" cy="2575390"/>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8528" y="1396417"/>
            <a:ext cx="4859867" cy="2588921"/>
          </a:xfrm>
          <a:prstGeom prst="rect">
            <a:avLst/>
          </a:prstGeom>
        </p:spPr>
      </p:pic>
    </p:spTree>
    <p:extLst>
      <p:ext uri="{BB962C8B-B14F-4D97-AF65-F5344CB8AC3E}">
        <p14:creationId xmlns:p14="http://schemas.microsoft.com/office/powerpoint/2010/main" val="1850819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40259" y="1159991"/>
            <a:ext cx="8192531" cy="600164"/>
          </a:xfrm>
          <a:prstGeom prst="rect">
            <a:avLst/>
          </a:prstGeom>
          <a:noFill/>
        </p:spPr>
        <p:txBody>
          <a:bodyPr wrap="square" rtlCol="0">
            <a:spAutoFit/>
          </a:bodyPr>
          <a:lstStyle/>
          <a:p>
            <a:endParaRPr lang="ja-JP" altLang="en-US" sz="3300" dirty="0"/>
          </a:p>
        </p:txBody>
      </p:sp>
      <p:sp>
        <p:nvSpPr>
          <p:cNvPr id="4" name="タイトル 3"/>
          <p:cNvSpPr>
            <a:spLocks noGrp="1"/>
          </p:cNvSpPr>
          <p:nvPr>
            <p:ph type="title"/>
          </p:nvPr>
        </p:nvSpPr>
        <p:spPr/>
        <p:txBody>
          <a:bodyPr/>
          <a:lstStyle/>
          <a:p>
            <a:r>
              <a:rPr kumimoji="1" lang="ja-JP" altLang="en-US" dirty="0" smtClean="0"/>
              <a:t>目標値変更シミュレーション</a:t>
            </a:r>
            <a:endParaRPr kumimoji="1" lang="ja-JP" altLang="en-US" dirty="0"/>
          </a:p>
        </p:txBody>
      </p:sp>
      <p:pic>
        <p:nvPicPr>
          <p:cNvPr id="5" name="コンテンツ プレースホルダー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656211"/>
            <a:ext cx="4631105" cy="2467056"/>
          </a:xfr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933" y="4499105"/>
            <a:ext cx="4428067" cy="2358895"/>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8999" y="1631239"/>
            <a:ext cx="4724857" cy="2517000"/>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5494" y="4309533"/>
            <a:ext cx="4843030" cy="2579952"/>
          </a:xfrm>
          <a:prstGeom prst="rect">
            <a:avLst/>
          </a:prstGeom>
        </p:spPr>
      </p:pic>
    </p:spTree>
    <p:extLst>
      <p:ext uri="{BB962C8B-B14F-4D97-AF65-F5344CB8AC3E}">
        <p14:creationId xmlns:p14="http://schemas.microsoft.com/office/powerpoint/2010/main" val="1374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振り上げシミュレーション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59840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安定化制御実験</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61931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目標値変更実験</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81417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振り上げ制御実験</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65989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実験とシミュレーションの比較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63576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実験とシミュレーションの比較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2951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a</a:t>
            </a:r>
            <a:r>
              <a:rPr kumimoji="1" lang="ja-JP" altLang="en-US" dirty="0" smtClean="0"/>
              <a:t>の測定</a:t>
            </a:r>
            <a:endParaRPr kumimoji="1" lang="ja-JP" altLang="en-US" dirty="0"/>
          </a:p>
        </p:txBody>
      </p:sp>
      <mc:AlternateContent xmlns:mc="http://schemas.openxmlformats.org/markup-compatibility/2006">
        <mc:Choice xmlns:a14="http://schemas.microsoft.com/office/drawing/2010/main" Requires="a14">
          <p:sp>
            <p:nvSpPr>
              <p:cNvPr id="5" name="コンテンツ プレースホルダー 4"/>
              <p:cNvSpPr>
                <a:spLocks noGrp="1"/>
              </p:cNvSpPr>
              <p:nvPr>
                <p:ph idx="1"/>
              </p:nvPr>
            </p:nvSpPr>
            <p:spPr/>
            <p:txBody>
              <a:bodyPr/>
              <a:lstStyle/>
              <a:p>
                <a:r>
                  <a:rPr lang="ja-JP" altLang="en-US" dirty="0" smtClean="0"/>
                  <a:t>モータに一定電圧を加え、ばねばかりで台車を引く</a:t>
                </a:r>
                <a:endParaRPr lang="en-US" altLang="ja-JP" dirty="0"/>
              </a:p>
              <a:p>
                <a:r>
                  <a:rPr lang="ja-JP" altLang="en-US" dirty="0" smtClean="0"/>
                  <a:t>台車</a:t>
                </a:r>
                <a:r>
                  <a:rPr lang="ja-JP" altLang="en-US" dirty="0"/>
                  <a:t>が正の方向に動き出すときの力</a:t>
                </a:r>
                <a:r>
                  <a:rPr lang="en-US" altLang="ja-JP" dirty="0" smtClean="0"/>
                  <a:t>(au</a:t>
                </a:r>
                <a:r>
                  <a:rPr lang="en-US" altLang="ja-JP" dirty="0"/>
                  <a:t>+</a:t>
                </a:r>
                <a:r>
                  <a:rPr lang="ja-JP" altLang="en-US" dirty="0" smtClean="0"/>
                  <a:t>摩擦力</a:t>
                </a:r>
                <a:r>
                  <a:rPr lang="en-US" altLang="ja-JP" dirty="0" smtClean="0"/>
                  <a:t>)</a:t>
                </a:r>
                <a:r>
                  <a:rPr lang="ja-JP" altLang="en-US" dirty="0" smtClean="0"/>
                  <a:t>を</a:t>
                </a:r>
                <a14:m>
                  <m:oMath xmlns:m="http://schemas.openxmlformats.org/officeDocument/2006/math">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rPr>
                          <m:t>𝑓</m:t>
                        </m:r>
                      </m:e>
                      <m:sub>
                        <m:r>
                          <a:rPr lang="en-US" altLang="ja-JP" b="0" i="1" dirty="0" smtClean="0">
                            <a:latin typeface="Cambria Math" panose="02040503050406030204" pitchFamily="18" charset="0"/>
                          </a:rPr>
                          <m:t>𝑚𝑎𝑥</m:t>
                        </m:r>
                      </m:sub>
                    </m:sSub>
                  </m:oMath>
                </a14:m>
                <a:endParaRPr lang="en-US" altLang="ja-JP" dirty="0"/>
              </a:p>
              <a:p>
                <a:r>
                  <a:rPr lang="ja-JP" altLang="en-US" dirty="0" smtClean="0"/>
                  <a:t>台車</a:t>
                </a:r>
                <a:r>
                  <a:rPr lang="ja-JP" altLang="en-US" dirty="0"/>
                  <a:t>が負の方向に動き出すときの力</a:t>
                </a:r>
                <a:r>
                  <a:rPr lang="en-US" altLang="ja-JP" dirty="0" smtClean="0"/>
                  <a:t>(au-</a:t>
                </a:r>
                <a:r>
                  <a:rPr lang="ja-JP" altLang="en-US" dirty="0" smtClean="0"/>
                  <a:t>摩擦力</a:t>
                </a:r>
                <a:r>
                  <a:rPr lang="en-US" altLang="ja-JP" dirty="0" smtClean="0"/>
                  <a:t>)</a:t>
                </a:r>
                <a:r>
                  <a:rPr lang="ja-JP" altLang="en-US" dirty="0" smtClean="0"/>
                  <a:t>を</a:t>
                </a:r>
                <a14:m>
                  <m:oMath xmlns:m="http://schemas.openxmlformats.org/officeDocument/2006/math">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rPr>
                          <m:t>𝑓</m:t>
                        </m:r>
                      </m:e>
                      <m:sub>
                        <m:r>
                          <a:rPr lang="en-US" altLang="ja-JP" b="0" i="1" dirty="0" smtClean="0">
                            <a:latin typeface="Cambria Math" panose="02040503050406030204" pitchFamily="18" charset="0"/>
                          </a:rPr>
                          <m:t>𝑚𝑖𝑛</m:t>
                        </m:r>
                      </m:sub>
                    </m:sSub>
                  </m:oMath>
                </a14:m>
                <a:endParaRPr lang="en-US" altLang="ja-JP" dirty="0"/>
              </a:p>
              <a:p>
                <a:r>
                  <a:rPr lang="en-US" altLang="ja-JP" dirty="0" smtClean="0"/>
                  <a:t>2</a:t>
                </a:r>
                <a:r>
                  <a:rPr lang="ja-JP" altLang="en-US" dirty="0"/>
                  <a:t>力の関係をいくつかの電圧について調べ、最小</a:t>
                </a:r>
                <a:r>
                  <a:rPr lang="en-US" altLang="ja-JP" dirty="0"/>
                  <a:t>2</a:t>
                </a:r>
                <a:r>
                  <a:rPr lang="ja-JP" altLang="en-US" dirty="0"/>
                  <a:t>乗法によって</a:t>
                </a:r>
                <a:r>
                  <a:rPr lang="en-US" altLang="ja-JP" dirty="0"/>
                  <a:t>1</a:t>
                </a:r>
                <a:r>
                  <a:rPr lang="ja-JP" altLang="en-US" dirty="0"/>
                  <a:t>次関数を求め、この傾き</a:t>
                </a:r>
                <a:r>
                  <a:rPr lang="ja-JP" altLang="en-US" dirty="0" smtClean="0"/>
                  <a:t>を</a:t>
                </a:r>
                <a:r>
                  <a:rPr lang="en-US" altLang="ja-JP" dirty="0" smtClean="0"/>
                  <a:t>a</a:t>
                </a:r>
                <a:r>
                  <a:rPr lang="ja-JP" altLang="en-US" dirty="0" smtClean="0"/>
                  <a:t>と</a:t>
                </a:r>
                <a:r>
                  <a:rPr lang="ja-JP" altLang="en-US" dirty="0"/>
                  <a:t>する</a:t>
                </a:r>
                <a:endParaRPr lang="en-US" altLang="ja-JP" dirty="0"/>
              </a:p>
              <a:p>
                <a:endParaRPr kumimoji="1" lang="ja-JP" altLang="en-US" dirty="0"/>
              </a:p>
            </p:txBody>
          </p:sp>
        </mc:Choice>
        <mc:Fallback>
          <p:sp>
            <p:nvSpPr>
              <p:cNvPr id="5" name="コンテンツ プレースホルダー 4"/>
              <p:cNvSpPr>
                <a:spLocks noGrp="1" noRot="1" noChangeAspect="1" noMove="1" noResize="1" noEditPoints="1" noAdjustHandles="1" noChangeArrowheads="1" noChangeShapeType="1" noTextEdit="1"/>
              </p:cNvSpPr>
              <p:nvPr>
                <p:ph idx="1"/>
              </p:nvPr>
            </p:nvSpPr>
            <p:spPr>
              <a:blipFill>
                <a:blip r:embed="rId2"/>
                <a:stretch>
                  <a:fillRect l="-1200" t="-1872"/>
                </a:stretch>
              </a:blipFill>
            </p:spPr>
            <p:txBody>
              <a:bodyPr/>
              <a:lstStyle/>
              <a:p>
                <a:r>
                  <a:rPr lang="ja-JP" altLang="en-US">
                    <a:noFill/>
                  </a:rPr>
                  <a:t> </a:t>
                </a:r>
              </a:p>
            </p:txBody>
          </p:sp>
        </mc:Fallback>
      </mc:AlternateContent>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867" y="3429000"/>
            <a:ext cx="8008266" cy="3251199"/>
          </a:xfrm>
          <a:prstGeom prst="rect">
            <a:avLst/>
          </a:prstGeom>
        </p:spPr>
      </p:pic>
    </p:spTree>
    <p:extLst>
      <p:ext uri="{BB962C8B-B14F-4D97-AF65-F5344CB8AC3E}">
        <p14:creationId xmlns:p14="http://schemas.microsoft.com/office/powerpoint/2010/main" val="3865737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J</a:t>
            </a:r>
            <a:r>
              <a:rPr kumimoji="1" lang="ja-JP" altLang="en-US" dirty="0" smtClean="0"/>
              <a:t>と</a:t>
            </a:r>
            <a:r>
              <a:rPr kumimoji="1" lang="en-US" altLang="ja-JP" dirty="0" smtClean="0"/>
              <a:t>c</a:t>
            </a:r>
            <a:r>
              <a:rPr kumimoji="1" lang="ja-JP" altLang="en-US" dirty="0" smtClean="0"/>
              <a:t>の測定</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
              </p:nvPr>
            </p:nvSpPr>
            <p:spPr/>
            <p:txBody>
              <a:bodyPr/>
              <a:lstStyle/>
              <a:p>
                <a:r>
                  <a:rPr lang="ja-JP" altLang="en-US" dirty="0" smtClean="0"/>
                  <a:t>振子を自由振動させることにより、</a:t>
                </a:r>
                <a:r>
                  <a:rPr lang="en-US" altLang="ja-JP" dirty="0" smtClean="0"/>
                  <a:t>J</a:t>
                </a:r>
                <a:r>
                  <a:rPr lang="ja-JP" altLang="en-US" dirty="0" smtClean="0"/>
                  <a:t>と</a:t>
                </a:r>
                <a:r>
                  <a:rPr lang="en-US" altLang="ja-JP" dirty="0" smtClean="0"/>
                  <a:t>c</a:t>
                </a:r>
                <a:r>
                  <a:rPr lang="ja-JP" altLang="en-US" dirty="0" smtClean="0"/>
                  <a:t>を</a:t>
                </a:r>
                <a:r>
                  <a:rPr lang="ja-JP" altLang="en-US" dirty="0"/>
                  <a:t>測定</a:t>
                </a:r>
                <a:r>
                  <a:rPr lang="ja-JP" altLang="en-US" dirty="0" smtClean="0"/>
                  <a:t>できる</a:t>
                </a:r>
                <a:endParaRPr lang="en-US" altLang="ja-JP" dirty="0"/>
              </a:p>
              <a:p>
                <a:r>
                  <a:rPr lang="ja-JP" altLang="en-US" dirty="0" smtClean="0"/>
                  <a:t>数式モデルは</a:t>
                </a:r>
                <a:endParaRPr lang="en-US" altLang="ja-JP" dirty="0"/>
              </a:p>
              <a:p>
                <a:endParaRPr lang="en-US" altLang="ja-JP" dirty="0" smtClean="0"/>
              </a:p>
              <a:p>
                <a:endParaRPr lang="en-US" altLang="ja-JP" dirty="0"/>
              </a:p>
              <a:p>
                <a14:m>
                  <m:oMath xmlns:m="http://schemas.openxmlformats.org/officeDocument/2006/math">
                    <m:r>
                      <a:rPr lang="en-US" altLang="ja-JP" b="0" i="1" smtClean="0">
                        <a:latin typeface="Cambria Math" panose="02040503050406030204" pitchFamily="18" charset="0"/>
                      </a:rPr>
                      <m:t>𝜃</m:t>
                    </m:r>
                    <m:r>
                      <a:rPr lang="ja-JP" altLang="en-US" i="1">
                        <a:latin typeface="Cambria Math" panose="02040503050406030204" pitchFamily="18" charset="0"/>
                      </a:rPr>
                      <m:t>を</m:t>
                    </m:r>
                  </m:oMath>
                </a14:m>
                <a:r>
                  <a:rPr lang="ja-JP" altLang="en-US" dirty="0" smtClean="0"/>
                  <a:t>微小範囲で考えると</a:t>
                </a:r>
                <a:endParaRPr lang="en-US" altLang="ja-JP" dirty="0" smtClean="0"/>
              </a:p>
              <a:p>
                <a:endParaRPr lang="en-US" altLang="ja-JP" dirty="0" smtClean="0"/>
              </a:p>
              <a:p>
                <a:pPr marL="0" indent="0">
                  <a:buNone/>
                </a:pPr>
                <a:r>
                  <a:rPr lang="en-US" altLang="ja-JP" dirty="0"/>
                  <a:t> </a:t>
                </a:r>
                <a:r>
                  <a:rPr lang="en-US" altLang="ja-JP" dirty="0" smtClean="0"/>
                  <a:t> </a:t>
                </a:r>
                <a:r>
                  <a:rPr lang="ja-JP" altLang="en-US" dirty="0" smtClean="0"/>
                  <a:t>ただし、</a:t>
                </a:r>
                <a:endParaRPr lang="en-US" altLang="ja-JP" dirty="0" smtClean="0"/>
              </a:p>
              <a:p>
                <a:pPr marL="0" indent="0">
                  <a:buNone/>
                </a:pPr>
                <a:r>
                  <a:rPr lang="en-US" altLang="ja-JP" dirty="0"/>
                  <a:t> </a:t>
                </a:r>
                <a:r>
                  <a:rPr lang="en-US" altLang="ja-JP" dirty="0" smtClean="0"/>
                  <a:t> </a:t>
                </a:r>
              </a:p>
            </p:txBody>
          </p:sp>
        </mc:Choice>
        <mc:Fallback>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2"/>
                <a:stretch>
                  <a:fillRect l="-1200" t="-1872"/>
                </a:stretch>
              </a:blipFill>
            </p:spPr>
            <p:txBody>
              <a:bodyPr/>
              <a:lstStyle/>
              <a:p>
                <a:r>
                  <a:rPr lang="ja-JP" altLang="en-US">
                    <a:noFill/>
                  </a:rPr>
                  <a:t> </a:t>
                </a:r>
              </a:p>
            </p:txBody>
          </p:sp>
        </mc:Fallback>
      </mc:AlternateContent>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66" y="2313648"/>
            <a:ext cx="5733333" cy="104761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66" y="3867971"/>
            <a:ext cx="4114286" cy="447619"/>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66" y="5043937"/>
            <a:ext cx="7152381" cy="1085714"/>
          </a:xfrm>
          <a:prstGeom prst="rect">
            <a:avLst/>
          </a:prstGeom>
        </p:spPr>
      </p:pic>
    </p:spTree>
    <p:extLst>
      <p:ext uri="{BB962C8B-B14F-4D97-AF65-F5344CB8AC3E}">
        <p14:creationId xmlns:p14="http://schemas.microsoft.com/office/powerpoint/2010/main" val="198638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J</a:t>
            </a:r>
            <a:r>
              <a:rPr kumimoji="1" lang="ja-JP" altLang="en-US" dirty="0" smtClean="0"/>
              <a:t>と</a:t>
            </a:r>
            <a:r>
              <a:rPr kumimoji="1" lang="en-US" altLang="ja-JP" dirty="0" smtClean="0"/>
              <a:t>c</a:t>
            </a:r>
            <a:r>
              <a:rPr kumimoji="1" lang="ja-JP" altLang="en-US" dirty="0" smtClean="0"/>
              <a:t>の測定</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
              </p:nvPr>
            </p:nvSpPr>
            <p:spPr/>
            <p:txBody>
              <a:bodyPr/>
              <a:lstStyle/>
              <a:p>
                <a:r>
                  <a:rPr lang="ja-JP" altLang="en-US" dirty="0" smtClean="0"/>
                  <a:t>この解は、</a:t>
                </a:r>
                <a14:m>
                  <m:oMath xmlns:m="http://schemas.openxmlformats.org/officeDocument/2006/math">
                    <m:r>
                      <a:rPr lang="en-US" altLang="ja-JP" b="0" i="1" smtClean="0">
                        <a:latin typeface="Cambria Math" panose="02040503050406030204" pitchFamily="18" charset="0"/>
                      </a:rPr>
                      <m:t>0&lt;</m:t>
                    </m:r>
                    <m:r>
                      <a:rPr lang="en-US" altLang="ja-JP" b="0" i="1" smtClean="0">
                        <a:latin typeface="Cambria Math" panose="02040503050406030204" pitchFamily="18" charset="0"/>
                      </a:rPr>
                      <m:t>𝜁</m:t>
                    </m:r>
                    <m:r>
                      <a:rPr lang="en-US" altLang="ja-JP" b="0" i="1" smtClean="0">
                        <a:latin typeface="Cambria Math" panose="02040503050406030204" pitchFamily="18" charset="0"/>
                      </a:rPr>
                      <m:t>&lt;1</m:t>
                    </m:r>
                  </m:oMath>
                </a14:m>
                <a:r>
                  <a:rPr lang="ja-JP" altLang="en-US" dirty="0" smtClean="0"/>
                  <a:t>のとき減衰振動となる</a:t>
                </a:r>
                <a:endParaRPr lang="en-US" altLang="ja-JP" dirty="0" smtClean="0"/>
              </a:p>
              <a:p>
                <a:endParaRPr lang="en-US" altLang="ja-JP" dirty="0" smtClean="0"/>
              </a:p>
              <a:p>
                <a:endParaRPr lang="en-US" altLang="ja-JP" dirty="0"/>
              </a:p>
              <a:p>
                <a:endParaRPr lang="en-US" altLang="ja-JP" dirty="0" smtClean="0"/>
              </a:p>
              <a:p>
                <a:r>
                  <a:rPr lang="ja-JP" altLang="en-US" dirty="0" smtClean="0"/>
                  <a:t>ただし、</a:t>
                </a:r>
                <a:endParaRPr lang="en-US" altLang="ja-JP" dirty="0" smtClean="0"/>
              </a:p>
              <a:p>
                <a:endParaRPr lang="en-US" altLang="ja-JP" dirty="0" smtClean="0"/>
              </a:p>
            </p:txBody>
          </p:sp>
        </mc:Choice>
        <mc:Fallback>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2"/>
                <a:stretch>
                  <a:fillRect l="-1200" t="-2093"/>
                </a:stretch>
              </a:blipFill>
            </p:spPr>
            <p:txBody>
              <a:bodyPr/>
              <a:lstStyle/>
              <a:p>
                <a:r>
                  <a:rPr lang="ja-JP" altLang="en-US">
                    <a:noFill/>
                  </a:rPr>
                  <a:t> </a:t>
                </a:r>
              </a:p>
            </p:txBody>
          </p:sp>
        </mc:Fallback>
      </mc:AlternateContent>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57" y="1827470"/>
            <a:ext cx="8714286" cy="1028571"/>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857" y="4366544"/>
            <a:ext cx="3314286" cy="980952"/>
          </a:xfrm>
          <a:prstGeom prst="rect">
            <a:avLst/>
          </a:prstGeom>
        </p:spPr>
      </p:pic>
    </p:spTree>
    <p:extLst>
      <p:ext uri="{BB962C8B-B14F-4D97-AF65-F5344CB8AC3E}">
        <p14:creationId xmlns:p14="http://schemas.microsoft.com/office/powerpoint/2010/main" val="4141672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J</a:t>
            </a:r>
            <a:r>
              <a:rPr kumimoji="1" lang="ja-JP" altLang="en-US" dirty="0" smtClean="0"/>
              <a:t>と</a:t>
            </a:r>
            <a:r>
              <a:rPr kumimoji="1" lang="en-US" altLang="ja-JP" dirty="0" smtClean="0"/>
              <a:t>c</a:t>
            </a:r>
            <a:r>
              <a:rPr kumimoji="1" lang="ja-JP" altLang="en-US" dirty="0" smtClean="0"/>
              <a:t>の測定</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
              </p:nvPr>
            </p:nvSpPr>
            <p:spPr/>
            <p:txBody>
              <a:bodyPr/>
              <a:lstStyle/>
              <a:p>
                <a:r>
                  <a:rPr lang="ja-JP" altLang="en-US" dirty="0" smtClean="0"/>
                  <a:t>減衰</a:t>
                </a:r>
                <a:r>
                  <a:rPr lang="ja-JP" altLang="en-US" dirty="0"/>
                  <a:t>振動の周期</a:t>
                </a:r>
                <a:r>
                  <a:rPr lang="ja-JP" altLang="en-US" dirty="0" smtClean="0"/>
                  <a:t>を</a:t>
                </a:r>
                <a14:m>
                  <m:oMath xmlns:m="http://schemas.openxmlformats.org/officeDocument/2006/math">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rPr>
                          <m:t>𝑇</m:t>
                        </m:r>
                      </m:e>
                      <m:sub>
                        <m:r>
                          <a:rPr lang="en-US" altLang="ja-JP" b="0" i="1" dirty="0" smtClean="0">
                            <a:latin typeface="Cambria Math" panose="02040503050406030204" pitchFamily="18" charset="0"/>
                          </a:rPr>
                          <m:t>2</m:t>
                        </m:r>
                      </m:sub>
                    </m:sSub>
                  </m:oMath>
                </a14:m>
                <a:r>
                  <a:rPr lang="ja-JP" altLang="en-US" dirty="0" smtClean="0"/>
                  <a:t>と</a:t>
                </a:r>
                <a:r>
                  <a:rPr lang="ja-JP" altLang="en-US" dirty="0"/>
                  <a:t>し、</a:t>
                </a:r>
                <a:r>
                  <a:rPr lang="ja-JP" altLang="en-US" dirty="0" smtClean="0"/>
                  <a:t>時刻</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𝑡</m:t>
                        </m:r>
                      </m:e>
                      <m:sub>
                        <m:r>
                          <a:rPr lang="en-US" altLang="ja-JP" b="0" i="1" dirty="0" smtClean="0">
                            <a:latin typeface="Cambria Math" panose="02040503050406030204" pitchFamily="18" charset="0"/>
                          </a:rPr>
                          <m:t>1</m:t>
                        </m:r>
                      </m:sub>
                    </m:sSub>
                  </m:oMath>
                </a14:m>
                <a:r>
                  <a:rPr lang="ja-JP" altLang="en-US" dirty="0" smtClean="0"/>
                  <a:t>と時刻</a:t>
                </a:r>
                <a:r>
                  <a:rPr lang="en-US" altLang="ja-JP" dirty="0" smtClean="0"/>
                  <a:t>t_2 </a:t>
                </a:r>
                <a:r>
                  <a:rPr lang="en-US" altLang="ja-JP" dirty="0"/>
                  <a:t>=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𝑡</m:t>
                        </m:r>
                      </m:e>
                      <m:sub>
                        <m:r>
                          <a:rPr lang="en-US" altLang="ja-JP" i="1" dirty="0" smtClean="0">
                            <a:latin typeface="Cambria Math" panose="02040503050406030204" pitchFamily="18" charset="0"/>
                          </a:rPr>
                          <m:t>1</m:t>
                        </m:r>
                      </m:sub>
                    </m:sSub>
                  </m:oMath>
                </a14:m>
                <a:r>
                  <a:rPr lang="en-US" altLang="ja-JP" dirty="0" smtClean="0"/>
                  <a:t>+</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𝑇</m:t>
                        </m:r>
                      </m:e>
                      <m:sub>
                        <m:r>
                          <a:rPr lang="en-US" altLang="ja-JP" i="1" dirty="0" smtClean="0">
                            <a:latin typeface="Cambria Math" panose="02040503050406030204" pitchFamily="18" charset="0"/>
                          </a:rPr>
                          <m:t>2</m:t>
                        </m:r>
                      </m:sub>
                    </m:sSub>
                  </m:oMath>
                </a14:m>
                <a:r>
                  <a:rPr lang="ja-JP" altLang="en-US" dirty="0" smtClean="0"/>
                  <a:t>に</a:t>
                </a:r>
                <a:r>
                  <a:rPr lang="ja-JP" altLang="en-US" dirty="0"/>
                  <a:t>おいて</a:t>
                </a:r>
                <a:r>
                  <a:rPr lang="ja-JP" altLang="en-US" dirty="0" smtClean="0"/>
                  <a:t>波形</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𝑦</m:t>
                        </m:r>
                      </m:e>
                      <m:sub>
                        <m:r>
                          <a:rPr lang="en-US" altLang="ja-JP" i="1" dirty="0" smtClean="0">
                            <a:latin typeface="Cambria Math" panose="02040503050406030204" pitchFamily="18" charset="0"/>
                          </a:rPr>
                          <m:t>2</m:t>
                        </m:r>
                      </m:sub>
                    </m:sSub>
                    <m:r>
                      <a:rPr lang="en-US" altLang="ja-JP" b="0" i="0" dirty="0" smtClean="0">
                        <a:latin typeface="Cambria Math" panose="02040503050406030204" pitchFamily="18" charset="0"/>
                      </a:rPr>
                      <m:t>(</m:t>
                    </m:r>
                    <m:r>
                      <m:rPr>
                        <m:sty m:val="p"/>
                      </m:rPr>
                      <a:rPr lang="en-US" altLang="ja-JP" b="0" i="0" dirty="0" smtClean="0">
                        <a:latin typeface="Cambria Math" panose="02040503050406030204" pitchFamily="18" charset="0"/>
                      </a:rPr>
                      <m:t>t</m:t>
                    </m:r>
                    <m:r>
                      <a:rPr lang="en-US" altLang="ja-JP" b="0" i="0" dirty="0" smtClean="0">
                        <a:latin typeface="Cambria Math" panose="02040503050406030204" pitchFamily="18" charset="0"/>
                      </a:rPr>
                      <m:t>)</m:t>
                    </m:r>
                  </m:oMath>
                </a14:m>
                <a:r>
                  <a:rPr lang="en-US" altLang="ja-JP" dirty="0" smtClean="0"/>
                  <a:t> </a:t>
                </a:r>
                <a:r>
                  <a:rPr lang="ja-JP" altLang="en-US" dirty="0" smtClean="0"/>
                  <a:t>の</a:t>
                </a:r>
                <a:r>
                  <a:rPr lang="ja-JP" altLang="en-US" dirty="0"/>
                  <a:t>山が隣合うものとする</a:t>
                </a:r>
                <a:r>
                  <a:rPr lang="ja-JP" altLang="en-US" dirty="0" smtClean="0"/>
                  <a:t>。</a:t>
                </a:r>
                <a:endParaRPr lang="en-US" altLang="ja-JP" dirty="0" smtClean="0"/>
              </a:p>
              <a:p>
                <a:endParaRPr lang="en-US" altLang="ja-JP" dirty="0" smtClean="0"/>
              </a:p>
              <a:p>
                <a:endParaRPr lang="en-US" altLang="ja-JP" dirty="0" smtClean="0"/>
              </a:p>
            </p:txBody>
          </p:sp>
        </mc:Choice>
        <mc:Fallback>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2"/>
                <a:stretch>
                  <a:fillRect l="-1200" t="-2093"/>
                </a:stretch>
              </a:blipFill>
            </p:spPr>
            <p:txBody>
              <a:bodyPr/>
              <a:lstStyle/>
              <a:p>
                <a:r>
                  <a:rPr lang="ja-JP" altLang="en-US">
                    <a:noFill/>
                  </a:rPr>
                  <a:t> </a:t>
                </a:r>
              </a:p>
            </p:txBody>
          </p:sp>
        </mc:Fallback>
      </mc:AlternateContent>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200" y="2163177"/>
            <a:ext cx="8245271" cy="4694823"/>
          </a:xfrm>
          <a:prstGeom prst="rect">
            <a:avLst/>
          </a:prstGeom>
        </p:spPr>
      </p:pic>
    </p:spTree>
    <p:extLst>
      <p:ext uri="{BB962C8B-B14F-4D97-AF65-F5344CB8AC3E}">
        <p14:creationId xmlns:p14="http://schemas.microsoft.com/office/powerpoint/2010/main" val="3238600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J</a:t>
            </a:r>
            <a:r>
              <a:rPr kumimoji="1" lang="ja-JP" altLang="en-US" dirty="0" smtClean="0"/>
              <a:t>と</a:t>
            </a:r>
            <a:r>
              <a:rPr kumimoji="1" lang="en-US" altLang="ja-JP" dirty="0" smtClean="0"/>
              <a:t>c</a:t>
            </a:r>
            <a:r>
              <a:rPr kumimoji="1" lang="ja-JP" altLang="en-US" dirty="0" smtClean="0"/>
              <a:t>の測定</a:t>
            </a:r>
            <a:endParaRPr kumimoji="1" lang="ja-JP" altLang="en-US" dirty="0"/>
          </a:p>
        </p:txBody>
      </p:sp>
      <p:sp>
        <p:nvSpPr>
          <p:cNvPr id="4" name="コンテンツ プレースホルダー 3"/>
          <p:cNvSpPr>
            <a:spLocks noGrp="1"/>
          </p:cNvSpPr>
          <p:nvPr>
            <p:ph idx="1"/>
          </p:nvPr>
        </p:nvSpPr>
        <p:spPr/>
        <p:txBody>
          <a:bodyPr/>
          <a:lstStyle/>
          <a:p>
            <a:r>
              <a:rPr lang="ja-JP" altLang="en-US" dirty="0" smtClean="0"/>
              <a:t>この</a:t>
            </a:r>
            <a:r>
              <a:rPr lang="ja-JP" altLang="en-US" dirty="0"/>
              <a:t>ときの振幅の</a:t>
            </a:r>
            <a:r>
              <a:rPr lang="ja-JP" altLang="en-US" dirty="0" smtClean="0"/>
              <a:t>減衰比は</a:t>
            </a:r>
            <a:endParaRPr lang="en-US" altLang="ja-JP" dirty="0" smtClean="0"/>
          </a:p>
          <a:p>
            <a:endParaRPr lang="en-US" altLang="ja-JP" dirty="0"/>
          </a:p>
          <a:p>
            <a:endParaRPr lang="en-US" altLang="ja-JP" dirty="0" smtClean="0"/>
          </a:p>
          <a:p>
            <a:endParaRPr lang="en-US" altLang="ja-JP" dirty="0" smtClean="0"/>
          </a:p>
          <a:p>
            <a:r>
              <a:rPr lang="ja-JP" altLang="en-US" dirty="0" smtClean="0"/>
              <a:t>ただし、</a:t>
            </a:r>
            <a:endParaRPr lang="en-US" altLang="ja-JP" dirty="0" smtClean="0"/>
          </a:p>
          <a:p>
            <a:endParaRPr lang="en-US" altLang="ja-JP" dirty="0"/>
          </a:p>
          <a:p>
            <a:pPr marL="0" indent="0">
              <a:buNone/>
            </a:pPr>
            <a:endParaRPr lang="en-US" altLang="ja-JP" dirty="0"/>
          </a:p>
          <a:p>
            <a:r>
              <a:rPr lang="ja-JP" altLang="en-US" dirty="0" smtClean="0"/>
              <a:t>また、</a:t>
            </a:r>
            <a:endParaRPr lang="en-US" altLang="ja-JP"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199" y="1969676"/>
            <a:ext cx="3266667" cy="942857"/>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066" y="3717737"/>
            <a:ext cx="2704762" cy="990476"/>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3199" y="5513418"/>
            <a:ext cx="2904762" cy="1000000"/>
          </a:xfrm>
          <a:prstGeom prst="rect">
            <a:avLst/>
          </a:prstGeom>
        </p:spPr>
      </p:pic>
    </p:spTree>
    <p:extLst>
      <p:ext uri="{BB962C8B-B14F-4D97-AF65-F5344CB8AC3E}">
        <p14:creationId xmlns:p14="http://schemas.microsoft.com/office/powerpoint/2010/main" val="373752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J</a:t>
            </a:r>
            <a:r>
              <a:rPr kumimoji="1" lang="ja-JP" altLang="en-US" dirty="0" smtClean="0"/>
              <a:t>と</a:t>
            </a:r>
            <a:r>
              <a:rPr kumimoji="1" lang="en-US" altLang="ja-JP" dirty="0" smtClean="0"/>
              <a:t>c</a:t>
            </a:r>
            <a:r>
              <a:rPr kumimoji="1" lang="ja-JP" altLang="en-US" dirty="0" smtClean="0"/>
              <a:t>の測定</a:t>
            </a:r>
            <a:endParaRPr kumimoji="1" lang="ja-JP" altLang="en-US" dirty="0"/>
          </a:p>
        </p:txBody>
      </p:sp>
      <p:sp>
        <p:nvSpPr>
          <p:cNvPr id="4" name="コンテンツ プレースホルダー 3"/>
          <p:cNvSpPr>
            <a:spLocks noGrp="1"/>
          </p:cNvSpPr>
          <p:nvPr>
            <p:ph idx="1"/>
          </p:nvPr>
        </p:nvSpPr>
        <p:spPr/>
        <p:txBody>
          <a:bodyPr/>
          <a:lstStyle/>
          <a:p>
            <a:r>
              <a:rPr lang="ja-JP" altLang="en-US" dirty="0" smtClean="0"/>
              <a:t>したがって、</a:t>
            </a:r>
            <a:r>
              <a:rPr lang="en-US" altLang="ja-JP" dirty="0" smtClean="0"/>
              <a:t>J</a:t>
            </a:r>
            <a:r>
              <a:rPr lang="ja-JP" altLang="en-US" dirty="0" smtClean="0"/>
              <a:t>と</a:t>
            </a:r>
            <a:r>
              <a:rPr lang="ja-JP" altLang="en-US" dirty="0" err="1" smtClean="0"/>
              <a:t>ｃ</a:t>
            </a:r>
            <a:r>
              <a:rPr lang="ja-JP" altLang="en-US" dirty="0" smtClean="0"/>
              <a:t>は</a:t>
            </a:r>
            <a:endParaRPr lang="en-US" altLang="ja-JP" dirty="0" smtClean="0"/>
          </a:p>
          <a:p>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133" y="2671885"/>
            <a:ext cx="3466667" cy="1971429"/>
          </a:xfrm>
          <a:prstGeom prst="rect">
            <a:avLst/>
          </a:prstGeom>
        </p:spPr>
      </p:pic>
    </p:spTree>
    <p:extLst>
      <p:ext uri="{BB962C8B-B14F-4D97-AF65-F5344CB8AC3E}">
        <p14:creationId xmlns:p14="http://schemas.microsoft.com/office/powerpoint/2010/main" val="1791080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M</a:t>
            </a:r>
            <a:r>
              <a:rPr kumimoji="1" lang="ja-JP" altLang="en-US" dirty="0" smtClean="0"/>
              <a:t>と</a:t>
            </a:r>
            <a:r>
              <a:rPr kumimoji="1" lang="en-US" altLang="ja-JP" dirty="0" smtClean="0"/>
              <a:t>f</a:t>
            </a:r>
            <a:r>
              <a:rPr kumimoji="1" lang="ja-JP" altLang="en-US" dirty="0" smtClean="0"/>
              <a:t>の測定（ステップ応答による測定法）</a:t>
            </a:r>
            <a:endParaRPr kumimoji="1" lang="ja-JP" altLang="en-US" dirty="0"/>
          </a:p>
        </p:txBody>
      </p:sp>
      <p:sp>
        <p:nvSpPr>
          <p:cNvPr id="4" name="コンテンツ プレースホルダー 3"/>
          <p:cNvSpPr>
            <a:spLocks noGrp="1"/>
          </p:cNvSpPr>
          <p:nvPr>
            <p:ph idx="1"/>
          </p:nvPr>
        </p:nvSpPr>
        <p:spPr/>
        <p:txBody>
          <a:bodyPr/>
          <a:lstStyle/>
          <a:p>
            <a:r>
              <a:rPr lang="ja-JP" altLang="en-US" dirty="0"/>
              <a:t>台車をアンプ・モータプーリ・ベルト・台車系の等価質量と等価摩擦係数とし</a:t>
            </a:r>
            <a:r>
              <a:rPr lang="ja-JP" altLang="en-US" dirty="0" smtClean="0"/>
              <a:t>、台車</a:t>
            </a:r>
            <a:r>
              <a:rPr lang="ja-JP" altLang="en-US" dirty="0"/>
              <a:t>のステップ応答を測定すること</a:t>
            </a:r>
            <a:r>
              <a:rPr lang="ja-JP" altLang="en-US" dirty="0" smtClean="0"/>
              <a:t>で</a:t>
            </a:r>
            <a:r>
              <a:rPr lang="en-US" altLang="ja-JP" dirty="0" smtClean="0"/>
              <a:t>M</a:t>
            </a:r>
            <a:r>
              <a:rPr lang="ja-JP" altLang="en-US" dirty="0" smtClean="0"/>
              <a:t>と</a:t>
            </a:r>
            <a:r>
              <a:rPr lang="en-US" altLang="ja-JP" dirty="0"/>
              <a:t>f</a:t>
            </a:r>
            <a:r>
              <a:rPr lang="ja-JP" altLang="en-US" dirty="0" smtClean="0"/>
              <a:t>を</a:t>
            </a:r>
            <a:r>
              <a:rPr lang="ja-JP" altLang="en-US" dirty="0" smtClean="0"/>
              <a:t>決定する</a:t>
            </a:r>
            <a:endParaRPr lang="en-US" altLang="ja-JP" dirty="0" smtClean="0"/>
          </a:p>
          <a:p>
            <a:r>
              <a:rPr lang="ja-JP" altLang="en-US" dirty="0" smtClean="0"/>
              <a:t>振子は台車から取り外す</a:t>
            </a:r>
            <a:endParaRPr lang="en-US" altLang="ja-JP" dirty="0" smtClean="0"/>
          </a:p>
          <a:p>
            <a:r>
              <a:rPr lang="ja-JP" altLang="en-US" dirty="0" smtClean="0"/>
              <a:t>運動方程式は</a:t>
            </a:r>
            <a:endParaRPr lang="en-US" altLang="ja-JP" dirty="0" smtClean="0"/>
          </a:p>
          <a:p>
            <a:endParaRPr lang="en-US" altLang="ja-JP" dirty="0"/>
          </a:p>
          <a:p>
            <a:r>
              <a:rPr lang="en-US" altLang="ja-JP" dirty="0" smtClean="0"/>
              <a:t>u</a:t>
            </a:r>
            <a:r>
              <a:rPr lang="ja-JP" altLang="en-US" dirty="0" smtClean="0"/>
              <a:t>から</a:t>
            </a:r>
            <a:r>
              <a:rPr lang="en-US" altLang="ja-JP" dirty="0" smtClean="0"/>
              <a:t>r</a:t>
            </a:r>
            <a:r>
              <a:rPr lang="ja-JP" altLang="en-US" dirty="0" err="1" smtClean="0"/>
              <a:t>までの</a:t>
            </a:r>
            <a:r>
              <a:rPr lang="ja-JP" altLang="en-US" dirty="0"/>
              <a:t>伝達</a:t>
            </a:r>
            <a:r>
              <a:rPr lang="ja-JP" altLang="en-US" dirty="0" smtClean="0"/>
              <a:t>関数</a:t>
            </a:r>
            <a:r>
              <a:rPr lang="en-US" altLang="ja-JP" dirty="0" smtClean="0"/>
              <a:t>G</a:t>
            </a:r>
            <a:r>
              <a:rPr lang="ja-JP" altLang="en-US" dirty="0" smtClean="0"/>
              <a:t>は</a:t>
            </a:r>
            <a:endParaRPr lang="en-US" altLang="ja-JP" dirty="0" smtClean="0"/>
          </a:p>
          <a:p>
            <a:endParaRPr kumimoji="1" lang="en-US" altLang="ja-JP" dirty="0" smtClean="0"/>
          </a:p>
          <a:p>
            <a:endParaRPr kumimoji="1" lang="ja-JP" altLang="en-US"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799" y="3739399"/>
            <a:ext cx="2466667" cy="352381"/>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799" y="5173190"/>
            <a:ext cx="3009524" cy="914286"/>
          </a:xfrm>
          <a:prstGeom prst="rect">
            <a:avLst/>
          </a:prstGeom>
        </p:spPr>
      </p:pic>
    </p:spTree>
    <p:extLst>
      <p:ext uri="{BB962C8B-B14F-4D97-AF65-F5344CB8AC3E}">
        <p14:creationId xmlns:p14="http://schemas.microsoft.com/office/powerpoint/2010/main" val="4214379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5766</TotalTime>
  <Words>612</Words>
  <Application>Microsoft Office PowerPoint</Application>
  <PresentationFormat>画面に合わせる (4:3)</PresentationFormat>
  <Paragraphs>140</Paragraphs>
  <Slides>29</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29</vt:i4>
      </vt:variant>
    </vt:vector>
  </HeadingPairs>
  <TitlesOfParts>
    <vt:vector size="38" baseType="lpstr">
      <vt:lpstr>MS P</vt:lpstr>
      <vt:lpstr>ＭＳ Ｐゴシック</vt:lpstr>
      <vt:lpstr>游ゴシック</vt:lpstr>
      <vt:lpstr>游ゴシック Light</vt:lpstr>
      <vt:lpstr>Arial</vt:lpstr>
      <vt:lpstr>Calibri</vt:lpstr>
      <vt:lpstr>Calibri Light</vt:lpstr>
      <vt:lpstr>Cambria Math</vt:lpstr>
      <vt:lpstr>Office テーマ</vt:lpstr>
      <vt:lpstr>倒立振子のパラメータの同定</vt:lpstr>
      <vt:lpstr>mとlの測定</vt:lpstr>
      <vt:lpstr>aの測定</vt:lpstr>
      <vt:lpstr>Jとcの測定</vt:lpstr>
      <vt:lpstr>Jとcの測定</vt:lpstr>
      <vt:lpstr>Jとcの測定</vt:lpstr>
      <vt:lpstr>Jとcの測定</vt:lpstr>
      <vt:lpstr>Jとcの測定</vt:lpstr>
      <vt:lpstr>Mとfの測定（ステップ応答による測定法）</vt:lpstr>
      <vt:lpstr>Mとfの測定（ステップ応答による測定法）</vt:lpstr>
      <vt:lpstr>Mとfの測定（ステップ応答による測定法）</vt:lpstr>
      <vt:lpstr>Mとfの測定（フィードバック入力による測定法）</vt:lpstr>
      <vt:lpstr>Mとfの測定（フィードバック入力による測定法）</vt:lpstr>
      <vt:lpstr>Mとfの測定（フィードバック入力による測定法）</vt:lpstr>
      <vt:lpstr>Mとfの測定（フィードバック入力による測定法）</vt:lpstr>
      <vt:lpstr>Mとfの決定</vt:lpstr>
      <vt:lpstr>……………………………………</vt:lpstr>
      <vt:lpstr>パラメータの検証（振り子の自由振動シミュレーション）</vt:lpstr>
      <vt:lpstr>パラメータの検証（台車のステップ応答シミュレーション）</vt:lpstr>
      <vt:lpstr>パラメータの検証（台車のフィードバックシミュレーション）</vt:lpstr>
      <vt:lpstr>目標値変更シミュレーション</vt:lpstr>
      <vt:lpstr>目標値変更シミュレーション</vt:lpstr>
      <vt:lpstr>目標値変更シミュレーション</vt:lpstr>
      <vt:lpstr>振り上げシミュレーション</vt:lpstr>
      <vt:lpstr>安定化制御実験</vt:lpstr>
      <vt:lpstr>目標値変更実験</vt:lpstr>
      <vt:lpstr>振り上げ制御実験</vt:lpstr>
      <vt:lpstr>実験とシミュレーションの比較</vt:lpstr>
      <vt:lpstr>実験とシミュレーションの比較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watanabe</cp:lastModifiedBy>
  <cp:revision>66</cp:revision>
  <dcterms:created xsi:type="dcterms:W3CDTF">2018-07-20T01:20:01Z</dcterms:created>
  <dcterms:modified xsi:type="dcterms:W3CDTF">2018-07-24T01:29:03Z</dcterms:modified>
</cp:coreProperties>
</file>