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8" r:id="rId2"/>
    <p:sldId id="296" r:id="rId3"/>
    <p:sldId id="259" r:id="rId4"/>
    <p:sldId id="260" r:id="rId5"/>
    <p:sldId id="261" r:id="rId6"/>
    <p:sldId id="279" r:id="rId7"/>
    <p:sldId id="280" r:id="rId8"/>
    <p:sldId id="281" r:id="rId9"/>
    <p:sldId id="282" r:id="rId10"/>
    <p:sldId id="283" r:id="rId11"/>
    <p:sldId id="266" r:id="rId12"/>
    <p:sldId id="262" r:id="rId13"/>
    <p:sldId id="284" r:id="rId14"/>
    <p:sldId id="267" r:id="rId15"/>
    <p:sldId id="285" r:id="rId16"/>
    <p:sldId id="286" r:id="rId17"/>
    <p:sldId id="299" r:id="rId18"/>
    <p:sldId id="297" r:id="rId19"/>
    <p:sldId id="298" r:id="rId20"/>
    <p:sldId id="287" r:id="rId21"/>
    <p:sldId id="268" r:id="rId22"/>
    <p:sldId id="269" r:id="rId23"/>
    <p:sldId id="270" r:id="rId24"/>
    <p:sldId id="271" r:id="rId25"/>
    <p:sldId id="272" r:id="rId26"/>
    <p:sldId id="293" r:id="rId27"/>
    <p:sldId id="294" r:id="rId28"/>
    <p:sldId id="289" r:id="rId29"/>
    <p:sldId id="295" r:id="rId30"/>
    <p:sldId id="273" r:id="rId31"/>
    <p:sldId id="274" r:id="rId32"/>
    <p:sldId id="275" r:id="rId33"/>
    <p:sldId id="291" r:id="rId34"/>
    <p:sldId id="292" r:id="rId35"/>
    <p:sldId id="276" r:id="rId36"/>
    <p:sldId id="277" r:id="rId37"/>
    <p:sldId id="278" r:id="rId3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tanabe" initials="w" lastIdx="1" clrIdx="0">
    <p:extLst>
      <p:ext uri="{19B8F6BF-5375-455C-9EA6-DF929625EA0E}">
        <p15:presenceInfo xmlns:p15="http://schemas.microsoft.com/office/powerpoint/2012/main" userId="watanab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0000"/>
    <a:srgbClr val="7F7FFF"/>
    <a:srgbClr val="FF7070"/>
    <a:srgbClr val="79C3EE"/>
    <a:srgbClr val="A324D9"/>
    <a:srgbClr val="14A6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6442" autoAdjust="0"/>
  </p:normalViewPr>
  <p:slideViewPr>
    <p:cSldViewPr snapToGrid="0" showGuides="1">
      <p:cViewPr>
        <p:scale>
          <a:sx n="125" d="100"/>
          <a:sy n="125" d="100"/>
        </p:scale>
        <p:origin x="1332" y="-4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26418"/>
    </p:cViewPr>
  </p:sorterViewPr>
  <p:notesViewPr>
    <p:cSldViewPr snapToGrid="0" showGuides="1">
      <p:cViewPr varScale="1">
        <p:scale>
          <a:sx n="100" d="100"/>
          <a:sy n="100" d="100"/>
        </p:scale>
        <p:origin x="35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3T11:42:38.402" idx="1">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37337-6382-4116-AA30-04E9BC695DAF}" type="datetimeFigureOut">
              <a:rPr kumimoji="1" lang="ja-JP" altLang="en-US" smtClean="0"/>
              <a:t>2018/7/24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94AC3-EAAC-4562-BD05-8EA648151523}" type="slidenum">
              <a:rPr kumimoji="1" lang="ja-JP" altLang="en-US" smtClean="0"/>
              <a:t>‹#›</a:t>
            </a:fld>
            <a:endParaRPr kumimoji="1" lang="ja-JP" altLang="en-US"/>
          </a:p>
        </p:txBody>
      </p:sp>
    </p:spTree>
    <p:extLst>
      <p:ext uri="{BB962C8B-B14F-4D97-AF65-F5344CB8AC3E}">
        <p14:creationId xmlns:p14="http://schemas.microsoft.com/office/powerpoint/2010/main" val="3996056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表の文字の大きさ等問題</a:t>
            </a:r>
            <a:endParaRPr kumimoji="1" lang="en-US" altLang="ja-JP" dirty="0" smtClean="0"/>
          </a:p>
          <a:p>
            <a:r>
              <a:rPr kumimoji="1" lang="en-US" altLang="ja-JP" dirty="0" smtClean="0"/>
              <a:t>C1</a:t>
            </a:r>
            <a:r>
              <a:rPr kumimoji="1" lang="ja-JP" altLang="en-US" dirty="0" smtClean="0"/>
              <a:t>と</a:t>
            </a:r>
            <a:r>
              <a:rPr kumimoji="1" lang="en-US" altLang="ja-JP" dirty="0" smtClean="0"/>
              <a:t>c2</a:t>
            </a:r>
            <a:r>
              <a:rPr kumimoji="1" lang="ja-JP" altLang="en-US" dirty="0" smtClean="0"/>
              <a:t>に関しては口頭で</a:t>
            </a:r>
            <a:r>
              <a:rPr kumimoji="1" lang="ja-JP" altLang="en-US" dirty="0" err="1" smtClean="0"/>
              <a:t>ど</a:t>
            </a:r>
            <a:r>
              <a:rPr kumimoji="1" lang="ja-JP" altLang="en-US" dirty="0" smtClean="0"/>
              <a:t>ソフトウェアに設定してあるものを用いたこと</a:t>
            </a:r>
            <a:r>
              <a:rPr kumimoji="1" lang="ja-JP" altLang="en-US" dirty="0" smtClean="0"/>
              <a:t>をいう</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1</a:t>
            </a:fld>
            <a:endParaRPr kumimoji="1" lang="ja-JP" altLang="en-US"/>
          </a:p>
        </p:txBody>
      </p:sp>
    </p:spTree>
    <p:extLst>
      <p:ext uri="{BB962C8B-B14F-4D97-AF65-F5344CB8AC3E}">
        <p14:creationId xmlns:p14="http://schemas.microsoft.com/office/powerpoint/2010/main" val="2685150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さきほどの伝達関数とはまた別の伝達関数</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18</a:t>
            </a:fld>
            <a:endParaRPr kumimoji="1" lang="ja-JP" altLang="en-US"/>
          </a:p>
        </p:txBody>
      </p:sp>
    </p:spTree>
    <p:extLst>
      <p:ext uri="{BB962C8B-B14F-4D97-AF65-F5344CB8AC3E}">
        <p14:creationId xmlns:p14="http://schemas.microsoft.com/office/powerpoint/2010/main" val="144298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さきほどの伝達関数とはまた別の伝達関数</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19</a:t>
            </a:fld>
            <a:endParaRPr kumimoji="1" lang="ja-JP" altLang="en-US"/>
          </a:p>
        </p:txBody>
      </p:sp>
    </p:spTree>
    <p:extLst>
      <p:ext uri="{BB962C8B-B14F-4D97-AF65-F5344CB8AC3E}">
        <p14:creationId xmlns:p14="http://schemas.microsoft.com/office/powerpoint/2010/main" val="330094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図はフィードバックによる方法において飽和器を含めた場合の入力と含めなかったときの入力の波形である。</a:t>
            </a:r>
            <a:endParaRPr kumimoji="1" lang="en-US" altLang="ja-JP" dirty="0" smtClean="0"/>
          </a:p>
          <a:p>
            <a:r>
              <a:rPr kumimoji="1" lang="ja-JP" altLang="en-US" dirty="0" smtClean="0"/>
              <a:t>ステップの方法の場合は飽和器を考慮するしない以前に入力には</a:t>
            </a:r>
            <a:r>
              <a:rPr kumimoji="1" lang="en-US" altLang="ja-JP" dirty="0" smtClean="0"/>
              <a:t>15V</a:t>
            </a:r>
            <a:r>
              <a:rPr kumimoji="1" lang="ja-JP" altLang="en-US" dirty="0" smtClean="0"/>
              <a:t>以上の値を入れていないので正確な値を導いているといえる</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20</a:t>
            </a:fld>
            <a:endParaRPr kumimoji="1" lang="ja-JP" altLang="en-US"/>
          </a:p>
        </p:txBody>
      </p:sp>
    </p:spTree>
    <p:extLst>
      <p:ext uri="{BB962C8B-B14F-4D97-AF65-F5344CB8AC3E}">
        <p14:creationId xmlns:p14="http://schemas.microsoft.com/office/powerpoint/2010/main" val="3644579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28</a:t>
            </a:fld>
            <a:endParaRPr kumimoji="1" lang="ja-JP" altLang="en-US"/>
          </a:p>
        </p:txBody>
      </p:sp>
    </p:spTree>
    <p:extLst>
      <p:ext uri="{BB962C8B-B14F-4D97-AF65-F5344CB8AC3E}">
        <p14:creationId xmlns:p14="http://schemas.microsoft.com/office/powerpoint/2010/main" val="3472814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29</a:t>
            </a:fld>
            <a:endParaRPr kumimoji="1" lang="ja-JP" altLang="en-US"/>
          </a:p>
        </p:txBody>
      </p:sp>
    </p:spTree>
    <p:extLst>
      <p:ext uri="{BB962C8B-B14F-4D97-AF65-F5344CB8AC3E}">
        <p14:creationId xmlns:p14="http://schemas.microsoft.com/office/powerpoint/2010/main" val="2603956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図を変えろｙｓ</a:t>
            </a:r>
            <a:endParaRPr kumimoji="1" lang="ja-JP" altLang="en-US"/>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32</a:t>
            </a:fld>
            <a:endParaRPr kumimoji="1" lang="ja-JP" altLang="en-US"/>
          </a:p>
        </p:txBody>
      </p:sp>
    </p:spTree>
    <p:extLst>
      <p:ext uri="{BB962C8B-B14F-4D97-AF65-F5344CB8AC3E}">
        <p14:creationId xmlns:p14="http://schemas.microsoft.com/office/powerpoint/2010/main" val="310129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35</a:t>
            </a:fld>
            <a:endParaRPr kumimoji="1" lang="ja-JP" altLang="en-US"/>
          </a:p>
        </p:txBody>
      </p:sp>
    </p:spTree>
    <p:extLst>
      <p:ext uri="{BB962C8B-B14F-4D97-AF65-F5344CB8AC3E}">
        <p14:creationId xmlns:p14="http://schemas.microsoft.com/office/powerpoint/2010/main" val="308638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表の文字の大きさ等問題</a:t>
            </a:r>
            <a:endParaRPr kumimoji="1" lang="en-US" altLang="ja-JP" dirty="0" smtClean="0"/>
          </a:p>
          <a:p>
            <a:r>
              <a:rPr kumimoji="1" lang="en-US" altLang="ja-JP" dirty="0" smtClean="0"/>
              <a:t>C1</a:t>
            </a:r>
            <a:r>
              <a:rPr kumimoji="1" lang="ja-JP" altLang="en-US" dirty="0" smtClean="0"/>
              <a:t>と</a:t>
            </a:r>
            <a:r>
              <a:rPr kumimoji="1" lang="en-US" altLang="ja-JP" dirty="0" smtClean="0"/>
              <a:t>c2</a:t>
            </a:r>
            <a:r>
              <a:rPr kumimoji="1" lang="ja-JP" altLang="en-US" dirty="0" smtClean="0"/>
              <a:t>に関しては口頭で</a:t>
            </a:r>
            <a:r>
              <a:rPr kumimoji="1" lang="ja-JP" altLang="en-US" dirty="0" err="1" smtClean="0"/>
              <a:t>ど</a:t>
            </a:r>
            <a:r>
              <a:rPr kumimoji="1" lang="ja-JP" altLang="en-US" dirty="0" smtClean="0"/>
              <a:t>ソフトウェアに設定してあるものを用いたこと</a:t>
            </a:r>
            <a:r>
              <a:rPr kumimoji="1" lang="ja-JP" altLang="en-US" dirty="0" smtClean="0"/>
              <a:t>をいう</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2</a:t>
            </a:fld>
            <a:endParaRPr kumimoji="1" lang="ja-JP" altLang="en-US"/>
          </a:p>
        </p:txBody>
      </p:sp>
    </p:spTree>
    <p:extLst>
      <p:ext uri="{BB962C8B-B14F-4D97-AF65-F5344CB8AC3E}">
        <p14:creationId xmlns:p14="http://schemas.microsoft.com/office/powerpoint/2010/main" val="254360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ばねばかりの写真</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3</a:t>
            </a:fld>
            <a:endParaRPr kumimoji="1" lang="ja-JP" altLang="en-US"/>
          </a:p>
        </p:txBody>
      </p:sp>
    </p:spTree>
    <p:extLst>
      <p:ext uri="{BB962C8B-B14F-4D97-AF65-F5344CB8AC3E}">
        <p14:creationId xmlns:p14="http://schemas.microsoft.com/office/powerpoint/2010/main" val="2605448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Fmax</a:t>
            </a:r>
            <a:r>
              <a:rPr kumimoji="1" lang="en-US" altLang="ja-JP" baseline="0" dirty="0" smtClean="0"/>
              <a:t> = au+</a:t>
            </a:r>
            <a:r>
              <a:rPr kumimoji="1" lang="ja-JP" altLang="en-US" baseline="0" dirty="0" smtClean="0"/>
              <a:t>摩擦</a:t>
            </a:r>
            <a:endParaRPr kumimoji="1" lang="en-US" altLang="ja-JP" baseline="0" dirty="0" smtClean="0"/>
          </a:p>
          <a:p>
            <a:r>
              <a:rPr kumimoji="1" lang="en-US" altLang="ja-JP" baseline="0" dirty="0" err="1" smtClean="0"/>
              <a:t>Fmin</a:t>
            </a:r>
            <a:r>
              <a:rPr kumimoji="1" lang="en-US" altLang="ja-JP" baseline="0" dirty="0" smtClean="0"/>
              <a:t> = au-</a:t>
            </a:r>
            <a:r>
              <a:rPr kumimoji="1" lang="ja-JP" altLang="en-US" baseline="0" dirty="0" smtClean="0"/>
              <a:t>摩擦</a:t>
            </a:r>
            <a:endParaRPr kumimoji="1" lang="en-US" altLang="ja-JP" baseline="0" dirty="0" smtClean="0"/>
          </a:p>
          <a:p>
            <a:r>
              <a:rPr kumimoji="1" lang="en-US" altLang="ja-JP" dirty="0" smtClean="0"/>
              <a:t>a</a:t>
            </a:r>
            <a:r>
              <a:rPr kumimoji="1" lang="ja-JP" altLang="en-US" dirty="0" smtClean="0"/>
              <a:t>は平均をとる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4</a:t>
            </a:fld>
            <a:endParaRPr kumimoji="1" lang="ja-JP" altLang="en-US"/>
          </a:p>
        </p:txBody>
      </p:sp>
    </p:spTree>
    <p:extLst>
      <p:ext uri="{BB962C8B-B14F-4D97-AF65-F5344CB8AC3E}">
        <p14:creationId xmlns:p14="http://schemas.microsoft.com/office/powerpoint/2010/main" val="3153995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数式モデルは一つ目は台車の位置に関する状態を取り除いた式。回転の運動方程式から</a:t>
            </a:r>
            <a:r>
              <a:rPr kumimoji="1" lang="en-US" altLang="ja-JP" dirty="0" err="1" smtClean="0"/>
              <a:t>Fv</a:t>
            </a:r>
            <a:r>
              <a:rPr kumimoji="1" lang="ja-JP" altLang="en-US" dirty="0" smtClean="0"/>
              <a:t>と</a:t>
            </a:r>
            <a:r>
              <a:rPr kumimoji="1" lang="en-US" altLang="ja-JP" dirty="0" err="1" smtClean="0"/>
              <a:t>Fh</a:t>
            </a:r>
            <a:r>
              <a:rPr kumimoji="1" lang="ja-JP" altLang="en-US" dirty="0" smtClean="0"/>
              <a:t>を取り除いたもの</a:t>
            </a:r>
            <a:endParaRPr kumimoji="1" lang="en-US" altLang="ja-JP" dirty="0" smtClean="0"/>
          </a:p>
          <a:p>
            <a:r>
              <a:rPr kumimoji="1" lang="ja-JP" altLang="en-US" dirty="0" smtClean="0"/>
              <a:t>二つ目は出力方程式</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5</a:t>
            </a:fld>
            <a:endParaRPr kumimoji="1" lang="ja-JP" altLang="en-US"/>
          </a:p>
        </p:txBody>
      </p:sp>
    </p:spTree>
    <p:extLst>
      <p:ext uri="{BB962C8B-B14F-4D97-AF65-F5344CB8AC3E}">
        <p14:creationId xmlns:p14="http://schemas.microsoft.com/office/powerpoint/2010/main" val="331529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どうしてこの式が導き出されるか不明</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9</a:t>
            </a:fld>
            <a:endParaRPr kumimoji="1" lang="ja-JP" altLang="en-US"/>
          </a:p>
        </p:txBody>
      </p:sp>
    </p:spTree>
    <p:extLst>
      <p:ext uri="{BB962C8B-B14F-4D97-AF65-F5344CB8AC3E}">
        <p14:creationId xmlns:p14="http://schemas.microsoft.com/office/powerpoint/2010/main" val="4196917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13</a:t>
            </a:fld>
            <a:endParaRPr kumimoji="1" lang="ja-JP" altLang="en-US"/>
          </a:p>
        </p:txBody>
      </p:sp>
    </p:spTree>
    <p:extLst>
      <p:ext uri="{BB962C8B-B14F-4D97-AF65-F5344CB8AC3E}">
        <p14:creationId xmlns:p14="http://schemas.microsoft.com/office/powerpoint/2010/main" val="422955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さきほどの伝達関数とはまた別の伝達関数</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16</a:t>
            </a:fld>
            <a:endParaRPr kumimoji="1" lang="ja-JP" altLang="en-US"/>
          </a:p>
        </p:txBody>
      </p:sp>
    </p:spTree>
    <p:extLst>
      <p:ext uri="{BB962C8B-B14F-4D97-AF65-F5344CB8AC3E}">
        <p14:creationId xmlns:p14="http://schemas.microsoft.com/office/powerpoint/2010/main" val="422989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さきほどの伝達関数とはまた別の伝達関数</a:t>
            </a:r>
            <a:endParaRPr kumimoji="1" lang="ja-JP" altLang="en-US" dirty="0"/>
          </a:p>
        </p:txBody>
      </p:sp>
      <p:sp>
        <p:nvSpPr>
          <p:cNvPr id="4" name="スライド番号プレースホルダー 3"/>
          <p:cNvSpPr>
            <a:spLocks noGrp="1"/>
          </p:cNvSpPr>
          <p:nvPr>
            <p:ph type="sldNum" sz="quarter" idx="10"/>
          </p:nvPr>
        </p:nvSpPr>
        <p:spPr/>
        <p:txBody>
          <a:bodyPr/>
          <a:lstStyle/>
          <a:p>
            <a:fld id="{23094AC3-EAAC-4562-BD05-8EA648151523}" type="slidenum">
              <a:rPr kumimoji="1" lang="ja-JP" altLang="en-US" smtClean="0"/>
              <a:t>17</a:t>
            </a:fld>
            <a:endParaRPr kumimoji="1" lang="ja-JP" altLang="en-US"/>
          </a:p>
        </p:txBody>
      </p:sp>
    </p:spTree>
    <p:extLst>
      <p:ext uri="{BB962C8B-B14F-4D97-AF65-F5344CB8AC3E}">
        <p14:creationId xmlns:p14="http://schemas.microsoft.com/office/powerpoint/2010/main" val="803180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85143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35792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50104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a:latin typeface="ＭＳ Ｐゴシック" panose="020B0600070205080204" pitchFamily="50" charset="-128"/>
                <a:ea typeface="ＭＳ Ｐゴシック" panose="020B060007020508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0" y="1325562"/>
            <a:ext cx="9144000" cy="5532437"/>
          </a:xfr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cxnSp>
        <p:nvCxnSpPr>
          <p:cNvPr id="8" name="直線コネクタ 7"/>
          <p:cNvCxnSpPr/>
          <p:nvPr userDrawn="1"/>
        </p:nvCxnSpPr>
        <p:spPr>
          <a:xfrm>
            <a:off x="0" y="1325563"/>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394789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370064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381205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0608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412308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226863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36814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B41D856-5965-40E7-AE96-64025F298A02}" type="datetimeFigureOut">
              <a:rPr kumimoji="1" lang="ja-JP" altLang="en-US" smtClean="0"/>
              <a:t>2018/7/24</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45399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0" y="1325563"/>
            <a:ext cx="9144000" cy="503078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0" y="6484712"/>
            <a:ext cx="2686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1D856-5965-40E7-AE96-64025F298A02}" type="datetimeFigureOut">
              <a:rPr kumimoji="1" lang="ja-JP" altLang="en-US" smtClean="0"/>
              <a:t>2018/7/24</a:t>
            </a:fld>
            <a:endParaRPr kumimoji="1" lang="ja-JP" altLang="en-US" dirty="0"/>
          </a:p>
        </p:txBody>
      </p:sp>
      <p:sp>
        <p:nvSpPr>
          <p:cNvPr id="5" name="Footer Placeholder 4"/>
          <p:cNvSpPr>
            <a:spLocks noGrp="1"/>
          </p:cNvSpPr>
          <p:nvPr>
            <p:ph type="ftr" sz="quarter" idx="3"/>
          </p:nvPr>
        </p:nvSpPr>
        <p:spPr>
          <a:xfrm>
            <a:off x="2686050" y="6469292"/>
            <a:ext cx="3771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492875"/>
            <a:ext cx="2686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6F4AA-B308-40F2-9425-1F1B8E01F54B}" type="slidenum">
              <a:rPr kumimoji="1" lang="ja-JP" altLang="en-US" smtClean="0"/>
              <a:t>‹#›</a:t>
            </a:fld>
            <a:endParaRPr kumimoji="1" lang="ja-JP" altLang="en-US" dirty="0"/>
          </a:p>
        </p:txBody>
      </p:sp>
    </p:spTree>
    <p:extLst>
      <p:ext uri="{BB962C8B-B14F-4D97-AF65-F5344CB8AC3E}">
        <p14:creationId xmlns:p14="http://schemas.microsoft.com/office/powerpoint/2010/main" val="105595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emf"/></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0.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7.png"/><Relationship Id="rId4" Type="http://schemas.openxmlformats.org/officeDocument/2006/relationships/image" Target="../media/image34.jp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2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emf"/></Relationships>
</file>

<file path=ppt/slides/_rels/slide29.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emf"/></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5.emf"/><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34.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3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73.emf"/></Relationships>
</file>

<file path=ppt/slides/_rels/slide36.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ＭＳ Ｐゴシック" panose="020B0600070205080204" pitchFamily="50" charset="-128"/>
                <a:ea typeface="ＭＳ Ｐゴシック" panose="020B0600070205080204" pitchFamily="50" charset="-128"/>
              </a:rPr>
              <a:t>倒立振子のパラメータの同定</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コンテンツ プレースホルダー 9"/>
          <p:cNvSpPr>
            <a:spLocks noGrp="1"/>
          </p:cNvSpPr>
          <p:nvPr>
            <p:ph idx="1"/>
          </p:nvPr>
        </p:nvSpPr>
        <p:spPr/>
        <p:txBody>
          <a:bodyPr/>
          <a:lstStyle/>
          <a:p>
            <a:r>
              <a:rPr lang="ja-JP" altLang="en-US" dirty="0" smtClean="0"/>
              <a:t>倒立</a:t>
            </a:r>
            <a:r>
              <a:rPr lang="ja-JP" altLang="en-US" dirty="0"/>
              <a:t>振子系のモデルに含まれる物理パラメータを</a:t>
            </a:r>
            <a:r>
              <a:rPr lang="ja-JP" altLang="en-US" dirty="0" smtClean="0"/>
              <a:t>実験を</a:t>
            </a:r>
            <a:r>
              <a:rPr lang="ja-JP" altLang="en-US" dirty="0"/>
              <a:t>通して同定する</a:t>
            </a:r>
            <a:endParaRPr lang="en-US" altLang="ja-JP" dirty="0"/>
          </a:p>
          <a:p>
            <a:r>
              <a:rPr lang="ja-JP" altLang="en-US" dirty="0" smtClean="0"/>
              <a:t>同定</a:t>
            </a:r>
            <a:r>
              <a:rPr lang="ja-JP" altLang="en-US" dirty="0"/>
              <a:t>するパラメータは以下の通り</a:t>
            </a:r>
            <a:endParaRPr lang="en-US" altLang="ja-JP" dirty="0"/>
          </a:p>
          <a:p>
            <a:endParaRPr kumimoji="1" lang="ja-JP" altLang="en-US" dirty="0"/>
          </a:p>
        </p:txBody>
      </p:sp>
      <mc:AlternateContent xmlns:mc="http://schemas.openxmlformats.org/markup-compatibility/2006">
        <mc:Choice xmlns:a14="http://schemas.microsoft.com/office/drawing/2010/main" Requires="a14">
          <p:graphicFrame>
            <p:nvGraphicFramePr>
              <p:cNvPr id="8" name="表 7"/>
              <p:cNvGraphicFramePr>
                <a:graphicFrameLocks noGrp="1"/>
              </p:cNvGraphicFramePr>
              <p:nvPr>
                <p:extLst>
                  <p:ext uri="{D42A27DB-BD31-4B8C-83A1-F6EECF244321}">
                    <p14:modId xmlns:p14="http://schemas.microsoft.com/office/powerpoint/2010/main" val="2488772444"/>
                  </p:ext>
                </p:extLst>
              </p:nvPr>
            </p:nvGraphicFramePr>
            <p:xfrm>
              <a:off x="552449" y="2744518"/>
              <a:ext cx="7691968" cy="4038600"/>
            </p:xfrm>
            <a:graphic>
              <a:graphicData uri="http://schemas.openxmlformats.org/drawingml/2006/table">
                <a:tbl>
                  <a:tblPr firstRow="1" bandRow="1">
                    <a:tableStyleId>{D7AC3CCA-C797-4891-BE02-D94E43425B78}</a:tableStyleId>
                  </a:tblPr>
                  <a:tblGrid>
                    <a:gridCol w="3845984">
                      <a:extLst>
                        <a:ext uri="{9D8B030D-6E8A-4147-A177-3AD203B41FA5}">
                          <a16:colId xmlns:a16="http://schemas.microsoft.com/office/drawing/2014/main" val="2807294428"/>
                        </a:ext>
                      </a:extLst>
                    </a:gridCol>
                    <a:gridCol w="3845984">
                      <a:extLst>
                        <a:ext uri="{9D8B030D-6E8A-4147-A177-3AD203B41FA5}">
                          <a16:colId xmlns:a16="http://schemas.microsoft.com/office/drawing/2014/main" val="2016220413"/>
                        </a:ext>
                      </a:extLst>
                    </a:gridCol>
                  </a:tblGrid>
                  <a:tr h="340433">
                    <a:tc>
                      <a:txBody>
                        <a:bodyPr/>
                        <a:lstStyle/>
                        <a:p>
                          <a:r>
                            <a:rPr kumimoji="1" lang="ja-JP" altLang="en-US" sz="2000" dirty="0" smtClean="0"/>
                            <a:t>パラメータ</a:t>
                          </a:r>
                          <a:endParaRPr kumimoji="1" lang="ja-JP" altLang="en-US" sz="2000" dirty="0"/>
                        </a:p>
                      </a:txBody>
                      <a:tcPr marL="68580" marR="68580" marT="34290" marB="34290"/>
                    </a:tc>
                    <a:tc>
                      <a:txBody>
                        <a:bodyPr/>
                        <a:lstStyle/>
                        <a:p>
                          <a:r>
                            <a:rPr kumimoji="1" lang="ja-JP" altLang="en-US" sz="2000" dirty="0" smtClean="0"/>
                            <a:t>詳細</a:t>
                          </a:r>
                          <a:endParaRPr kumimoji="1" lang="ja-JP" altLang="en-US" sz="2000" dirty="0"/>
                        </a:p>
                      </a:txBody>
                      <a:tcPr marL="68580" marR="68580" marT="34290" marB="34290"/>
                    </a:tc>
                    <a:extLst>
                      <a:ext uri="{0D108BD9-81ED-4DB2-BD59-A6C34878D82A}">
                        <a16:rowId xmlns:a16="http://schemas.microsoft.com/office/drawing/2014/main" val="2407631616"/>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𝑚</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振子の質量</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127931767"/>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𝑙</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m</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回転軸・重心間距離</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660236730"/>
                      </a:ext>
                    </a:extLst>
                  </a:tr>
                  <a:tr h="330070">
                    <a:tc>
                      <a:txBody>
                        <a:bodyPr/>
                        <a:lstStyle/>
                        <a:p>
                          <a14:m>
                            <m:oMath xmlns:m="http://schemas.openxmlformats.org/officeDocument/2006/math">
                              <m:r>
                                <a:rPr kumimoji="1" lang="en-US" altLang="ja-JP" sz="2000" dirty="0" smtClean="0">
                                  <a:latin typeface="Cambria Math" panose="02040503050406030204" pitchFamily="18" charset="0"/>
                                </a:rPr>
                                <m:t>𝑀</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台車の質量</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64144453"/>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𝑓</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s</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台車の摩擦係数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41575621"/>
                      </a:ext>
                    </a:extLst>
                  </a:tr>
                  <a:tr h="346184">
                    <a:tc>
                      <a:txBody>
                        <a:bodyPr/>
                        <a:lstStyle/>
                        <a:p>
                          <a14:m>
                            <m:oMath xmlns:m="http://schemas.openxmlformats.org/officeDocument/2006/math">
                              <m:r>
                                <a:rPr kumimoji="1" lang="en-US" altLang="ja-JP" sz="2000" dirty="0" smtClean="0">
                                  <a:latin typeface="Cambria Math" panose="02040503050406030204" pitchFamily="18" charset="0"/>
                                </a:rPr>
                                <m:t>𝐽</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sSup>
                                <m:sSupPr>
                                  <m:ctrlPr>
                                    <a:rPr kumimoji="1" lang="en-US" altLang="ja-JP" sz="2000" i="1" dirty="0" smtClean="0">
                                      <a:latin typeface="Cambria Math" panose="02040503050406030204" pitchFamily="18" charset="0"/>
                                    </a:rPr>
                                  </m:ctrlPr>
                                </m:sSupPr>
                                <m:e>
                                  <m:r>
                                    <m:rPr>
                                      <m:sty m:val="p"/>
                                    </m:rPr>
                                    <a:rPr kumimoji="1" lang="en-US" altLang="ja-JP" sz="2000" dirty="0" smtClean="0">
                                      <a:latin typeface="Cambria Math" panose="02040503050406030204" pitchFamily="18" charset="0"/>
                                    </a:rPr>
                                    <m:t>m</m:t>
                                  </m:r>
                                </m:e>
                                <m:sup>
                                  <m:r>
                                    <a:rPr kumimoji="1" lang="en-US" altLang="ja-JP" sz="2000" dirty="0" smtClean="0">
                                      <a:latin typeface="Cambria Math" panose="02040503050406030204" pitchFamily="18" charset="0"/>
                                    </a:rPr>
                                    <m:t>2</m:t>
                                  </m:r>
                                </m:sup>
                              </m:sSup>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重心まわり慣性モーメント</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372481972"/>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𝑐</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sSup>
                                <m:sSupPr>
                                  <m:ctrlPr>
                                    <a:rPr kumimoji="1" lang="en-US" altLang="ja-JP" sz="2000" i="1" dirty="0" smtClean="0">
                                      <a:latin typeface="Cambria Math" panose="02040503050406030204" pitchFamily="18" charset="0"/>
                                    </a:rPr>
                                  </m:ctrlPr>
                                </m:sSupPr>
                                <m:e>
                                  <m:r>
                                    <m:rPr>
                                      <m:sty m:val="p"/>
                                    </m:rPr>
                                    <a:rPr kumimoji="1" lang="en-US" altLang="ja-JP" sz="2000" dirty="0" smtClean="0">
                                      <a:latin typeface="Cambria Math" panose="02040503050406030204" pitchFamily="18" charset="0"/>
                                    </a:rPr>
                                    <m:t>m</m:t>
                                  </m:r>
                                </m:e>
                                <m:sup>
                                  <m:r>
                                    <a:rPr kumimoji="1" lang="en-US" altLang="ja-JP" sz="2000" dirty="0" smtClean="0">
                                      <a:latin typeface="Cambria Math" panose="02040503050406030204" pitchFamily="18" charset="0"/>
                                    </a:rPr>
                                    <m:t>2</m:t>
                                  </m:r>
                                </m:sup>
                              </m:sSup>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s</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回転軸摩擦係数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528291233"/>
                      </a:ext>
                    </a:extLst>
                  </a:tr>
                  <a:tr h="598057">
                    <a:tc>
                      <a:txBody>
                        <a:bodyPr/>
                        <a:lstStyle/>
                        <a:p>
                          <a14:m>
                            <m:oMath xmlns:m="http://schemas.openxmlformats.org/officeDocument/2006/math">
                              <m:r>
                                <a:rPr kumimoji="1" lang="en-US" altLang="ja-JP" sz="2000" dirty="0" smtClean="0">
                                  <a:latin typeface="Cambria Math" panose="02040503050406030204" pitchFamily="18" charset="0"/>
                                </a:rPr>
                                <m:t>𝑎</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N</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V</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駆動アンプへの入力電圧から台車への駆動力までのゲイン</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752696628"/>
                      </a:ext>
                    </a:extLst>
                  </a:tr>
                  <a:tr h="340433">
                    <a:tc>
                      <a:txBody>
                        <a:bodyPr/>
                        <a:lstStyle/>
                        <a:p>
                          <a14:m>
                            <m:oMath xmlns:m="http://schemas.openxmlformats.org/officeDocument/2006/math">
                              <m:sSub>
                                <m:sSubPr>
                                  <m:ctrlPr>
                                    <a:rPr kumimoji="1" lang="en-US" altLang="ja-JP" sz="2000" i="1" smtClean="0">
                                      <a:latin typeface="Cambria Math" panose="02040503050406030204" pitchFamily="18" charset="0"/>
                                    </a:rPr>
                                  </m:ctrlPr>
                                </m:sSubPr>
                                <m:e>
                                  <m:r>
                                    <m:rPr>
                                      <m:sty m:val="p"/>
                                    </m:rPr>
                                    <a:rPr kumimoji="1" lang="en-US" altLang="ja-JP" sz="2000" smtClean="0">
                                      <a:latin typeface="Cambria Math" panose="02040503050406030204" pitchFamily="18" charset="0"/>
                                    </a:rPr>
                                    <m:t>c</m:t>
                                  </m:r>
                                </m:e>
                                <m:sub>
                                  <m:r>
                                    <a:rPr kumimoji="1" lang="en-US" altLang="ja-JP" sz="2000" smtClean="0">
                                      <a:latin typeface="Cambria Math" panose="02040503050406030204" pitchFamily="18" charset="0"/>
                                    </a:rPr>
                                    <m:t>1</m:t>
                                  </m:r>
                                </m:sub>
                              </m:sSub>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V</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m</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変位・電圧変換係数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101253240"/>
                      </a:ext>
                    </a:extLst>
                  </a:tr>
                  <a:tr h="340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2000" i="1" smtClean="0">
                                      <a:latin typeface="Cambria Math" panose="02040503050406030204" pitchFamily="18" charset="0"/>
                                    </a:rPr>
                                  </m:ctrlPr>
                                </m:sSubPr>
                                <m:e>
                                  <m:r>
                                    <m:rPr>
                                      <m:sty m:val="p"/>
                                    </m:rPr>
                                    <a:rPr kumimoji="1" lang="en-US" altLang="ja-JP" sz="2000" smtClean="0">
                                      <a:latin typeface="Cambria Math" panose="02040503050406030204" pitchFamily="18" charset="0"/>
                                    </a:rPr>
                                    <m:t>c</m:t>
                                  </m:r>
                                </m:e>
                                <m:sub>
                                  <m:r>
                                    <a:rPr kumimoji="1" lang="en-US" altLang="ja-JP" sz="2000" smtClean="0">
                                      <a:latin typeface="Cambria Math" panose="02040503050406030204" pitchFamily="18" charset="0"/>
                                    </a:rPr>
                                    <m:t>2</m:t>
                                  </m:r>
                                </m:sub>
                              </m:sSub>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V</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m</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角度・電圧変換係数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867710360"/>
                      </a:ext>
                    </a:extLst>
                  </a:tr>
                </a:tbl>
              </a:graphicData>
            </a:graphic>
          </p:graphicFrame>
        </mc:Choice>
        <mc:Fallback>
          <p:graphicFrame>
            <p:nvGraphicFramePr>
              <p:cNvPr id="8" name="表 7"/>
              <p:cNvGraphicFramePr>
                <a:graphicFrameLocks noGrp="1"/>
              </p:cNvGraphicFramePr>
              <p:nvPr>
                <p:extLst>
                  <p:ext uri="{D42A27DB-BD31-4B8C-83A1-F6EECF244321}">
                    <p14:modId xmlns:p14="http://schemas.microsoft.com/office/powerpoint/2010/main" val="2488772444"/>
                  </p:ext>
                </p:extLst>
              </p:nvPr>
            </p:nvGraphicFramePr>
            <p:xfrm>
              <a:off x="552449" y="2744518"/>
              <a:ext cx="7691968" cy="4038600"/>
            </p:xfrm>
            <a:graphic>
              <a:graphicData uri="http://schemas.openxmlformats.org/drawingml/2006/table">
                <a:tbl>
                  <a:tblPr firstRow="1" bandRow="1">
                    <a:tableStyleId>{D7AC3CCA-C797-4891-BE02-D94E43425B78}</a:tableStyleId>
                  </a:tblPr>
                  <a:tblGrid>
                    <a:gridCol w="3845984">
                      <a:extLst>
                        <a:ext uri="{9D8B030D-6E8A-4147-A177-3AD203B41FA5}">
                          <a16:colId xmlns:a16="http://schemas.microsoft.com/office/drawing/2014/main" val="2807294428"/>
                        </a:ext>
                      </a:extLst>
                    </a:gridCol>
                    <a:gridCol w="3845984">
                      <a:extLst>
                        <a:ext uri="{9D8B030D-6E8A-4147-A177-3AD203B41FA5}">
                          <a16:colId xmlns:a16="http://schemas.microsoft.com/office/drawing/2014/main" val="2016220413"/>
                        </a:ext>
                      </a:extLst>
                    </a:gridCol>
                  </a:tblGrid>
                  <a:tr h="373380">
                    <a:tc>
                      <a:txBody>
                        <a:bodyPr/>
                        <a:lstStyle/>
                        <a:p>
                          <a:r>
                            <a:rPr kumimoji="1" lang="ja-JP" altLang="en-US" sz="2000" dirty="0" smtClean="0"/>
                            <a:t>パラメータ</a:t>
                          </a:r>
                          <a:endParaRPr kumimoji="1" lang="ja-JP" altLang="en-US" sz="2000" dirty="0"/>
                        </a:p>
                      </a:txBody>
                      <a:tcPr marL="68580" marR="68580" marT="34290" marB="34290"/>
                    </a:tc>
                    <a:tc>
                      <a:txBody>
                        <a:bodyPr/>
                        <a:lstStyle/>
                        <a:p>
                          <a:r>
                            <a:rPr kumimoji="1" lang="ja-JP" altLang="en-US" sz="2000" dirty="0" smtClean="0"/>
                            <a:t>詳細</a:t>
                          </a:r>
                          <a:endParaRPr kumimoji="1" lang="ja-JP" altLang="en-US" sz="2000" dirty="0"/>
                        </a:p>
                      </a:txBody>
                      <a:tcPr marL="68580" marR="68580" marT="34290" marB="34290"/>
                    </a:tc>
                    <a:extLst>
                      <a:ext uri="{0D108BD9-81ED-4DB2-BD59-A6C34878D82A}">
                        <a16:rowId xmlns:a16="http://schemas.microsoft.com/office/drawing/2014/main" val="2407631616"/>
                      </a:ext>
                    </a:extLst>
                  </a:tr>
                  <a:tr h="373380">
                    <a:tc>
                      <a:txBody>
                        <a:bodyPr/>
                        <a:lstStyle/>
                        <a:p>
                          <a:endParaRPr lang="ja-JP"/>
                        </a:p>
                      </a:txBody>
                      <a:tcPr marL="68580" marR="68580" marT="34290" marB="34290">
                        <a:blipFill>
                          <a:blip r:embed="rId3"/>
                          <a:stretch>
                            <a:fillRect l="-158" t="-108065" r="-100158" b="-903226"/>
                          </a:stretch>
                        </a:blipFill>
                      </a:tcPr>
                    </a:tc>
                    <a:tc>
                      <a:txBody>
                        <a:bodyPr/>
                        <a:lstStyle/>
                        <a:p>
                          <a:r>
                            <a:rPr kumimoji="1" lang="ja-JP" altLang="en-US" sz="2000" dirty="0" smtClean="0"/>
                            <a:t>振子の質量</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127931767"/>
                      </a:ext>
                    </a:extLst>
                  </a:tr>
                  <a:tr h="373380">
                    <a:tc>
                      <a:txBody>
                        <a:bodyPr/>
                        <a:lstStyle/>
                        <a:p>
                          <a:endParaRPr lang="ja-JP"/>
                        </a:p>
                      </a:txBody>
                      <a:tcPr marL="68580" marR="68580" marT="34290" marB="34290">
                        <a:blipFill>
                          <a:blip r:embed="rId3"/>
                          <a:stretch>
                            <a:fillRect l="-158" t="-211475" r="-100158" b="-818033"/>
                          </a:stretch>
                        </a:blipFill>
                      </a:tcPr>
                    </a:tc>
                    <a:tc>
                      <a:txBody>
                        <a:bodyPr/>
                        <a:lstStyle/>
                        <a:p>
                          <a:r>
                            <a:rPr kumimoji="1" lang="ja-JP" altLang="en-US" sz="2000" dirty="0" smtClean="0"/>
                            <a:t>回転軸・重心間距離</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660236730"/>
                      </a:ext>
                    </a:extLst>
                  </a:tr>
                  <a:tr h="373380">
                    <a:tc>
                      <a:txBody>
                        <a:bodyPr/>
                        <a:lstStyle/>
                        <a:p>
                          <a:endParaRPr lang="ja-JP"/>
                        </a:p>
                      </a:txBody>
                      <a:tcPr marL="68580" marR="68580" marT="34290" marB="34290">
                        <a:blipFill>
                          <a:blip r:embed="rId3"/>
                          <a:stretch>
                            <a:fillRect l="-158" t="-311475" r="-100158" b="-718033"/>
                          </a:stretch>
                        </a:blipFill>
                      </a:tcPr>
                    </a:tc>
                    <a:tc>
                      <a:txBody>
                        <a:bodyPr/>
                        <a:lstStyle/>
                        <a:p>
                          <a:r>
                            <a:rPr kumimoji="1" lang="ja-JP" altLang="en-US" sz="2000" dirty="0" smtClean="0"/>
                            <a:t>台車の質量</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64144453"/>
                      </a:ext>
                    </a:extLst>
                  </a:tr>
                  <a:tr h="373380">
                    <a:tc>
                      <a:txBody>
                        <a:bodyPr/>
                        <a:lstStyle/>
                        <a:p>
                          <a:endParaRPr lang="ja-JP"/>
                        </a:p>
                      </a:txBody>
                      <a:tcPr marL="68580" marR="68580" marT="34290" marB="34290">
                        <a:blipFill>
                          <a:blip r:embed="rId3"/>
                          <a:stretch>
                            <a:fillRect l="-158" t="-411475" r="-100158" b="-618033"/>
                          </a:stretch>
                        </a:blipFill>
                      </a:tcPr>
                    </a:tc>
                    <a:tc>
                      <a:txBody>
                        <a:bodyPr/>
                        <a:lstStyle/>
                        <a:p>
                          <a:r>
                            <a:rPr kumimoji="1" lang="ja-JP" altLang="en-US" sz="2000" dirty="0" smtClean="0"/>
                            <a:t>台車の摩擦係数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41575621"/>
                      </a:ext>
                    </a:extLst>
                  </a:tr>
                  <a:tr h="373380">
                    <a:tc>
                      <a:txBody>
                        <a:bodyPr/>
                        <a:lstStyle/>
                        <a:p>
                          <a:endParaRPr lang="ja-JP"/>
                        </a:p>
                      </a:txBody>
                      <a:tcPr marL="68580" marR="68580" marT="34290" marB="34290">
                        <a:blipFill>
                          <a:blip r:embed="rId3"/>
                          <a:stretch>
                            <a:fillRect l="-158" t="-503226" r="-100158" b="-508065"/>
                          </a:stretch>
                        </a:blipFill>
                      </a:tcPr>
                    </a:tc>
                    <a:tc>
                      <a:txBody>
                        <a:bodyPr/>
                        <a:lstStyle/>
                        <a:p>
                          <a:r>
                            <a:rPr kumimoji="1" lang="ja-JP" altLang="en-US" sz="2000" dirty="0" smtClean="0"/>
                            <a:t>重心まわり慣性モーメント</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372481972"/>
                      </a:ext>
                    </a:extLst>
                  </a:tr>
                  <a:tr h="373380">
                    <a:tc>
                      <a:txBody>
                        <a:bodyPr/>
                        <a:lstStyle/>
                        <a:p>
                          <a:endParaRPr lang="ja-JP"/>
                        </a:p>
                      </a:txBody>
                      <a:tcPr marL="68580" marR="68580" marT="34290" marB="34290">
                        <a:blipFill>
                          <a:blip r:embed="rId3"/>
                          <a:stretch>
                            <a:fillRect l="-158" t="-613115" r="-100158" b="-416393"/>
                          </a:stretch>
                        </a:blipFill>
                      </a:tcPr>
                    </a:tc>
                    <a:tc>
                      <a:txBody>
                        <a:bodyPr/>
                        <a:lstStyle/>
                        <a:p>
                          <a:r>
                            <a:rPr kumimoji="1" lang="ja-JP" altLang="en-US" sz="2000" dirty="0" smtClean="0"/>
                            <a:t>回転軸摩擦係数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528291233"/>
                      </a:ext>
                    </a:extLst>
                  </a:tr>
                  <a:tr h="678180">
                    <a:tc>
                      <a:txBody>
                        <a:bodyPr/>
                        <a:lstStyle/>
                        <a:p>
                          <a:endParaRPr lang="ja-JP"/>
                        </a:p>
                      </a:txBody>
                      <a:tcPr marL="68580" marR="68580" marT="34290" marB="34290">
                        <a:blipFill>
                          <a:blip r:embed="rId3"/>
                          <a:stretch>
                            <a:fillRect l="-158" t="-391892" r="-100158" b="-128829"/>
                          </a:stretch>
                        </a:blipFill>
                      </a:tcPr>
                    </a:tc>
                    <a:tc>
                      <a:txBody>
                        <a:bodyPr/>
                        <a:lstStyle/>
                        <a:p>
                          <a:r>
                            <a:rPr kumimoji="1" lang="ja-JP" altLang="en-US" sz="2000" dirty="0" smtClean="0"/>
                            <a:t>駆動アンプへの入力電圧から台車への駆動力までのゲイン</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752696628"/>
                      </a:ext>
                    </a:extLst>
                  </a:tr>
                  <a:tr h="373380">
                    <a:tc>
                      <a:txBody>
                        <a:bodyPr/>
                        <a:lstStyle/>
                        <a:p>
                          <a:endParaRPr lang="ja-JP"/>
                        </a:p>
                      </a:txBody>
                      <a:tcPr marL="68580" marR="68580" marT="34290" marB="34290">
                        <a:blipFill>
                          <a:blip r:embed="rId3"/>
                          <a:stretch>
                            <a:fillRect l="-158" t="-880645" r="-100158" b="-130645"/>
                          </a:stretch>
                        </a:blipFill>
                      </a:tcPr>
                    </a:tc>
                    <a:tc>
                      <a:txBody>
                        <a:bodyPr/>
                        <a:lstStyle/>
                        <a:p>
                          <a:r>
                            <a:rPr kumimoji="1" lang="ja-JP" altLang="en-US" sz="2000" dirty="0" smtClean="0"/>
                            <a:t>変位・電圧変換係数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101253240"/>
                      </a:ext>
                    </a:extLst>
                  </a:tr>
                  <a:tr h="373380">
                    <a:tc>
                      <a:txBody>
                        <a:bodyPr/>
                        <a:lstStyle/>
                        <a:p>
                          <a:endParaRPr lang="ja-JP"/>
                        </a:p>
                      </a:txBody>
                      <a:tcPr marL="68580" marR="68580" marT="34290" marB="34290">
                        <a:blipFill>
                          <a:blip r:embed="rId3"/>
                          <a:stretch>
                            <a:fillRect l="-158" t="-996721" r="-100158" b="-32787"/>
                          </a:stretch>
                        </a:blipFill>
                      </a:tcPr>
                    </a:tc>
                    <a:tc>
                      <a:txBody>
                        <a:bodyPr/>
                        <a:lstStyle/>
                        <a:p>
                          <a:r>
                            <a:rPr kumimoji="1" lang="ja-JP" altLang="en-US" sz="2000" dirty="0" smtClean="0"/>
                            <a:t>角度・電圧変換係数</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867710360"/>
                      </a:ext>
                    </a:extLst>
                  </a:tr>
                </a:tbl>
              </a:graphicData>
            </a:graphic>
          </p:graphicFrame>
        </mc:Fallback>
      </mc:AlternateContent>
    </p:spTree>
    <p:extLst>
      <p:ext uri="{BB962C8B-B14F-4D97-AF65-F5344CB8AC3E}">
        <p14:creationId xmlns:p14="http://schemas.microsoft.com/office/powerpoint/2010/main" val="2061111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M</a:t>
            </a:r>
            <a:r>
              <a:rPr kumimoji="1" lang="ja-JP" altLang="en-US" dirty="0" smtClean="0"/>
              <a:t>と</a:t>
            </a:r>
            <a:r>
              <a:rPr kumimoji="1" lang="en-US" altLang="ja-JP" dirty="0" smtClean="0"/>
              <a:t>f</a:t>
            </a:r>
            <a:r>
              <a:rPr kumimoji="1" lang="ja-JP" altLang="en-US" dirty="0" smtClean="0"/>
              <a:t>の測定（ステップ応答による測定法）</a:t>
            </a:r>
            <a:endParaRPr kumimoji="1" lang="ja-JP" altLang="en-US" dirty="0"/>
          </a:p>
        </p:txBody>
      </p:sp>
      <p:sp>
        <p:nvSpPr>
          <p:cNvPr id="4" name="コンテンツ プレースホルダー 3"/>
          <p:cNvSpPr>
            <a:spLocks noGrp="1"/>
          </p:cNvSpPr>
          <p:nvPr>
            <p:ph idx="1"/>
          </p:nvPr>
        </p:nvSpPr>
        <p:spPr/>
        <p:txBody>
          <a:bodyPr/>
          <a:lstStyle/>
          <a:p>
            <a:r>
              <a:rPr lang="ja-JP" altLang="en-US" dirty="0"/>
              <a:t>台車をアンプ・</a:t>
            </a:r>
            <a:r>
              <a:rPr lang="ja-JP" altLang="en-US" dirty="0" smtClean="0"/>
              <a:t>モータ・</a:t>
            </a:r>
            <a:r>
              <a:rPr lang="ja-JP" altLang="en-US" dirty="0"/>
              <a:t>ベルト・台車系の等価質量と等価摩擦係数とし</a:t>
            </a:r>
            <a:r>
              <a:rPr lang="ja-JP" altLang="en-US" dirty="0" smtClean="0"/>
              <a:t>、台車</a:t>
            </a:r>
            <a:r>
              <a:rPr lang="ja-JP" altLang="en-US" dirty="0"/>
              <a:t>のステップ応答を測定すること</a:t>
            </a:r>
            <a:r>
              <a:rPr lang="ja-JP" altLang="en-US" dirty="0" smtClean="0"/>
              <a:t>で</a:t>
            </a:r>
            <a:r>
              <a:rPr lang="en-US" altLang="ja-JP" dirty="0" smtClean="0"/>
              <a:t>M</a:t>
            </a:r>
            <a:r>
              <a:rPr lang="ja-JP" altLang="en-US" dirty="0" smtClean="0"/>
              <a:t>と</a:t>
            </a:r>
            <a:r>
              <a:rPr lang="en-US" altLang="ja-JP" dirty="0"/>
              <a:t>f</a:t>
            </a:r>
            <a:r>
              <a:rPr lang="ja-JP" altLang="en-US" dirty="0" smtClean="0"/>
              <a:t>を決定する</a:t>
            </a:r>
            <a:endParaRPr lang="en-US" altLang="ja-JP" dirty="0" smtClean="0"/>
          </a:p>
          <a:p>
            <a:r>
              <a:rPr lang="ja-JP" altLang="en-US" dirty="0" smtClean="0"/>
              <a:t>振子は台車から取り外す</a:t>
            </a:r>
            <a:endParaRPr lang="en-US" altLang="ja-JP" dirty="0" smtClean="0"/>
          </a:p>
          <a:p>
            <a:r>
              <a:rPr lang="ja-JP" altLang="en-US" dirty="0" smtClean="0"/>
              <a:t>運動方程式は</a:t>
            </a:r>
            <a:endParaRPr lang="en-US" altLang="ja-JP" dirty="0" smtClean="0"/>
          </a:p>
          <a:p>
            <a:endParaRPr lang="en-US" altLang="ja-JP" dirty="0"/>
          </a:p>
          <a:p>
            <a:r>
              <a:rPr lang="en-US" altLang="ja-JP" dirty="0" smtClean="0"/>
              <a:t>u</a:t>
            </a:r>
            <a:r>
              <a:rPr lang="ja-JP" altLang="en-US" dirty="0" smtClean="0"/>
              <a:t>から</a:t>
            </a:r>
            <a:r>
              <a:rPr lang="en-US" altLang="ja-JP" dirty="0" smtClean="0"/>
              <a:t>r </a:t>
            </a:r>
            <a:r>
              <a:rPr lang="ja-JP" altLang="en-US" dirty="0" err="1" smtClean="0"/>
              <a:t>までの</a:t>
            </a:r>
            <a:r>
              <a:rPr lang="ja-JP" altLang="en-US" dirty="0"/>
              <a:t>伝達</a:t>
            </a:r>
            <a:r>
              <a:rPr lang="ja-JP" altLang="en-US" dirty="0" smtClean="0"/>
              <a:t>関数</a:t>
            </a:r>
            <a:r>
              <a:rPr lang="en-US" altLang="ja-JP" dirty="0" smtClean="0"/>
              <a:t>G</a:t>
            </a:r>
            <a:r>
              <a:rPr lang="ja-JP" altLang="en-US" dirty="0" smtClean="0"/>
              <a:t>は</a:t>
            </a:r>
            <a:endParaRPr lang="en-US" altLang="ja-JP" dirty="0" smtClean="0"/>
          </a:p>
          <a:p>
            <a:endParaRPr kumimoji="1" lang="en-US" altLang="ja-JP" dirty="0" smtClean="0"/>
          </a:p>
          <a:p>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266" y="3739399"/>
            <a:ext cx="2466667" cy="35238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799" y="5173190"/>
            <a:ext cx="3009524" cy="914286"/>
          </a:xfrm>
          <a:prstGeom prst="rect">
            <a:avLst/>
          </a:prstGeom>
        </p:spPr>
      </p:pic>
    </p:spTree>
    <p:extLst>
      <p:ext uri="{BB962C8B-B14F-4D97-AF65-F5344CB8AC3E}">
        <p14:creationId xmlns:p14="http://schemas.microsoft.com/office/powerpoint/2010/main" val="4214379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rtl="0" eaLnBrk="1" latinLnBrk="0" hangingPunct="1"/>
            <a:r>
              <a:rPr lang="en-US" altLang="ja-JP" dirty="0" smtClean="0"/>
              <a:t>M</a:t>
            </a:r>
            <a:r>
              <a:rPr lang="ja-JP" altLang="en-US" dirty="0" smtClean="0"/>
              <a:t>と</a:t>
            </a:r>
            <a:r>
              <a:rPr lang="en-US" altLang="ja-JP" dirty="0" smtClean="0"/>
              <a:t>f</a:t>
            </a:r>
            <a:r>
              <a:rPr lang="ja-JP" altLang="en-US" dirty="0" smtClean="0"/>
              <a:t>の測定（ステップ応答による測定法）</a:t>
            </a:r>
            <a:endParaRPr lang="ja-JP" altLang="ja-JP" dirty="0" smtClean="0">
              <a:effectLst/>
            </a:endParaRPr>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lang="ja-JP" altLang="en-US" dirty="0" smtClean="0"/>
                  <a:t>ただし、</a:t>
                </a:r>
                <a:endParaRPr lang="en-US" altLang="ja-JP" dirty="0" smtClean="0"/>
              </a:p>
              <a:p>
                <a:endParaRPr lang="en-US" altLang="ja-JP" dirty="0"/>
              </a:p>
              <a:p>
                <a:endParaRPr lang="en-US" altLang="ja-JP" dirty="0" smtClean="0"/>
              </a:p>
              <a:p>
                <a:r>
                  <a:rPr lang="ja-JP" altLang="en-US" dirty="0" smtClean="0"/>
                  <a:t>初期状態を</a:t>
                </a:r>
                <a:r>
                  <a:rPr lang="en-US" altLang="ja-JP" dirty="0" smtClean="0"/>
                  <a:t>0</a:t>
                </a:r>
                <a:r>
                  <a:rPr lang="ja-JP" altLang="en-US" dirty="0" smtClean="0"/>
                  <a:t>とするとき、このステップ応答は</a:t>
                </a:r>
                <a:endParaRPr lang="en-US" altLang="ja-JP" dirty="0"/>
              </a:p>
              <a:p>
                <a:endParaRPr lang="en-US" altLang="ja-JP" dirty="0" smtClean="0"/>
              </a:p>
              <a:p>
                <a:endParaRPr lang="en-US" altLang="ja-JP" dirty="0"/>
              </a:p>
              <a:p>
                <a:endParaRPr lang="en-US" altLang="ja-JP" dirty="0" smtClean="0"/>
              </a:p>
              <a:p>
                <a:r>
                  <a:rPr lang="ja-JP" altLang="en-US" dirty="0"/>
                  <a:t>ただし、</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𝑈</m:t>
                        </m:r>
                      </m:e>
                      <m:sub>
                        <m:r>
                          <a:rPr lang="en-US" altLang="ja-JP" i="1">
                            <a:latin typeface="Cambria Math" panose="02040503050406030204" pitchFamily="18" charset="0"/>
                          </a:rPr>
                          <m:t>0</m:t>
                        </m:r>
                      </m:sub>
                    </m:sSub>
                  </m:oMath>
                </a14:m>
                <a:r>
                  <a:rPr lang="ja-JP" altLang="en-US" dirty="0"/>
                  <a:t>はステップの</a:t>
                </a:r>
                <a:r>
                  <a:rPr lang="ja-JP" altLang="en-US" dirty="0" smtClean="0"/>
                  <a:t>高さ</a:t>
                </a:r>
                <a:endParaRPr lang="en-US" altLang="ja-JP" dirty="0" smtClean="0"/>
              </a:p>
              <a:p>
                <a:endParaRPr lang="en-US" altLang="ja-JP" dirty="0"/>
              </a:p>
              <a:p>
                <a:endParaRPr lang="en-US" altLang="ja-JP" dirty="0"/>
              </a:p>
              <a:p>
                <a:endParaRPr lang="en-US" altLang="ja-JP" dirty="0" smtClean="0"/>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1872"/>
                </a:stretch>
              </a:blipFill>
            </p:spPr>
            <p:txBody>
              <a:bodyPr/>
              <a:lstStyle/>
              <a:p>
                <a:r>
                  <a:rPr lang="ja-JP" altLang="en-US">
                    <a:noFill/>
                  </a:rPr>
                  <a:t> </a:t>
                </a:r>
              </a:p>
            </p:txBody>
          </p:sp>
        </mc:Fallback>
      </mc:AlternateContent>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610" y="1712996"/>
            <a:ext cx="2942857" cy="885714"/>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610" y="3699258"/>
            <a:ext cx="4742857" cy="714286"/>
          </a:xfrm>
          <a:prstGeom prst="rect">
            <a:avLst/>
          </a:prstGeom>
        </p:spPr>
      </p:pic>
    </p:spTree>
    <p:extLst>
      <p:ext uri="{BB962C8B-B14F-4D97-AF65-F5344CB8AC3E}">
        <p14:creationId xmlns:p14="http://schemas.microsoft.com/office/powerpoint/2010/main" val="4082873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M</a:t>
            </a:r>
            <a:r>
              <a:rPr kumimoji="1" lang="ja-JP" altLang="en-US" dirty="0" smtClean="0"/>
              <a:t>と</a:t>
            </a:r>
            <a:r>
              <a:rPr kumimoji="1" lang="en-US" altLang="ja-JP" dirty="0" smtClean="0"/>
              <a:t>f</a:t>
            </a:r>
            <a:r>
              <a:rPr kumimoji="1" lang="ja-JP" altLang="en-US" dirty="0" smtClean="0"/>
              <a:t>の測定（ステップ応答による測定法）</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lang="ja-JP" altLang="en-US" dirty="0" smtClean="0"/>
                  <a:t>先ほど</a:t>
                </a:r>
                <a:r>
                  <a:rPr lang="ja-JP" altLang="en-US" dirty="0" smtClean="0"/>
                  <a:t>の式において</a:t>
                </a:r>
                <a14:m>
                  <m:oMath xmlns:m="http://schemas.openxmlformats.org/officeDocument/2006/math">
                    <m:r>
                      <a:rPr lang="en-US" altLang="ja-JP" b="0" i="1" smtClean="0">
                        <a:latin typeface="Cambria Math" panose="02040503050406030204" pitchFamily="18" charset="0"/>
                      </a:rPr>
                      <m:t>𝑡</m:t>
                    </m:r>
                    <m:r>
                      <a:rPr lang="ja-JP" altLang="en-US" i="1">
                        <a:latin typeface="Cambria Math" panose="02040503050406030204" pitchFamily="18" charset="0"/>
                      </a:rPr>
                      <m:t>→</m:t>
                    </m:r>
                    <m:r>
                      <a:rPr lang="ja-JP" altLang="en-US" i="1" smtClean="0">
                        <a:latin typeface="Cambria Math" panose="02040503050406030204" pitchFamily="18" charset="0"/>
                      </a:rPr>
                      <m:t>∞</m:t>
                    </m:r>
                  </m:oMath>
                </a14:m>
                <a:r>
                  <a:rPr kumimoji="1" lang="ja-JP" altLang="en-US" dirty="0" smtClean="0"/>
                  <a:t>とすれば</a:t>
                </a:r>
                <a:endParaRPr kumimoji="1" lang="en-US" altLang="ja-JP" dirty="0" smtClean="0"/>
              </a:p>
              <a:p>
                <a:endParaRPr lang="en-US" altLang="ja-JP" dirty="0"/>
              </a:p>
              <a:p>
                <a:pPr marL="0" indent="0">
                  <a:buNone/>
                </a:pPr>
                <a:r>
                  <a:rPr kumimoji="1" lang="ja-JP" altLang="en-US" dirty="0" smtClean="0"/>
                  <a:t>　　　　　　　　　　　　　　　　　　　　　　　　　</a:t>
                </a:r>
                <a:endParaRPr kumimoji="1" lang="en-US" altLang="ja-JP" dirty="0" smtClean="0"/>
              </a:p>
              <a:p>
                <a:pPr marL="0" indent="0">
                  <a:buNone/>
                </a:pPr>
                <a:r>
                  <a:rPr lang="ja-JP" altLang="en-US" dirty="0"/>
                  <a:t>　</a:t>
                </a:r>
                <a:r>
                  <a:rPr lang="ja-JP" altLang="en-US" dirty="0" smtClean="0"/>
                  <a:t>　　　　　　　　　　　　　　　　　　　　　　　　</a:t>
                </a:r>
                <a:endParaRPr lang="en-US" altLang="ja-JP" dirty="0" smtClean="0"/>
              </a:p>
              <a:p>
                <a:pPr marL="0" indent="0">
                  <a:buNone/>
                </a:pPr>
                <a:r>
                  <a:rPr lang="en-US" altLang="ja-JP" dirty="0"/>
                  <a:t>	</a:t>
                </a:r>
                <a:r>
                  <a:rPr lang="en-US" altLang="ja-JP" dirty="0" smtClean="0"/>
                  <a:t>					</a:t>
                </a:r>
                <a:r>
                  <a:rPr lang="ja-JP" altLang="en-US" dirty="0" smtClean="0"/>
                  <a:t>左図</a:t>
                </a:r>
                <a:r>
                  <a:rPr lang="ja-JP" altLang="en-US" dirty="0" smtClean="0"/>
                  <a:t>を参考に</a:t>
                </a:r>
                <a:endParaRPr lang="en-US" altLang="ja-JP" dirty="0" smtClean="0"/>
              </a:p>
              <a:p>
                <a:pPr marL="0" indent="0">
                  <a:buNone/>
                </a:pPr>
                <a:r>
                  <a:rPr kumimoji="1" lang="ja-JP" altLang="en-US" dirty="0"/>
                  <a:t>　</a:t>
                </a:r>
                <a:r>
                  <a:rPr kumimoji="1" lang="ja-JP" altLang="en-US" dirty="0" smtClean="0"/>
                  <a:t>　　　　　　　　　　　　　　　　　　　　　　　　</a:t>
                </a:r>
                <a:r>
                  <a:rPr kumimoji="1" lang="en-US" altLang="ja-JP" dirty="0" smtClean="0"/>
                  <a:t>K</a:t>
                </a:r>
                <a:r>
                  <a:rPr kumimoji="1" lang="ja-JP" altLang="en-US" dirty="0" smtClean="0"/>
                  <a:t>と</a:t>
                </a:r>
                <a:r>
                  <a:rPr kumimoji="1" lang="en-US" altLang="ja-JP" dirty="0" smtClean="0"/>
                  <a:t>T</a:t>
                </a:r>
                <a:r>
                  <a:rPr lang="ja-JP" altLang="en-US" dirty="0" smtClean="0"/>
                  <a:t>を同定</a:t>
                </a:r>
                <a:endParaRPr kumimoji="1" lang="en-US" altLang="ja-JP" dirty="0" smtClean="0"/>
              </a:p>
              <a:p>
                <a:pPr marL="0" indent="0">
                  <a:buNone/>
                </a:pPr>
                <a:r>
                  <a:rPr lang="ja-JP" altLang="en-US" dirty="0" smtClean="0"/>
                  <a:t>　　　　　　　　　　　　　　　　　　　　　　　　　</a:t>
                </a:r>
                <a:endParaRPr lang="en-US" altLang="ja-JP" dirty="0"/>
              </a:p>
              <a:p>
                <a:pPr marL="0" indent="0">
                  <a:buNone/>
                </a:pPr>
                <a:endParaRPr kumimoji="1" lang="en-US" altLang="ja-JP" dirty="0" smtClean="0"/>
              </a:p>
              <a:p>
                <a:pPr marL="0" indent="0">
                  <a:buNone/>
                </a:pPr>
                <a:endParaRPr kumimoji="1" lang="ja-JP" altLang="en-US"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2093"/>
                </a:stretch>
              </a:blipFill>
            </p:spPr>
            <p:txBody>
              <a:bodyPr/>
              <a:lstStyle/>
              <a:p>
                <a:r>
                  <a:rPr lang="ja-JP" altLang="en-US">
                    <a:noFill/>
                  </a:rPr>
                  <a:t> </a:t>
                </a:r>
              </a:p>
            </p:txBody>
          </p:sp>
        </mc:Fallback>
      </mc:AlternateContent>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147" y="2888695"/>
            <a:ext cx="4516240" cy="4179705"/>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809" y="2479171"/>
            <a:ext cx="3152381" cy="409524"/>
          </a:xfrm>
          <a:prstGeom prst="rect">
            <a:avLst/>
          </a:prstGeom>
        </p:spPr>
      </p:pic>
    </p:spTree>
    <p:extLst>
      <p:ext uri="{BB962C8B-B14F-4D97-AF65-F5344CB8AC3E}">
        <p14:creationId xmlns:p14="http://schemas.microsoft.com/office/powerpoint/2010/main" val="93890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rtl="0" eaLnBrk="1" latinLnBrk="0" hangingPunct="1"/>
            <a:r>
              <a:rPr lang="en-US" altLang="ja-JP" dirty="0" smtClean="0"/>
              <a:t>M</a:t>
            </a:r>
            <a:r>
              <a:rPr lang="ja-JP" altLang="en-US" dirty="0" smtClean="0"/>
              <a:t>と</a:t>
            </a:r>
            <a:r>
              <a:rPr lang="en-US" altLang="ja-JP" dirty="0" smtClean="0"/>
              <a:t>f</a:t>
            </a:r>
            <a:r>
              <a:rPr lang="ja-JP" altLang="en-US" dirty="0" smtClean="0"/>
              <a:t>の測定（フィードバック入力による測定法</a:t>
            </a:r>
            <a:r>
              <a:rPr lang="ja-JP" altLang="en-US" dirty="0"/>
              <a:t>）</a:t>
            </a:r>
            <a:endParaRPr lang="ja-JP" altLang="ja-JP" dirty="0" smtClean="0">
              <a:effectLst/>
            </a:endParaRPr>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p:txBody>
              <a:bodyPr/>
              <a:lstStyle/>
              <a:p>
                <a:r>
                  <a:rPr lang="ja-JP" altLang="en-US" dirty="0" smtClean="0"/>
                  <a:t>以下を入力として加える</a:t>
                </a:r>
                <a:endParaRPr lang="en-US" altLang="ja-JP" dirty="0" smtClean="0"/>
              </a:p>
              <a:p>
                <a:endParaRPr lang="en-US" altLang="ja-JP" dirty="0"/>
              </a:p>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𝑦</m:t>
                        </m:r>
                      </m:e>
                      <m:sub>
                        <m:r>
                          <a:rPr lang="en-US" altLang="ja-JP" i="1" dirty="0" smtClean="0">
                            <a:latin typeface="Cambria Math" panose="02040503050406030204" pitchFamily="18" charset="0"/>
                          </a:rPr>
                          <m:t>𝑐</m:t>
                        </m:r>
                      </m:sub>
                    </m:sSub>
                  </m:oMath>
                </a14:m>
                <a:r>
                  <a:rPr lang="ja-JP" altLang="en-US" dirty="0" smtClean="0"/>
                  <a:t>は</a:t>
                </a:r>
                <a:r>
                  <a:rPr lang="ja-JP" altLang="en-US" dirty="0"/>
                  <a:t>目標値</a:t>
                </a:r>
                <a:r>
                  <a:rPr lang="ja-JP" altLang="en-US" dirty="0" smtClean="0"/>
                  <a:t>、</a:t>
                </a:r>
                <a14:m>
                  <m:oMath xmlns:m="http://schemas.openxmlformats.org/officeDocument/2006/math">
                    <m:r>
                      <a:rPr lang="en-US" altLang="ja-JP" i="1" dirty="0" smtClean="0">
                        <a:latin typeface="Cambria Math" panose="02040503050406030204" pitchFamily="18" charset="0"/>
                      </a:rPr>
                      <m:t>𝑦</m:t>
                    </m:r>
                  </m:oMath>
                </a14:m>
                <a:r>
                  <a:rPr lang="ja-JP" altLang="en-US" dirty="0" smtClean="0"/>
                  <a:t>は</a:t>
                </a:r>
                <a:r>
                  <a:rPr lang="ja-JP" altLang="en-US" dirty="0"/>
                  <a:t>出力</a:t>
                </a:r>
                <a:r>
                  <a:rPr lang="ja-JP" altLang="en-US" dirty="0" smtClean="0"/>
                  <a:t>、</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𝑘</m:t>
                        </m:r>
                      </m:e>
                      <m:sub>
                        <m:r>
                          <a:rPr lang="en-US" altLang="ja-JP" i="1" dirty="0" smtClean="0">
                            <a:latin typeface="Cambria Math" panose="02040503050406030204" pitchFamily="18" charset="0"/>
                          </a:rPr>
                          <m:t>𝑐</m:t>
                        </m:r>
                      </m:sub>
                    </m:sSub>
                  </m:oMath>
                </a14:m>
                <a:r>
                  <a:rPr lang="ja-JP" altLang="en-US" dirty="0" smtClean="0"/>
                  <a:t>は</a:t>
                </a:r>
                <a:r>
                  <a:rPr lang="ja-JP" altLang="en-US" dirty="0"/>
                  <a:t>フィードバックゲインである</a:t>
                </a:r>
                <a:r>
                  <a:rPr lang="ja-JP" altLang="en-US" dirty="0" smtClean="0"/>
                  <a:t>。</a:t>
                </a:r>
                <a:endParaRPr lang="en-US" altLang="ja-JP" dirty="0"/>
              </a:p>
              <a:p>
                <a:r>
                  <a:rPr lang="ja-JP" altLang="en-US" dirty="0" smtClean="0"/>
                  <a:t>不制動の二次系を実現させる</a:t>
                </a:r>
                <a:endParaRPr lang="en-US" altLang="ja-JP" dirty="0" smtClean="0"/>
              </a:p>
              <a:p>
                <a:r>
                  <a:rPr lang="ja-JP" altLang="en-US" dirty="0" smtClean="0"/>
                  <a:t>右図を参考に</a:t>
                </a:r>
                <a:r>
                  <a:rPr lang="en-US" altLang="ja-JP" dirty="0" smtClean="0"/>
                  <a:t>M</a:t>
                </a:r>
                <a:r>
                  <a:rPr lang="ja-JP" altLang="en-US" dirty="0" smtClean="0"/>
                  <a:t>と</a:t>
                </a:r>
                <a:r>
                  <a:rPr lang="ja-JP" altLang="en-US" dirty="0" err="1" smtClean="0"/>
                  <a:t>ｆ</a:t>
                </a:r>
                <a:r>
                  <a:rPr lang="ja-JP" altLang="en-US" dirty="0" smtClean="0"/>
                  <a:t>を同定</a:t>
                </a:r>
                <a:endParaRPr lang="en-US" altLang="ja-JP" dirty="0" smtClean="0"/>
              </a:p>
              <a:p>
                <a:r>
                  <a:rPr lang="ja-JP" altLang="en-US" dirty="0" smtClean="0"/>
                  <a:t>詳しい説明は割愛</a:t>
                </a:r>
                <a:endParaRPr lang="en-US" altLang="ja-JP" dirty="0" smtClean="0"/>
              </a:p>
              <a:p>
                <a:endParaRPr lang="en-US" altLang="ja-JP" dirty="0"/>
              </a:p>
              <a:p>
                <a:endParaRPr lang="en-US" altLang="ja-JP" dirty="0"/>
              </a:p>
              <a:p>
                <a:endParaRPr lang="en-US" altLang="ja-JP" dirty="0" smtClean="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3"/>
                <a:stretch>
                  <a:fillRect l="-1200" t="-1872"/>
                </a:stretch>
              </a:blipFill>
            </p:spPr>
            <p:txBody>
              <a:bodyPr/>
              <a:lstStyle/>
              <a:p>
                <a:r>
                  <a:rPr lang="ja-JP" altLang="en-US">
                    <a:noFill/>
                  </a:rPr>
                  <a:t> </a:t>
                </a:r>
              </a:p>
            </p:txBody>
          </p:sp>
        </mc:Fallback>
      </mc:AlternateContent>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600" y="2938511"/>
            <a:ext cx="4160339" cy="3797115"/>
          </a:xfrm>
          <a:prstGeom prst="rect">
            <a:avLst/>
          </a:prstGeom>
        </p:spPr>
      </p:pic>
      <p:pic>
        <p:nvPicPr>
          <p:cNvPr id="2" name="図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4520" y="1927275"/>
            <a:ext cx="2428571" cy="409524"/>
          </a:xfrm>
          <a:prstGeom prst="rect">
            <a:avLst/>
          </a:prstGeom>
        </p:spPr>
      </p:pic>
    </p:spTree>
    <p:extLst>
      <p:ext uri="{BB962C8B-B14F-4D97-AF65-F5344CB8AC3E}">
        <p14:creationId xmlns:p14="http://schemas.microsoft.com/office/powerpoint/2010/main" val="1007857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a:xfrm>
                <a:off x="0" y="1325563"/>
                <a:ext cx="9144000" cy="5532437"/>
              </a:xfrm>
            </p:spPr>
            <p:txBody>
              <a:bodyPr/>
              <a:lstStyle/>
              <a:p>
                <a:r>
                  <a:rPr lang="ja-JP" altLang="en-US" dirty="0" smtClean="0"/>
                  <a:t>台車のフィードバック</a:t>
                </a:r>
                <a:r>
                  <a:rPr lang="ja-JP" altLang="en-US" dirty="0" smtClean="0"/>
                  <a:t>応答波形から</a:t>
                </a:r>
                <a:r>
                  <a:rPr lang="ja-JP" altLang="en-US" dirty="0" smtClean="0"/>
                  <a:t>求めた</a:t>
                </a:r>
                <a14:m>
                  <m:oMath xmlns:m="http://schemas.openxmlformats.org/officeDocument/2006/math">
                    <m:r>
                      <a:rPr lang="en-US" altLang="ja-JP" i="1" dirty="0" smtClean="0">
                        <a:latin typeface="Cambria Math" panose="02040503050406030204" pitchFamily="18" charset="0"/>
                      </a:rPr>
                      <m:t>𝜆</m:t>
                    </m:r>
                  </m:oMath>
                </a14:m>
                <a:r>
                  <a:rPr lang="ja-JP" altLang="en-US" dirty="0" smtClean="0"/>
                  <a:t>と</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𝑇</m:t>
                        </m:r>
                      </m:e>
                      <m:sub>
                        <m:r>
                          <a:rPr lang="en-US" altLang="ja-JP" i="1" dirty="0" smtClean="0">
                            <a:latin typeface="Cambria Math" panose="02040503050406030204" pitchFamily="18" charset="0"/>
                          </a:rPr>
                          <m:t>2</m:t>
                        </m:r>
                      </m:sub>
                    </m:sSub>
                  </m:oMath>
                </a14:m>
                <a:r>
                  <a:rPr lang="ja-JP" altLang="en-US" dirty="0" smtClean="0"/>
                  <a:t>から</a:t>
                </a:r>
                <a:r>
                  <a:rPr lang="ja-JP" altLang="en-US" dirty="0"/>
                  <a:t>以下の式を</a:t>
                </a:r>
                <a:r>
                  <a:rPr lang="ja-JP" altLang="en-US" dirty="0" smtClean="0"/>
                  <a:t>用いて</a:t>
                </a:r>
                <a14:m>
                  <m:oMath xmlns:m="http://schemas.openxmlformats.org/officeDocument/2006/math">
                    <m:r>
                      <a:rPr lang="en-US" altLang="ja-JP" i="1" dirty="0" smtClean="0">
                        <a:latin typeface="Cambria Math" panose="02040503050406030204" pitchFamily="18" charset="0"/>
                      </a:rPr>
                      <m:t>𝜁</m:t>
                    </m:r>
                  </m:oMath>
                </a14:m>
                <a:r>
                  <a:rPr lang="ja-JP" altLang="en-US" dirty="0" smtClean="0"/>
                  <a:t>と</a:t>
                </a:r>
                <a14:m>
                  <m:oMath xmlns:m="http://schemas.openxmlformats.org/officeDocument/2006/math">
                    <m:r>
                      <m:rPr>
                        <m:lit/>
                      </m:rPr>
                      <a:rPr lang="en-US" altLang="ja-JP" b="0" i="1" dirty="0" smtClean="0">
                        <a:latin typeface="Cambria Math" panose="02040503050406030204" pitchFamily="18" charset="0"/>
                      </a:rPr>
                      <m:t> </m:t>
                    </m:r>
                    <m:sSub>
                      <m:sSubPr>
                        <m:ctrlPr>
                          <a:rPr lang="en-US" altLang="ja-JP" i="1" dirty="0" err="1" smtClean="0">
                            <a:latin typeface="Cambria Math" panose="02040503050406030204" pitchFamily="18" charset="0"/>
                          </a:rPr>
                        </m:ctrlPr>
                      </m:sSubPr>
                      <m:e>
                        <m:r>
                          <a:rPr lang="en-US" altLang="ja-JP" b="0" i="1" dirty="0" smtClean="0">
                            <a:latin typeface="Cambria Math" panose="02040503050406030204" pitchFamily="18" charset="0"/>
                          </a:rPr>
                          <m:t>𝜔</m:t>
                        </m:r>
                      </m:e>
                      <m:sub>
                        <m:r>
                          <a:rPr lang="en-US" altLang="ja-JP" i="1" dirty="0" err="1" smtClean="0">
                            <a:latin typeface="Cambria Math" panose="02040503050406030204" pitchFamily="18" charset="0"/>
                          </a:rPr>
                          <m:t>𝑛</m:t>
                        </m:r>
                      </m:sub>
                    </m:sSub>
                  </m:oMath>
                </a14:m>
                <a:r>
                  <a:rPr lang="ja-JP" altLang="en-US" dirty="0" smtClean="0"/>
                  <a:t>を</a:t>
                </a:r>
                <a:r>
                  <a:rPr lang="ja-JP" altLang="en-US" dirty="0"/>
                  <a:t>計算し求める。</a:t>
                </a:r>
                <a:endParaRPr kumimoji="1" lang="ja-JP" altLang="en-US" dirty="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xfrm>
                <a:off x="0" y="1325563"/>
                <a:ext cx="9144000" cy="5532437"/>
              </a:xfrm>
              <a:blipFill>
                <a:blip r:embed="rId2"/>
                <a:stretch>
                  <a:fillRect l="-1200" t="-2093" r="-533"/>
                </a:stretch>
              </a:blipFill>
            </p:spPr>
            <p:txBody>
              <a:bodyPr/>
              <a:lstStyle/>
              <a:p>
                <a:r>
                  <a:rPr lang="ja-JP" altLang="en-US">
                    <a:noFill/>
                  </a:rPr>
                  <a:t> </a:t>
                </a:r>
              </a:p>
            </p:txBody>
          </p:sp>
        </mc:Fallback>
      </mc:AlternateContent>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790" y="2430058"/>
            <a:ext cx="2247619" cy="990476"/>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2886" y="2420534"/>
            <a:ext cx="2904762" cy="1000000"/>
          </a:xfrm>
          <a:prstGeom prst="rect">
            <a:avLst/>
          </a:prstGeom>
        </p:spPr>
      </p:pic>
      <mc:AlternateContent xmlns:mc="http://schemas.openxmlformats.org/markup-compatibility/2006" xmlns:a14="http://schemas.microsoft.com/office/drawing/2010/main">
        <mc:Choice Requires="a14">
          <p:sp>
            <p:nvSpPr>
              <p:cNvPr id="6" name="テキスト ボックス 5"/>
              <p:cNvSpPr txBox="1"/>
              <p:nvPr/>
            </p:nvSpPr>
            <p:spPr>
              <a:xfrm>
                <a:off x="2485747" y="3420534"/>
                <a:ext cx="4637477" cy="523220"/>
              </a:xfrm>
              <a:prstGeom prst="rect">
                <a:avLst/>
              </a:prstGeom>
              <a:noFill/>
            </p:spPr>
            <p:txBody>
              <a:bodyPr wrap="squar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𝜔</m:t>
                        </m:r>
                      </m:e>
                      <m:sub>
                        <m:r>
                          <a:rPr lang="en-US" altLang="ja-JP" sz="2800" b="0" i="1" smtClean="0">
                            <a:latin typeface="Cambria Math" panose="02040503050406030204" pitchFamily="18" charset="0"/>
                          </a:rPr>
                          <m:t>𝑛</m:t>
                        </m:r>
                      </m:sub>
                    </m:sSub>
                  </m:oMath>
                </a14:m>
                <a:r>
                  <a:rPr lang="ja-JP" altLang="en-US" sz="2800" b="0" dirty="0" smtClean="0">
                    <a:latin typeface="ＭＳ Ｐゴシック" panose="020B0600070205080204" pitchFamily="50" charset="-128"/>
                    <a:ea typeface="ＭＳ Ｐゴシック" panose="020B0600070205080204" pitchFamily="50" charset="-128"/>
                  </a:rPr>
                  <a:t>と</a:t>
                </a:r>
                <a14:m>
                  <m:oMath xmlns:m="http://schemas.openxmlformats.org/officeDocument/2006/math">
                    <m:r>
                      <a:rPr lang="en-US" altLang="ja-JP" sz="2800" b="0" i="1" dirty="0" smtClean="0">
                        <a:latin typeface="Cambria Math" panose="02040503050406030204" pitchFamily="18" charset="0"/>
                      </a:rPr>
                      <m:t>𝜁</m:t>
                    </m:r>
                  </m:oMath>
                </a14:m>
                <a:r>
                  <a:rPr lang="ja-JP" altLang="en-US" sz="2800" b="0" dirty="0" smtClean="0">
                    <a:latin typeface="ＭＳ Ｐゴシック" panose="020B0600070205080204" pitchFamily="50" charset="-128"/>
                    <a:ea typeface="ＭＳ Ｐゴシック" panose="020B0600070205080204" pitchFamily="50" charset="-128"/>
                  </a:rPr>
                  <a:t>イコールの式に変形</a:t>
                </a:r>
                <a:endParaRPr lang="en-US" altLang="ja-JP" sz="2800" b="0" dirty="0" smtClean="0">
                  <a:latin typeface="ＭＳ Ｐゴシック" panose="020B0600070205080204" pitchFamily="50" charset="-128"/>
                  <a:ea typeface="ＭＳ Ｐゴシック" panose="020B0600070205080204"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485747" y="3420534"/>
                <a:ext cx="4637477" cy="523220"/>
              </a:xfrm>
              <a:prstGeom prst="rect">
                <a:avLst/>
              </a:prstGeom>
              <a:blipFill>
                <a:blip r:embed="rId5"/>
                <a:stretch>
                  <a:fillRect t="-13953" b="-29070"/>
                </a:stretch>
              </a:blipFill>
            </p:spPr>
            <p:txBody>
              <a:bodyPr/>
              <a:lstStyle/>
              <a:p>
                <a:r>
                  <a:rPr lang="ja-JP" altLang="en-US">
                    <a:noFill/>
                  </a:rPr>
                  <a:t> </a:t>
                </a:r>
              </a:p>
            </p:txBody>
          </p:sp>
        </mc:Fallback>
      </mc:AlternateContent>
      <p:sp>
        <p:nvSpPr>
          <p:cNvPr id="7" name="下矢印 6"/>
          <p:cNvSpPr/>
          <p:nvPr/>
        </p:nvSpPr>
        <p:spPr>
          <a:xfrm>
            <a:off x="4152900" y="3943754"/>
            <a:ext cx="838200" cy="7196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6104" y="5133963"/>
            <a:ext cx="2609524" cy="904762"/>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7671" y="5269317"/>
            <a:ext cx="2914286" cy="1000000"/>
          </a:xfrm>
          <a:prstGeom prst="rect">
            <a:avLst/>
          </a:prstGeom>
        </p:spPr>
      </p:pic>
    </p:spTree>
    <p:extLst>
      <p:ext uri="{BB962C8B-B14F-4D97-AF65-F5344CB8AC3E}">
        <p14:creationId xmlns:p14="http://schemas.microsoft.com/office/powerpoint/2010/main" val="2597400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mc:AlternateContent xmlns:mc="http://schemas.openxmlformats.org/markup-compatibility/2006" xmlns:a14="http://schemas.microsoft.com/office/drawing/2010/main">
        <mc:Choice Requires="a14">
          <p:sp>
            <p:nvSpPr>
              <p:cNvPr id="5" name="コンテンツ プレースホルダー 4"/>
              <p:cNvSpPr>
                <a:spLocks noGrp="1"/>
              </p:cNvSpPr>
              <p:nvPr>
                <p:ph idx="1"/>
              </p:nvPr>
            </p:nvSpPr>
            <p:spPr>
              <a:xfrm>
                <a:off x="0" y="1325563"/>
                <a:ext cx="9144000" cy="5532437"/>
              </a:xfrm>
            </p:spPr>
            <p:txBody>
              <a:bodyPr/>
              <a:lstStyle/>
              <a:p>
                <a:r>
                  <a:rPr lang="ja-JP" altLang="en-US" dirty="0" smtClean="0"/>
                  <a:t>先ほどの</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𝜔</m:t>
                        </m:r>
                      </m:e>
                      <m:sub>
                        <m:r>
                          <a:rPr lang="en-US" altLang="ja-JP" b="0" i="1" smtClean="0">
                            <a:latin typeface="Cambria Math" panose="02040503050406030204" pitchFamily="18" charset="0"/>
                          </a:rPr>
                          <m:t>𝑛</m:t>
                        </m:r>
                      </m:sub>
                    </m:sSub>
                  </m:oMath>
                </a14:m>
                <a:r>
                  <a:rPr kumimoji="1" lang="ja-JP" altLang="en-US" dirty="0" smtClean="0"/>
                  <a:t>と</a:t>
                </a:r>
                <a14:m>
                  <m:oMath xmlns:m="http://schemas.openxmlformats.org/officeDocument/2006/math">
                    <m:r>
                      <a:rPr kumimoji="1" lang="en-US" altLang="ja-JP" b="0" i="1" dirty="0" smtClean="0">
                        <a:latin typeface="Cambria Math" panose="02040503050406030204" pitchFamily="18" charset="0"/>
                      </a:rPr>
                      <m:t>𝜁</m:t>
                    </m:r>
                  </m:oMath>
                </a14:m>
                <a:r>
                  <a:rPr kumimoji="1" lang="ja-JP" altLang="en-US" dirty="0" smtClean="0"/>
                  <a:t>は以下の二次系の伝達関数の基本形に代入することで同定に用いたフィードバック制御系の伝達関数を求めることができる</a:t>
                </a:r>
                <a:endParaRPr kumimoji="1" lang="ja-JP" altLang="en-US" dirty="0"/>
              </a:p>
            </p:txBody>
          </p:sp>
        </mc:Choice>
        <mc:Fallback xmlns="">
          <p:sp>
            <p:nvSpPr>
              <p:cNvPr id="5" name="コンテンツ プレースホルダー 4"/>
              <p:cNvSpPr>
                <a:spLocks noGrp="1" noRot="1" noChangeAspect="1" noMove="1" noResize="1" noEditPoints="1" noAdjustHandles="1" noChangeArrowheads="1" noChangeShapeType="1" noTextEdit="1"/>
              </p:cNvSpPr>
              <p:nvPr>
                <p:ph idx="1"/>
              </p:nvPr>
            </p:nvSpPr>
            <p:spPr>
              <a:xfrm>
                <a:off x="0" y="1325563"/>
                <a:ext cx="9144000" cy="5532437"/>
              </a:xfrm>
              <a:blipFill>
                <a:blip r:embed="rId2"/>
                <a:stretch>
                  <a:fillRect l="-1200" t="-2093" r="-133"/>
                </a:stretch>
              </a:blipFill>
            </p:spPr>
            <p:txBody>
              <a:bodyPr/>
              <a:lstStyle/>
              <a:p>
                <a:r>
                  <a:rPr lang="ja-JP" altLang="en-US">
                    <a:noFill/>
                  </a:rPr>
                  <a:t> </a:t>
                </a:r>
              </a:p>
            </p:txBody>
          </p:sp>
        </mc:Fallback>
      </mc:AlternateContent>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333" y="3049647"/>
            <a:ext cx="4200000" cy="961905"/>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45" y="4884734"/>
            <a:ext cx="2609524" cy="904762"/>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318" y="5013666"/>
            <a:ext cx="2914286" cy="1000000"/>
          </a:xfrm>
          <a:prstGeom prst="rect">
            <a:avLst/>
          </a:prstGeom>
        </p:spPr>
      </p:pic>
      <p:sp>
        <p:nvSpPr>
          <p:cNvPr id="2" name="テキスト ボックス 1"/>
          <p:cNvSpPr txBox="1"/>
          <p:nvPr/>
        </p:nvSpPr>
        <p:spPr>
          <a:xfrm>
            <a:off x="4015740" y="2880360"/>
            <a:ext cx="65" cy="276999"/>
          </a:xfrm>
          <a:prstGeom prst="rect">
            <a:avLst/>
          </a:prstGeom>
          <a:noFill/>
        </p:spPr>
        <p:txBody>
          <a:bodyPr wrap="none" lIns="0" tIns="0" rIns="0" bIns="0" rtlCol="0">
            <a:spAutoFit/>
          </a:bodyPr>
          <a:lstStyle/>
          <a:p>
            <a:endParaRPr kumimoji="1" lang="ja-JP" altLang="en-US" dirty="0"/>
          </a:p>
        </p:txBody>
      </p:sp>
      <p:sp>
        <p:nvSpPr>
          <p:cNvPr id="3" name="右矢印 2"/>
          <p:cNvSpPr/>
          <p:nvPr/>
        </p:nvSpPr>
        <p:spPr>
          <a:xfrm rot="19104623">
            <a:off x="3240227" y="4459932"/>
            <a:ext cx="941007" cy="3593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右矢印 8"/>
          <p:cNvSpPr/>
          <p:nvPr/>
        </p:nvSpPr>
        <p:spPr>
          <a:xfrm rot="13597166">
            <a:off x="5541690" y="4459933"/>
            <a:ext cx="941007" cy="3593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596516" y="4775161"/>
            <a:ext cx="2628900" cy="461665"/>
          </a:xfrm>
          <a:prstGeom prst="rect">
            <a:avLst/>
          </a:prstGeom>
          <a:noFill/>
        </p:spPr>
        <p:txBody>
          <a:bodyPr wrap="square" rtlCol="0">
            <a:spAutoFit/>
          </a:bodyPr>
          <a:lstStyle/>
          <a:p>
            <a:r>
              <a:rPr kumimoji="1" lang="ja-JP" altLang="en-US" sz="2400" dirty="0" smtClean="0"/>
              <a:t>計算した値を代入</a:t>
            </a:r>
            <a:endParaRPr kumimoji="1" lang="ja-JP" altLang="en-US" sz="2400" dirty="0"/>
          </a:p>
        </p:txBody>
      </p:sp>
    </p:spTree>
    <p:extLst>
      <p:ext uri="{BB962C8B-B14F-4D97-AF65-F5344CB8AC3E}">
        <p14:creationId xmlns:p14="http://schemas.microsoft.com/office/powerpoint/2010/main" val="1793105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p:sp>
        <p:nvSpPr>
          <p:cNvPr id="5" name="コンテンツ プレースホルダー 4"/>
          <p:cNvSpPr>
            <a:spLocks noGrp="1"/>
          </p:cNvSpPr>
          <p:nvPr>
            <p:ph idx="1"/>
          </p:nvPr>
        </p:nvSpPr>
        <p:spPr>
          <a:xfrm>
            <a:off x="0" y="1325563"/>
            <a:ext cx="9144000" cy="5532437"/>
          </a:xfrm>
        </p:spPr>
        <p:txBody>
          <a:bodyPr>
            <a:normAutofit/>
          </a:bodyPr>
          <a:lstStyle/>
          <a:p>
            <a:r>
              <a:rPr lang="ja-JP" altLang="en-US" dirty="0" smtClean="0"/>
              <a:t>フィードバック</a:t>
            </a:r>
            <a:r>
              <a:rPr lang="ja-JP" altLang="en-US" dirty="0"/>
              <a:t>制御</a:t>
            </a:r>
            <a:r>
              <a:rPr lang="ja-JP" altLang="en-US" dirty="0" smtClean="0"/>
              <a:t>系のブロック線図は以下のようになる</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r>
              <a:rPr lang="ja-JP" altLang="en-US" dirty="0" smtClean="0"/>
              <a:t>このブロック線図から伝達関数を</a:t>
            </a:r>
            <a:r>
              <a:rPr lang="ja-JP" altLang="en-US" dirty="0" smtClean="0"/>
              <a:t>求める　</a:t>
            </a:r>
            <a:r>
              <a:rPr lang="ja-JP" altLang="en-US" sz="3600" dirty="0" smtClean="0"/>
              <a:t>が</a:t>
            </a:r>
            <a:endParaRPr lang="en-US" altLang="ja-JP" sz="3600" dirty="0" smtClean="0"/>
          </a:p>
          <a:p>
            <a:endParaRPr lang="en-US" altLang="ja-JP" dirty="0"/>
          </a:p>
          <a:p>
            <a:r>
              <a:rPr lang="ja-JP" altLang="en-US" dirty="0" smtClean="0"/>
              <a:t>伝達関数には非線形成分である飽和器を</a:t>
            </a:r>
            <a:r>
              <a:rPr lang="ja-JP" altLang="en-US" dirty="0"/>
              <a:t>含</a:t>
            </a:r>
            <a:r>
              <a:rPr lang="ja-JP" altLang="en-US" dirty="0" smtClean="0"/>
              <a:t>める</a:t>
            </a:r>
            <a:r>
              <a:rPr lang="ja-JP" altLang="en-US" dirty="0" smtClean="0"/>
              <a:t>ことはできない</a:t>
            </a:r>
            <a:endParaRPr lang="en-US" altLang="ja-JP" dirty="0"/>
          </a:p>
          <a:p>
            <a:r>
              <a:rPr lang="ja-JP" altLang="en-US" dirty="0" smtClean="0"/>
              <a:t>飽和器を考慮せずに伝達関数を求める</a:t>
            </a:r>
            <a:endParaRPr lang="en-US" altLang="ja-JP" dirty="0" smtClean="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33" y="1937069"/>
            <a:ext cx="8680450" cy="1428114"/>
          </a:xfrm>
          <a:prstGeom prst="rect">
            <a:avLst/>
          </a:prstGeom>
        </p:spPr>
      </p:pic>
      <p:cxnSp>
        <p:nvCxnSpPr>
          <p:cNvPr id="11" name="直線矢印コネクタ 10"/>
          <p:cNvCxnSpPr/>
          <p:nvPr/>
        </p:nvCxnSpPr>
        <p:spPr>
          <a:xfrm flipH="1" flipV="1">
            <a:off x="6443133" y="2651127"/>
            <a:ext cx="863600" cy="413806"/>
          </a:xfrm>
          <a:prstGeom prst="straightConnector1">
            <a:avLst/>
          </a:prstGeom>
          <a:ln w="66675">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l="41726"/>
          <a:stretch/>
        </p:blipFill>
        <p:spPr>
          <a:xfrm>
            <a:off x="7306733" y="2822051"/>
            <a:ext cx="1560162" cy="810781"/>
          </a:xfrm>
          <a:prstGeom prst="rect">
            <a:avLst/>
          </a:prstGeom>
        </p:spPr>
      </p:pic>
    </p:spTree>
    <p:extLst>
      <p:ext uri="{BB962C8B-B14F-4D97-AF65-F5344CB8AC3E}">
        <p14:creationId xmlns:p14="http://schemas.microsoft.com/office/powerpoint/2010/main" val="1301289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a:xfrm>
                <a:off x="0" y="1325563"/>
                <a:ext cx="9144000" cy="5532437"/>
              </a:xfrm>
            </p:spPr>
            <p:txBody>
              <a:bodyPr>
                <a:normAutofit/>
              </a:bodyPr>
              <a:lstStyle/>
              <a:p>
                <a:r>
                  <a:rPr lang="ja-JP" altLang="en-US" dirty="0" smtClean="0"/>
                  <a:t>フィードバック</a:t>
                </a:r>
                <a:r>
                  <a:rPr lang="ja-JP" altLang="en-US" dirty="0"/>
                  <a:t>制御</a:t>
                </a:r>
                <a:r>
                  <a:rPr lang="ja-JP" altLang="en-US" dirty="0" smtClean="0"/>
                  <a:t>系のブロック線図は以下のようになる</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r>
                  <a:rPr lang="ja-JP" altLang="en-US" dirty="0" smtClean="0"/>
                  <a:t>このブロック線図から伝達関数を求めると</a:t>
                </a:r>
                <a:endParaRPr lang="en-US" altLang="ja-JP" dirty="0" smtClean="0"/>
              </a:p>
              <a:p>
                <a:endParaRPr lang="en-US" altLang="ja-JP" dirty="0"/>
              </a:p>
              <a:p>
                <a:endParaRPr lang="en-US" altLang="ja-JP" dirty="0" smtClean="0"/>
              </a:p>
              <a:p>
                <a:endParaRPr lang="en-US" altLang="ja-JP" dirty="0"/>
              </a:p>
              <a:p>
                <a:r>
                  <a:rPr kumimoji="1" lang="en-US" altLang="ja-JP" dirty="0" smtClean="0"/>
                  <a:t>A</a:t>
                </a:r>
                <a:r>
                  <a:rPr kumimoji="1" lang="ja-JP" altLang="en-US" dirty="0" smtClean="0"/>
                  <a:t>は図中の</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𝑘</m:t>
                        </m:r>
                      </m:e>
                      <m:sub>
                        <m:r>
                          <a:rPr lang="en-US" altLang="ja-JP" i="1" dirty="0" smtClean="0">
                            <a:latin typeface="Cambria Math" panose="02040503050406030204" pitchFamily="18" charset="0"/>
                          </a:rPr>
                          <m:t>𝑐</m:t>
                        </m:r>
                      </m:sub>
                    </m:sSub>
                  </m:oMath>
                </a14:m>
                <a:r>
                  <a:rPr lang="ja-JP" altLang="en-US" dirty="0" smtClean="0"/>
                  <a:t>と同じゲインのことである。</a:t>
                </a:r>
                <a:endParaRPr kumimoji="1" lang="ja-JP" altLang="en-US" dirty="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xfrm>
                <a:off x="0" y="1325563"/>
                <a:ext cx="9144000" cy="5532437"/>
              </a:xfrm>
              <a:blipFill>
                <a:blip r:embed="rId3"/>
                <a:stretch>
                  <a:fillRect l="-1200" t="-1872"/>
                </a:stretch>
              </a:blipFill>
            </p:spPr>
            <p:txBody>
              <a:bodyPr/>
              <a:lstStyle/>
              <a:p>
                <a:r>
                  <a:rPr lang="ja-JP" altLang="en-US">
                    <a:noFill/>
                  </a:rPr>
                  <a:t> </a:t>
                </a:r>
              </a:p>
            </p:txBody>
          </p:sp>
        </mc:Fallback>
      </mc:AlternateContent>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33" y="1937069"/>
            <a:ext cx="8680450" cy="1428114"/>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8780" y="4644925"/>
            <a:ext cx="5295238" cy="933333"/>
          </a:xfrm>
          <a:prstGeom prst="rect">
            <a:avLst/>
          </a:prstGeom>
        </p:spPr>
      </p:pic>
      <p:cxnSp>
        <p:nvCxnSpPr>
          <p:cNvPr id="11" name="直線矢印コネクタ 10"/>
          <p:cNvCxnSpPr/>
          <p:nvPr/>
        </p:nvCxnSpPr>
        <p:spPr>
          <a:xfrm flipH="1" flipV="1">
            <a:off x="6443133" y="2651127"/>
            <a:ext cx="863600" cy="413806"/>
          </a:xfrm>
          <a:prstGeom prst="straightConnector1">
            <a:avLst/>
          </a:prstGeom>
          <a:ln w="66675">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13" name="図 12"/>
          <p:cNvPicPr>
            <a:picLocks noChangeAspect="1"/>
          </p:cNvPicPr>
          <p:nvPr/>
        </p:nvPicPr>
        <p:blipFill rotWithShape="1">
          <a:blip r:embed="rId6">
            <a:extLst>
              <a:ext uri="{28A0092B-C50C-407E-A947-70E740481C1C}">
                <a14:useLocalDpi xmlns:a14="http://schemas.microsoft.com/office/drawing/2010/main" val="0"/>
              </a:ext>
            </a:extLst>
          </a:blip>
          <a:srcRect l="41726"/>
          <a:stretch/>
        </p:blipFill>
        <p:spPr>
          <a:xfrm>
            <a:off x="7306733" y="2822051"/>
            <a:ext cx="1560162" cy="810781"/>
          </a:xfrm>
          <a:prstGeom prst="rect">
            <a:avLst/>
          </a:prstGeom>
        </p:spPr>
      </p:pic>
    </p:spTree>
    <p:extLst>
      <p:ext uri="{BB962C8B-B14F-4D97-AF65-F5344CB8AC3E}">
        <p14:creationId xmlns:p14="http://schemas.microsoft.com/office/powerpoint/2010/main" val="1714860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p:sp>
        <p:nvSpPr>
          <p:cNvPr id="5" name="コンテンツ プレースホルダー 4"/>
          <p:cNvSpPr>
            <a:spLocks noGrp="1"/>
          </p:cNvSpPr>
          <p:nvPr>
            <p:ph idx="1"/>
          </p:nvPr>
        </p:nvSpPr>
        <p:spPr>
          <a:xfrm>
            <a:off x="0" y="1325563"/>
            <a:ext cx="9144000" cy="5532437"/>
          </a:xfrm>
        </p:spPr>
        <p:txBody>
          <a:bodyPr>
            <a:normAutofit/>
          </a:bodyPr>
          <a:lstStyle/>
          <a:p>
            <a:r>
              <a:rPr lang="ja-JP" altLang="en-US" dirty="0" smtClean="0"/>
              <a:t>フィードバック</a:t>
            </a:r>
            <a:r>
              <a:rPr lang="ja-JP" altLang="en-US" dirty="0"/>
              <a:t>制御</a:t>
            </a:r>
            <a:r>
              <a:rPr lang="ja-JP" altLang="en-US" dirty="0" smtClean="0"/>
              <a:t>系のブロック線図は以下のようになる</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pPr marL="0" indent="0">
              <a:buNone/>
            </a:pPr>
            <a:endParaRPr lang="en-US" altLang="ja-JP" dirty="0" smtClean="0"/>
          </a:p>
          <a:p>
            <a:pPr marL="0" indent="0">
              <a:buNone/>
            </a:pPr>
            <a:endParaRPr lang="en-US" altLang="ja-JP" dirty="0"/>
          </a:p>
          <a:p>
            <a:endParaRPr lang="en-US" altLang="ja-JP" dirty="0" smtClean="0"/>
          </a:p>
          <a:p>
            <a:endParaRPr lang="en-US" altLang="ja-JP" dirty="0"/>
          </a:p>
          <a:p>
            <a:pPr marL="0" indent="0">
              <a:buNone/>
            </a:pP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780" y="4644925"/>
            <a:ext cx="5295238" cy="933333"/>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5744" y="2030428"/>
            <a:ext cx="2942857" cy="885714"/>
          </a:xfrm>
          <a:prstGeom prst="rect">
            <a:avLst/>
          </a:prstGeom>
        </p:spPr>
      </p:pic>
      <p:sp>
        <p:nvSpPr>
          <p:cNvPr id="3" name="下矢印 2"/>
          <p:cNvSpPr/>
          <p:nvPr/>
        </p:nvSpPr>
        <p:spPr>
          <a:xfrm>
            <a:off x="4221480" y="3054346"/>
            <a:ext cx="701040" cy="13459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2559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a:t>の測定（フィードバック入力による測定法）</a:t>
            </a:r>
            <a:endParaRPr kumimoji="1" lang="ja-JP" altLang="en-US" dirty="0"/>
          </a:p>
        </p:txBody>
      </p:sp>
      <p:sp>
        <p:nvSpPr>
          <p:cNvPr id="5" name="コンテンツ プレースホルダー 4"/>
          <p:cNvSpPr>
            <a:spLocks noGrp="1"/>
          </p:cNvSpPr>
          <p:nvPr>
            <p:ph idx="1"/>
          </p:nvPr>
        </p:nvSpPr>
        <p:spPr>
          <a:xfrm>
            <a:off x="0" y="1325563"/>
            <a:ext cx="9144000" cy="5532437"/>
          </a:xfrm>
        </p:spPr>
        <p:txBody>
          <a:bodyPr>
            <a:normAutofit/>
          </a:bodyPr>
          <a:lstStyle/>
          <a:p>
            <a:r>
              <a:rPr lang="ja-JP" altLang="en-US" dirty="0"/>
              <a:t>二つの伝達関数を比較することで</a:t>
            </a:r>
            <a:r>
              <a:rPr lang="en-US" altLang="ja-JP" dirty="0"/>
              <a:t>m</a:t>
            </a:r>
            <a:r>
              <a:rPr lang="ja-JP" altLang="en-US" dirty="0"/>
              <a:t>と</a:t>
            </a:r>
            <a:r>
              <a:rPr lang="en-US" altLang="ja-JP" dirty="0"/>
              <a:t>f</a:t>
            </a:r>
            <a:r>
              <a:rPr lang="ja-JP" altLang="en-US" dirty="0"/>
              <a:t>を同定</a:t>
            </a:r>
            <a:endParaRPr lang="en-US" altLang="ja-JP" dirty="0"/>
          </a:p>
          <a:p>
            <a:endParaRPr kumimoji="1" lang="en-US" altLang="ja-JP" dirty="0"/>
          </a:p>
          <a:p>
            <a:endParaRPr lang="en-US" altLang="ja-JP" dirty="0" smtClean="0"/>
          </a:p>
          <a:p>
            <a:endParaRPr kumimoji="1" lang="en-US" altLang="ja-JP" dirty="0"/>
          </a:p>
          <a:p>
            <a:endParaRPr lang="en-US" altLang="ja-JP" dirty="0" smtClean="0"/>
          </a:p>
          <a:p>
            <a:pPr marL="0" indent="0">
              <a:buNone/>
            </a:pPr>
            <a:endParaRPr lang="en-US" altLang="ja-JP" dirty="0" smtClean="0"/>
          </a:p>
          <a:p>
            <a:pPr marL="0" indent="0">
              <a:buNone/>
            </a:pPr>
            <a:endParaRPr lang="en-US" altLang="ja-JP" dirty="0"/>
          </a:p>
          <a:p>
            <a:endParaRPr lang="en-US" altLang="ja-JP" dirty="0" smtClean="0"/>
          </a:p>
          <a:p>
            <a:endParaRPr lang="en-US" altLang="ja-JP" dirty="0"/>
          </a:p>
          <a:p>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780" y="4644925"/>
            <a:ext cx="5295238" cy="933333"/>
          </a:xfrm>
          <a:prstGeom prst="rect">
            <a:avLst/>
          </a:prstGeom>
        </p:spPr>
      </p:pic>
      <p:sp>
        <p:nvSpPr>
          <p:cNvPr id="3" name="下矢印 2"/>
          <p:cNvSpPr/>
          <p:nvPr/>
        </p:nvSpPr>
        <p:spPr>
          <a:xfrm>
            <a:off x="4221480" y="3179739"/>
            <a:ext cx="701040" cy="13459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993" y="1887628"/>
            <a:ext cx="4200000" cy="961905"/>
          </a:xfrm>
          <a:prstGeom prst="rect">
            <a:avLst/>
          </a:prstGeom>
        </p:spPr>
      </p:pic>
      <p:sp>
        <p:nvSpPr>
          <p:cNvPr id="10" name="下矢印 9"/>
          <p:cNvSpPr/>
          <p:nvPr/>
        </p:nvSpPr>
        <p:spPr>
          <a:xfrm rot="10800000">
            <a:off x="4221480" y="2909161"/>
            <a:ext cx="701040" cy="9120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698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latin typeface="ＭＳ Ｐゴシック" panose="020B0600070205080204" pitchFamily="50" charset="-128"/>
                <a:ea typeface="ＭＳ Ｐゴシック" panose="020B0600070205080204" pitchFamily="50" charset="-128"/>
              </a:rPr>
              <a:t>倒立振子のパラメータの同定</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コンテンツ プレースホルダー 9"/>
          <p:cNvSpPr>
            <a:spLocks noGrp="1"/>
          </p:cNvSpPr>
          <p:nvPr>
            <p:ph idx="1"/>
          </p:nvPr>
        </p:nvSpPr>
        <p:spPr/>
        <p:txBody>
          <a:bodyPr/>
          <a:lstStyle/>
          <a:p>
            <a:r>
              <a:rPr lang="ja-JP" altLang="en-US" dirty="0" smtClean="0"/>
              <a:t>倒立</a:t>
            </a:r>
            <a:r>
              <a:rPr lang="ja-JP" altLang="en-US" dirty="0"/>
              <a:t>振子系のモデルに含まれる物理パラメータを</a:t>
            </a:r>
            <a:r>
              <a:rPr lang="ja-JP" altLang="en-US" dirty="0" smtClean="0"/>
              <a:t>実験を</a:t>
            </a:r>
            <a:r>
              <a:rPr lang="ja-JP" altLang="en-US" dirty="0"/>
              <a:t>通して同定する</a:t>
            </a:r>
            <a:endParaRPr lang="en-US" altLang="ja-JP" dirty="0"/>
          </a:p>
          <a:p>
            <a:r>
              <a:rPr lang="ja-JP" altLang="en-US" dirty="0" smtClean="0"/>
              <a:t>同定</a:t>
            </a:r>
            <a:r>
              <a:rPr lang="ja-JP" altLang="en-US" dirty="0"/>
              <a:t>するパラメータは以下の通り</a:t>
            </a:r>
            <a:endParaRPr lang="en-US" altLang="ja-JP" dirty="0"/>
          </a:p>
          <a:p>
            <a:endParaRPr kumimoji="1" lang="ja-JP" altLang="en-US" dirty="0"/>
          </a:p>
        </p:txBody>
      </p:sp>
      <mc:AlternateContent xmlns:mc="http://schemas.openxmlformats.org/markup-compatibility/2006">
        <mc:Choice xmlns:a14="http://schemas.microsoft.com/office/drawing/2010/main" Requires="a14">
          <p:graphicFrame>
            <p:nvGraphicFramePr>
              <p:cNvPr id="8" name="表 7"/>
              <p:cNvGraphicFramePr>
                <a:graphicFrameLocks noGrp="1"/>
              </p:cNvGraphicFramePr>
              <p:nvPr>
                <p:extLst>
                  <p:ext uri="{D42A27DB-BD31-4B8C-83A1-F6EECF244321}">
                    <p14:modId xmlns:p14="http://schemas.microsoft.com/office/powerpoint/2010/main" val="2126426890"/>
                  </p:ext>
                </p:extLst>
              </p:nvPr>
            </p:nvGraphicFramePr>
            <p:xfrm>
              <a:off x="552449" y="2744518"/>
              <a:ext cx="7691968" cy="4038600"/>
            </p:xfrm>
            <a:graphic>
              <a:graphicData uri="http://schemas.openxmlformats.org/drawingml/2006/table">
                <a:tbl>
                  <a:tblPr firstRow="1" bandRow="1">
                    <a:tableStyleId>{D7AC3CCA-C797-4891-BE02-D94E43425B78}</a:tableStyleId>
                  </a:tblPr>
                  <a:tblGrid>
                    <a:gridCol w="3845984">
                      <a:extLst>
                        <a:ext uri="{9D8B030D-6E8A-4147-A177-3AD203B41FA5}">
                          <a16:colId xmlns:a16="http://schemas.microsoft.com/office/drawing/2014/main" val="2807294428"/>
                        </a:ext>
                      </a:extLst>
                    </a:gridCol>
                    <a:gridCol w="3845984">
                      <a:extLst>
                        <a:ext uri="{9D8B030D-6E8A-4147-A177-3AD203B41FA5}">
                          <a16:colId xmlns:a16="http://schemas.microsoft.com/office/drawing/2014/main" val="2016220413"/>
                        </a:ext>
                      </a:extLst>
                    </a:gridCol>
                  </a:tblGrid>
                  <a:tr h="340433">
                    <a:tc>
                      <a:txBody>
                        <a:bodyPr/>
                        <a:lstStyle/>
                        <a:p>
                          <a:r>
                            <a:rPr kumimoji="1" lang="ja-JP" altLang="en-US" sz="2000" dirty="0" smtClean="0"/>
                            <a:t>パラメータ</a:t>
                          </a:r>
                          <a:endParaRPr kumimoji="1" lang="ja-JP" altLang="en-US" sz="2000" dirty="0"/>
                        </a:p>
                      </a:txBody>
                      <a:tcPr marL="68580" marR="68580" marT="34290" marB="34290"/>
                    </a:tc>
                    <a:tc>
                      <a:txBody>
                        <a:bodyPr/>
                        <a:lstStyle/>
                        <a:p>
                          <a:r>
                            <a:rPr kumimoji="1" lang="ja-JP" altLang="en-US" sz="2000" dirty="0" smtClean="0"/>
                            <a:t>測定法</a:t>
                          </a:r>
                          <a:endParaRPr kumimoji="1" lang="ja-JP" altLang="en-US" sz="2000" dirty="0"/>
                        </a:p>
                      </a:txBody>
                      <a:tcPr marL="68580" marR="68580" marT="34290" marB="34290"/>
                    </a:tc>
                    <a:extLst>
                      <a:ext uri="{0D108BD9-81ED-4DB2-BD59-A6C34878D82A}">
                        <a16:rowId xmlns:a16="http://schemas.microsoft.com/office/drawing/2014/main" val="2407631616"/>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𝑚</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oMath>
                          </a14:m>
                          <a:r>
                            <a:rPr kumimoji="1" lang="en-US" altLang="ja-JP" sz="2000" dirty="0" smtClean="0"/>
                            <a:t>]</a:t>
                          </a:r>
                          <a:endParaRPr kumimoji="1" lang="ja-JP" altLang="en-US" sz="2000" dirty="0"/>
                        </a:p>
                      </a:txBody>
                      <a:tcPr marL="68580" marR="68580" marT="34290" marB="34290">
                        <a:solidFill>
                          <a:schemeClr val="bg1"/>
                        </a:solidFill>
                      </a:tcPr>
                    </a:tc>
                    <a:tc rowSpan="2">
                      <a:txBody>
                        <a:bodyPr/>
                        <a:lstStyle/>
                        <a:p>
                          <a:r>
                            <a:rPr kumimoji="1" lang="ja-JP" altLang="en-US" sz="2000" dirty="0" smtClean="0"/>
                            <a:t>器具を用いて測定</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127931767"/>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𝑙</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m</m:t>
                              </m:r>
                            </m:oMath>
                          </a14:m>
                          <a:r>
                            <a:rPr kumimoji="1" lang="en-US" altLang="ja-JP" sz="2000" dirty="0" smtClean="0"/>
                            <a:t>]</a:t>
                          </a:r>
                          <a:endParaRPr kumimoji="1" lang="ja-JP" altLang="en-US" sz="2000" dirty="0"/>
                        </a:p>
                      </a:txBody>
                      <a:tcPr marL="68580" marR="68580" marT="34290" marB="34290">
                        <a:solidFill>
                          <a:schemeClr val="bg1"/>
                        </a:solid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660236730"/>
                      </a:ext>
                    </a:extLst>
                  </a:tr>
                  <a:tr h="330070">
                    <a:tc>
                      <a:txBody>
                        <a:bodyPr/>
                        <a:lstStyle/>
                        <a:p>
                          <a14:m>
                            <m:oMath xmlns:m="http://schemas.openxmlformats.org/officeDocument/2006/math">
                              <m:r>
                                <a:rPr kumimoji="1" lang="en-US" altLang="ja-JP" sz="2000" dirty="0" smtClean="0">
                                  <a:latin typeface="Cambria Math" panose="02040503050406030204" pitchFamily="18" charset="0"/>
                                </a:rPr>
                                <m:t>𝑀</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oMath>
                          </a14:m>
                          <a:r>
                            <a:rPr kumimoji="1" lang="en-US" altLang="ja-JP" sz="2000" dirty="0" smtClean="0"/>
                            <a:t>]</a:t>
                          </a:r>
                          <a:endParaRPr kumimoji="1" lang="ja-JP" altLang="en-US" sz="2000" dirty="0"/>
                        </a:p>
                      </a:txBody>
                      <a:tcPr marL="68580" marR="68580" marT="34290" marB="34290">
                        <a:solidFill>
                          <a:schemeClr val="bg1"/>
                        </a:solidFill>
                      </a:tcPr>
                    </a:tc>
                    <a:tc rowSpan="2">
                      <a:txBody>
                        <a:bodyPr/>
                        <a:lstStyle/>
                        <a:p>
                          <a:r>
                            <a:rPr kumimoji="1" lang="ja-JP" altLang="en-US" sz="2000" dirty="0" smtClean="0"/>
                            <a:t>ステップ応答による方法とフィードバック入力による方法</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64144453"/>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𝑓</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s</m:t>
                              </m:r>
                            </m:oMath>
                          </a14:m>
                          <a:r>
                            <a:rPr kumimoji="1" lang="en-US" altLang="ja-JP" sz="2000" dirty="0" smtClean="0"/>
                            <a:t>]</a:t>
                          </a:r>
                          <a:endParaRPr kumimoji="1" lang="ja-JP" altLang="en-US" sz="2000" dirty="0"/>
                        </a:p>
                      </a:txBody>
                      <a:tcPr marL="68580" marR="68580" marT="34290" marB="34290">
                        <a:solidFill>
                          <a:schemeClr val="bg1"/>
                        </a:solid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41575621"/>
                      </a:ext>
                    </a:extLst>
                  </a:tr>
                  <a:tr h="346184">
                    <a:tc>
                      <a:txBody>
                        <a:bodyPr/>
                        <a:lstStyle/>
                        <a:p>
                          <a14:m>
                            <m:oMath xmlns:m="http://schemas.openxmlformats.org/officeDocument/2006/math">
                              <m:r>
                                <a:rPr kumimoji="1" lang="en-US" altLang="ja-JP" sz="2000" dirty="0" smtClean="0">
                                  <a:latin typeface="Cambria Math" panose="02040503050406030204" pitchFamily="18" charset="0"/>
                                </a:rPr>
                                <m:t>𝐽</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sSup>
                                <m:sSupPr>
                                  <m:ctrlPr>
                                    <a:rPr kumimoji="1" lang="en-US" altLang="ja-JP" sz="2000" i="1" dirty="0" smtClean="0">
                                      <a:latin typeface="Cambria Math" panose="02040503050406030204" pitchFamily="18" charset="0"/>
                                    </a:rPr>
                                  </m:ctrlPr>
                                </m:sSupPr>
                                <m:e>
                                  <m:r>
                                    <m:rPr>
                                      <m:sty m:val="p"/>
                                    </m:rPr>
                                    <a:rPr kumimoji="1" lang="en-US" altLang="ja-JP" sz="2000" dirty="0" smtClean="0">
                                      <a:latin typeface="Cambria Math" panose="02040503050406030204" pitchFamily="18" charset="0"/>
                                    </a:rPr>
                                    <m:t>m</m:t>
                                  </m:r>
                                </m:e>
                                <m:sup>
                                  <m:r>
                                    <a:rPr kumimoji="1" lang="en-US" altLang="ja-JP" sz="2000" dirty="0" smtClean="0">
                                      <a:latin typeface="Cambria Math" panose="02040503050406030204" pitchFamily="18" charset="0"/>
                                    </a:rPr>
                                    <m:t>2</m:t>
                                  </m:r>
                                </m:sup>
                              </m:sSup>
                            </m:oMath>
                          </a14:m>
                          <a:r>
                            <a:rPr kumimoji="1" lang="en-US" altLang="ja-JP" sz="2000" dirty="0" smtClean="0"/>
                            <a:t>]</a:t>
                          </a:r>
                          <a:endParaRPr kumimoji="1" lang="ja-JP" altLang="en-US" sz="2000" dirty="0"/>
                        </a:p>
                      </a:txBody>
                      <a:tcPr marL="68580" marR="68580" marT="34290" marB="34290">
                        <a:solidFill>
                          <a:schemeClr val="bg1"/>
                        </a:solidFill>
                      </a:tcPr>
                    </a:tc>
                    <a:tc rowSpan="2">
                      <a:txBody>
                        <a:bodyPr/>
                        <a:lstStyle/>
                        <a:p>
                          <a:r>
                            <a:rPr kumimoji="1" lang="ja-JP" altLang="en-US" sz="2000" dirty="0" smtClean="0"/>
                            <a:t>振子の自由振動による方法</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372481972"/>
                      </a:ext>
                    </a:extLst>
                  </a:tr>
                  <a:tr h="340433">
                    <a:tc>
                      <a:txBody>
                        <a:bodyPr/>
                        <a:lstStyle/>
                        <a:p>
                          <a14:m>
                            <m:oMath xmlns:m="http://schemas.openxmlformats.org/officeDocument/2006/math">
                              <m:r>
                                <a:rPr kumimoji="1" lang="en-US" altLang="ja-JP" sz="2000" dirty="0" smtClean="0">
                                  <a:latin typeface="Cambria Math" panose="02040503050406030204" pitchFamily="18" charset="0"/>
                                </a:rPr>
                                <m:t>𝑐</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kg</m:t>
                              </m:r>
                              <m:sSup>
                                <m:sSupPr>
                                  <m:ctrlPr>
                                    <a:rPr kumimoji="1" lang="en-US" altLang="ja-JP" sz="2000" i="1" dirty="0" smtClean="0">
                                      <a:latin typeface="Cambria Math" panose="02040503050406030204" pitchFamily="18" charset="0"/>
                                    </a:rPr>
                                  </m:ctrlPr>
                                </m:sSupPr>
                                <m:e>
                                  <m:r>
                                    <m:rPr>
                                      <m:sty m:val="p"/>
                                    </m:rPr>
                                    <a:rPr kumimoji="1" lang="en-US" altLang="ja-JP" sz="2000" dirty="0" smtClean="0">
                                      <a:latin typeface="Cambria Math" panose="02040503050406030204" pitchFamily="18" charset="0"/>
                                    </a:rPr>
                                    <m:t>m</m:t>
                                  </m:r>
                                </m:e>
                                <m:sup>
                                  <m:r>
                                    <a:rPr kumimoji="1" lang="en-US" altLang="ja-JP" sz="2000" dirty="0" smtClean="0">
                                      <a:latin typeface="Cambria Math" panose="02040503050406030204" pitchFamily="18" charset="0"/>
                                    </a:rPr>
                                    <m:t>2</m:t>
                                  </m:r>
                                </m:sup>
                              </m:sSup>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s</m:t>
                              </m:r>
                            </m:oMath>
                          </a14:m>
                          <a:r>
                            <a:rPr kumimoji="1" lang="en-US" altLang="ja-JP" sz="2000" dirty="0" smtClean="0"/>
                            <a:t>]</a:t>
                          </a:r>
                          <a:endParaRPr kumimoji="1" lang="ja-JP" altLang="en-US" sz="2000" dirty="0"/>
                        </a:p>
                      </a:txBody>
                      <a:tcPr marL="68580" marR="68580" marT="34290" marB="34290">
                        <a:solidFill>
                          <a:schemeClr val="bg1"/>
                        </a:solid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528291233"/>
                      </a:ext>
                    </a:extLst>
                  </a:tr>
                  <a:tr h="455882">
                    <a:tc>
                      <a:txBody>
                        <a:bodyPr/>
                        <a:lstStyle/>
                        <a:p>
                          <a14:m>
                            <m:oMath xmlns:m="http://schemas.openxmlformats.org/officeDocument/2006/math">
                              <m:r>
                                <a:rPr kumimoji="1" lang="en-US" altLang="ja-JP" sz="2000" dirty="0" smtClean="0">
                                  <a:latin typeface="Cambria Math" panose="02040503050406030204" pitchFamily="18" charset="0"/>
                                </a:rPr>
                                <m:t>𝑎</m:t>
                              </m:r>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N</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V</m:t>
                              </m:r>
                            </m:oMath>
                          </a14:m>
                          <a:r>
                            <a:rPr kumimoji="1" lang="en-US" altLang="ja-JP" sz="2000" dirty="0" smtClean="0"/>
                            <a:t>]</a:t>
                          </a:r>
                          <a:endParaRPr kumimoji="1" lang="ja-JP" altLang="en-US" sz="2000" dirty="0"/>
                        </a:p>
                      </a:txBody>
                      <a:tcPr marL="68580" marR="68580" marT="34290" marB="34290">
                        <a:solidFill>
                          <a:schemeClr val="bg1"/>
                        </a:solidFill>
                      </a:tcPr>
                    </a:tc>
                    <a:tc>
                      <a:txBody>
                        <a:bodyPr/>
                        <a:lstStyle/>
                        <a:p>
                          <a:r>
                            <a:rPr kumimoji="1" lang="ja-JP" altLang="en-US" sz="2000" dirty="0" smtClean="0"/>
                            <a:t>台車にある一定の電圧を加える方法</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752696628"/>
                      </a:ext>
                    </a:extLst>
                  </a:tr>
                  <a:tr h="340433">
                    <a:tc>
                      <a:txBody>
                        <a:bodyPr/>
                        <a:lstStyle/>
                        <a:p>
                          <a14:m>
                            <m:oMath xmlns:m="http://schemas.openxmlformats.org/officeDocument/2006/math">
                              <m:sSub>
                                <m:sSubPr>
                                  <m:ctrlPr>
                                    <a:rPr kumimoji="1" lang="en-US" altLang="ja-JP" sz="2000" i="1" smtClean="0">
                                      <a:latin typeface="Cambria Math" panose="02040503050406030204" pitchFamily="18" charset="0"/>
                                    </a:rPr>
                                  </m:ctrlPr>
                                </m:sSubPr>
                                <m:e>
                                  <m:r>
                                    <m:rPr>
                                      <m:sty m:val="p"/>
                                    </m:rPr>
                                    <a:rPr kumimoji="1" lang="en-US" altLang="ja-JP" sz="2000" smtClean="0">
                                      <a:latin typeface="Cambria Math" panose="02040503050406030204" pitchFamily="18" charset="0"/>
                                    </a:rPr>
                                    <m:t>c</m:t>
                                  </m:r>
                                </m:e>
                                <m:sub>
                                  <m:r>
                                    <a:rPr kumimoji="1" lang="en-US" altLang="ja-JP" sz="2000" smtClean="0">
                                      <a:latin typeface="Cambria Math" panose="02040503050406030204" pitchFamily="18" charset="0"/>
                                    </a:rPr>
                                    <m:t>1</m:t>
                                  </m:r>
                                </m:sub>
                              </m:sSub>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V</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m</m:t>
                              </m:r>
                            </m:oMath>
                          </a14:m>
                          <a:r>
                            <a:rPr kumimoji="1" lang="en-US" altLang="ja-JP" sz="2000" dirty="0" smtClean="0"/>
                            <a:t>]</a:t>
                          </a:r>
                          <a:endParaRPr kumimoji="1" lang="ja-JP" altLang="en-US" sz="2000" dirty="0"/>
                        </a:p>
                      </a:txBody>
                      <a:tcPr marL="68580" marR="68580" marT="34290" marB="34290">
                        <a:solidFill>
                          <a:schemeClr val="bg1"/>
                        </a:solidFill>
                      </a:tcPr>
                    </a:tc>
                    <a:tc rowSpan="2">
                      <a:txBody>
                        <a:bodyPr/>
                        <a:lstStyle/>
                        <a:p>
                          <a:r>
                            <a:rPr kumimoji="1" lang="ja-JP" altLang="en-US" sz="2000" dirty="0" smtClean="0"/>
                            <a:t>最初から設定してあるものを</a:t>
                          </a:r>
                          <a:endParaRPr kumimoji="1" lang="en-US" altLang="ja-JP" sz="2000" dirty="0" smtClean="0"/>
                        </a:p>
                        <a:p>
                          <a:r>
                            <a:rPr kumimoji="1" lang="ja-JP" altLang="en-US" sz="2000" dirty="0" smtClean="0"/>
                            <a:t>使用</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101253240"/>
                      </a:ext>
                    </a:extLst>
                  </a:tr>
                  <a:tr h="340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1" lang="en-US" altLang="ja-JP" sz="2000" i="1" smtClean="0">
                                      <a:latin typeface="Cambria Math" panose="02040503050406030204" pitchFamily="18" charset="0"/>
                                    </a:rPr>
                                  </m:ctrlPr>
                                </m:sSubPr>
                                <m:e>
                                  <m:r>
                                    <m:rPr>
                                      <m:sty m:val="p"/>
                                    </m:rPr>
                                    <a:rPr kumimoji="1" lang="en-US" altLang="ja-JP" sz="2000" smtClean="0">
                                      <a:latin typeface="Cambria Math" panose="02040503050406030204" pitchFamily="18" charset="0"/>
                                    </a:rPr>
                                    <m:t>c</m:t>
                                  </m:r>
                                </m:e>
                                <m:sub>
                                  <m:r>
                                    <a:rPr kumimoji="1" lang="en-US" altLang="ja-JP" sz="2000" smtClean="0">
                                      <a:latin typeface="Cambria Math" panose="02040503050406030204" pitchFamily="18" charset="0"/>
                                    </a:rPr>
                                    <m:t>2</m:t>
                                  </m:r>
                                </m:sub>
                              </m:sSub>
                            </m:oMath>
                          </a14:m>
                          <a:r>
                            <a:rPr kumimoji="1" lang="en-US" altLang="ja-JP" sz="2000" dirty="0" smtClean="0"/>
                            <a:t>[</a:t>
                          </a:r>
                          <a14:m>
                            <m:oMath xmlns:m="http://schemas.openxmlformats.org/officeDocument/2006/math">
                              <m:r>
                                <m:rPr>
                                  <m:sty m:val="p"/>
                                </m:rPr>
                                <a:rPr kumimoji="1" lang="en-US" altLang="ja-JP" sz="2000" dirty="0" smtClean="0">
                                  <a:latin typeface="Cambria Math" panose="02040503050406030204" pitchFamily="18" charset="0"/>
                                </a:rPr>
                                <m:t>V</m:t>
                              </m:r>
                              <m:r>
                                <a:rPr kumimoji="1" lang="en-US" altLang="ja-JP" sz="2000" dirty="0" smtClean="0">
                                  <a:latin typeface="Cambria Math" panose="02040503050406030204" pitchFamily="18" charset="0"/>
                                </a:rPr>
                                <m:t>/</m:t>
                              </m:r>
                              <m:r>
                                <m:rPr>
                                  <m:sty m:val="p"/>
                                </m:rPr>
                                <a:rPr kumimoji="1" lang="en-US" altLang="ja-JP" sz="2000" dirty="0" smtClean="0">
                                  <a:latin typeface="Cambria Math" panose="02040503050406030204" pitchFamily="18" charset="0"/>
                                </a:rPr>
                                <m:t>m</m:t>
                              </m:r>
                            </m:oMath>
                          </a14:m>
                          <a:r>
                            <a:rPr kumimoji="1" lang="en-US" altLang="ja-JP" sz="2000" dirty="0" smtClean="0"/>
                            <a:t>]</a:t>
                          </a:r>
                          <a:endParaRPr kumimoji="1" lang="ja-JP" altLang="en-US" sz="2000" dirty="0"/>
                        </a:p>
                      </a:txBody>
                      <a:tcPr marL="68580" marR="68580" marT="34290" marB="34290">
                        <a:solidFill>
                          <a:schemeClr val="bg1"/>
                        </a:solid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867710360"/>
                      </a:ext>
                    </a:extLst>
                  </a:tr>
                </a:tbl>
              </a:graphicData>
            </a:graphic>
          </p:graphicFrame>
        </mc:Choice>
        <mc:Fallback>
          <p:graphicFrame>
            <p:nvGraphicFramePr>
              <p:cNvPr id="8" name="表 7"/>
              <p:cNvGraphicFramePr>
                <a:graphicFrameLocks noGrp="1"/>
              </p:cNvGraphicFramePr>
              <p:nvPr>
                <p:extLst>
                  <p:ext uri="{D42A27DB-BD31-4B8C-83A1-F6EECF244321}">
                    <p14:modId xmlns:p14="http://schemas.microsoft.com/office/powerpoint/2010/main" val="2126426890"/>
                  </p:ext>
                </p:extLst>
              </p:nvPr>
            </p:nvGraphicFramePr>
            <p:xfrm>
              <a:off x="552449" y="2744518"/>
              <a:ext cx="7691968" cy="4038600"/>
            </p:xfrm>
            <a:graphic>
              <a:graphicData uri="http://schemas.openxmlformats.org/drawingml/2006/table">
                <a:tbl>
                  <a:tblPr firstRow="1" bandRow="1">
                    <a:tableStyleId>{D7AC3CCA-C797-4891-BE02-D94E43425B78}</a:tableStyleId>
                  </a:tblPr>
                  <a:tblGrid>
                    <a:gridCol w="3845984">
                      <a:extLst>
                        <a:ext uri="{9D8B030D-6E8A-4147-A177-3AD203B41FA5}">
                          <a16:colId xmlns:a16="http://schemas.microsoft.com/office/drawing/2014/main" val="2807294428"/>
                        </a:ext>
                      </a:extLst>
                    </a:gridCol>
                    <a:gridCol w="3845984">
                      <a:extLst>
                        <a:ext uri="{9D8B030D-6E8A-4147-A177-3AD203B41FA5}">
                          <a16:colId xmlns:a16="http://schemas.microsoft.com/office/drawing/2014/main" val="2016220413"/>
                        </a:ext>
                      </a:extLst>
                    </a:gridCol>
                  </a:tblGrid>
                  <a:tr h="373380">
                    <a:tc>
                      <a:txBody>
                        <a:bodyPr/>
                        <a:lstStyle/>
                        <a:p>
                          <a:r>
                            <a:rPr kumimoji="1" lang="ja-JP" altLang="en-US" sz="2000" dirty="0" smtClean="0"/>
                            <a:t>パラメータ</a:t>
                          </a:r>
                          <a:endParaRPr kumimoji="1" lang="ja-JP" altLang="en-US" sz="2000" dirty="0"/>
                        </a:p>
                      </a:txBody>
                      <a:tcPr marL="68580" marR="68580" marT="34290" marB="34290"/>
                    </a:tc>
                    <a:tc>
                      <a:txBody>
                        <a:bodyPr/>
                        <a:lstStyle/>
                        <a:p>
                          <a:r>
                            <a:rPr kumimoji="1" lang="ja-JP" altLang="en-US" sz="2000" dirty="0" smtClean="0"/>
                            <a:t>測定法</a:t>
                          </a:r>
                          <a:endParaRPr kumimoji="1" lang="ja-JP" altLang="en-US" sz="2000" dirty="0"/>
                        </a:p>
                      </a:txBody>
                      <a:tcPr marL="68580" marR="68580" marT="34290" marB="34290"/>
                    </a:tc>
                    <a:extLst>
                      <a:ext uri="{0D108BD9-81ED-4DB2-BD59-A6C34878D82A}">
                        <a16:rowId xmlns:a16="http://schemas.microsoft.com/office/drawing/2014/main" val="2407631616"/>
                      </a:ext>
                    </a:extLst>
                  </a:tr>
                  <a:tr h="373380">
                    <a:tc>
                      <a:txBody>
                        <a:bodyPr/>
                        <a:lstStyle/>
                        <a:p>
                          <a:endParaRPr lang="ja-JP"/>
                        </a:p>
                      </a:txBody>
                      <a:tcPr marL="68580" marR="68580" marT="34290" marB="34290">
                        <a:blipFill>
                          <a:blip r:embed="rId3"/>
                          <a:stretch>
                            <a:fillRect l="-158" t="-108065" r="-100158" b="-903226"/>
                          </a:stretch>
                        </a:blipFill>
                      </a:tcPr>
                    </a:tc>
                    <a:tc rowSpan="2">
                      <a:txBody>
                        <a:bodyPr/>
                        <a:lstStyle/>
                        <a:p>
                          <a:r>
                            <a:rPr kumimoji="1" lang="ja-JP" altLang="en-US" sz="2000" dirty="0" smtClean="0"/>
                            <a:t>器具を用いて測定</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127931767"/>
                      </a:ext>
                    </a:extLst>
                  </a:tr>
                  <a:tr h="373380">
                    <a:tc>
                      <a:txBody>
                        <a:bodyPr/>
                        <a:lstStyle/>
                        <a:p>
                          <a:endParaRPr lang="ja-JP"/>
                        </a:p>
                      </a:txBody>
                      <a:tcPr marL="68580" marR="68580" marT="34290" marB="34290">
                        <a:blipFill>
                          <a:blip r:embed="rId3"/>
                          <a:stretch>
                            <a:fillRect l="-158" t="-211475" r="-100158" b="-818033"/>
                          </a:stretch>
                        </a:blip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1660236730"/>
                      </a:ext>
                    </a:extLst>
                  </a:tr>
                  <a:tr h="373380">
                    <a:tc>
                      <a:txBody>
                        <a:bodyPr/>
                        <a:lstStyle/>
                        <a:p>
                          <a:endParaRPr lang="ja-JP"/>
                        </a:p>
                      </a:txBody>
                      <a:tcPr marL="68580" marR="68580" marT="34290" marB="34290">
                        <a:blipFill>
                          <a:blip r:embed="rId3"/>
                          <a:stretch>
                            <a:fillRect l="-158" t="-311475" r="-100158" b="-718033"/>
                          </a:stretch>
                        </a:blipFill>
                      </a:tcPr>
                    </a:tc>
                    <a:tc rowSpan="2">
                      <a:txBody>
                        <a:bodyPr/>
                        <a:lstStyle/>
                        <a:p>
                          <a:r>
                            <a:rPr kumimoji="1" lang="ja-JP" altLang="en-US" sz="2000" dirty="0" smtClean="0"/>
                            <a:t>ステップ応答による方法とフィードバック入力による方法</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64144453"/>
                      </a:ext>
                    </a:extLst>
                  </a:tr>
                  <a:tr h="373380">
                    <a:tc>
                      <a:txBody>
                        <a:bodyPr/>
                        <a:lstStyle/>
                        <a:p>
                          <a:endParaRPr lang="ja-JP"/>
                        </a:p>
                      </a:txBody>
                      <a:tcPr marL="68580" marR="68580" marT="34290" marB="34290">
                        <a:blipFill>
                          <a:blip r:embed="rId3"/>
                          <a:stretch>
                            <a:fillRect l="-158" t="-411475" r="-100158" b="-618033"/>
                          </a:stretch>
                        </a:blip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4041575621"/>
                      </a:ext>
                    </a:extLst>
                  </a:tr>
                  <a:tr h="373380">
                    <a:tc>
                      <a:txBody>
                        <a:bodyPr/>
                        <a:lstStyle/>
                        <a:p>
                          <a:endParaRPr lang="ja-JP"/>
                        </a:p>
                      </a:txBody>
                      <a:tcPr marL="68580" marR="68580" marT="34290" marB="34290">
                        <a:blipFill>
                          <a:blip r:embed="rId3"/>
                          <a:stretch>
                            <a:fillRect l="-158" t="-503226" r="-100158" b="-508065"/>
                          </a:stretch>
                        </a:blipFill>
                      </a:tcPr>
                    </a:tc>
                    <a:tc rowSpan="2">
                      <a:txBody>
                        <a:bodyPr/>
                        <a:lstStyle/>
                        <a:p>
                          <a:r>
                            <a:rPr kumimoji="1" lang="ja-JP" altLang="en-US" sz="2000" dirty="0" smtClean="0"/>
                            <a:t>振子の自由振動による方法</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372481972"/>
                      </a:ext>
                    </a:extLst>
                  </a:tr>
                  <a:tr h="373380">
                    <a:tc>
                      <a:txBody>
                        <a:bodyPr/>
                        <a:lstStyle/>
                        <a:p>
                          <a:endParaRPr lang="ja-JP"/>
                        </a:p>
                      </a:txBody>
                      <a:tcPr marL="68580" marR="68580" marT="34290" marB="34290">
                        <a:blipFill>
                          <a:blip r:embed="rId3"/>
                          <a:stretch>
                            <a:fillRect l="-158" t="-613115" r="-100158" b="-416393"/>
                          </a:stretch>
                        </a:blip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2528291233"/>
                      </a:ext>
                    </a:extLst>
                  </a:tr>
                  <a:tr h="678180">
                    <a:tc>
                      <a:txBody>
                        <a:bodyPr/>
                        <a:lstStyle/>
                        <a:p>
                          <a:endParaRPr lang="ja-JP"/>
                        </a:p>
                      </a:txBody>
                      <a:tcPr marL="68580" marR="68580" marT="34290" marB="34290">
                        <a:blipFill>
                          <a:blip r:embed="rId3"/>
                          <a:stretch>
                            <a:fillRect l="-158" t="-391892" r="-100158" b="-128829"/>
                          </a:stretch>
                        </a:blipFill>
                      </a:tcPr>
                    </a:tc>
                    <a:tc>
                      <a:txBody>
                        <a:bodyPr/>
                        <a:lstStyle/>
                        <a:p>
                          <a:r>
                            <a:rPr kumimoji="1" lang="ja-JP" altLang="en-US" sz="2000" dirty="0" smtClean="0"/>
                            <a:t>台車にある一定の電圧を加える方法</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752696628"/>
                      </a:ext>
                    </a:extLst>
                  </a:tr>
                  <a:tr h="373380">
                    <a:tc>
                      <a:txBody>
                        <a:bodyPr/>
                        <a:lstStyle/>
                        <a:p>
                          <a:endParaRPr lang="ja-JP"/>
                        </a:p>
                      </a:txBody>
                      <a:tcPr marL="68580" marR="68580" marT="34290" marB="34290">
                        <a:blipFill>
                          <a:blip r:embed="rId3"/>
                          <a:stretch>
                            <a:fillRect l="-158" t="-880645" r="-100158" b="-130645"/>
                          </a:stretch>
                        </a:blipFill>
                      </a:tcPr>
                    </a:tc>
                    <a:tc rowSpan="2">
                      <a:txBody>
                        <a:bodyPr/>
                        <a:lstStyle/>
                        <a:p>
                          <a:r>
                            <a:rPr kumimoji="1" lang="ja-JP" altLang="en-US" sz="2000" dirty="0" smtClean="0"/>
                            <a:t>最初から設定してあるものを</a:t>
                          </a:r>
                          <a:endParaRPr kumimoji="1" lang="en-US" altLang="ja-JP" sz="2000" dirty="0" smtClean="0"/>
                        </a:p>
                        <a:p>
                          <a:r>
                            <a:rPr kumimoji="1" lang="ja-JP" altLang="en-US" sz="2000" dirty="0" smtClean="0"/>
                            <a:t>使用</a:t>
                          </a:r>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101253240"/>
                      </a:ext>
                    </a:extLst>
                  </a:tr>
                  <a:tr h="373380">
                    <a:tc>
                      <a:txBody>
                        <a:bodyPr/>
                        <a:lstStyle/>
                        <a:p>
                          <a:endParaRPr lang="ja-JP"/>
                        </a:p>
                      </a:txBody>
                      <a:tcPr marL="68580" marR="68580" marT="34290" marB="34290">
                        <a:blipFill>
                          <a:blip r:embed="rId3"/>
                          <a:stretch>
                            <a:fillRect l="-158" t="-996721" r="-100158" b="-32787"/>
                          </a:stretch>
                        </a:blipFill>
                      </a:tcPr>
                    </a:tc>
                    <a:tc vMerge="1">
                      <a:txBody>
                        <a:bodyPr/>
                        <a:lstStyle/>
                        <a:p>
                          <a:endParaRPr kumimoji="1" lang="ja-JP" altLang="en-US" sz="2000" dirty="0"/>
                        </a:p>
                      </a:txBody>
                      <a:tcPr marL="68580" marR="68580" marT="34290" marB="34290">
                        <a:solidFill>
                          <a:schemeClr val="bg1"/>
                        </a:solidFill>
                      </a:tcPr>
                    </a:tc>
                    <a:extLst>
                      <a:ext uri="{0D108BD9-81ED-4DB2-BD59-A6C34878D82A}">
                        <a16:rowId xmlns:a16="http://schemas.microsoft.com/office/drawing/2014/main" val="3867710360"/>
                      </a:ext>
                    </a:extLst>
                  </a:tr>
                </a:tbl>
              </a:graphicData>
            </a:graphic>
          </p:graphicFrame>
        </mc:Fallback>
      </mc:AlternateContent>
    </p:spTree>
    <p:extLst>
      <p:ext uri="{BB962C8B-B14F-4D97-AF65-F5344CB8AC3E}">
        <p14:creationId xmlns:p14="http://schemas.microsoft.com/office/powerpoint/2010/main" val="2780847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M</a:t>
            </a:r>
            <a:r>
              <a:rPr lang="ja-JP" altLang="en-US" dirty="0"/>
              <a:t>と</a:t>
            </a:r>
            <a:r>
              <a:rPr lang="en-US" altLang="ja-JP" dirty="0"/>
              <a:t>f</a:t>
            </a:r>
            <a:r>
              <a:rPr lang="ja-JP" altLang="en-US" dirty="0" smtClean="0"/>
              <a:t>の</a:t>
            </a:r>
            <a:r>
              <a:rPr lang="ja-JP" altLang="en-US" dirty="0"/>
              <a:t>決定</a:t>
            </a:r>
            <a:endParaRPr kumimoji="1" lang="ja-JP" altLang="en-US" dirty="0"/>
          </a:p>
        </p:txBody>
      </p:sp>
      <p:sp>
        <p:nvSpPr>
          <p:cNvPr id="5" name="コンテンツ プレースホルダー 4"/>
          <p:cNvSpPr>
            <a:spLocks noGrp="1"/>
          </p:cNvSpPr>
          <p:nvPr>
            <p:ph idx="1"/>
          </p:nvPr>
        </p:nvSpPr>
        <p:spPr>
          <a:xfrm>
            <a:off x="0" y="1325563"/>
            <a:ext cx="9144000" cy="5532437"/>
          </a:xfrm>
        </p:spPr>
        <p:txBody>
          <a:bodyPr>
            <a:normAutofit lnSpcReduction="10000"/>
          </a:bodyPr>
          <a:lstStyle/>
          <a:p>
            <a:r>
              <a:rPr kumimoji="1" lang="ja-JP" altLang="en-US" dirty="0" smtClean="0"/>
              <a:t>二通りで</a:t>
            </a:r>
            <a:r>
              <a:rPr kumimoji="1" lang="en-US" altLang="ja-JP" dirty="0" smtClean="0"/>
              <a:t>M</a:t>
            </a:r>
            <a:r>
              <a:rPr kumimoji="1" lang="ja-JP" altLang="en-US" dirty="0" smtClean="0"/>
              <a:t>と</a:t>
            </a:r>
            <a:r>
              <a:rPr kumimoji="1" lang="ja-JP" altLang="en-US" dirty="0" err="1" smtClean="0"/>
              <a:t>ｆ</a:t>
            </a:r>
            <a:r>
              <a:rPr kumimoji="1" lang="ja-JP" altLang="en-US" dirty="0" smtClean="0"/>
              <a:t>を同定したが本実験ではステップ応答により同定した</a:t>
            </a:r>
            <a:r>
              <a:rPr kumimoji="1" lang="en-US" altLang="ja-JP" dirty="0" smtClean="0"/>
              <a:t>M</a:t>
            </a:r>
            <a:r>
              <a:rPr kumimoji="1" lang="ja-JP" altLang="en-US" dirty="0" smtClean="0"/>
              <a:t>と</a:t>
            </a:r>
            <a:r>
              <a:rPr kumimoji="1" lang="ja-JP" altLang="en-US" dirty="0" err="1" smtClean="0"/>
              <a:t>ｆ</a:t>
            </a:r>
            <a:r>
              <a:rPr kumimoji="1" lang="ja-JP" altLang="en-US" dirty="0" smtClean="0"/>
              <a:t>を用いる</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smtClean="0"/>
              <a:t>フィードバックによる方法は飽和器を含めて考えていないので正確な値が求まらない</a:t>
            </a:r>
            <a:endParaRPr kumimoji="1" lang="en-US" altLang="ja-JP" dirty="0" smtClean="0"/>
          </a:p>
          <a:p>
            <a:endParaRPr kumimoji="1" lang="ja-JP" altLang="en-US"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533" y="2055178"/>
            <a:ext cx="7010400" cy="3734541"/>
          </a:xfrm>
          <a:prstGeom prst="rect">
            <a:avLst/>
          </a:prstGeom>
        </p:spPr>
      </p:pic>
    </p:spTree>
    <p:extLst>
      <p:ext uri="{BB962C8B-B14F-4D97-AF65-F5344CB8AC3E}">
        <p14:creationId xmlns:p14="http://schemas.microsoft.com/office/powerpoint/2010/main" val="1280397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50325" y="2377132"/>
            <a:ext cx="7222524" cy="2746906"/>
          </a:xfrm>
          <a:prstGeom prst="rect">
            <a:avLst/>
          </a:prstGeom>
          <a:noFill/>
        </p:spPr>
        <p:txBody>
          <a:bodyPr wrap="square" rtlCol="0">
            <a:spAutoFit/>
          </a:bodyPr>
          <a:lstStyle/>
          <a:p>
            <a:r>
              <a:rPr lang="ja-JP" altLang="en-US" sz="6600" dirty="0"/>
              <a:t>ここまで理論</a:t>
            </a:r>
            <a:endParaRPr lang="en-US" altLang="ja-JP" sz="6600" dirty="0"/>
          </a:p>
          <a:p>
            <a:r>
              <a:rPr lang="ja-JP" altLang="en-US" sz="6600" dirty="0"/>
              <a:t>ここから各自実験</a:t>
            </a:r>
            <a:endParaRPr lang="en-US" altLang="ja-JP" sz="6600" dirty="0"/>
          </a:p>
          <a:p>
            <a:r>
              <a:rPr lang="en-US" altLang="ja-JP" sz="1350" dirty="0"/>
              <a:t/>
            </a:r>
            <a:br>
              <a:rPr lang="en-US" altLang="ja-JP" sz="1350" dirty="0"/>
            </a:br>
            <a:r>
              <a:rPr lang="en-US" altLang="ja-JP" sz="1350" dirty="0"/>
              <a:t/>
            </a:r>
            <a:br>
              <a:rPr lang="en-US" altLang="ja-JP" sz="1350" dirty="0"/>
            </a:br>
            <a:endParaRPr lang="ja-JP" altLang="en-US" sz="1350" dirty="0"/>
          </a:p>
        </p:txBody>
      </p:sp>
      <p:sp>
        <p:nvSpPr>
          <p:cNvPr id="5" name="タイトル 4"/>
          <p:cNvSpPr>
            <a:spLocks noGrp="1"/>
          </p:cNvSpPr>
          <p:nvPr>
            <p:ph type="title"/>
          </p:nvPr>
        </p:nvSpPr>
        <p:spPr/>
        <p:txBody>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2883719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パラメータの検証（振り子の自由振動シミュレーション）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658021"/>
            <a:ext cx="9144000" cy="4867520"/>
          </a:xfrm>
        </p:spPr>
      </p:pic>
    </p:spTree>
    <p:extLst>
      <p:ext uri="{BB962C8B-B14F-4D97-AF65-F5344CB8AC3E}">
        <p14:creationId xmlns:p14="http://schemas.microsoft.com/office/powerpoint/2010/main" val="2051298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パラメータの検証（台車のステップ応答シミュレーション）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7260" y="2156336"/>
            <a:ext cx="8206740" cy="4369968"/>
          </a:xfrm>
        </p:spPr>
      </p:pic>
    </p:spTree>
    <p:extLst>
      <p:ext uri="{BB962C8B-B14F-4D97-AF65-F5344CB8AC3E}">
        <p14:creationId xmlns:p14="http://schemas.microsoft.com/office/powerpoint/2010/main" val="17036197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kumimoji="1" lang="ja-JP" altLang="en-US" dirty="0" smtClean="0"/>
              <a:t>パラメータの検証（台車のフィードバックシミュレーション）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 y="1383701"/>
            <a:ext cx="9144000" cy="4867520"/>
          </a:xfrm>
        </p:spPr>
      </p:pic>
    </p:spTree>
    <p:extLst>
      <p:ext uri="{BB962C8B-B14F-4D97-AF65-F5344CB8AC3E}">
        <p14:creationId xmlns:p14="http://schemas.microsoft.com/office/powerpoint/2010/main" val="2687117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p:pic>
        <p:nvPicPr>
          <p:cNvPr id="2" name="コンテンツ プレースホルダー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929629"/>
            <a:ext cx="4572000" cy="2928371"/>
          </a:xfr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999" y="3929629"/>
            <a:ext cx="4545457" cy="2928371"/>
          </a:xfrm>
          <a:prstGeom prst="rect">
            <a:avLst/>
          </a:prstGeom>
        </p:spPr>
      </p:pic>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2367247359"/>
                  </p:ext>
                </p:extLst>
              </p:nvPr>
            </p:nvGraphicFramePr>
            <p:xfrm>
              <a:off x="0" y="1405433"/>
              <a:ext cx="9117456" cy="244432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724014147"/>
                        </a:ext>
                      </a:extLst>
                    </a:gridCol>
                    <a:gridCol w="2279364">
                      <a:extLst>
                        <a:ext uri="{9D8B030D-6E8A-4147-A177-3AD203B41FA5}">
                          <a16:colId xmlns:a16="http://schemas.microsoft.com/office/drawing/2014/main" val="4126514919"/>
                        </a:ext>
                      </a:extLst>
                    </a:gridCol>
                    <a:gridCol w="2279364">
                      <a:extLst>
                        <a:ext uri="{9D8B030D-6E8A-4147-A177-3AD203B41FA5}">
                          <a16:colId xmlns:a16="http://schemas.microsoft.com/office/drawing/2014/main" val="744423639"/>
                        </a:ext>
                      </a:extLst>
                    </a:gridCol>
                    <a:gridCol w="2279364">
                      <a:extLst>
                        <a:ext uri="{9D8B030D-6E8A-4147-A177-3AD203B41FA5}">
                          <a16:colId xmlns:a16="http://schemas.microsoft.com/office/drawing/2014/main" val="3907639578"/>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3723468640"/>
                      </a:ext>
                    </a:extLst>
                  </a:tr>
                  <a:tr h="582083">
                    <a:tc>
                      <a:txBody>
                        <a:bodyPr/>
                        <a:lstStyle/>
                        <a:p>
                          <a:pPr algn="ctr"/>
                          <a:r>
                            <a:rPr kumimoji="1" lang="en-US" altLang="ja-JP" sz="3200" dirty="0" smtClean="0">
                              <a:solidFill>
                                <a:srgbClr val="A324D9"/>
                              </a:solidFill>
                            </a:rPr>
                            <a:t>Q1</a:t>
                          </a:r>
                          <a:endParaRPr kumimoji="1" lang="ja-JP" altLang="en-US" sz="3200" dirty="0">
                            <a:solidFill>
                              <a:srgbClr val="A324D9"/>
                            </a:solidFill>
                          </a:endParaRPr>
                        </a:p>
                      </a:txBody>
                      <a:tcPr>
                        <a:solidFill>
                          <a:schemeClr val="bg1"/>
                        </a:solidFill>
                      </a:tcPr>
                    </a:tc>
                    <a:tc>
                      <a:txBody>
                        <a:bodyPr/>
                        <a:lstStyle/>
                        <a:p>
                          <a14:m>
                            <m:oMathPara xmlns:m="http://schemas.openxmlformats.org/officeDocument/2006/math">
                              <m:oMathParaPr>
                                <m:jc m:val="centerGroup"/>
                              </m:oMathParaPr>
                              <m:oMath xmlns:m="http://schemas.openxmlformats.org/officeDocument/2006/math">
                                <m:r>
                                  <a:rPr kumimoji="1" lang="en-US" altLang="ja-JP" i="1" dirty="0" smtClean="0">
                                    <a:solidFill>
                                      <a:srgbClr val="A324D9"/>
                                    </a:solidFill>
                                    <a:latin typeface="Cambria Math" panose="02040503050406030204" pitchFamily="18" charset="0"/>
                                  </a:rPr>
                                  <m:t>𝑑𝑖𝑎𝑔</m:t>
                                </m:r>
                                <m:r>
                                  <a:rPr kumimoji="1" lang="en-US" altLang="ja-JP" i="1" dirty="0" smtClean="0">
                                    <a:solidFill>
                                      <a:srgbClr val="A324D9"/>
                                    </a:solidFill>
                                    <a:latin typeface="Cambria Math" panose="02040503050406030204" pitchFamily="18" charset="0"/>
                                  </a:rPr>
                                  <m:t>(1</m:t>
                                </m:r>
                                <m:r>
                                  <a:rPr kumimoji="1" lang="en-US" altLang="ja-JP" i="1" dirty="0" smtClean="0">
                                    <a:solidFill>
                                      <a:srgbClr val="A324D9"/>
                                    </a:solidFill>
                                    <a:latin typeface="Cambria Math" panose="02040503050406030204" pitchFamily="18" charset="0"/>
                                  </a:rPr>
                                  <m:t>𝐸</m:t>
                                </m:r>
                                <m:r>
                                  <a:rPr kumimoji="1" lang="en-US" altLang="ja-JP" i="1" dirty="0" smtClean="0">
                                    <a:solidFill>
                                      <a:srgbClr val="A324D9"/>
                                    </a:solidFill>
                                    <a:latin typeface="Cambria Math" panose="02040503050406030204" pitchFamily="18" charset="0"/>
                                  </a:rPr>
                                  <m:t>5,1</m:t>
                                </m:r>
                                <m:r>
                                  <a:rPr kumimoji="1" lang="en-US" altLang="ja-JP" i="1" dirty="0" smtClean="0">
                                    <a:solidFill>
                                      <a:srgbClr val="A324D9"/>
                                    </a:solidFill>
                                    <a:latin typeface="Cambria Math" panose="02040503050406030204" pitchFamily="18" charset="0"/>
                                  </a:rPr>
                                  <m:t>𝐸</m:t>
                                </m:r>
                                <m:r>
                                  <a:rPr kumimoji="1" lang="en-US" altLang="ja-JP" i="1" dirty="0" smtClean="0">
                                    <a:solidFill>
                                      <a:srgbClr val="A324D9"/>
                                    </a:solidFill>
                                    <a:latin typeface="Cambria Math" panose="02040503050406030204" pitchFamily="18" charset="0"/>
                                  </a:rPr>
                                  <m:t>5,1,1)</m:t>
                                </m:r>
                              </m:oMath>
                            </m:oMathPara>
                          </a14:m>
                          <a:endParaRPr kumimoji="1" lang="ja-JP" altLang="en-US" dirty="0">
                            <a:solidFill>
                              <a:srgbClr val="A324D9"/>
                            </a:solidFill>
                          </a:endParaRPr>
                        </a:p>
                      </a:txBody>
                      <a:tcPr>
                        <a:solidFill>
                          <a:schemeClr val="bg1"/>
                        </a:solidFill>
                      </a:tcPr>
                    </a:tc>
                    <a:tc>
                      <a:txBody>
                        <a:bodyPr/>
                        <a:lstStyle/>
                        <a:p>
                          <a14:m>
                            <m:oMathPara xmlns:m="http://schemas.openxmlformats.org/officeDocument/2006/math">
                              <m:oMathParaPr>
                                <m:jc m:val="centerGroup"/>
                              </m:oMathParaPr>
                              <m:oMath xmlns:m="http://schemas.openxmlformats.org/officeDocument/2006/math">
                                <m:r>
                                  <a:rPr kumimoji="1" lang="en-US" altLang="ja-JP" i="1" dirty="0" smtClean="0">
                                    <a:solidFill>
                                      <a:srgbClr val="A324D9"/>
                                    </a:solidFill>
                                    <a:latin typeface="Cambria Math" panose="02040503050406030204" pitchFamily="18" charset="0"/>
                                  </a:rPr>
                                  <m:t>((−60,0),(−60,0))’</m:t>
                                </m:r>
                              </m:oMath>
                            </m:oMathPara>
                          </a14:m>
                          <a:endParaRPr kumimoji="1" lang="ja-JP" altLang="en-US" dirty="0">
                            <a:solidFill>
                              <a:srgbClr val="A324D9"/>
                            </a:solidFill>
                          </a:endParaRPr>
                        </a:p>
                      </a:txBody>
                      <a:tcPr>
                        <a:solidFill>
                          <a:schemeClr val="bg1"/>
                        </a:solidFill>
                      </a:tcPr>
                    </a:tc>
                    <a:tc>
                      <a:txBody>
                        <a:bodyPr/>
                        <a:lstStyle/>
                        <a:p>
                          <a14:m>
                            <m:oMathPara xmlns:m="http://schemas.openxmlformats.org/officeDocument/2006/math">
                              <m:oMathParaPr>
                                <m:jc m:val="centerGroup"/>
                              </m:oMathParaPr>
                              <m:oMath xmlns:m="http://schemas.openxmlformats.org/officeDocument/2006/math">
                                <m:r>
                                  <a:rPr kumimoji="1" lang="en-US" altLang="ja-JP" i="1" dirty="0" smtClean="0">
                                    <a:solidFill>
                                      <a:srgbClr val="A324D9"/>
                                    </a:solidFill>
                                    <a:latin typeface="Cambria Math" panose="02040503050406030204" pitchFamily="18" charset="0"/>
                                  </a:rPr>
                                  <m:t>0.005</m:t>
                                </m:r>
                              </m:oMath>
                            </m:oMathPara>
                          </a14:m>
                          <a:endParaRPr kumimoji="1" lang="ja-JP" altLang="en-US" dirty="0">
                            <a:solidFill>
                              <a:srgbClr val="A324D9"/>
                            </a:solidFill>
                          </a:endParaRPr>
                        </a:p>
                      </a:txBody>
                      <a:tcPr>
                        <a:solidFill>
                          <a:schemeClr val="bg1"/>
                        </a:solidFill>
                      </a:tcPr>
                    </a:tc>
                    <a:extLst>
                      <a:ext uri="{0D108BD9-81ED-4DB2-BD59-A6C34878D82A}">
                        <a16:rowId xmlns:a16="http://schemas.microsoft.com/office/drawing/2014/main" val="1452896102"/>
                      </a:ext>
                    </a:extLst>
                  </a:tr>
                  <a:tr h="582083">
                    <a:tc>
                      <a:txBody>
                        <a:bodyPr/>
                        <a:lstStyle/>
                        <a:p>
                          <a:pPr algn="ctr"/>
                          <a:r>
                            <a:rPr kumimoji="1" lang="en-US" altLang="ja-JP" sz="3200" dirty="0" smtClean="0">
                              <a:solidFill>
                                <a:srgbClr val="14A67E"/>
                              </a:solidFill>
                            </a:rPr>
                            <a:t>Q2</a:t>
                          </a:r>
                          <a:endParaRPr kumimoji="1" lang="ja-JP" altLang="en-US" sz="3200" dirty="0">
                            <a:solidFill>
                              <a:srgbClr val="14A67E"/>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14A67E"/>
                                    </a:solidFill>
                                    <a:latin typeface="Cambria Math" panose="02040503050406030204" pitchFamily="18" charset="0"/>
                                  </a:rPr>
                                  <m:t>𝑑𝑖𝑎𝑔</m:t>
                                </m:r>
                                <m:r>
                                  <a:rPr kumimoji="1" lang="en-US" altLang="ja-JP" i="1" dirty="0" smtClean="0">
                                    <a:solidFill>
                                      <a:srgbClr val="14A67E"/>
                                    </a:solidFill>
                                    <a:latin typeface="Cambria Math" panose="02040503050406030204" pitchFamily="18" charset="0"/>
                                  </a:rPr>
                                  <m:t>(1</m:t>
                                </m:r>
                                <m:r>
                                  <a:rPr kumimoji="1" lang="en-US" altLang="ja-JP" i="1" dirty="0" smtClean="0">
                                    <a:solidFill>
                                      <a:srgbClr val="14A67E"/>
                                    </a:solidFill>
                                    <a:latin typeface="Cambria Math" panose="02040503050406030204" pitchFamily="18" charset="0"/>
                                  </a:rPr>
                                  <m:t>𝐸</m:t>
                                </m:r>
                                <m:r>
                                  <a:rPr kumimoji="1" lang="en-US" altLang="ja-JP" b="1" i="1" dirty="0" smtClean="0">
                                    <a:solidFill>
                                      <a:srgbClr val="14A67E"/>
                                    </a:solidFill>
                                    <a:latin typeface="Cambria Math" panose="02040503050406030204" pitchFamily="18" charset="0"/>
                                  </a:rPr>
                                  <m:t>𝟔</m:t>
                                </m:r>
                                <m:r>
                                  <a:rPr kumimoji="1" lang="en-US" altLang="ja-JP" i="1" dirty="0" smtClean="0">
                                    <a:solidFill>
                                      <a:srgbClr val="14A67E"/>
                                    </a:solidFill>
                                    <a:latin typeface="Cambria Math" panose="02040503050406030204" pitchFamily="18" charset="0"/>
                                  </a:rPr>
                                  <m:t>,1</m:t>
                                </m:r>
                                <m:r>
                                  <a:rPr kumimoji="1" lang="en-US" altLang="ja-JP" i="1" dirty="0" smtClean="0">
                                    <a:solidFill>
                                      <a:srgbClr val="14A67E"/>
                                    </a:solidFill>
                                    <a:latin typeface="Cambria Math" panose="02040503050406030204" pitchFamily="18" charset="0"/>
                                  </a:rPr>
                                  <m:t>𝐸</m:t>
                                </m:r>
                                <m:r>
                                  <a:rPr kumimoji="1" lang="en-US" altLang="ja-JP" i="1" dirty="0" smtClean="0">
                                    <a:solidFill>
                                      <a:srgbClr val="14A67E"/>
                                    </a:solidFill>
                                    <a:latin typeface="Cambria Math" panose="02040503050406030204" pitchFamily="18" charset="0"/>
                                  </a:rPr>
                                  <m:t>5,1,1)</m:t>
                                </m:r>
                              </m:oMath>
                            </m:oMathPara>
                          </a14:m>
                          <a:endParaRPr kumimoji="1" lang="ja-JP" altLang="en-US" dirty="0" smtClean="0">
                            <a:solidFill>
                              <a:srgbClr val="14A67E"/>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14A67E"/>
                                    </a:solidFill>
                                    <a:latin typeface="Cambria Math" panose="02040503050406030204" pitchFamily="18" charset="0"/>
                                  </a:rPr>
                                  <m:t>((−60,0),(−60,0))’</m:t>
                                </m:r>
                              </m:oMath>
                            </m:oMathPara>
                          </a14:m>
                          <a:endParaRPr kumimoji="1" lang="ja-JP" altLang="en-US" dirty="0" smtClean="0">
                            <a:solidFill>
                              <a:srgbClr val="14A67E"/>
                            </a:solidFill>
                          </a:endParaRPr>
                        </a:p>
                        <a:p>
                          <a:endParaRPr kumimoji="1" lang="ja-JP" altLang="en-US" dirty="0">
                            <a:solidFill>
                              <a:srgbClr val="14A67E"/>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14A67E"/>
                                    </a:solidFill>
                                    <a:latin typeface="Cambria Math" panose="02040503050406030204" pitchFamily="18" charset="0"/>
                                  </a:rPr>
                                  <m:t>0.005</m:t>
                                </m:r>
                              </m:oMath>
                            </m:oMathPara>
                          </a14:m>
                          <a:endParaRPr kumimoji="1" lang="ja-JP" altLang="en-US" dirty="0" smtClean="0">
                            <a:solidFill>
                              <a:srgbClr val="14A67E"/>
                            </a:solidFill>
                          </a:endParaRPr>
                        </a:p>
                        <a:p>
                          <a:endParaRPr kumimoji="1" lang="ja-JP" altLang="en-US" dirty="0">
                            <a:solidFill>
                              <a:srgbClr val="14A67E"/>
                            </a:solidFill>
                          </a:endParaRPr>
                        </a:p>
                      </a:txBody>
                      <a:tcPr>
                        <a:solidFill>
                          <a:schemeClr val="bg1"/>
                        </a:solidFill>
                      </a:tcPr>
                    </a:tc>
                    <a:extLst>
                      <a:ext uri="{0D108BD9-81ED-4DB2-BD59-A6C34878D82A}">
                        <a16:rowId xmlns:a16="http://schemas.microsoft.com/office/drawing/2014/main" val="3528174730"/>
                      </a:ext>
                    </a:extLst>
                  </a:tr>
                  <a:tr h="582083">
                    <a:tc>
                      <a:txBody>
                        <a:bodyPr/>
                        <a:lstStyle/>
                        <a:p>
                          <a:pPr algn="ctr"/>
                          <a:r>
                            <a:rPr kumimoji="1" lang="en-US" altLang="ja-JP" sz="3200" dirty="0" smtClean="0">
                              <a:solidFill>
                                <a:srgbClr val="79C3EE"/>
                              </a:solidFill>
                            </a:rPr>
                            <a:t>Q3</a:t>
                          </a:r>
                          <a:endParaRPr kumimoji="1" lang="ja-JP" altLang="en-US" sz="3200" dirty="0">
                            <a:solidFill>
                              <a:srgbClr val="79C3EE"/>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79C3EE"/>
                                    </a:solidFill>
                                    <a:latin typeface="Cambria Math" panose="02040503050406030204" pitchFamily="18" charset="0"/>
                                  </a:rPr>
                                  <m:t>𝑑𝑖𝑎𝑔</m:t>
                                </m:r>
                                <m:r>
                                  <a:rPr kumimoji="1" lang="en-US" altLang="ja-JP" i="1" dirty="0" smtClean="0">
                                    <a:solidFill>
                                      <a:srgbClr val="79C3EE"/>
                                    </a:solidFill>
                                    <a:latin typeface="Cambria Math" panose="02040503050406030204" pitchFamily="18" charset="0"/>
                                  </a:rPr>
                                  <m:t>(1</m:t>
                                </m:r>
                                <m:r>
                                  <a:rPr kumimoji="1" lang="en-US" altLang="ja-JP" i="1" dirty="0" smtClean="0">
                                    <a:solidFill>
                                      <a:srgbClr val="79C3EE"/>
                                    </a:solidFill>
                                    <a:latin typeface="Cambria Math" panose="02040503050406030204" pitchFamily="18" charset="0"/>
                                  </a:rPr>
                                  <m:t>𝐸</m:t>
                                </m:r>
                                <m:r>
                                  <a:rPr kumimoji="1" lang="en-US" altLang="ja-JP" i="1" dirty="0" smtClean="0">
                                    <a:solidFill>
                                      <a:srgbClr val="79C3EE"/>
                                    </a:solidFill>
                                    <a:latin typeface="Cambria Math" panose="02040503050406030204" pitchFamily="18" charset="0"/>
                                  </a:rPr>
                                  <m:t>5,1</m:t>
                                </m:r>
                                <m:r>
                                  <a:rPr kumimoji="1" lang="en-US" altLang="ja-JP" i="1" dirty="0" smtClean="0">
                                    <a:solidFill>
                                      <a:srgbClr val="79C3EE"/>
                                    </a:solidFill>
                                    <a:latin typeface="Cambria Math" panose="02040503050406030204" pitchFamily="18" charset="0"/>
                                  </a:rPr>
                                  <m:t>𝐸</m:t>
                                </m:r>
                                <m:r>
                                  <a:rPr kumimoji="1" lang="en-US" altLang="ja-JP" b="1" i="1" dirty="0" smtClean="0">
                                    <a:solidFill>
                                      <a:srgbClr val="79C3EE"/>
                                    </a:solidFill>
                                    <a:latin typeface="Cambria Math" panose="02040503050406030204" pitchFamily="18" charset="0"/>
                                  </a:rPr>
                                  <m:t>𝟔</m:t>
                                </m:r>
                                <m:r>
                                  <a:rPr kumimoji="1" lang="en-US" altLang="ja-JP" i="1" dirty="0" smtClean="0">
                                    <a:solidFill>
                                      <a:srgbClr val="79C3EE"/>
                                    </a:solidFill>
                                    <a:latin typeface="Cambria Math" panose="02040503050406030204" pitchFamily="18" charset="0"/>
                                  </a:rPr>
                                  <m:t>,1,1)</m:t>
                                </m:r>
                              </m:oMath>
                            </m:oMathPara>
                          </a14:m>
                          <a:endParaRPr kumimoji="1" lang="ja-JP" altLang="en-US" dirty="0" smtClean="0">
                            <a:solidFill>
                              <a:srgbClr val="79C3EE"/>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79C3EE"/>
                                    </a:solidFill>
                                    <a:latin typeface="Cambria Math" panose="02040503050406030204" pitchFamily="18" charset="0"/>
                                  </a:rPr>
                                  <m:t>((−60,0),(−60,0))’</m:t>
                                </m:r>
                              </m:oMath>
                            </m:oMathPara>
                          </a14:m>
                          <a:endParaRPr kumimoji="1" lang="ja-JP" altLang="en-US" dirty="0" smtClean="0">
                            <a:solidFill>
                              <a:srgbClr val="79C3EE"/>
                            </a:solidFill>
                          </a:endParaRPr>
                        </a:p>
                        <a:p>
                          <a:endParaRPr kumimoji="1" lang="ja-JP" altLang="en-US" dirty="0">
                            <a:solidFill>
                              <a:srgbClr val="79C3EE"/>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79C3EE"/>
                                    </a:solidFill>
                                    <a:latin typeface="Cambria Math" panose="02040503050406030204" pitchFamily="18" charset="0"/>
                                  </a:rPr>
                                  <m:t>0.005</m:t>
                                </m:r>
                              </m:oMath>
                            </m:oMathPara>
                          </a14:m>
                          <a:endParaRPr kumimoji="1" lang="ja-JP" altLang="en-US" dirty="0" smtClean="0">
                            <a:solidFill>
                              <a:srgbClr val="79C3EE"/>
                            </a:solidFill>
                          </a:endParaRPr>
                        </a:p>
                        <a:p>
                          <a:endParaRPr kumimoji="1" lang="ja-JP" altLang="en-US" dirty="0">
                            <a:solidFill>
                              <a:srgbClr val="79C3EE"/>
                            </a:solidFill>
                          </a:endParaRPr>
                        </a:p>
                      </a:txBody>
                      <a:tcPr>
                        <a:solidFill>
                          <a:schemeClr val="bg1"/>
                        </a:solidFill>
                      </a:tcPr>
                    </a:tc>
                    <a:extLst>
                      <a:ext uri="{0D108BD9-81ED-4DB2-BD59-A6C34878D82A}">
                        <a16:rowId xmlns:a16="http://schemas.microsoft.com/office/drawing/2014/main" val="1600409854"/>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2367247359"/>
                  </p:ext>
                </p:extLst>
              </p:nvPr>
            </p:nvGraphicFramePr>
            <p:xfrm>
              <a:off x="0" y="1405433"/>
              <a:ext cx="9117456" cy="244432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724014147"/>
                        </a:ext>
                      </a:extLst>
                    </a:gridCol>
                    <a:gridCol w="2279364">
                      <a:extLst>
                        <a:ext uri="{9D8B030D-6E8A-4147-A177-3AD203B41FA5}">
                          <a16:colId xmlns:a16="http://schemas.microsoft.com/office/drawing/2014/main" val="4126514919"/>
                        </a:ext>
                      </a:extLst>
                    </a:gridCol>
                    <a:gridCol w="2279364">
                      <a:extLst>
                        <a:ext uri="{9D8B030D-6E8A-4147-A177-3AD203B41FA5}">
                          <a16:colId xmlns:a16="http://schemas.microsoft.com/office/drawing/2014/main" val="744423639"/>
                        </a:ext>
                      </a:extLst>
                    </a:gridCol>
                    <a:gridCol w="2279364">
                      <a:extLst>
                        <a:ext uri="{9D8B030D-6E8A-4147-A177-3AD203B41FA5}">
                          <a16:colId xmlns:a16="http://schemas.microsoft.com/office/drawing/2014/main" val="3907639578"/>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3723468640"/>
                      </a:ext>
                    </a:extLst>
                  </a:tr>
                  <a:tr h="582083">
                    <a:tc>
                      <a:txBody>
                        <a:bodyPr/>
                        <a:lstStyle/>
                        <a:p>
                          <a:pPr algn="ctr"/>
                          <a:r>
                            <a:rPr kumimoji="1" lang="en-US" altLang="ja-JP" sz="3200" dirty="0" smtClean="0">
                              <a:solidFill>
                                <a:srgbClr val="A324D9"/>
                              </a:solidFill>
                            </a:rPr>
                            <a:t>Q1</a:t>
                          </a:r>
                          <a:endParaRPr kumimoji="1" lang="ja-JP" altLang="en-US" sz="3200" dirty="0">
                            <a:solidFill>
                              <a:srgbClr val="A324D9"/>
                            </a:solidFill>
                          </a:endParaRPr>
                        </a:p>
                      </a:txBody>
                      <a:tcPr>
                        <a:solidFill>
                          <a:schemeClr val="bg1"/>
                        </a:solidFill>
                      </a:tcPr>
                    </a:tc>
                    <a:tc>
                      <a:txBody>
                        <a:bodyPr/>
                        <a:lstStyle/>
                        <a:p>
                          <a:endParaRPr lang="ja-JP"/>
                        </a:p>
                      </a:txBody>
                      <a:tcPr>
                        <a:blipFill>
                          <a:blip r:embed="rId4"/>
                          <a:stretch>
                            <a:fillRect l="-100535" t="-106316" r="-200535" b="-246316"/>
                          </a:stretch>
                        </a:blipFill>
                      </a:tcPr>
                    </a:tc>
                    <a:tc>
                      <a:txBody>
                        <a:bodyPr/>
                        <a:lstStyle/>
                        <a:p>
                          <a:endParaRPr lang="ja-JP"/>
                        </a:p>
                      </a:txBody>
                      <a:tcPr>
                        <a:blipFill>
                          <a:blip r:embed="rId4"/>
                          <a:stretch>
                            <a:fillRect l="-200535" t="-106316" r="-100535" b="-246316"/>
                          </a:stretch>
                        </a:blipFill>
                      </a:tcPr>
                    </a:tc>
                    <a:tc>
                      <a:txBody>
                        <a:bodyPr/>
                        <a:lstStyle/>
                        <a:p>
                          <a:endParaRPr lang="ja-JP"/>
                        </a:p>
                      </a:txBody>
                      <a:tcPr>
                        <a:blipFill>
                          <a:blip r:embed="rId4"/>
                          <a:stretch>
                            <a:fillRect l="-300535" t="-106316" r="-535" b="-246316"/>
                          </a:stretch>
                        </a:blipFill>
                      </a:tcPr>
                    </a:tc>
                    <a:extLst>
                      <a:ext uri="{0D108BD9-81ED-4DB2-BD59-A6C34878D82A}">
                        <a16:rowId xmlns:a16="http://schemas.microsoft.com/office/drawing/2014/main" val="1452896102"/>
                      </a:ext>
                    </a:extLst>
                  </a:tr>
                  <a:tr h="640080">
                    <a:tc>
                      <a:txBody>
                        <a:bodyPr/>
                        <a:lstStyle/>
                        <a:p>
                          <a:pPr algn="ctr"/>
                          <a:r>
                            <a:rPr kumimoji="1" lang="en-US" altLang="ja-JP" sz="3200" dirty="0" smtClean="0">
                              <a:solidFill>
                                <a:srgbClr val="14A67E"/>
                              </a:solidFill>
                            </a:rPr>
                            <a:t>Q2</a:t>
                          </a:r>
                          <a:endParaRPr kumimoji="1" lang="ja-JP" altLang="en-US" sz="3200" dirty="0">
                            <a:solidFill>
                              <a:srgbClr val="14A67E"/>
                            </a:solidFill>
                          </a:endParaRPr>
                        </a:p>
                      </a:txBody>
                      <a:tcPr>
                        <a:solidFill>
                          <a:schemeClr val="bg1"/>
                        </a:solidFill>
                      </a:tcPr>
                    </a:tc>
                    <a:tc>
                      <a:txBody>
                        <a:bodyPr/>
                        <a:lstStyle/>
                        <a:p>
                          <a:endParaRPr lang="ja-JP"/>
                        </a:p>
                      </a:txBody>
                      <a:tcPr>
                        <a:blipFill>
                          <a:blip r:embed="rId4"/>
                          <a:stretch>
                            <a:fillRect l="-100535" t="-184906" r="-200535" b="-120755"/>
                          </a:stretch>
                        </a:blipFill>
                      </a:tcPr>
                    </a:tc>
                    <a:tc>
                      <a:txBody>
                        <a:bodyPr/>
                        <a:lstStyle/>
                        <a:p>
                          <a:endParaRPr lang="ja-JP"/>
                        </a:p>
                      </a:txBody>
                      <a:tcPr>
                        <a:blipFill>
                          <a:blip r:embed="rId4"/>
                          <a:stretch>
                            <a:fillRect l="-200535" t="-184906" r="-100535" b="-120755"/>
                          </a:stretch>
                        </a:blipFill>
                      </a:tcPr>
                    </a:tc>
                    <a:tc>
                      <a:txBody>
                        <a:bodyPr/>
                        <a:lstStyle/>
                        <a:p>
                          <a:endParaRPr lang="ja-JP"/>
                        </a:p>
                      </a:txBody>
                      <a:tcPr>
                        <a:blipFill>
                          <a:blip r:embed="rId4"/>
                          <a:stretch>
                            <a:fillRect l="-300535" t="-184906" r="-535" b="-120755"/>
                          </a:stretch>
                        </a:blipFill>
                      </a:tcPr>
                    </a:tc>
                    <a:extLst>
                      <a:ext uri="{0D108BD9-81ED-4DB2-BD59-A6C34878D82A}">
                        <a16:rowId xmlns:a16="http://schemas.microsoft.com/office/drawing/2014/main" val="3528174730"/>
                      </a:ext>
                    </a:extLst>
                  </a:tr>
                  <a:tr h="640080">
                    <a:tc>
                      <a:txBody>
                        <a:bodyPr/>
                        <a:lstStyle/>
                        <a:p>
                          <a:pPr algn="ctr"/>
                          <a:r>
                            <a:rPr kumimoji="1" lang="en-US" altLang="ja-JP" sz="3200" dirty="0" smtClean="0">
                              <a:solidFill>
                                <a:srgbClr val="79C3EE"/>
                              </a:solidFill>
                            </a:rPr>
                            <a:t>Q3</a:t>
                          </a:r>
                          <a:endParaRPr kumimoji="1" lang="ja-JP" altLang="en-US" sz="3200" dirty="0">
                            <a:solidFill>
                              <a:srgbClr val="79C3EE"/>
                            </a:solidFill>
                          </a:endParaRPr>
                        </a:p>
                      </a:txBody>
                      <a:tcPr>
                        <a:solidFill>
                          <a:schemeClr val="bg1"/>
                        </a:solidFill>
                      </a:tcPr>
                    </a:tc>
                    <a:tc>
                      <a:txBody>
                        <a:bodyPr/>
                        <a:lstStyle/>
                        <a:p>
                          <a:endParaRPr lang="ja-JP"/>
                        </a:p>
                      </a:txBody>
                      <a:tcPr>
                        <a:blipFill>
                          <a:blip r:embed="rId4"/>
                          <a:stretch>
                            <a:fillRect l="-100535" t="-287619" r="-200535" b="-21905"/>
                          </a:stretch>
                        </a:blipFill>
                      </a:tcPr>
                    </a:tc>
                    <a:tc>
                      <a:txBody>
                        <a:bodyPr/>
                        <a:lstStyle/>
                        <a:p>
                          <a:endParaRPr lang="ja-JP"/>
                        </a:p>
                      </a:txBody>
                      <a:tcPr>
                        <a:blipFill>
                          <a:blip r:embed="rId4"/>
                          <a:stretch>
                            <a:fillRect l="-200535" t="-287619" r="-100535" b="-21905"/>
                          </a:stretch>
                        </a:blipFill>
                      </a:tcPr>
                    </a:tc>
                    <a:tc>
                      <a:txBody>
                        <a:bodyPr/>
                        <a:lstStyle/>
                        <a:p>
                          <a:endParaRPr lang="ja-JP"/>
                        </a:p>
                      </a:txBody>
                      <a:tcPr>
                        <a:blipFill>
                          <a:blip r:embed="rId4"/>
                          <a:stretch>
                            <a:fillRect l="-300535" t="-287619" r="-535" b="-21905"/>
                          </a:stretch>
                        </a:blipFill>
                      </a:tcPr>
                    </a:tc>
                    <a:extLst>
                      <a:ext uri="{0D108BD9-81ED-4DB2-BD59-A6C34878D82A}">
                        <a16:rowId xmlns:a16="http://schemas.microsoft.com/office/drawing/2014/main" val="1600409854"/>
                      </a:ext>
                    </a:extLst>
                  </a:tr>
                </a:tbl>
              </a:graphicData>
            </a:graphic>
          </p:graphicFrame>
        </mc:Fallback>
      </mc:AlternateContent>
    </p:spTree>
    <p:extLst>
      <p:ext uri="{BB962C8B-B14F-4D97-AF65-F5344CB8AC3E}">
        <p14:creationId xmlns:p14="http://schemas.microsoft.com/office/powerpoint/2010/main" val="731546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p:pic>
        <p:nvPicPr>
          <p:cNvPr id="6" name="コンテンツ プレースホルダー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4064000"/>
            <a:ext cx="4603788" cy="2731904"/>
          </a:xfr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064000"/>
            <a:ext cx="4572000" cy="2794000"/>
          </a:xfrm>
          <a:prstGeom prst="rect">
            <a:avLst/>
          </a:prstGeom>
        </p:spPr>
      </p:pic>
      <mc:AlternateContent xmlns:mc="http://schemas.openxmlformats.org/markup-compatibility/2006">
        <mc:Choice xmlns:a14="http://schemas.microsoft.com/office/drawing/2010/main" Requires="a14">
          <p:graphicFrame>
            <p:nvGraphicFramePr>
              <p:cNvPr id="2" name="表 1"/>
              <p:cNvGraphicFramePr>
                <a:graphicFrameLocks noGrp="1"/>
              </p:cNvGraphicFramePr>
              <p:nvPr>
                <p:extLst>
                  <p:ext uri="{D42A27DB-BD31-4B8C-83A1-F6EECF244321}">
                    <p14:modId xmlns:p14="http://schemas.microsoft.com/office/powerpoint/2010/main" val="2277008980"/>
                  </p:ext>
                </p:extLst>
              </p:nvPr>
            </p:nvGraphicFramePr>
            <p:xfrm>
              <a:off x="0" y="1325563"/>
              <a:ext cx="9117456" cy="180424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281945306"/>
                        </a:ext>
                      </a:extLst>
                    </a:gridCol>
                    <a:gridCol w="2279364">
                      <a:extLst>
                        <a:ext uri="{9D8B030D-6E8A-4147-A177-3AD203B41FA5}">
                          <a16:colId xmlns:a16="http://schemas.microsoft.com/office/drawing/2014/main" val="3465992794"/>
                        </a:ext>
                      </a:extLst>
                    </a:gridCol>
                    <a:gridCol w="2279364">
                      <a:extLst>
                        <a:ext uri="{9D8B030D-6E8A-4147-A177-3AD203B41FA5}">
                          <a16:colId xmlns:a16="http://schemas.microsoft.com/office/drawing/2014/main" val="3380375815"/>
                        </a:ext>
                      </a:extLst>
                    </a:gridCol>
                    <a:gridCol w="2279364">
                      <a:extLst>
                        <a:ext uri="{9D8B030D-6E8A-4147-A177-3AD203B41FA5}">
                          <a16:colId xmlns:a16="http://schemas.microsoft.com/office/drawing/2014/main" val="1238912796"/>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1869598124"/>
                      </a:ext>
                    </a:extLst>
                  </a:tr>
                  <a:tr h="582083">
                    <a:tc>
                      <a:txBody>
                        <a:bodyPr/>
                        <a:lstStyle/>
                        <a:p>
                          <a:pPr algn="ctr"/>
                          <a:r>
                            <a:rPr kumimoji="1" lang="en-US" altLang="ja-JP" sz="3200" dirty="0" smtClean="0">
                              <a:solidFill>
                                <a:srgbClr val="FF0000"/>
                              </a:solidFill>
                            </a:rPr>
                            <a:t>obs1</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𝑑𝑖𝑎𝑔</m:t>
                                </m:r>
                                <m:r>
                                  <a:rPr kumimoji="1" lang="en-US" altLang="ja-JP" i="1" dirty="0" smtClean="0">
                                    <a:solidFill>
                                      <a:srgbClr val="FF0000"/>
                                    </a:solidFill>
                                    <a:latin typeface="Cambria Math" panose="02040503050406030204" pitchFamily="18" charset="0"/>
                                  </a:rPr>
                                  <m:t>(1</m:t>
                                </m:r>
                                <m:r>
                                  <a:rPr kumimoji="1" lang="en-US" altLang="ja-JP" i="1" dirty="0" smtClean="0">
                                    <a:solidFill>
                                      <a:srgbClr val="FF0000"/>
                                    </a:solidFill>
                                    <a:latin typeface="Cambria Math" panose="02040503050406030204" pitchFamily="18" charset="0"/>
                                  </a:rPr>
                                  <m:t>𝐸</m:t>
                                </m:r>
                                <m:r>
                                  <a:rPr kumimoji="1" lang="en-US" altLang="ja-JP" i="1" dirty="0" smtClean="0">
                                    <a:solidFill>
                                      <a:srgbClr val="FF0000"/>
                                    </a:solidFill>
                                    <a:latin typeface="Cambria Math" panose="02040503050406030204" pitchFamily="18" charset="0"/>
                                  </a:rPr>
                                  <m:t>5,1</m:t>
                                </m:r>
                                <m:r>
                                  <a:rPr kumimoji="1" lang="en-US" altLang="ja-JP" i="1" dirty="0" smtClean="0">
                                    <a:solidFill>
                                      <a:srgbClr val="FF0000"/>
                                    </a:solidFill>
                                    <a:latin typeface="Cambria Math" panose="02040503050406030204" pitchFamily="18" charset="0"/>
                                  </a:rPr>
                                  <m:t>𝐸</m:t>
                                </m:r>
                                <m:r>
                                  <a:rPr kumimoji="1" lang="en-US" altLang="ja-JP" i="1" dirty="0" smtClean="0">
                                    <a:solidFill>
                                      <a:srgbClr val="FF0000"/>
                                    </a:solidFill>
                                    <a:latin typeface="Cambria Math" panose="02040503050406030204" pitchFamily="18" charset="0"/>
                                  </a:rPr>
                                  <m:t>5,1,1)</m:t>
                                </m:r>
                              </m:oMath>
                            </m:oMathPara>
                          </a14:m>
                          <a:endParaRPr kumimoji="1" lang="ja-JP" altLang="en-US"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m:t>
                                </m:r>
                                <m:r>
                                  <a:rPr kumimoji="1" lang="en-US" altLang="ja-JP" b="1" i="1" dirty="0" smtClean="0">
                                    <a:solidFill>
                                      <a:srgbClr val="FF0000"/>
                                    </a:solidFill>
                                    <a:latin typeface="Cambria Math" panose="02040503050406030204" pitchFamily="18" charset="0"/>
                                  </a:rPr>
                                  <m:t>𝟔𝟎</m:t>
                                </m:r>
                                <m:r>
                                  <a:rPr kumimoji="1" lang="en-US" altLang="ja-JP" i="1" dirty="0" smtClean="0">
                                    <a:solidFill>
                                      <a:srgbClr val="FF0000"/>
                                    </a:solidFill>
                                    <a:latin typeface="Cambria Math" panose="02040503050406030204" pitchFamily="18" charset="0"/>
                                  </a:rPr>
                                  <m:t>,0),(−</m:t>
                                </m:r>
                                <m:r>
                                  <a:rPr kumimoji="1" lang="en-US" altLang="ja-JP" b="1" i="1" dirty="0" smtClean="0">
                                    <a:solidFill>
                                      <a:srgbClr val="FF0000"/>
                                    </a:solidFill>
                                    <a:latin typeface="Cambria Math" panose="02040503050406030204" pitchFamily="18" charset="0"/>
                                  </a:rPr>
                                  <m:t>𝟔𝟎</m:t>
                                </m:r>
                                <m:r>
                                  <a:rPr kumimoji="1" lang="en-US" altLang="ja-JP" i="1" dirty="0" smtClean="0">
                                    <a:solidFill>
                                      <a:srgbClr val="FF0000"/>
                                    </a:solidFill>
                                    <a:latin typeface="Cambria Math" panose="02040503050406030204" pitchFamily="18" charset="0"/>
                                  </a:rPr>
                                  <m:t>,0))’</m:t>
                                </m:r>
                              </m:oMath>
                            </m:oMathPara>
                          </a14:m>
                          <a:endParaRPr kumimoji="1" lang="ja-JP" altLang="en-US"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0.005</m:t>
                                </m:r>
                              </m:oMath>
                            </m:oMathPara>
                          </a14:m>
                          <a:endParaRPr kumimoji="1" lang="ja-JP" altLang="en-US" dirty="0">
                            <a:solidFill>
                              <a:srgbClr val="FF0000"/>
                            </a:solidFill>
                          </a:endParaRPr>
                        </a:p>
                      </a:txBody>
                      <a:tcPr>
                        <a:solidFill>
                          <a:schemeClr val="bg1"/>
                        </a:solidFill>
                      </a:tcPr>
                    </a:tc>
                    <a:extLst>
                      <a:ext uri="{0D108BD9-81ED-4DB2-BD59-A6C34878D82A}">
                        <a16:rowId xmlns:a16="http://schemas.microsoft.com/office/drawing/2014/main" val="2140924436"/>
                      </a:ext>
                    </a:extLst>
                  </a:tr>
                  <a:tr h="582083">
                    <a:tc>
                      <a:txBody>
                        <a:bodyPr/>
                        <a:lstStyle/>
                        <a:p>
                          <a:pPr algn="ctr"/>
                          <a:r>
                            <a:rPr kumimoji="1" lang="en-US" altLang="ja-JP" sz="3200" dirty="0" smtClean="0">
                              <a:solidFill>
                                <a:srgbClr val="00FF00"/>
                              </a:solidFill>
                            </a:rPr>
                            <a:t>obs2</a:t>
                          </a:r>
                          <a:endParaRPr kumimoji="1" lang="ja-JP" altLang="en-US" sz="3200"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𝑑𝑖𝑎𝑔</m:t>
                                </m:r>
                                <m:r>
                                  <a:rPr kumimoji="1" lang="en-US" altLang="ja-JP" i="1" dirty="0" smtClean="0">
                                    <a:solidFill>
                                      <a:srgbClr val="00FF00"/>
                                    </a:solidFill>
                                    <a:latin typeface="Cambria Math" panose="02040503050406030204" pitchFamily="18" charset="0"/>
                                  </a:rPr>
                                  <m:t>(1</m:t>
                                </m:r>
                                <m:r>
                                  <a:rPr kumimoji="1" lang="en-US" altLang="ja-JP" i="1" dirty="0" smtClean="0">
                                    <a:solidFill>
                                      <a:srgbClr val="00FF00"/>
                                    </a:solidFill>
                                    <a:latin typeface="Cambria Math" panose="02040503050406030204" pitchFamily="18" charset="0"/>
                                  </a:rPr>
                                  <m:t>𝐸</m:t>
                                </m:r>
                                <m:r>
                                  <a:rPr kumimoji="1" lang="en-US" altLang="ja-JP" b="0" i="1" dirty="0" smtClean="0">
                                    <a:solidFill>
                                      <a:srgbClr val="00FF00"/>
                                    </a:solidFill>
                                    <a:latin typeface="Cambria Math" panose="02040503050406030204" pitchFamily="18" charset="0"/>
                                  </a:rPr>
                                  <m:t>5</m:t>
                                </m:r>
                                <m:r>
                                  <a:rPr kumimoji="1" lang="en-US" altLang="ja-JP" i="1" dirty="0" smtClean="0">
                                    <a:solidFill>
                                      <a:srgbClr val="00FF00"/>
                                    </a:solidFill>
                                    <a:latin typeface="Cambria Math" panose="02040503050406030204" pitchFamily="18" charset="0"/>
                                  </a:rPr>
                                  <m:t>,1</m:t>
                                </m:r>
                                <m:r>
                                  <a:rPr kumimoji="1" lang="en-US" altLang="ja-JP" i="1" dirty="0" smtClean="0">
                                    <a:solidFill>
                                      <a:srgbClr val="00FF00"/>
                                    </a:solidFill>
                                    <a:latin typeface="Cambria Math" panose="02040503050406030204" pitchFamily="18" charset="0"/>
                                  </a:rPr>
                                  <m:t>𝐸</m:t>
                                </m:r>
                                <m:r>
                                  <a:rPr kumimoji="1" lang="en-US" altLang="ja-JP" i="1" dirty="0" smtClean="0">
                                    <a:solidFill>
                                      <a:srgbClr val="00FF00"/>
                                    </a:solidFill>
                                    <a:latin typeface="Cambria Math" panose="02040503050406030204" pitchFamily="18" charset="0"/>
                                  </a:rPr>
                                  <m:t>5,1,1)</m:t>
                                </m:r>
                              </m:oMath>
                            </m:oMathPara>
                          </a14:m>
                          <a:endParaRPr kumimoji="1" lang="ja-JP" altLang="en-US" dirty="0" smtClean="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m:t>
                                </m:r>
                                <m:r>
                                  <a:rPr kumimoji="1" lang="en-US" altLang="ja-JP" b="1" i="1" dirty="0" smtClean="0">
                                    <a:solidFill>
                                      <a:srgbClr val="00FF00"/>
                                    </a:solidFill>
                                    <a:latin typeface="Cambria Math" panose="02040503050406030204" pitchFamily="18" charset="0"/>
                                  </a:rPr>
                                  <m:t>𝟑</m:t>
                                </m:r>
                                <m:r>
                                  <a:rPr kumimoji="1" lang="en-US" altLang="ja-JP" b="1" i="1" dirty="0" smtClean="0">
                                    <a:solidFill>
                                      <a:srgbClr val="00FF00"/>
                                    </a:solidFill>
                                    <a:latin typeface="Cambria Math" panose="02040503050406030204" pitchFamily="18" charset="0"/>
                                  </a:rPr>
                                  <m:t>𝟎</m:t>
                                </m:r>
                                <m:r>
                                  <a:rPr kumimoji="1" lang="en-US" altLang="ja-JP" i="1" dirty="0" smtClean="0">
                                    <a:solidFill>
                                      <a:srgbClr val="00FF00"/>
                                    </a:solidFill>
                                    <a:latin typeface="Cambria Math" panose="02040503050406030204" pitchFamily="18" charset="0"/>
                                  </a:rPr>
                                  <m:t>,0),(−</m:t>
                                </m:r>
                                <m:r>
                                  <a:rPr kumimoji="1" lang="en-US" altLang="ja-JP" b="1" i="1" dirty="0" smtClean="0">
                                    <a:solidFill>
                                      <a:srgbClr val="00FF00"/>
                                    </a:solidFill>
                                    <a:latin typeface="Cambria Math" panose="02040503050406030204" pitchFamily="18" charset="0"/>
                                  </a:rPr>
                                  <m:t>𝟑</m:t>
                                </m:r>
                                <m:r>
                                  <a:rPr kumimoji="1" lang="en-US" altLang="ja-JP" b="1" i="1" dirty="0" smtClean="0">
                                    <a:solidFill>
                                      <a:srgbClr val="00FF00"/>
                                    </a:solidFill>
                                    <a:latin typeface="Cambria Math" panose="02040503050406030204" pitchFamily="18" charset="0"/>
                                  </a:rPr>
                                  <m:t>𝟎</m:t>
                                </m:r>
                                <m:r>
                                  <a:rPr kumimoji="1" lang="en-US" altLang="ja-JP" i="1" dirty="0" smtClean="0">
                                    <a:solidFill>
                                      <a:srgbClr val="00FF00"/>
                                    </a:solidFill>
                                    <a:latin typeface="Cambria Math" panose="02040503050406030204" pitchFamily="18" charset="0"/>
                                  </a:rPr>
                                  <m:t>,0))’</m:t>
                                </m:r>
                              </m:oMath>
                            </m:oMathPara>
                          </a14:m>
                          <a:endParaRPr kumimoji="1" lang="ja-JP" altLang="en-US" dirty="0" smtClean="0">
                            <a:solidFill>
                              <a:srgbClr val="00FF00"/>
                            </a:solidFill>
                          </a:endParaRPr>
                        </a:p>
                        <a:p>
                          <a:endParaRPr kumimoji="1" lang="ja-JP" altLang="en-US"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0.005</m:t>
                                </m:r>
                              </m:oMath>
                            </m:oMathPara>
                          </a14:m>
                          <a:endParaRPr kumimoji="1" lang="ja-JP" altLang="en-US" dirty="0" smtClean="0">
                            <a:solidFill>
                              <a:srgbClr val="00FF00"/>
                            </a:solidFill>
                          </a:endParaRPr>
                        </a:p>
                        <a:p>
                          <a:endParaRPr kumimoji="1" lang="ja-JP" altLang="en-US" dirty="0">
                            <a:solidFill>
                              <a:srgbClr val="00FF00"/>
                            </a:solidFill>
                          </a:endParaRPr>
                        </a:p>
                      </a:txBody>
                      <a:tcPr>
                        <a:solidFill>
                          <a:schemeClr val="bg1"/>
                        </a:solidFill>
                      </a:tcPr>
                    </a:tc>
                    <a:extLst>
                      <a:ext uri="{0D108BD9-81ED-4DB2-BD59-A6C34878D82A}">
                        <a16:rowId xmlns:a16="http://schemas.microsoft.com/office/drawing/2014/main" val="4252475949"/>
                      </a:ext>
                    </a:extLst>
                  </a:tr>
                </a:tbl>
              </a:graphicData>
            </a:graphic>
          </p:graphicFrame>
        </mc:Choice>
        <mc:Fallback>
          <p:graphicFrame>
            <p:nvGraphicFramePr>
              <p:cNvPr id="2" name="表 1"/>
              <p:cNvGraphicFramePr>
                <a:graphicFrameLocks noGrp="1"/>
              </p:cNvGraphicFramePr>
              <p:nvPr>
                <p:extLst>
                  <p:ext uri="{D42A27DB-BD31-4B8C-83A1-F6EECF244321}">
                    <p14:modId xmlns:p14="http://schemas.microsoft.com/office/powerpoint/2010/main" val="2277008980"/>
                  </p:ext>
                </p:extLst>
              </p:nvPr>
            </p:nvGraphicFramePr>
            <p:xfrm>
              <a:off x="0" y="1325563"/>
              <a:ext cx="9117456" cy="180424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281945306"/>
                        </a:ext>
                      </a:extLst>
                    </a:gridCol>
                    <a:gridCol w="2279364">
                      <a:extLst>
                        <a:ext uri="{9D8B030D-6E8A-4147-A177-3AD203B41FA5}">
                          <a16:colId xmlns:a16="http://schemas.microsoft.com/office/drawing/2014/main" val="3465992794"/>
                        </a:ext>
                      </a:extLst>
                    </a:gridCol>
                    <a:gridCol w="2279364">
                      <a:extLst>
                        <a:ext uri="{9D8B030D-6E8A-4147-A177-3AD203B41FA5}">
                          <a16:colId xmlns:a16="http://schemas.microsoft.com/office/drawing/2014/main" val="3380375815"/>
                        </a:ext>
                      </a:extLst>
                    </a:gridCol>
                    <a:gridCol w="2279364">
                      <a:extLst>
                        <a:ext uri="{9D8B030D-6E8A-4147-A177-3AD203B41FA5}">
                          <a16:colId xmlns:a16="http://schemas.microsoft.com/office/drawing/2014/main" val="1238912796"/>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1869598124"/>
                      </a:ext>
                    </a:extLst>
                  </a:tr>
                  <a:tr h="582083">
                    <a:tc>
                      <a:txBody>
                        <a:bodyPr/>
                        <a:lstStyle/>
                        <a:p>
                          <a:pPr algn="ctr"/>
                          <a:r>
                            <a:rPr kumimoji="1" lang="en-US" altLang="ja-JP" sz="3200" dirty="0" smtClean="0">
                              <a:solidFill>
                                <a:srgbClr val="FF0000"/>
                              </a:solidFill>
                            </a:rPr>
                            <a:t>obs1</a:t>
                          </a:r>
                          <a:endParaRPr kumimoji="1" lang="ja-JP" altLang="en-US" sz="3200" dirty="0">
                            <a:solidFill>
                              <a:srgbClr val="FF0000"/>
                            </a:solidFill>
                          </a:endParaRPr>
                        </a:p>
                      </a:txBody>
                      <a:tcPr>
                        <a:solidFill>
                          <a:schemeClr val="bg1"/>
                        </a:solidFill>
                      </a:tcPr>
                    </a:tc>
                    <a:tc>
                      <a:txBody>
                        <a:bodyPr/>
                        <a:lstStyle/>
                        <a:p>
                          <a:endParaRPr lang="ja-JP"/>
                        </a:p>
                      </a:txBody>
                      <a:tcPr>
                        <a:blipFill>
                          <a:blip r:embed="rId4"/>
                          <a:stretch>
                            <a:fillRect l="-100535" t="-105208" r="-200535" b="-132292"/>
                          </a:stretch>
                        </a:blipFill>
                      </a:tcPr>
                    </a:tc>
                    <a:tc>
                      <a:txBody>
                        <a:bodyPr/>
                        <a:lstStyle/>
                        <a:p>
                          <a:endParaRPr lang="ja-JP"/>
                        </a:p>
                      </a:txBody>
                      <a:tcPr>
                        <a:blipFill>
                          <a:blip r:embed="rId4"/>
                          <a:stretch>
                            <a:fillRect l="-200535" t="-105208" r="-100535" b="-132292"/>
                          </a:stretch>
                        </a:blipFill>
                      </a:tcPr>
                    </a:tc>
                    <a:tc>
                      <a:txBody>
                        <a:bodyPr/>
                        <a:lstStyle/>
                        <a:p>
                          <a:endParaRPr lang="ja-JP"/>
                        </a:p>
                      </a:txBody>
                      <a:tcPr>
                        <a:blipFill>
                          <a:blip r:embed="rId4"/>
                          <a:stretch>
                            <a:fillRect l="-300535" t="-105208" r="-535" b="-132292"/>
                          </a:stretch>
                        </a:blipFill>
                      </a:tcPr>
                    </a:tc>
                    <a:extLst>
                      <a:ext uri="{0D108BD9-81ED-4DB2-BD59-A6C34878D82A}">
                        <a16:rowId xmlns:a16="http://schemas.microsoft.com/office/drawing/2014/main" val="2140924436"/>
                      </a:ext>
                    </a:extLst>
                  </a:tr>
                  <a:tr h="640080">
                    <a:tc>
                      <a:txBody>
                        <a:bodyPr/>
                        <a:lstStyle/>
                        <a:p>
                          <a:pPr algn="ctr"/>
                          <a:r>
                            <a:rPr kumimoji="1" lang="en-US" altLang="ja-JP" sz="3200" dirty="0" smtClean="0">
                              <a:solidFill>
                                <a:srgbClr val="00FF00"/>
                              </a:solidFill>
                            </a:rPr>
                            <a:t>obs2</a:t>
                          </a:r>
                          <a:endParaRPr kumimoji="1" lang="ja-JP" altLang="en-US" sz="3200" dirty="0">
                            <a:solidFill>
                              <a:srgbClr val="00FF00"/>
                            </a:solidFill>
                          </a:endParaRPr>
                        </a:p>
                      </a:txBody>
                      <a:tcPr>
                        <a:solidFill>
                          <a:schemeClr val="bg1"/>
                        </a:solidFill>
                      </a:tcPr>
                    </a:tc>
                    <a:tc>
                      <a:txBody>
                        <a:bodyPr/>
                        <a:lstStyle/>
                        <a:p>
                          <a:endParaRPr lang="ja-JP"/>
                        </a:p>
                      </a:txBody>
                      <a:tcPr>
                        <a:blipFill>
                          <a:blip r:embed="rId4"/>
                          <a:stretch>
                            <a:fillRect l="-100535" t="-187619" r="-200535" b="-20952"/>
                          </a:stretch>
                        </a:blipFill>
                      </a:tcPr>
                    </a:tc>
                    <a:tc>
                      <a:txBody>
                        <a:bodyPr/>
                        <a:lstStyle/>
                        <a:p>
                          <a:endParaRPr lang="ja-JP"/>
                        </a:p>
                      </a:txBody>
                      <a:tcPr>
                        <a:blipFill>
                          <a:blip r:embed="rId4"/>
                          <a:stretch>
                            <a:fillRect l="-200535" t="-187619" r="-100535" b="-20952"/>
                          </a:stretch>
                        </a:blipFill>
                      </a:tcPr>
                    </a:tc>
                    <a:tc>
                      <a:txBody>
                        <a:bodyPr/>
                        <a:lstStyle/>
                        <a:p>
                          <a:endParaRPr lang="ja-JP"/>
                        </a:p>
                      </a:txBody>
                      <a:tcPr>
                        <a:blipFill>
                          <a:blip r:embed="rId4"/>
                          <a:stretch>
                            <a:fillRect l="-300535" t="-187619" r="-535" b="-20952"/>
                          </a:stretch>
                        </a:blipFill>
                      </a:tcPr>
                    </a:tc>
                    <a:extLst>
                      <a:ext uri="{0D108BD9-81ED-4DB2-BD59-A6C34878D82A}">
                        <a16:rowId xmlns:a16="http://schemas.microsoft.com/office/drawing/2014/main" val="4252475949"/>
                      </a:ext>
                    </a:extLst>
                  </a:tr>
                </a:tbl>
              </a:graphicData>
            </a:graphic>
          </p:graphicFrame>
        </mc:Fallback>
      </mc:AlternateContent>
    </p:spTree>
    <p:extLst>
      <p:ext uri="{BB962C8B-B14F-4D97-AF65-F5344CB8AC3E}">
        <p14:creationId xmlns:p14="http://schemas.microsoft.com/office/powerpoint/2010/main" val="2901643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mc:AlternateContent xmlns:mc="http://schemas.openxmlformats.org/markup-compatibility/2006">
        <mc:Choice xmlns:a14="http://schemas.microsoft.com/office/drawing/2010/main" Requires="a14">
          <p:graphicFrame>
            <p:nvGraphicFramePr>
              <p:cNvPr id="2" name="表 1"/>
              <p:cNvGraphicFramePr>
                <a:graphicFrameLocks noGrp="1"/>
              </p:cNvGraphicFramePr>
              <p:nvPr>
                <p:extLst>
                  <p:ext uri="{D42A27DB-BD31-4B8C-83A1-F6EECF244321}">
                    <p14:modId xmlns:p14="http://schemas.microsoft.com/office/powerpoint/2010/main" val="1820802507"/>
                  </p:ext>
                </p:extLst>
              </p:nvPr>
            </p:nvGraphicFramePr>
            <p:xfrm>
              <a:off x="0" y="1325563"/>
              <a:ext cx="9117456" cy="183472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281945306"/>
                        </a:ext>
                      </a:extLst>
                    </a:gridCol>
                    <a:gridCol w="2279364">
                      <a:extLst>
                        <a:ext uri="{9D8B030D-6E8A-4147-A177-3AD203B41FA5}">
                          <a16:colId xmlns:a16="http://schemas.microsoft.com/office/drawing/2014/main" val="3465992794"/>
                        </a:ext>
                      </a:extLst>
                    </a:gridCol>
                    <a:gridCol w="2279364">
                      <a:extLst>
                        <a:ext uri="{9D8B030D-6E8A-4147-A177-3AD203B41FA5}">
                          <a16:colId xmlns:a16="http://schemas.microsoft.com/office/drawing/2014/main" val="3380375815"/>
                        </a:ext>
                      </a:extLst>
                    </a:gridCol>
                    <a:gridCol w="2279364">
                      <a:extLst>
                        <a:ext uri="{9D8B030D-6E8A-4147-A177-3AD203B41FA5}">
                          <a16:colId xmlns:a16="http://schemas.microsoft.com/office/drawing/2014/main" val="1238912796"/>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1869598124"/>
                      </a:ext>
                    </a:extLst>
                  </a:tr>
                  <a:tr h="582083">
                    <a:tc>
                      <a:txBody>
                        <a:bodyPr/>
                        <a:lstStyle/>
                        <a:p>
                          <a:pPr algn="ctr"/>
                          <a:r>
                            <a:rPr kumimoji="1" lang="en-US" altLang="ja-JP" sz="3200" dirty="0" smtClean="0">
                              <a:solidFill>
                                <a:srgbClr val="FF0000"/>
                              </a:solidFill>
                            </a:rPr>
                            <a:t>obs1</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𝑑𝑖𝑎𝑔</m:t>
                                </m:r>
                                <m:r>
                                  <a:rPr kumimoji="1" lang="en-US" altLang="ja-JP" sz="2000" i="1" dirty="0" smtClean="0">
                                    <a:solidFill>
                                      <a:srgbClr val="FF0000"/>
                                    </a:solidFill>
                                    <a:latin typeface="Cambria Math" panose="02040503050406030204" pitchFamily="18" charset="0"/>
                                  </a:rPr>
                                  <m:t>(1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5,1,1)</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1800" i="1" dirty="0" smtClean="0">
                                    <a:solidFill>
                                      <a:srgbClr val="FF0000"/>
                                    </a:solidFill>
                                    <a:latin typeface="Cambria Math" panose="02040503050406030204" pitchFamily="18" charset="0"/>
                                  </a:rPr>
                                  <m:t>((−</m:t>
                                </m:r>
                                <m:r>
                                  <a:rPr kumimoji="1" lang="en-US" altLang="ja-JP" sz="1800" b="1" i="1" dirty="0" smtClean="0">
                                    <a:solidFill>
                                      <a:srgbClr val="FF0000"/>
                                    </a:solidFill>
                                    <a:latin typeface="Cambria Math" panose="02040503050406030204" pitchFamily="18" charset="0"/>
                                  </a:rPr>
                                  <m:t>𝟔𝟎</m:t>
                                </m:r>
                                <m:r>
                                  <a:rPr kumimoji="1" lang="en-US" altLang="ja-JP" sz="1800" i="1" dirty="0" smtClean="0">
                                    <a:solidFill>
                                      <a:srgbClr val="FF0000"/>
                                    </a:solidFill>
                                    <a:latin typeface="Cambria Math" panose="02040503050406030204" pitchFamily="18" charset="0"/>
                                  </a:rPr>
                                  <m:t>,0),(−</m:t>
                                </m:r>
                                <m:r>
                                  <a:rPr kumimoji="1" lang="en-US" altLang="ja-JP" sz="1800" b="1" i="1" dirty="0" smtClean="0">
                                    <a:solidFill>
                                      <a:srgbClr val="FF0000"/>
                                    </a:solidFill>
                                    <a:latin typeface="Cambria Math" panose="02040503050406030204" pitchFamily="18" charset="0"/>
                                  </a:rPr>
                                  <m:t>𝟔𝟎</m:t>
                                </m:r>
                                <m:r>
                                  <a:rPr kumimoji="1" lang="en-US" altLang="ja-JP" sz="1800" i="1" dirty="0" smtClean="0">
                                    <a:solidFill>
                                      <a:srgbClr val="FF0000"/>
                                    </a:solidFill>
                                    <a:latin typeface="Cambria Math" panose="02040503050406030204" pitchFamily="18" charset="0"/>
                                  </a:rPr>
                                  <m:t>,0))’</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0.005</m:t>
                                </m:r>
                              </m:oMath>
                            </m:oMathPara>
                          </a14:m>
                          <a:endParaRPr kumimoji="1" lang="ja-JP" altLang="en-US" sz="2000" dirty="0">
                            <a:solidFill>
                              <a:srgbClr val="FF0000"/>
                            </a:solidFill>
                          </a:endParaRPr>
                        </a:p>
                      </a:txBody>
                      <a:tcPr>
                        <a:solidFill>
                          <a:schemeClr val="bg1"/>
                        </a:solidFill>
                      </a:tcPr>
                    </a:tc>
                    <a:extLst>
                      <a:ext uri="{0D108BD9-81ED-4DB2-BD59-A6C34878D82A}">
                        <a16:rowId xmlns:a16="http://schemas.microsoft.com/office/drawing/2014/main" val="2140924436"/>
                      </a:ext>
                    </a:extLst>
                  </a:tr>
                  <a:tr h="582083">
                    <a:tc>
                      <a:txBody>
                        <a:bodyPr/>
                        <a:lstStyle/>
                        <a:p>
                          <a:pPr algn="ctr"/>
                          <a:r>
                            <a:rPr kumimoji="1" lang="en-US" altLang="ja-JP" sz="3200" dirty="0" smtClean="0">
                              <a:solidFill>
                                <a:srgbClr val="00FF00"/>
                              </a:solidFill>
                            </a:rPr>
                            <a:t>obs2</a:t>
                          </a:r>
                          <a:endParaRPr kumimoji="1" lang="ja-JP" altLang="en-US" sz="3200"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i="1" dirty="0" smtClean="0">
                                    <a:solidFill>
                                      <a:srgbClr val="00FF00"/>
                                    </a:solidFill>
                                    <a:latin typeface="Cambria Math" panose="02040503050406030204" pitchFamily="18" charset="0"/>
                                  </a:rPr>
                                  <m:t>𝑑𝑖𝑎𝑔</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b="0" i="1" dirty="0" smtClean="0">
                                    <a:solidFill>
                                      <a:srgbClr val="00FF00"/>
                                    </a:solidFill>
                                    <a:latin typeface="Cambria Math" panose="02040503050406030204" pitchFamily="18" charset="0"/>
                                  </a:rPr>
                                  <m:t>5</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i="1" dirty="0" smtClean="0">
                                    <a:solidFill>
                                      <a:srgbClr val="00FF00"/>
                                    </a:solidFill>
                                    <a:latin typeface="Cambria Math" panose="02040503050406030204" pitchFamily="18" charset="0"/>
                                  </a:rPr>
                                  <m:t>5,1,1)</m:t>
                                </m:r>
                              </m:oMath>
                            </m:oMathPara>
                          </a14:m>
                          <a:endParaRPr kumimoji="1" lang="ja-JP" altLang="en-US" sz="2000" dirty="0" smtClean="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m:t>
                                </m:r>
                                <m:r>
                                  <a:rPr kumimoji="1" lang="en-US" altLang="ja-JP" b="1" i="1" dirty="0" smtClean="0">
                                    <a:solidFill>
                                      <a:srgbClr val="00FF00"/>
                                    </a:solidFill>
                                    <a:latin typeface="Cambria Math" panose="02040503050406030204" pitchFamily="18" charset="0"/>
                                  </a:rPr>
                                  <m:t>𝟑</m:t>
                                </m:r>
                                <m:r>
                                  <a:rPr kumimoji="1" lang="en-US" altLang="ja-JP" b="1" i="1" dirty="0" smtClean="0">
                                    <a:solidFill>
                                      <a:srgbClr val="00FF00"/>
                                    </a:solidFill>
                                    <a:latin typeface="Cambria Math" panose="02040503050406030204" pitchFamily="18" charset="0"/>
                                  </a:rPr>
                                  <m:t>𝟎</m:t>
                                </m:r>
                                <m:r>
                                  <a:rPr kumimoji="1" lang="en-US" altLang="ja-JP" i="1" dirty="0" smtClean="0">
                                    <a:solidFill>
                                      <a:srgbClr val="00FF00"/>
                                    </a:solidFill>
                                    <a:latin typeface="Cambria Math" panose="02040503050406030204" pitchFamily="18" charset="0"/>
                                  </a:rPr>
                                  <m:t>,0),(−</m:t>
                                </m:r>
                                <m:r>
                                  <a:rPr kumimoji="1" lang="en-US" altLang="ja-JP" b="1" i="1" dirty="0" smtClean="0">
                                    <a:solidFill>
                                      <a:srgbClr val="00FF00"/>
                                    </a:solidFill>
                                    <a:latin typeface="Cambria Math" panose="02040503050406030204" pitchFamily="18" charset="0"/>
                                  </a:rPr>
                                  <m:t>𝟑</m:t>
                                </m:r>
                                <m:r>
                                  <a:rPr kumimoji="1" lang="en-US" altLang="ja-JP" b="1" i="1" dirty="0" smtClean="0">
                                    <a:solidFill>
                                      <a:srgbClr val="00FF00"/>
                                    </a:solidFill>
                                    <a:latin typeface="Cambria Math" panose="02040503050406030204" pitchFamily="18" charset="0"/>
                                  </a:rPr>
                                  <m:t>𝟎</m:t>
                                </m:r>
                                <m:r>
                                  <a:rPr kumimoji="1" lang="en-US" altLang="ja-JP" i="1" dirty="0" smtClean="0">
                                    <a:solidFill>
                                      <a:srgbClr val="00FF00"/>
                                    </a:solidFill>
                                    <a:latin typeface="Cambria Math" panose="02040503050406030204" pitchFamily="18" charset="0"/>
                                  </a:rPr>
                                  <m:t>,0))’</m:t>
                                </m:r>
                              </m:oMath>
                            </m:oMathPara>
                          </a14:m>
                          <a:endParaRPr kumimoji="1" lang="ja-JP" altLang="en-US" dirty="0" smtClean="0">
                            <a:solidFill>
                              <a:srgbClr val="00FF00"/>
                            </a:solidFill>
                          </a:endParaRPr>
                        </a:p>
                        <a:p>
                          <a:endParaRPr kumimoji="1" lang="ja-JP" altLang="en-US"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i="1" dirty="0" smtClean="0">
                                    <a:solidFill>
                                      <a:srgbClr val="00FF00"/>
                                    </a:solidFill>
                                    <a:latin typeface="Cambria Math" panose="02040503050406030204" pitchFamily="18" charset="0"/>
                                  </a:rPr>
                                  <m:t>0.005</m:t>
                                </m:r>
                              </m:oMath>
                            </m:oMathPara>
                          </a14:m>
                          <a:endParaRPr kumimoji="1" lang="ja-JP" altLang="en-US" sz="2000" dirty="0" smtClean="0">
                            <a:solidFill>
                              <a:srgbClr val="00FF00"/>
                            </a:solidFill>
                          </a:endParaRPr>
                        </a:p>
                        <a:p>
                          <a:endParaRPr kumimoji="1" lang="ja-JP" altLang="en-US" dirty="0">
                            <a:solidFill>
                              <a:srgbClr val="00FF00"/>
                            </a:solidFill>
                          </a:endParaRPr>
                        </a:p>
                      </a:txBody>
                      <a:tcPr>
                        <a:solidFill>
                          <a:schemeClr val="bg1"/>
                        </a:solidFill>
                      </a:tcPr>
                    </a:tc>
                    <a:extLst>
                      <a:ext uri="{0D108BD9-81ED-4DB2-BD59-A6C34878D82A}">
                        <a16:rowId xmlns:a16="http://schemas.microsoft.com/office/drawing/2014/main" val="4252475949"/>
                      </a:ext>
                    </a:extLst>
                  </a:tr>
                </a:tbl>
              </a:graphicData>
            </a:graphic>
          </p:graphicFrame>
        </mc:Choice>
        <mc:Fallback>
          <p:graphicFrame>
            <p:nvGraphicFramePr>
              <p:cNvPr id="2" name="表 1"/>
              <p:cNvGraphicFramePr>
                <a:graphicFrameLocks noGrp="1"/>
              </p:cNvGraphicFramePr>
              <p:nvPr>
                <p:extLst>
                  <p:ext uri="{D42A27DB-BD31-4B8C-83A1-F6EECF244321}">
                    <p14:modId xmlns:p14="http://schemas.microsoft.com/office/powerpoint/2010/main" val="1820802507"/>
                  </p:ext>
                </p:extLst>
              </p:nvPr>
            </p:nvGraphicFramePr>
            <p:xfrm>
              <a:off x="0" y="1325563"/>
              <a:ext cx="9117456" cy="183472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281945306"/>
                        </a:ext>
                      </a:extLst>
                    </a:gridCol>
                    <a:gridCol w="2279364">
                      <a:extLst>
                        <a:ext uri="{9D8B030D-6E8A-4147-A177-3AD203B41FA5}">
                          <a16:colId xmlns:a16="http://schemas.microsoft.com/office/drawing/2014/main" val="3465992794"/>
                        </a:ext>
                      </a:extLst>
                    </a:gridCol>
                    <a:gridCol w="2279364">
                      <a:extLst>
                        <a:ext uri="{9D8B030D-6E8A-4147-A177-3AD203B41FA5}">
                          <a16:colId xmlns:a16="http://schemas.microsoft.com/office/drawing/2014/main" val="3380375815"/>
                        </a:ext>
                      </a:extLst>
                    </a:gridCol>
                    <a:gridCol w="2279364">
                      <a:extLst>
                        <a:ext uri="{9D8B030D-6E8A-4147-A177-3AD203B41FA5}">
                          <a16:colId xmlns:a16="http://schemas.microsoft.com/office/drawing/2014/main" val="1238912796"/>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1869598124"/>
                      </a:ext>
                    </a:extLst>
                  </a:tr>
                  <a:tr h="582083">
                    <a:tc>
                      <a:txBody>
                        <a:bodyPr/>
                        <a:lstStyle/>
                        <a:p>
                          <a:pPr algn="ctr"/>
                          <a:r>
                            <a:rPr kumimoji="1" lang="en-US" altLang="ja-JP" sz="3200" dirty="0" smtClean="0">
                              <a:solidFill>
                                <a:srgbClr val="FF0000"/>
                              </a:solidFill>
                            </a:rPr>
                            <a:t>obs1</a:t>
                          </a:r>
                          <a:endParaRPr kumimoji="1" lang="ja-JP" altLang="en-US" sz="3200" dirty="0">
                            <a:solidFill>
                              <a:srgbClr val="FF0000"/>
                            </a:solidFill>
                          </a:endParaRPr>
                        </a:p>
                      </a:txBody>
                      <a:tcPr>
                        <a:solidFill>
                          <a:schemeClr val="bg1"/>
                        </a:solidFill>
                      </a:tcPr>
                    </a:tc>
                    <a:tc>
                      <a:txBody>
                        <a:bodyPr/>
                        <a:lstStyle/>
                        <a:p>
                          <a:endParaRPr lang="ja-JP"/>
                        </a:p>
                      </a:txBody>
                      <a:tcPr>
                        <a:blipFill>
                          <a:blip r:embed="rId2"/>
                          <a:stretch>
                            <a:fillRect l="-100535" t="-105208" r="-200535" b="-132292"/>
                          </a:stretch>
                        </a:blipFill>
                      </a:tcPr>
                    </a:tc>
                    <a:tc>
                      <a:txBody>
                        <a:bodyPr/>
                        <a:lstStyle/>
                        <a:p>
                          <a:endParaRPr lang="ja-JP"/>
                        </a:p>
                      </a:txBody>
                      <a:tcPr>
                        <a:blipFill>
                          <a:blip r:embed="rId2"/>
                          <a:stretch>
                            <a:fillRect l="-200535" t="-105208" r="-100535" b="-132292"/>
                          </a:stretch>
                        </a:blipFill>
                      </a:tcPr>
                    </a:tc>
                    <a:tc>
                      <a:txBody>
                        <a:bodyPr/>
                        <a:lstStyle/>
                        <a:p>
                          <a:endParaRPr lang="ja-JP"/>
                        </a:p>
                      </a:txBody>
                      <a:tcPr>
                        <a:blipFill>
                          <a:blip r:embed="rId2"/>
                          <a:stretch>
                            <a:fillRect l="-300535" t="-105208" r="-535" b="-132292"/>
                          </a:stretch>
                        </a:blipFill>
                      </a:tcPr>
                    </a:tc>
                    <a:extLst>
                      <a:ext uri="{0D108BD9-81ED-4DB2-BD59-A6C34878D82A}">
                        <a16:rowId xmlns:a16="http://schemas.microsoft.com/office/drawing/2014/main" val="2140924436"/>
                      </a:ext>
                    </a:extLst>
                  </a:tr>
                  <a:tr h="670560">
                    <a:tc>
                      <a:txBody>
                        <a:bodyPr/>
                        <a:lstStyle/>
                        <a:p>
                          <a:pPr algn="ctr"/>
                          <a:r>
                            <a:rPr kumimoji="1" lang="en-US" altLang="ja-JP" sz="3200" dirty="0" smtClean="0">
                              <a:solidFill>
                                <a:srgbClr val="00FF00"/>
                              </a:solidFill>
                            </a:rPr>
                            <a:t>obs2</a:t>
                          </a:r>
                          <a:endParaRPr kumimoji="1" lang="ja-JP" altLang="en-US" sz="3200" dirty="0">
                            <a:solidFill>
                              <a:srgbClr val="00FF00"/>
                            </a:solidFill>
                          </a:endParaRPr>
                        </a:p>
                      </a:txBody>
                      <a:tcPr>
                        <a:solidFill>
                          <a:schemeClr val="bg1"/>
                        </a:solidFill>
                      </a:tcPr>
                    </a:tc>
                    <a:tc>
                      <a:txBody>
                        <a:bodyPr/>
                        <a:lstStyle/>
                        <a:p>
                          <a:endParaRPr lang="ja-JP"/>
                        </a:p>
                      </a:txBody>
                      <a:tcPr>
                        <a:blipFill>
                          <a:blip r:embed="rId2"/>
                          <a:stretch>
                            <a:fillRect l="-100535" t="-179091" r="-200535" b="-15455"/>
                          </a:stretch>
                        </a:blipFill>
                      </a:tcPr>
                    </a:tc>
                    <a:tc>
                      <a:txBody>
                        <a:bodyPr/>
                        <a:lstStyle/>
                        <a:p>
                          <a:endParaRPr lang="ja-JP"/>
                        </a:p>
                      </a:txBody>
                      <a:tcPr>
                        <a:blipFill>
                          <a:blip r:embed="rId2"/>
                          <a:stretch>
                            <a:fillRect l="-200535" t="-179091" r="-100535" b="-15455"/>
                          </a:stretch>
                        </a:blipFill>
                      </a:tcPr>
                    </a:tc>
                    <a:tc>
                      <a:txBody>
                        <a:bodyPr/>
                        <a:lstStyle/>
                        <a:p>
                          <a:endParaRPr lang="ja-JP"/>
                        </a:p>
                      </a:txBody>
                      <a:tcPr>
                        <a:blipFill>
                          <a:blip r:embed="rId2"/>
                          <a:stretch>
                            <a:fillRect l="-300535" t="-179091" r="-535" b="-15455"/>
                          </a:stretch>
                        </a:blipFill>
                      </a:tcPr>
                    </a:tc>
                    <a:extLst>
                      <a:ext uri="{0D108BD9-81ED-4DB2-BD59-A6C34878D82A}">
                        <a16:rowId xmlns:a16="http://schemas.microsoft.com/office/drawing/2014/main" val="4252475949"/>
                      </a:ext>
                    </a:extLst>
                  </a:tr>
                </a:tbl>
              </a:graphicData>
            </a:graphic>
          </p:graphicFrame>
        </mc:Fallback>
      </mc:AlternateContent>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8999"/>
            <a:ext cx="4572000" cy="3429001"/>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2" y="3428999"/>
            <a:ext cx="4571998" cy="3429001"/>
          </a:xfrm>
          <a:prstGeom prst="rect">
            <a:avLst/>
          </a:prstGeom>
        </p:spPr>
      </p:pic>
    </p:spTree>
    <p:extLst>
      <p:ext uri="{BB962C8B-B14F-4D97-AF65-F5344CB8AC3E}">
        <p14:creationId xmlns:p14="http://schemas.microsoft.com/office/powerpoint/2010/main" val="1882909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5933" y="3793067"/>
            <a:ext cx="4428067" cy="3064933"/>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238" y="3733800"/>
            <a:ext cx="4545456" cy="3124200"/>
          </a:xfrm>
          <a:prstGeom prst="rect">
            <a:avLst/>
          </a:prstGeom>
        </p:spPr>
      </p:pic>
      <mc:AlternateContent xmlns:mc="http://schemas.openxmlformats.org/markup-compatibility/2006">
        <mc:Choice xmlns:a14="http://schemas.microsoft.com/office/drawing/2010/main" Requires="a14">
          <p:graphicFrame>
            <p:nvGraphicFramePr>
              <p:cNvPr id="13" name="表 12"/>
              <p:cNvGraphicFramePr>
                <a:graphicFrameLocks noGrp="1"/>
              </p:cNvGraphicFramePr>
              <p:nvPr>
                <p:extLst>
                  <p:ext uri="{D42A27DB-BD31-4B8C-83A1-F6EECF244321}">
                    <p14:modId xmlns:p14="http://schemas.microsoft.com/office/powerpoint/2010/main" val="1302502083"/>
                  </p:ext>
                </p:extLst>
              </p:nvPr>
            </p:nvGraphicFramePr>
            <p:xfrm>
              <a:off x="0" y="1325563"/>
              <a:ext cx="9117456" cy="189568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416203219"/>
                        </a:ext>
                      </a:extLst>
                    </a:gridCol>
                    <a:gridCol w="2279364">
                      <a:extLst>
                        <a:ext uri="{9D8B030D-6E8A-4147-A177-3AD203B41FA5}">
                          <a16:colId xmlns:a16="http://schemas.microsoft.com/office/drawing/2014/main" val="275699416"/>
                        </a:ext>
                      </a:extLst>
                    </a:gridCol>
                    <a:gridCol w="2279364">
                      <a:extLst>
                        <a:ext uri="{9D8B030D-6E8A-4147-A177-3AD203B41FA5}">
                          <a16:colId xmlns:a16="http://schemas.microsoft.com/office/drawing/2014/main" val="164276921"/>
                        </a:ext>
                      </a:extLst>
                    </a:gridCol>
                    <a:gridCol w="2279364">
                      <a:extLst>
                        <a:ext uri="{9D8B030D-6E8A-4147-A177-3AD203B41FA5}">
                          <a16:colId xmlns:a16="http://schemas.microsoft.com/office/drawing/2014/main" val="1122189607"/>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408186690"/>
                      </a:ext>
                    </a:extLst>
                  </a:tr>
                  <a:tr h="582083">
                    <a:tc>
                      <a:txBody>
                        <a:bodyPr/>
                        <a:lstStyle/>
                        <a:p>
                          <a:pPr algn="ctr"/>
                          <a:r>
                            <a:rPr kumimoji="1" lang="en-US" altLang="ja-JP" sz="3200" dirty="0" smtClean="0">
                              <a:solidFill>
                                <a:srgbClr val="FF0000"/>
                              </a:solidFill>
                            </a:rPr>
                            <a:t>dt1</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𝑑𝑖𝑎𝑔</m:t>
                                </m:r>
                                <m:r>
                                  <a:rPr kumimoji="1" lang="en-US" altLang="ja-JP" sz="2000" i="1" dirty="0" smtClean="0">
                                    <a:solidFill>
                                      <a:srgbClr val="FF0000"/>
                                    </a:solidFill>
                                    <a:latin typeface="Cambria Math" panose="02040503050406030204" pitchFamily="18" charset="0"/>
                                  </a:rPr>
                                  <m:t>(1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5,1,1)</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m:t>
                                </m:r>
                                <m:r>
                                  <a:rPr kumimoji="1" lang="en-US" altLang="ja-JP" sz="2000" b="0" i="1" dirty="0" smtClean="0">
                                    <a:solidFill>
                                      <a:srgbClr val="FF0000"/>
                                    </a:solidFill>
                                    <a:latin typeface="Cambria Math" panose="02040503050406030204" pitchFamily="18" charset="0"/>
                                  </a:rPr>
                                  <m:t>−60,0),(−60</m:t>
                                </m:r>
                                <m:r>
                                  <a:rPr kumimoji="1" lang="en-US" altLang="ja-JP" sz="2000" i="1" dirty="0" smtClean="0">
                                    <a:solidFill>
                                      <a:srgbClr val="FF0000"/>
                                    </a:solidFill>
                                    <a:latin typeface="Cambria Math" panose="02040503050406030204" pitchFamily="18" charset="0"/>
                                  </a:rPr>
                                  <m:t>,0))’</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400" b="1" i="1" dirty="0" smtClean="0">
                                    <a:solidFill>
                                      <a:srgbClr val="FF0000"/>
                                    </a:solidFill>
                                    <a:latin typeface="Cambria Math" panose="02040503050406030204" pitchFamily="18" charset="0"/>
                                  </a:rPr>
                                  <m:t>𝟎</m:t>
                                </m:r>
                                <m:r>
                                  <a:rPr kumimoji="1" lang="en-US" altLang="ja-JP" sz="2400" b="1" i="1" dirty="0" smtClean="0">
                                    <a:solidFill>
                                      <a:srgbClr val="FF0000"/>
                                    </a:solidFill>
                                    <a:latin typeface="Cambria Math" panose="02040503050406030204" pitchFamily="18" charset="0"/>
                                  </a:rPr>
                                  <m:t>.</m:t>
                                </m:r>
                                <m:r>
                                  <a:rPr kumimoji="1" lang="en-US" altLang="ja-JP" sz="2400" b="1" i="1" dirty="0" smtClean="0">
                                    <a:solidFill>
                                      <a:srgbClr val="FF0000"/>
                                    </a:solidFill>
                                    <a:latin typeface="Cambria Math" panose="02040503050406030204" pitchFamily="18" charset="0"/>
                                  </a:rPr>
                                  <m:t>𝟎𝟎𝟓</m:t>
                                </m:r>
                              </m:oMath>
                            </m:oMathPara>
                          </a14:m>
                          <a:endParaRPr kumimoji="1" lang="ja-JP" altLang="en-US" sz="2400" b="1" dirty="0">
                            <a:solidFill>
                              <a:srgbClr val="FF0000"/>
                            </a:solidFill>
                          </a:endParaRPr>
                        </a:p>
                      </a:txBody>
                      <a:tcPr>
                        <a:solidFill>
                          <a:schemeClr val="bg1"/>
                        </a:solidFill>
                      </a:tcPr>
                    </a:tc>
                    <a:extLst>
                      <a:ext uri="{0D108BD9-81ED-4DB2-BD59-A6C34878D82A}">
                        <a16:rowId xmlns:a16="http://schemas.microsoft.com/office/drawing/2014/main" val="3196867375"/>
                      </a:ext>
                    </a:extLst>
                  </a:tr>
                  <a:tr h="582083">
                    <a:tc>
                      <a:txBody>
                        <a:bodyPr/>
                        <a:lstStyle/>
                        <a:p>
                          <a:pPr algn="ctr"/>
                          <a:r>
                            <a:rPr kumimoji="1" lang="en-US" altLang="ja-JP" sz="3200" dirty="0" smtClean="0">
                              <a:solidFill>
                                <a:srgbClr val="00FF00"/>
                              </a:solidFill>
                            </a:rPr>
                            <a:t>dt2</a:t>
                          </a:r>
                          <a:endParaRPr kumimoji="1" lang="ja-JP" altLang="en-US" sz="3200"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i="1" dirty="0" smtClean="0">
                                    <a:solidFill>
                                      <a:srgbClr val="00FF00"/>
                                    </a:solidFill>
                                    <a:latin typeface="Cambria Math" panose="02040503050406030204" pitchFamily="18" charset="0"/>
                                  </a:rPr>
                                  <m:t>𝑑𝑖𝑎𝑔</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b="0" i="1" dirty="0" smtClean="0">
                                    <a:solidFill>
                                      <a:srgbClr val="00FF00"/>
                                    </a:solidFill>
                                    <a:latin typeface="Cambria Math" panose="02040503050406030204" pitchFamily="18" charset="0"/>
                                  </a:rPr>
                                  <m:t>5</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i="1" dirty="0" smtClean="0">
                                    <a:solidFill>
                                      <a:srgbClr val="00FF00"/>
                                    </a:solidFill>
                                    <a:latin typeface="Cambria Math" panose="02040503050406030204" pitchFamily="18" charset="0"/>
                                  </a:rPr>
                                  <m:t>5,1,1)</m:t>
                                </m:r>
                              </m:oMath>
                            </m:oMathPara>
                          </a14:m>
                          <a:endParaRPr kumimoji="1" lang="ja-JP" altLang="en-US" sz="2000" dirty="0" smtClean="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dirty="0" smtClean="0">
                                    <a:solidFill>
                                      <a:srgbClr val="00FF00"/>
                                    </a:solidFill>
                                    <a:latin typeface="Cambria Math" panose="02040503050406030204" pitchFamily="18" charset="0"/>
                                  </a:rPr>
                                  <m:t>((−6</m:t>
                                </m:r>
                                <m:r>
                                  <a:rPr kumimoji="1" lang="en-US" altLang="ja-JP" sz="2000" b="0" i="1" dirty="0" smtClean="0">
                                    <a:solidFill>
                                      <a:srgbClr val="00FF00"/>
                                    </a:solidFill>
                                    <a:latin typeface="Cambria Math" panose="02040503050406030204" pitchFamily="18" charset="0"/>
                                  </a:rPr>
                                  <m:t>0,0),(−</m:t>
                                </m:r>
                                <m:r>
                                  <a:rPr kumimoji="1" lang="en-US" altLang="ja-JP" sz="2000" b="0" i="1" dirty="0" smtClean="0">
                                    <a:solidFill>
                                      <a:srgbClr val="00FF00"/>
                                    </a:solidFill>
                                    <a:latin typeface="Cambria Math" panose="02040503050406030204" pitchFamily="18" charset="0"/>
                                  </a:rPr>
                                  <m:t>6</m:t>
                                </m:r>
                                <m:r>
                                  <a:rPr kumimoji="1" lang="en-US" altLang="ja-JP" sz="2000" b="0" i="1" dirty="0" smtClean="0">
                                    <a:solidFill>
                                      <a:srgbClr val="00FF00"/>
                                    </a:solidFill>
                                    <a:latin typeface="Cambria Math" panose="02040503050406030204" pitchFamily="18" charset="0"/>
                                  </a:rPr>
                                  <m:t>0,0))’</m:t>
                                </m:r>
                              </m:oMath>
                            </m:oMathPara>
                          </a14:m>
                          <a:endParaRPr kumimoji="1" lang="ja-JP" altLang="en-US" sz="2000" b="0" dirty="0" smtClean="0">
                            <a:solidFill>
                              <a:srgbClr val="00FF00"/>
                            </a:solidFill>
                          </a:endParaRPr>
                        </a:p>
                        <a:p>
                          <a:endParaRPr kumimoji="1" lang="ja-JP" altLang="en-US"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1" i="1" dirty="0" smtClean="0">
                                    <a:solidFill>
                                      <a:srgbClr val="00FF00"/>
                                    </a:solidFill>
                                    <a:latin typeface="Cambria Math" panose="02040503050406030204" pitchFamily="18" charset="0"/>
                                  </a:rPr>
                                  <m:t>𝟎</m:t>
                                </m:r>
                                <m:r>
                                  <a:rPr kumimoji="1" lang="en-US" altLang="ja-JP" sz="2400" b="1" i="1" dirty="0" smtClean="0">
                                    <a:solidFill>
                                      <a:srgbClr val="00FF00"/>
                                    </a:solidFill>
                                    <a:latin typeface="Cambria Math" panose="02040503050406030204" pitchFamily="18" charset="0"/>
                                  </a:rPr>
                                  <m:t>.</m:t>
                                </m:r>
                                <m:r>
                                  <a:rPr kumimoji="1" lang="en-US" altLang="ja-JP" sz="2400" b="1" i="1" dirty="0" smtClean="0">
                                    <a:solidFill>
                                      <a:srgbClr val="00FF00"/>
                                    </a:solidFill>
                                    <a:latin typeface="Cambria Math" panose="02040503050406030204" pitchFamily="18" charset="0"/>
                                  </a:rPr>
                                  <m:t>𝟎𝟏𝟎</m:t>
                                </m:r>
                              </m:oMath>
                            </m:oMathPara>
                          </a14:m>
                          <a:endParaRPr kumimoji="1" lang="ja-JP" altLang="en-US" sz="2400" b="1" dirty="0" smtClean="0">
                            <a:solidFill>
                              <a:srgbClr val="00FF00"/>
                            </a:solidFill>
                          </a:endParaRPr>
                        </a:p>
                        <a:p>
                          <a:endParaRPr kumimoji="1" lang="ja-JP" altLang="en-US" dirty="0">
                            <a:solidFill>
                              <a:srgbClr val="00FF00"/>
                            </a:solidFill>
                          </a:endParaRPr>
                        </a:p>
                      </a:txBody>
                      <a:tcPr>
                        <a:solidFill>
                          <a:schemeClr val="bg1"/>
                        </a:solidFill>
                      </a:tcPr>
                    </a:tc>
                    <a:extLst>
                      <a:ext uri="{0D108BD9-81ED-4DB2-BD59-A6C34878D82A}">
                        <a16:rowId xmlns:a16="http://schemas.microsoft.com/office/drawing/2014/main" val="2105384436"/>
                      </a:ext>
                    </a:extLst>
                  </a:tr>
                </a:tbl>
              </a:graphicData>
            </a:graphic>
          </p:graphicFrame>
        </mc:Choice>
        <mc:Fallback>
          <p:graphicFrame>
            <p:nvGraphicFramePr>
              <p:cNvPr id="13" name="表 12"/>
              <p:cNvGraphicFramePr>
                <a:graphicFrameLocks noGrp="1"/>
              </p:cNvGraphicFramePr>
              <p:nvPr>
                <p:extLst>
                  <p:ext uri="{D42A27DB-BD31-4B8C-83A1-F6EECF244321}">
                    <p14:modId xmlns:p14="http://schemas.microsoft.com/office/powerpoint/2010/main" val="1302502083"/>
                  </p:ext>
                </p:extLst>
              </p:nvPr>
            </p:nvGraphicFramePr>
            <p:xfrm>
              <a:off x="0" y="1325563"/>
              <a:ext cx="9117456" cy="189568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416203219"/>
                        </a:ext>
                      </a:extLst>
                    </a:gridCol>
                    <a:gridCol w="2279364">
                      <a:extLst>
                        <a:ext uri="{9D8B030D-6E8A-4147-A177-3AD203B41FA5}">
                          <a16:colId xmlns:a16="http://schemas.microsoft.com/office/drawing/2014/main" val="275699416"/>
                        </a:ext>
                      </a:extLst>
                    </a:gridCol>
                    <a:gridCol w="2279364">
                      <a:extLst>
                        <a:ext uri="{9D8B030D-6E8A-4147-A177-3AD203B41FA5}">
                          <a16:colId xmlns:a16="http://schemas.microsoft.com/office/drawing/2014/main" val="164276921"/>
                        </a:ext>
                      </a:extLst>
                    </a:gridCol>
                    <a:gridCol w="2279364">
                      <a:extLst>
                        <a:ext uri="{9D8B030D-6E8A-4147-A177-3AD203B41FA5}">
                          <a16:colId xmlns:a16="http://schemas.microsoft.com/office/drawing/2014/main" val="1122189607"/>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408186690"/>
                      </a:ext>
                    </a:extLst>
                  </a:tr>
                  <a:tr h="582083">
                    <a:tc>
                      <a:txBody>
                        <a:bodyPr/>
                        <a:lstStyle/>
                        <a:p>
                          <a:pPr algn="ctr"/>
                          <a:r>
                            <a:rPr kumimoji="1" lang="en-US" altLang="ja-JP" sz="3200" dirty="0" smtClean="0">
                              <a:solidFill>
                                <a:srgbClr val="FF0000"/>
                              </a:solidFill>
                            </a:rPr>
                            <a:t>dt1</a:t>
                          </a:r>
                          <a:endParaRPr kumimoji="1" lang="ja-JP" altLang="en-US" sz="3200" dirty="0">
                            <a:solidFill>
                              <a:srgbClr val="FF0000"/>
                            </a:solidFill>
                          </a:endParaRPr>
                        </a:p>
                      </a:txBody>
                      <a:tcPr>
                        <a:solidFill>
                          <a:schemeClr val="bg1"/>
                        </a:solidFill>
                      </a:tcPr>
                    </a:tc>
                    <a:tc>
                      <a:txBody>
                        <a:bodyPr/>
                        <a:lstStyle/>
                        <a:p>
                          <a:endParaRPr lang="ja-JP"/>
                        </a:p>
                      </a:txBody>
                      <a:tcPr>
                        <a:blipFill>
                          <a:blip r:embed="rId5"/>
                          <a:stretch>
                            <a:fillRect l="-100535" t="-105208" r="-200535" b="-132292"/>
                          </a:stretch>
                        </a:blipFill>
                      </a:tcPr>
                    </a:tc>
                    <a:tc>
                      <a:txBody>
                        <a:bodyPr/>
                        <a:lstStyle/>
                        <a:p>
                          <a:endParaRPr lang="ja-JP"/>
                        </a:p>
                      </a:txBody>
                      <a:tcPr>
                        <a:blipFill>
                          <a:blip r:embed="rId5"/>
                          <a:stretch>
                            <a:fillRect l="-200535" t="-105208" r="-100535" b="-132292"/>
                          </a:stretch>
                        </a:blipFill>
                      </a:tcPr>
                    </a:tc>
                    <a:tc>
                      <a:txBody>
                        <a:bodyPr/>
                        <a:lstStyle/>
                        <a:p>
                          <a:endParaRPr lang="ja-JP"/>
                        </a:p>
                      </a:txBody>
                      <a:tcPr>
                        <a:blipFill>
                          <a:blip r:embed="rId5"/>
                          <a:stretch>
                            <a:fillRect l="-300535" t="-105208" r="-535" b="-132292"/>
                          </a:stretch>
                        </a:blipFill>
                      </a:tcPr>
                    </a:tc>
                    <a:extLst>
                      <a:ext uri="{0D108BD9-81ED-4DB2-BD59-A6C34878D82A}">
                        <a16:rowId xmlns:a16="http://schemas.microsoft.com/office/drawing/2014/main" val="3196867375"/>
                      </a:ext>
                    </a:extLst>
                  </a:tr>
                  <a:tr h="731520">
                    <a:tc>
                      <a:txBody>
                        <a:bodyPr/>
                        <a:lstStyle/>
                        <a:p>
                          <a:pPr algn="ctr"/>
                          <a:r>
                            <a:rPr kumimoji="1" lang="en-US" altLang="ja-JP" sz="3200" dirty="0" smtClean="0">
                              <a:solidFill>
                                <a:srgbClr val="00FF00"/>
                              </a:solidFill>
                            </a:rPr>
                            <a:t>dt2</a:t>
                          </a:r>
                          <a:endParaRPr kumimoji="1" lang="ja-JP" altLang="en-US" sz="3200" dirty="0">
                            <a:solidFill>
                              <a:srgbClr val="00FF00"/>
                            </a:solidFill>
                          </a:endParaRPr>
                        </a:p>
                      </a:txBody>
                      <a:tcPr>
                        <a:solidFill>
                          <a:schemeClr val="bg1"/>
                        </a:solidFill>
                      </a:tcPr>
                    </a:tc>
                    <a:tc>
                      <a:txBody>
                        <a:bodyPr/>
                        <a:lstStyle/>
                        <a:p>
                          <a:endParaRPr lang="ja-JP"/>
                        </a:p>
                      </a:txBody>
                      <a:tcPr>
                        <a:blipFill>
                          <a:blip r:embed="rId5"/>
                          <a:stretch>
                            <a:fillRect l="-100535" t="-164167" r="-200535" b="-5833"/>
                          </a:stretch>
                        </a:blipFill>
                      </a:tcPr>
                    </a:tc>
                    <a:tc>
                      <a:txBody>
                        <a:bodyPr/>
                        <a:lstStyle/>
                        <a:p>
                          <a:endParaRPr lang="ja-JP"/>
                        </a:p>
                      </a:txBody>
                      <a:tcPr>
                        <a:blipFill>
                          <a:blip r:embed="rId5"/>
                          <a:stretch>
                            <a:fillRect l="-200535" t="-164167" r="-100535" b="-5833"/>
                          </a:stretch>
                        </a:blipFill>
                      </a:tcPr>
                    </a:tc>
                    <a:tc>
                      <a:txBody>
                        <a:bodyPr/>
                        <a:lstStyle/>
                        <a:p>
                          <a:endParaRPr lang="ja-JP"/>
                        </a:p>
                      </a:txBody>
                      <a:tcPr>
                        <a:blipFill>
                          <a:blip r:embed="rId5"/>
                          <a:stretch>
                            <a:fillRect l="-300535" t="-164167" r="-535" b="-5833"/>
                          </a:stretch>
                        </a:blipFill>
                      </a:tcPr>
                    </a:tc>
                    <a:extLst>
                      <a:ext uri="{0D108BD9-81ED-4DB2-BD59-A6C34878D82A}">
                        <a16:rowId xmlns:a16="http://schemas.microsoft.com/office/drawing/2014/main" val="2105384436"/>
                      </a:ext>
                    </a:extLst>
                  </a:tr>
                </a:tbl>
              </a:graphicData>
            </a:graphic>
          </p:graphicFrame>
        </mc:Fallback>
      </mc:AlternateContent>
    </p:spTree>
    <p:extLst>
      <p:ext uri="{BB962C8B-B14F-4D97-AF65-F5344CB8AC3E}">
        <p14:creationId xmlns:p14="http://schemas.microsoft.com/office/powerpoint/2010/main" val="13749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40259" y="1159991"/>
            <a:ext cx="8192531" cy="600164"/>
          </a:xfrm>
          <a:prstGeom prst="rect">
            <a:avLst/>
          </a:prstGeom>
          <a:noFill/>
        </p:spPr>
        <p:txBody>
          <a:bodyPr wrap="square" rtlCol="0">
            <a:spAutoFit/>
          </a:bodyPr>
          <a:lstStyle/>
          <a:p>
            <a:endParaRPr lang="ja-JP" altLang="en-US" sz="3300" dirty="0"/>
          </a:p>
        </p:txBody>
      </p:sp>
      <p:sp>
        <p:nvSpPr>
          <p:cNvPr id="4" name="タイトル 3"/>
          <p:cNvSpPr>
            <a:spLocks noGrp="1"/>
          </p:cNvSpPr>
          <p:nvPr>
            <p:ph type="title"/>
          </p:nvPr>
        </p:nvSpPr>
        <p:spPr/>
        <p:txBody>
          <a:bodyPr/>
          <a:lstStyle/>
          <a:p>
            <a:r>
              <a:rPr kumimoji="1" lang="ja-JP" altLang="en-US" dirty="0" smtClean="0"/>
              <a:t>目標値変更シミュレーション</a:t>
            </a:r>
            <a:endParaRPr kumimoji="1" lang="ja-JP" altLang="en-US" dirty="0"/>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143" y="3429000"/>
            <a:ext cx="4724857" cy="3429000"/>
          </a:xfrm>
          <a:prstGeom prst="rect">
            <a:avLst/>
          </a:prstGeom>
        </p:spPr>
      </p:pic>
      <p:pic>
        <p:nvPicPr>
          <p:cNvPr id="5" name="コンテンツ プレースホルダー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3429000"/>
            <a:ext cx="4572000" cy="3429000"/>
          </a:xfrm>
        </p:spPr>
      </p:pic>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264464038"/>
                  </p:ext>
                </p:extLst>
              </p:nvPr>
            </p:nvGraphicFramePr>
            <p:xfrm>
              <a:off x="0" y="1325563"/>
              <a:ext cx="9117456" cy="189568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2535855922"/>
                        </a:ext>
                      </a:extLst>
                    </a:gridCol>
                    <a:gridCol w="2279364">
                      <a:extLst>
                        <a:ext uri="{9D8B030D-6E8A-4147-A177-3AD203B41FA5}">
                          <a16:colId xmlns:a16="http://schemas.microsoft.com/office/drawing/2014/main" val="1420316393"/>
                        </a:ext>
                      </a:extLst>
                    </a:gridCol>
                    <a:gridCol w="2279364">
                      <a:extLst>
                        <a:ext uri="{9D8B030D-6E8A-4147-A177-3AD203B41FA5}">
                          <a16:colId xmlns:a16="http://schemas.microsoft.com/office/drawing/2014/main" val="2956575274"/>
                        </a:ext>
                      </a:extLst>
                    </a:gridCol>
                    <a:gridCol w="2279364">
                      <a:extLst>
                        <a:ext uri="{9D8B030D-6E8A-4147-A177-3AD203B41FA5}">
                          <a16:colId xmlns:a16="http://schemas.microsoft.com/office/drawing/2014/main" val="1004221306"/>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2347642328"/>
                      </a:ext>
                    </a:extLst>
                  </a:tr>
                  <a:tr h="582083">
                    <a:tc>
                      <a:txBody>
                        <a:bodyPr/>
                        <a:lstStyle/>
                        <a:p>
                          <a:pPr algn="ctr"/>
                          <a:r>
                            <a:rPr kumimoji="1" lang="en-US" altLang="ja-JP" sz="3200" dirty="0" smtClean="0">
                              <a:solidFill>
                                <a:srgbClr val="FF0000"/>
                              </a:solidFill>
                            </a:rPr>
                            <a:t>obs1</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𝑑𝑖𝑎𝑔</m:t>
                                </m:r>
                                <m:r>
                                  <a:rPr kumimoji="1" lang="en-US" altLang="ja-JP" sz="2000" i="1" dirty="0" smtClean="0">
                                    <a:solidFill>
                                      <a:srgbClr val="FF0000"/>
                                    </a:solidFill>
                                    <a:latin typeface="Cambria Math" panose="02040503050406030204" pitchFamily="18" charset="0"/>
                                  </a:rPr>
                                  <m:t>(1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5,1,1)</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m:t>
                                </m:r>
                                <m:r>
                                  <a:rPr kumimoji="1" lang="en-US" altLang="ja-JP" sz="2000" b="0" i="1" dirty="0" smtClean="0">
                                    <a:solidFill>
                                      <a:srgbClr val="FF0000"/>
                                    </a:solidFill>
                                    <a:latin typeface="Cambria Math" panose="02040503050406030204" pitchFamily="18" charset="0"/>
                                  </a:rPr>
                                  <m:t>−60,0),(−60</m:t>
                                </m:r>
                                <m:r>
                                  <a:rPr kumimoji="1" lang="en-US" altLang="ja-JP" sz="2000" i="1" dirty="0" smtClean="0">
                                    <a:solidFill>
                                      <a:srgbClr val="FF0000"/>
                                    </a:solidFill>
                                    <a:latin typeface="Cambria Math" panose="02040503050406030204" pitchFamily="18" charset="0"/>
                                  </a:rPr>
                                  <m:t>,0))’</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400" b="1" i="1" dirty="0" smtClean="0">
                                    <a:solidFill>
                                      <a:srgbClr val="FF0000"/>
                                    </a:solidFill>
                                    <a:latin typeface="Cambria Math" panose="02040503050406030204" pitchFamily="18" charset="0"/>
                                  </a:rPr>
                                  <m:t>𝟎</m:t>
                                </m:r>
                                <m:r>
                                  <a:rPr kumimoji="1" lang="en-US" altLang="ja-JP" sz="2400" b="1" i="1" dirty="0" smtClean="0">
                                    <a:solidFill>
                                      <a:srgbClr val="FF0000"/>
                                    </a:solidFill>
                                    <a:latin typeface="Cambria Math" panose="02040503050406030204" pitchFamily="18" charset="0"/>
                                  </a:rPr>
                                  <m:t>.</m:t>
                                </m:r>
                                <m:r>
                                  <a:rPr kumimoji="1" lang="en-US" altLang="ja-JP" sz="2400" b="1" i="1" dirty="0" smtClean="0">
                                    <a:solidFill>
                                      <a:srgbClr val="FF0000"/>
                                    </a:solidFill>
                                    <a:latin typeface="Cambria Math" panose="02040503050406030204" pitchFamily="18" charset="0"/>
                                  </a:rPr>
                                  <m:t>𝟎𝟎𝟓</m:t>
                                </m:r>
                              </m:oMath>
                            </m:oMathPara>
                          </a14:m>
                          <a:endParaRPr kumimoji="1" lang="ja-JP" altLang="en-US" sz="2400" b="1" dirty="0">
                            <a:solidFill>
                              <a:srgbClr val="FF0000"/>
                            </a:solidFill>
                          </a:endParaRPr>
                        </a:p>
                      </a:txBody>
                      <a:tcPr>
                        <a:solidFill>
                          <a:schemeClr val="bg1"/>
                        </a:solidFill>
                      </a:tcPr>
                    </a:tc>
                    <a:extLst>
                      <a:ext uri="{0D108BD9-81ED-4DB2-BD59-A6C34878D82A}">
                        <a16:rowId xmlns:a16="http://schemas.microsoft.com/office/drawing/2014/main" val="998480888"/>
                      </a:ext>
                    </a:extLst>
                  </a:tr>
                  <a:tr h="582083">
                    <a:tc>
                      <a:txBody>
                        <a:bodyPr/>
                        <a:lstStyle/>
                        <a:p>
                          <a:pPr algn="ctr"/>
                          <a:r>
                            <a:rPr kumimoji="1" lang="en-US" altLang="ja-JP" sz="3200" dirty="0" smtClean="0">
                              <a:solidFill>
                                <a:srgbClr val="00FF00"/>
                              </a:solidFill>
                            </a:rPr>
                            <a:t>obs2</a:t>
                          </a:r>
                          <a:endParaRPr kumimoji="1" lang="ja-JP" altLang="en-US" sz="3200"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i="1" dirty="0" smtClean="0">
                                    <a:solidFill>
                                      <a:srgbClr val="00FF00"/>
                                    </a:solidFill>
                                    <a:latin typeface="Cambria Math" panose="02040503050406030204" pitchFamily="18" charset="0"/>
                                  </a:rPr>
                                  <m:t>𝑑𝑖𝑎𝑔</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b="0" i="1" dirty="0" smtClean="0">
                                    <a:solidFill>
                                      <a:srgbClr val="00FF00"/>
                                    </a:solidFill>
                                    <a:latin typeface="Cambria Math" panose="02040503050406030204" pitchFamily="18" charset="0"/>
                                  </a:rPr>
                                  <m:t>5</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i="1" dirty="0" smtClean="0">
                                    <a:solidFill>
                                      <a:srgbClr val="00FF00"/>
                                    </a:solidFill>
                                    <a:latin typeface="Cambria Math" panose="02040503050406030204" pitchFamily="18" charset="0"/>
                                  </a:rPr>
                                  <m:t>5,1,1)</m:t>
                                </m:r>
                              </m:oMath>
                            </m:oMathPara>
                          </a14:m>
                          <a:endParaRPr kumimoji="1" lang="ja-JP" altLang="en-US" sz="2000" dirty="0" smtClean="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dirty="0" smtClean="0">
                                    <a:solidFill>
                                      <a:srgbClr val="00FF00"/>
                                    </a:solidFill>
                                    <a:latin typeface="Cambria Math" panose="02040503050406030204" pitchFamily="18" charset="0"/>
                                  </a:rPr>
                                  <m:t>((−60,0),(−60,0))’</m:t>
                                </m:r>
                              </m:oMath>
                            </m:oMathPara>
                          </a14:m>
                          <a:endParaRPr kumimoji="1" lang="ja-JP" altLang="en-US" sz="2000" b="0" dirty="0" smtClean="0">
                            <a:solidFill>
                              <a:srgbClr val="00FF00"/>
                            </a:solidFill>
                          </a:endParaRPr>
                        </a:p>
                        <a:p>
                          <a:endParaRPr kumimoji="1" lang="ja-JP" altLang="en-US"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1" i="1" dirty="0" smtClean="0">
                                    <a:solidFill>
                                      <a:srgbClr val="00FF00"/>
                                    </a:solidFill>
                                    <a:latin typeface="Cambria Math" panose="02040503050406030204" pitchFamily="18" charset="0"/>
                                  </a:rPr>
                                  <m:t>𝟎</m:t>
                                </m:r>
                                <m:r>
                                  <a:rPr kumimoji="1" lang="en-US" altLang="ja-JP" sz="2400" b="1" i="1" dirty="0" smtClean="0">
                                    <a:solidFill>
                                      <a:srgbClr val="00FF00"/>
                                    </a:solidFill>
                                    <a:latin typeface="Cambria Math" panose="02040503050406030204" pitchFamily="18" charset="0"/>
                                  </a:rPr>
                                  <m:t>.</m:t>
                                </m:r>
                                <m:r>
                                  <a:rPr kumimoji="1" lang="en-US" altLang="ja-JP" sz="2400" b="1" i="1" dirty="0" smtClean="0">
                                    <a:solidFill>
                                      <a:srgbClr val="00FF00"/>
                                    </a:solidFill>
                                    <a:latin typeface="Cambria Math" panose="02040503050406030204" pitchFamily="18" charset="0"/>
                                  </a:rPr>
                                  <m:t>𝟎𝟏𝟎</m:t>
                                </m:r>
                              </m:oMath>
                            </m:oMathPara>
                          </a14:m>
                          <a:endParaRPr kumimoji="1" lang="ja-JP" altLang="en-US" sz="2400" b="1" dirty="0" smtClean="0">
                            <a:solidFill>
                              <a:srgbClr val="00FF00"/>
                            </a:solidFill>
                          </a:endParaRPr>
                        </a:p>
                        <a:p>
                          <a:endParaRPr kumimoji="1" lang="ja-JP" altLang="en-US" dirty="0">
                            <a:solidFill>
                              <a:srgbClr val="00FF00"/>
                            </a:solidFill>
                          </a:endParaRPr>
                        </a:p>
                      </a:txBody>
                      <a:tcPr>
                        <a:solidFill>
                          <a:schemeClr val="bg1"/>
                        </a:solidFill>
                      </a:tcPr>
                    </a:tc>
                    <a:extLst>
                      <a:ext uri="{0D108BD9-81ED-4DB2-BD59-A6C34878D82A}">
                        <a16:rowId xmlns:a16="http://schemas.microsoft.com/office/drawing/2014/main" val="2239062095"/>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264464038"/>
                  </p:ext>
                </p:extLst>
              </p:nvPr>
            </p:nvGraphicFramePr>
            <p:xfrm>
              <a:off x="0" y="1325563"/>
              <a:ext cx="9117456" cy="189568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2535855922"/>
                        </a:ext>
                      </a:extLst>
                    </a:gridCol>
                    <a:gridCol w="2279364">
                      <a:extLst>
                        <a:ext uri="{9D8B030D-6E8A-4147-A177-3AD203B41FA5}">
                          <a16:colId xmlns:a16="http://schemas.microsoft.com/office/drawing/2014/main" val="1420316393"/>
                        </a:ext>
                      </a:extLst>
                    </a:gridCol>
                    <a:gridCol w="2279364">
                      <a:extLst>
                        <a:ext uri="{9D8B030D-6E8A-4147-A177-3AD203B41FA5}">
                          <a16:colId xmlns:a16="http://schemas.microsoft.com/office/drawing/2014/main" val="2956575274"/>
                        </a:ext>
                      </a:extLst>
                    </a:gridCol>
                    <a:gridCol w="2279364">
                      <a:extLst>
                        <a:ext uri="{9D8B030D-6E8A-4147-A177-3AD203B41FA5}">
                          <a16:colId xmlns:a16="http://schemas.microsoft.com/office/drawing/2014/main" val="1004221306"/>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2347642328"/>
                      </a:ext>
                    </a:extLst>
                  </a:tr>
                  <a:tr h="582083">
                    <a:tc>
                      <a:txBody>
                        <a:bodyPr/>
                        <a:lstStyle/>
                        <a:p>
                          <a:pPr algn="ctr"/>
                          <a:r>
                            <a:rPr kumimoji="1" lang="en-US" altLang="ja-JP" sz="3200" dirty="0" smtClean="0">
                              <a:solidFill>
                                <a:srgbClr val="FF0000"/>
                              </a:solidFill>
                            </a:rPr>
                            <a:t>obs1</a:t>
                          </a:r>
                          <a:endParaRPr kumimoji="1" lang="ja-JP" altLang="en-US" sz="3200" dirty="0">
                            <a:solidFill>
                              <a:srgbClr val="FF0000"/>
                            </a:solidFill>
                          </a:endParaRPr>
                        </a:p>
                      </a:txBody>
                      <a:tcPr>
                        <a:solidFill>
                          <a:schemeClr val="bg1"/>
                        </a:solidFill>
                      </a:tcPr>
                    </a:tc>
                    <a:tc>
                      <a:txBody>
                        <a:bodyPr/>
                        <a:lstStyle/>
                        <a:p>
                          <a:endParaRPr lang="ja-JP"/>
                        </a:p>
                      </a:txBody>
                      <a:tcPr>
                        <a:blipFill>
                          <a:blip r:embed="rId5"/>
                          <a:stretch>
                            <a:fillRect l="-100535" t="-105208" r="-200535" b="-132292"/>
                          </a:stretch>
                        </a:blipFill>
                      </a:tcPr>
                    </a:tc>
                    <a:tc>
                      <a:txBody>
                        <a:bodyPr/>
                        <a:lstStyle/>
                        <a:p>
                          <a:endParaRPr lang="ja-JP"/>
                        </a:p>
                      </a:txBody>
                      <a:tcPr>
                        <a:blipFill>
                          <a:blip r:embed="rId5"/>
                          <a:stretch>
                            <a:fillRect l="-200535" t="-105208" r="-100535" b="-132292"/>
                          </a:stretch>
                        </a:blipFill>
                      </a:tcPr>
                    </a:tc>
                    <a:tc>
                      <a:txBody>
                        <a:bodyPr/>
                        <a:lstStyle/>
                        <a:p>
                          <a:endParaRPr lang="ja-JP"/>
                        </a:p>
                      </a:txBody>
                      <a:tcPr>
                        <a:blipFill>
                          <a:blip r:embed="rId5"/>
                          <a:stretch>
                            <a:fillRect l="-300535" t="-105208" r="-535" b="-132292"/>
                          </a:stretch>
                        </a:blipFill>
                      </a:tcPr>
                    </a:tc>
                    <a:extLst>
                      <a:ext uri="{0D108BD9-81ED-4DB2-BD59-A6C34878D82A}">
                        <a16:rowId xmlns:a16="http://schemas.microsoft.com/office/drawing/2014/main" val="998480888"/>
                      </a:ext>
                    </a:extLst>
                  </a:tr>
                  <a:tr h="731520">
                    <a:tc>
                      <a:txBody>
                        <a:bodyPr/>
                        <a:lstStyle/>
                        <a:p>
                          <a:pPr algn="ctr"/>
                          <a:r>
                            <a:rPr kumimoji="1" lang="en-US" altLang="ja-JP" sz="3200" dirty="0" smtClean="0">
                              <a:solidFill>
                                <a:srgbClr val="00FF00"/>
                              </a:solidFill>
                            </a:rPr>
                            <a:t>obs2</a:t>
                          </a:r>
                          <a:endParaRPr kumimoji="1" lang="ja-JP" altLang="en-US" sz="3200" dirty="0">
                            <a:solidFill>
                              <a:srgbClr val="00FF00"/>
                            </a:solidFill>
                          </a:endParaRPr>
                        </a:p>
                      </a:txBody>
                      <a:tcPr>
                        <a:solidFill>
                          <a:schemeClr val="bg1"/>
                        </a:solidFill>
                      </a:tcPr>
                    </a:tc>
                    <a:tc>
                      <a:txBody>
                        <a:bodyPr/>
                        <a:lstStyle/>
                        <a:p>
                          <a:endParaRPr lang="ja-JP"/>
                        </a:p>
                      </a:txBody>
                      <a:tcPr>
                        <a:blipFill>
                          <a:blip r:embed="rId5"/>
                          <a:stretch>
                            <a:fillRect l="-100535" t="-164167" r="-200535" b="-5833"/>
                          </a:stretch>
                        </a:blipFill>
                      </a:tcPr>
                    </a:tc>
                    <a:tc>
                      <a:txBody>
                        <a:bodyPr/>
                        <a:lstStyle/>
                        <a:p>
                          <a:endParaRPr lang="ja-JP"/>
                        </a:p>
                      </a:txBody>
                      <a:tcPr>
                        <a:blipFill>
                          <a:blip r:embed="rId5"/>
                          <a:stretch>
                            <a:fillRect l="-200535" t="-164167" r="-100535" b="-5833"/>
                          </a:stretch>
                        </a:blipFill>
                      </a:tcPr>
                    </a:tc>
                    <a:tc>
                      <a:txBody>
                        <a:bodyPr/>
                        <a:lstStyle/>
                        <a:p>
                          <a:endParaRPr lang="ja-JP"/>
                        </a:p>
                      </a:txBody>
                      <a:tcPr>
                        <a:blipFill>
                          <a:blip r:embed="rId5"/>
                          <a:stretch>
                            <a:fillRect l="-300535" t="-164167" r="-535" b="-5833"/>
                          </a:stretch>
                        </a:blipFill>
                      </a:tcPr>
                    </a:tc>
                    <a:extLst>
                      <a:ext uri="{0D108BD9-81ED-4DB2-BD59-A6C34878D82A}">
                        <a16:rowId xmlns:a16="http://schemas.microsoft.com/office/drawing/2014/main" val="2239062095"/>
                      </a:ext>
                    </a:extLst>
                  </a:tr>
                </a:tbl>
              </a:graphicData>
            </a:graphic>
          </p:graphicFrame>
        </mc:Fallback>
      </mc:AlternateContent>
    </p:spTree>
    <p:extLst>
      <p:ext uri="{BB962C8B-B14F-4D97-AF65-F5344CB8AC3E}">
        <p14:creationId xmlns:p14="http://schemas.microsoft.com/office/powerpoint/2010/main" val="1448935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smtClean="0"/>
              <a:t>m</a:t>
            </a:r>
            <a:r>
              <a:rPr kumimoji="1" lang="ja-JP" altLang="en-US" dirty="0" smtClean="0"/>
              <a:t>と</a:t>
            </a:r>
            <a:r>
              <a:rPr kumimoji="1" lang="en-US" altLang="ja-JP" dirty="0" smtClean="0"/>
              <a:t>l</a:t>
            </a:r>
            <a:r>
              <a:rPr kumimoji="1" lang="ja-JP" altLang="en-US" dirty="0" smtClean="0"/>
              <a:t>の測定</a:t>
            </a:r>
            <a:endParaRPr kumimoji="1" lang="ja-JP" altLang="en-US" dirty="0"/>
          </a:p>
        </p:txBody>
      </p:sp>
      <p:sp>
        <p:nvSpPr>
          <p:cNvPr id="7" name="コンテンツ プレースホルダー 6"/>
          <p:cNvSpPr>
            <a:spLocks noGrp="1"/>
          </p:cNvSpPr>
          <p:nvPr>
            <p:ph idx="1"/>
          </p:nvPr>
        </p:nvSpPr>
        <p:spPr>
          <a:xfrm>
            <a:off x="0" y="1325563"/>
            <a:ext cx="9144000" cy="5532437"/>
          </a:xfrm>
        </p:spPr>
        <p:txBody>
          <a:bodyPr>
            <a:normAutofit lnSpcReduction="10000"/>
          </a:bodyPr>
          <a:lstStyle/>
          <a:p>
            <a:r>
              <a:rPr lang="ja-JP" altLang="en-US" dirty="0" smtClean="0"/>
              <a:t>倒立</a:t>
            </a:r>
            <a:r>
              <a:rPr lang="ja-JP" altLang="en-US" dirty="0" smtClean="0"/>
              <a:t>振子から</a:t>
            </a:r>
            <a:r>
              <a:rPr lang="ja-JP" altLang="en-US" dirty="0" smtClean="0"/>
              <a:t>振子を</a:t>
            </a:r>
            <a:r>
              <a:rPr lang="ja-JP" altLang="en-US" dirty="0" smtClean="0"/>
              <a:t>取り外しはか</a:t>
            </a:r>
            <a:r>
              <a:rPr lang="ja-JP" altLang="en-US" dirty="0"/>
              <a:t>り</a:t>
            </a:r>
            <a:r>
              <a:rPr lang="ja-JP" altLang="en-US" dirty="0" smtClean="0"/>
              <a:t>で</a:t>
            </a:r>
            <a:r>
              <a:rPr lang="ja-JP" altLang="en-US" dirty="0" smtClean="0"/>
              <a:t>振子の質量</a:t>
            </a:r>
            <a:r>
              <a:rPr lang="en-US" altLang="ja-JP" dirty="0" smtClean="0"/>
              <a:t>m</a:t>
            </a:r>
            <a:r>
              <a:rPr lang="ja-JP" altLang="en-US" dirty="0" smtClean="0"/>
              <a:t>を測定</a:t>
            </a:r>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endParaRPr lang="en-US" altLang="ja-JP" dirty="0" smtClean="0"/>
          </a:p>
          <a:p>
            <a:r>
              <a:rPr lang="ja-JP" altLang="en-US" dirty="0" smtClean="0"/>
              <a:t>振子</a:t>
            </a:r>
            <a:r>
              <a:rPr lang="ja-JP" altLang="en-US" dirty="0" smtClean="0"/>
              <a:t>を</a:t>
            </a:r>
            <a:r>
              <a:rPr lang="ja-JP" altLang="en-US" dirty="0" smtClean="0"/>
              <a:t>指の上</a:t>
            </a:r>
            <a:r>
              <a:rPr lang="ja-JP" altLang="en-US" dirty="0" smtClean="0"/>
              <a:t>で</a:t>
            </a:r>
            <a:r>
              <a:rPr lang="ja-JP" altLang="en-US" dirty="0" smtClean="0"/>
              <a:t>バランス</a:t>
            </a:r>
            <a:r>
              <a:rPr lang="ja-JP" altLang="en-US" dirty="0" smtClean="0"/>
              <a:t>させて</a:t>
            </a:r>
            <a:endParaRPr lang="en-US" altLang="ja-JP" dirty="0"/>
          </a:p>
          <a:p>
            <a:pPr marL="0" indent="0">
              <a:buNone/>
            </a:pPr>
            <a:r>
              <a:rPr lang="ja-JP" altLang="en-US" dirty="0" smtClean="0"/>
              <a:t>　重心</a:t>
            </a:r>
            <a:r>
              <a:rPr lang="ja-JP" altLang="en-US" dirty="0"/>
              <a:t>の位置を</a:t>
            </a:r>
            <a:r>
              <a:rPr lang="ja-JP" altLang="en-US" dirty="0" smtClean="0"/>
              <a:t>定め、</a:t>
            </a:r>
            <a:r>
              <a:rPr lang="ja-JP" altLang="en-US" dirty="0" err="1" smtClean="0"/>
              <a:t>ｌ</a:t>
            </a:r>
            <a:r>
              <a:rPr lang="ja-JP" altLang="en-US" dirty="0" smtClean="0"/>
              <a:t>を測定</a:t>
            </a:r>
            <a:endParaRPr kumimoji="1" lang="ja-JP" altLang="en-US" dirty="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7138" t="5114" r="23942" b="8676"/>
          <a:stretch/>
        </p:blipFill>
        <p:spPr>
          <a:xfrm rot="5400000">
            <a:off x="1161000" y="1068633"/>
            <a:ext cx="3082981" cy="5141933"/>
          </a:xfrm>
          <a:prstGeom prst="rect">
            <a:avLst/>
          </a:prstGeom>
        </p:spPr>
      </p:pic>
      <p:pic>
        <p:nvPicPr>
          <p:cNvPr id="3" name="図 2"/>
          <p:cNvPicPr>
            <a:picLocks noChangeAspect="1"/>
          </p:cNvPicPr>
          <p:nvPr/>
        </p:nvPicPr>
        <p:blipFill rotWithShape="1">
          <a:blip r:embed="rId4" cstate="print">
            <a:extLst>
              <a:ext uri="{28A0092B-C50C-407E-A947-70E740481C1C}">
                <a14:useLocalDpi xmlns:a14="http://schemas.microsoft.com/office/drawing/2010/main" val="0"/>
              </a:ext>
            </a:extLst>
          </a:blip>
          <a:srcRect l="4947" t="13335" r="16879" b="6666"/>
          <a:stretch/>
        </p:blipFill>
        <p:spPr>
          <a:xfrm>
            <a:off x="5686817" y="1955757"/>
            <a:ext cx="2693096" cy="3674692"/>
          </a:xfrm>
          <a:prstGeom prst="rect">
            <a:avLst/>
          </a:prstGeom>
        </p:spPr>
      </p:pic>
    </p:spTree>
    <p:extLst>
      <p:ext uri="{BB962C8B-B14F-4D97-AF65-F5344CB8AC3E}">
        <p14:creationId xmlns:p14="http://schemas.microsoft.com/office/powerpoint/2010/main" val="1499261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振り上げシミュレーション</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685" y="3726180"/>
            <a:ext cx="4523315" cy="3111521"/>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2582" y="3794760"/>
            <a:ext cx="4561418" cy="3063239"/>
          </a:xfrm>
          <a:prstGeom prst="rect">
            <a:avLst/>
          </a:prstGeom>
        </p:spPr>
      </p:pic>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1461555040"/>
                  </p:ext>
                </p:extLst>
              </p:nvPr>
            </p:nvGraphicFramePr>
            <p:xfrm>
              <a:off x="0" y="1325563"/>
              <a:ext cx="9144000" cy="2328332"/>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3130300513"/>
                        </a:ext>
                      </a:extLst>
                    </a:gridCol>
                    <a:gridCol w="3048000">
                      <a:extLst>
                        <a:ext uri="{9D8B030D-6E8A-4147-A177-3AD203B41FA5}">
                          <a16:colId xmlns:a16="http://schemas.microsoft.com/office/drawing/2014/main" val="361507922"/>
                        </a:ext>
                      </a:extLst>
                    </a:gridCol>
                    <a:gridCol w="3048000">
                      <a:extLst>
                        <a:ext uri="{9D8B030D-6E8A-4147-A177-3AD203B41FA5}">
                          <a16:colId xmlns:a16="http://schemas.microsoft.com/office/drawing/2014/main" val="2602205903"/>
                        </a:ext>
                      </a:extLst>
                    </a:gridCol>
                  </a:tblGrid>
                  <a:tr h="582083">
                    <a:tc>
                      <a:txBody>
                        <a:bodyPr/>
                        <a:lstStyle/>
                        <a:p>
                          <a:endParaRPr kumimoji="1" lang="ja-JP" altLang="en-US" dirty="0"/>
                        </a:p>
                      </a:txBody>
                      <a:tcPr/>
                    </a:tc>
                    <a:tc>
                      <a:txBody>
                        <a:bodyPr/>
                        <a:lstStyle/>
                        <a:p>
                          <a14:m>
                            <m:oMathPara xmlns:m="http://schemas.openxmlformats.org/officeDocument/2006/math">
                              <m:oMathParaPr>
                                <m:jc m:val="centerGroup"/>
                              </m:oMathParaPr>
                              <m:oMath xmlns:m="http://schemas.openxmlformats.org/officeDocument/2006/math">
                                <m:r>
                                  <a:rPr kumimoji="1" lang="en-US" altLang="ja-JP" sz="2800" i="1" dirty="0" smtClean="0">
                                    <a:latin typeface="Cambria Math" panose="02040503050406030204" pitchFamily="18" charset="0"/>
                                  </a:rPr>
                                  <m:t>𝑛</m:t>
                                </m:r>
                              </m:oMath>
                            </m:oMathPara>
                          </a14:m>
                          <a:endParaRPr kumimoji="1" lang="ja-JP" altLang="en-US" sz="2800" dirty="0"/>
                        </a:p>
                      </a:txBody>
                      <a:tcPr/>
                    </a:tc>
                    <a:tc>
                      <a:txBody>
                        <a:bodyPr/>
                        <a:lstStyle/>
                        <a:p>
                          <a14:m>
                            <m:oMathPara xmlns:m="http://schemas.openxmlformats.org/officeDocument/2006/math">
                              <m:oMathParaPr>
                                <m:jc m:val="centerGroup"/>
                              </m:oMathParaPr>
                              <m:oMath xmlns:m="http://schemas.openxmlformats.org/officeDocument/2006/math">
                                <m:r>
                                  <a:rPr kumimoji="1" lang="en-US" altLang="ja-JP" sz="2800" i="1" dirty="0" smtClean="0">
                                    <a:latin typeface="Cambria Math" panose="02040503050406030204" pitchFamily="18" charset="0"/>
                                  </a:rPr>
                                  <m:t>𝑘</m:t>
                                </m:r>
                              </m:oMath>
                            </m:oMathPara>
                          </a14:m>
                          <a:endParaRPr kumimoji="1" lang="ja-JP" altLang="en-US" sz="2800" dirty="0"/>
                        </a:p>
                      </a:txBody>
                      <a:tcPr/>
                    </a:tc>
                    <a:extLst>
                      <a:ext uri="{0D108BD9-81ED-4DB2-BD59-A6C34878D82A}">
                        <a16:rowId xmlns:a16="http://schemas.microsoft.com/office/drawing/2014/main" val="2264194056"/>
                      </a:ext>
                    </a:extLst>
                  </a:tr>
                  <a:tr h="582083">
                    <a:tc>
                      <a:txBody>
                        <a:bodyPr/>
                        <a:lstStyle/>
                        <a:p>
                          <a:pPr algn="ctr"/>
                          <a:r>
                            <a:rPr kumimoji="1" lang="ja-JP" altLang="en-US" sz="3200" dirty="0" smtClean="0">
                              <a:solidFill>
                                <a:srgbClr val="FF0000"/>
                              </a:solidFill>
                            </a:rPr>
                            <a:t>パターン</a:t>
                          </a:r>
                          <a:r>
                            <a:rPr kumimoji="1" lang="en-US" altLang="ja-JP" sz="3200" dirty="0" smtClean="0">
                              <a:solidFill>
                                <a:srgbClr val="FF0000"/>
                              </a:solidFill>
                            </a:rPr>
                            <a:t>1</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dirty="0" smtClean="0">
                                    <a:solidFill>
                                      <a:srgbClr val="FF0000"/>
                                    </a:solidFill>
                                    <a:latin typeface="Cambria Math" panose="02040503050406030204" pitchFamily="18" charset="0"/>
                                  </a:rPr>
                                  <m:t>0.4</m:t>
                                </m:r>
                              </m:oMath>
                            </m:oMathPara>
                          </a14:m>
                          <a:endParaRPr kumimoji="1" lang="ja-JP" altLang="en-US" sz="2400" dirty="0">
                            <a:solidFill>
                              <a:srgbClr val="FF0000"/>
                            </a:solidFill>
                          </a:endParaRPr>
                        </a:p>
                      </a:txBody>
                      <a:tcPr>
                        <a:solidFill>
                          <a:schemeClr val="bg1"/>
                        </a:solidFill>
                      </a:tcPr>
                    </a:tc>
                    <a:tc>
                      <a:txBody>
                        <a:bodyPr/>
                        <a:lstStyle/>
                        <a:p>
                          <a:pPr algn="ctr"/>
                          <a14:m>
                            <m:oMath xmlns:m="http://schemas.openxmlformats.org/officeDocument/2006/math">
                              <m:r>
                                <a:rPr kumimoji="1" lang="en-US" altLang="ja-JP" sz="2800" b="0" i="1" dirty="0" smtClean="0">
                                  <a:solidFill>
                                    <a:srgbClr val="FF0000"/>
                                  </a:solidFill>
                                  <a:latin typeface="Cambria Math" panose="02040503050406030204" pitchFamily="18" charset="0"/>
                                </a:rPr>
                                <m:t>1.0×</m:t>
                              </m:r>
                              <m:sSup>
                                <m:sSupPr>
                                  <m:ctrlPr>
                                    <a:rPr kumimoji="1" lang="en-US" altLang="ja-JP" sz="2800" b="0" i="1" dirty="0" smtClean="0">
                                      <a:solidFill>
                                        <a:srgbClr val="FF0000"/>
                                      </a:solidFill>
                                      <a:latin typeface="Cambria Math" panose="02040503050406030204" pitchFamily="18" charset="0"/>
                                    </a:rPr>
                                  </m:ctrlPr>
                                </m:sSupPr>
                                <m:e>
                                  <m:r>
                                    <a:rPr kumimoji="1" lang="en-US" altLang="ja-JP" sz="2800" b="0" i="1" dirty="0" smtClean="0">
                                      <a:solidFill>
                                        <a:srgbClr val="FF0000"/>
                                      </a:solidFill>
                                      <a:latin typeface="Cambria Math" panose="02040503050406030204" pitchFamily="18" charset="0"/>
                                    </a:rPr>
                                    <m:t>10</m:t>
                                  </m:r>
                                </m:e>
                                <m:sup>
                                  <m:r>
                                    <a:rPr kumimoji="1" lang="en-US" altLang="ja-JP" sz="2800" b="1" i="1" dirty="0" smtClean="0">
                                      <a:solidFill>
                                        <a:srgbClr val="FF0000"/>
                                      </a:solidFill>
                                      <a:latin typeface="Cambria Math" panose="02040503050406030204" pitchFamily="18" charset="0"/>
                                    </a:rPr>
                                    <m:t>𝟑</m:t>
                                  </m:r>
                                </m:sup>
                              </m:sSup>
                            </m:oMath>
                          </a14:m>
                          <a:r>
                            <a:rPr kumimoji="1" lang="en-US" altLang="ja-JP" sz="2800" dirty="0" smtClean="0">
                              <a:solidFill>
                                <a:srgbClr val="FF0000"/>
                              </a:solidFill>
                            </a:rPr>
                            <a:t> </a:t>
                          </a:r>
                          <a:endParaRPr kumimoji="1" lang="ja-JP" altLang="en-US" sz="2800" dirty="0">
                            <a:solidFill>
                              <a:srgbClr val="FF0000"/>
                            </a:solidFill>
                          </a:endParaRPr>
                        </a:p>
                      </a:txBody>
                      <a:tcPr>
                        <a:solidFill>
                          <a:schemeClr val="bg1"/>
                        </a:solidFill>
                      </a:tcPr>
                    </a:tc>
                    <a:extLst>
                      <a:ext uri="{0D108BD9-81ED-4DB2-BD59-A6C34878D82A}">
                        <a16:rowId xmlns:a16="http://schemas.microsoft.com/office/drawing/2014/main" val="1293998352"/>
                      </a:ext>
                    </a:extLst>
                  </a:tr>
                  <a:tr h="582083">
                    <a:tc>
                      <a:txBody>
                        <a:bodyPr/>
                        <a:lstStyle/>
                        <a:p>
                          <a:pPr algn="ctr"/>
                          <a:r>
                            <a:rPr kumimoji="1" lang="ja-JP" altLang="en-US" sz="3200" dirty="0" smtClean="0">
                              <a:solidFill>
                                <a:srgbClr val="00FF00"/>
                              </a:solidFill>
                            </a:rPr>
                            <a:t>パターン</a:t>
                          </a:r>
                          <a:r>
                            <a:rPr kumimoji="1" lang="en-US" altLang="ja-JP" sz="3200" dirty="0" smtClean="0">
                              <a:solidFill>
                                <a:srgbClr val="00FF00"/>
                              </a:solidFill>
                            </a:rPr>
                            <a:t>2</a:t>
                          </a:r>
                          <a:endParaRPr kumimoji="1" lang="ja-JP" altLang="en-US" sz="3200" dirty="0">
                            <a:solidFill>
                              <a:srgbClr val="00FF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dirty="0" smtClean="0">
                                    <a:solidFill>
                                      <a:srgbClr val="00FF00"/>
                                    </a:solidFill>
                                    <a:latin typeface="Cambria Math" panose="02040503050406030204" pitchFamily="18" charset="0"/>
                                  </a:rPr>
                                  <m:t>0.4</m:t>
                                </m:r>
                              </m:oMath>
                            </m:oMathPara>
                          </a14:m>
                          <a:endParaRPr kumimoji="1" lang="ja-JP" altLang="en-US" sz="2400" dirty="0">
                            <a:solidFill>
                              <a:srgbClr val="00FF00"/>
                            </a:solidFill>
                          </a:endParaRPr>
                        </a:p>
                      </a:txBody>
                      <a:tcPr>
                        <a:solidFill>
                          <a:schemeClr val="bg1"/>
                        </a:solidFill>
                      </a:tcPr>
                    </a:tc>
                    <a:tc>
                      <a:txBody>
                        <a:bodyPr/>
                        <a:lstStyle/>
                        <a:p>
                          <a:pPr algn="ctr"/>
                          <a:r>
                            <a:rPr kumimoji="1" lang="en-US" altLang="ja-JP" sz="2800" b="0" dirty="0" smtClean="0">
                              <a:solidFill>
                                <a:srgbClr val="00FF00"/>
                              </a:solidFill>
                            </a:rPr>
                            <a:t>  </a:t>
                          </a:r>
                          <a14:m>
                            <m:oMath xmlns:m="http://schemas.openxmlformats.org/officeDocument/2006/math">
                              <m:r>
                                <a:rPr kumimoji="1" lang="en-US" altLang="ja-JP" sz="2800" b="0" i="1" dirty="0" smtClean="0">
                                  <a:solidFill>
                                    <a:srgbClr val="00FF00"/>
                                  </a:solidFill>
                                  <a:latin typeface="Cambria Math" panose="02040503050406030204" pitchFamily="18" charset="0"/>
                                </a:rPr>
                                <m:t>1.0×</m:t>
                              </m:r>
                              <m:sSup>
                                <m:sSupPr>
                                  <m:ctrlPr>
                                    <a:rPr kumimoji="1" lang="en-US" altLang="ja-JP" sz="2800" b="0" i="1" dirty="0" smtClean="0">
                                      <a:solidFill>
                                        <a:srgbClr val="00FF00"/>
                                      </a:solidFill>
                                      <a:latin typeface="Cambria Math" panose="02040503050406030204" pitchFamily="18" charset="0"/>
                                    </a:rPr>
                                  </m:ctrlPr>
                                </m:sSupPr>
                                <m:e>
                                  <m:r>
                                    <a:rPr kumimoji="1" lang="en-US" altLang="ja-JP" sz="2800" b="0" i="1" dirty="0" smtClean="0">
                                      <a:solidFill>
                                        <a:srgbClr val="00FF00"/>
                                      </a:solidFill>
                                      <a:latin typeface="Cambria Math" panose="02040503050406030204" pitchFamily="18" charset="0"/>
                                    </a:rPr>
                                    <m:t>10</m:t>
                                  </m:r>
                                </m:e>
                                <m:sup>
                                  <m:r>
                                    <a:rPr kumimoji="1" lang="en-US" altLang="ja-JP" sz="2800" b="1" i="1" dirty="0" smtClean="0">
                                      <a:solidFill>
                                        <a:srgbClr val="00FF00"/>
                                      </a:solidFill>
                                      <a:latin typeface="Cambria Math" panose="02040503050406030204" pitchFamily="18" charset="0"/>
                                    </a:rPr>
                                    <m:t>𝟒</m:t>
                                  </m:r>
                                </m:sup>
                              </m:sSup>
                              <m:r>
                                <m:rPr>
                                  <m:nor/>
                                </m:rPr>
                                <a:rPr kumimoji="1" lang="en-US" altLang="ja-JP" sz="2800" dirty="0" smtClean="0">
                                  <a:solidFill>
                                    <a:srgbClr val="00FF00"/>
                                  </a:solidFill>
                                </a:rPr>
                                <m:t> </m:t>
                              </m:r>
                            </m:oMath>
                          </a14:m>
                          <a:endParaRPr kumimoji="1" lang="ja-JP" altLang="en-US" sz="2800" dirty="0">
                            <a:solidFill>
                              <a:srgbClr val="00FF00"/>
                            </a:solidFill>
                          </a:endParaRPr>
                        </a:p>
                      </a:txBody>
                      <a:tcPr>
                        <a:solidFill>
                          <a:schemeClr val="bg1"/>
                        </a:solidFill>
                      </a:tcPr>
                    </a:tc>
                    <a:extLst>
                      <a:ext uri="{0D108BD9-81ED-4DB2-BD59-A6C34878D82A}">
                        <a16:rowId xmlns:a16="http://schemas.microsoft.com/office/drawing/2014/main" val="2144666339"/>
                      </a:ext>
                    </a:extLst>
                  </a:tr>
                  <a:tr h="582083">
                    <a:tc>
                      <a:txBody>
                        <a:bodyPr/>
                        <a:lstStyle/>
                        <a:p>
                          <a:pPr algn="ctr"/>
                          <a:r>
                            <a:rPr kumimoji="1" lang="ja-JP" altLang="en-US" sz="3200" dirty="0" smtClean="0">
                              <a:solidFill>
                                <a:srgbClr val="0000FF"/>
                              </a:solidFill>
                            </a:rPr>
                            <a:t>パターン</a:t>
                          </a:r>
                          <a:r>
                            <a:rPr kumimoji="1" lang="en-US" altLang="ja-JP" sz="3200" dirty="0" smtClean="0">
                              <a:solidFill>
                                <a:srgbClr val="0000FF"/>
                              </a:solidFill>
                            </a:rPr>
                            <a:t>3</a:t>
                          </a:r>
                          <a:endParaRPr kumimoji="1" lang="ja-JP" altLang="en-US" sz="3200" dirty="0">
                            <a:solidFill>
                              <a:srgbClr val="0000FF"/>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dirty="0" smtClean="0">
                                    <a:solidFill>
                                      <a:srgbClr val="0000FF"/>
                                    </a:solidFill>
                                    <a:latin typeface="Cambria Math" panose="02040503050406030204" pitchFamily="18" charset="0"/>
                                  </a:rPr>
                                  <m:t>0.4</m:t>
                                </m:r>
                              </m:oMath>
                            </m:oMathPara>
                          </a14:m>
                          <a:endParaRPr kumimoji="1" lang="ja-JP" altLang="en-US" sz="2400" dirty="0">
                            <a:solidFill>
                              <a:srgbClr val="0000FF"/>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800" b="0" i="1" dirty="0" smtClean="0">
                                  <a:solidFill>
                                    <a:srgbClr val="0000FF"/>
                                  </a:solidFill>
                                  <a:latin typeface="Cambria Math" panose="02040503050406030204" pitchFamily="18" charset="0"/>
                                </a:rPr>
                                <m:t>1.0×</m:t>
                              </m:r>
                              <m:sSup>
                                <m:sSupPr>
                                  <m:ctrlPr>
                                    <a:rPr kumimoji="1" lang="en-US" altLang="ja-JP" sz="2800" b="0" i="1" dirty="0" smtClean="0">
                                      <a:solidFill>
                                        <a:srgbClr val="0000FF"/>
                                      </a:solidFill>
                                      <a:latin typeface="Cambria Math" panose="02040503050406030204" pitchFamily="18" charset="0"/>
                                    </a:rPr>
                                  </m:ctrlPr>
                                </m:sSupPr>
                                <m:e>
                                  <m:r>
                                    <a:rPr kumimoji="1" lang="en-US" altLang="ja-JP" sz="2800" b="0" i="1" dirty="0" smtClean="0">
                                      <a:solidFill>
                                        <a:srgbClr val="0000FF"/>
                                      </a:solidFill>
                                      <a:latin typeface="Cambria Math" panose="02040503050406030204" pitchFamily="18" charset="0"/>
                                    </a:rPr>
                                    <m:t>10</m:t>
                                  </m:r>
                                </m:e>
                                <m:sup>
                                  <m:r>
                                    <a:rPr kumimoji="1" lang="en-US" altLang="ja-JP" sz="2800" b="1" i="1" dirty="0" smtClean="0">
                                      <a:solidFill>
                                        <a:srgbClr val="0000FF"/>
                                      </a:solidFill>
                                      <a:latin typeface="Cambria Math" panose="02040503050406030204" pitchFamily="18" charset="0"/>
                                    </a:rPr>
                                    <m:t>𝟓</m:t>
                                  </m:r>
                                </m:sup>
                              </m:sSup>
                            </m:oMath>
                          </a14:m>
                          <a:r>
                            <a:rPr kumimoji="1" lang="en-US" altLang="ja-JP" sz="2800" dirty="0" smtClean="0">
                              <a:solidFill>
                                <a:srgbClr val="0000FF"/>
                              </a:solidFill>
                            </a:rPr>
                            <a:t> </a:t>
                          </a:r>
                          <a:endParaRPr kumimoji="1" lang="ja-JP" altLang="en-US" sz="2800" dirty="0">
                            <a:solidFill>
                              <a:srgbClr val="0000FF"/>
                            </a:solidFill>
                          </a:endParaRPr>
                        </a:p>
                      </a:txBody>
                      <a:tcPr>
                        <a:solidFill>
                          <a:schemeClr val="bg1"/>
                        </a:solidFill>
                      </a:tcPr>
                    </a:tc>
                    <a:extLst>
                      <a:ext uri="{0D108BD9-81ED-4DB2-BD59-A6C34878D82A}">
                        <a16:rowId xmlns:a16="http://schemas.microsoft.com/office/drawing/2014/main" val="3736003777"/>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1461555040"/>
                  </p:ext>
                </p:extLst>
              </p:nvPr>
            </p:nvGraphicFramePr>
            <p:xfrm>
              <a:off x="0" y="1325563"/>
              <a:ext cx="9144000" cy="2328332"/>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3130300513"/>
                        </a:ext>
                      </a:extLst>
                    </a:gridCol>
                    <a:gridCol w="3048000">
                      <a:extLst>
                        <a:ext uri="{9D8B030D-6E8A-4147-A177-3AD203B41FA5}">
                          <a16:colId xmlns:a16="http://schemas.microsoft.com/office/drawing/2014/main" val="361507922"/>
                        </a:ext>
                      </a:extLst>
                    </a:gridCol>
                    <a:gridCol w="3048000">
                      <a:extLst>
                        <a:ext uri="{9D8B030D-6E8A-4147-A177-3AD203B41FA5}">
                          <a16:colId xmlns:a16="http://schemas.microsoft.com/office/drawing/2014/main" val="2602205903"/>
                        </a:ext>
                      </a:extLst>
                    </a:gridCol>
                  </a:tblGrid>
                  <a:tr h="582083">
                    <a:tc>
                      <a:txBody>
                        <a:bodyPr/>
                        <a:lstStyle/>
                        <a:p>
                          <a:endParaRPr kumimoji="1" lang="ja-JP" altLang="en-US" dirty="0"/>
                        </a:p>
                      </a:txBody>
                      <a:tcPr/>
                    </a:tc>
                    <a:tc>
                      <a:txBody>
                        <a:bodyPr/>
                        <a:lstStyle/>
                        <a:p>
                          <a:endParaRPr lang="ja-JP"/>
                        </a:p>
                      </a:txBody>
                      <a:tcPr>
                        <a:blipFill>
                          <a:blip r:embed="rId4"/>
                          <a:stretch>
                            <a:fillRect l="-100400" t="-1042" r="-100600" b="-332292"/>
                          </a:stretch>
                        </a:blipFill>
                      </a:tcPr>
                    </a:tc>
                    <a:tc>
                      <a:txBody>
                        <a:bodyPr/>
                        <a:lstStyle/>
                        <a:p>
                          <a:endParaRPr lang="ja-JP"/>
                        </a:p>
                      </a:txBody>
                      <a:tcPr>
                        <a:blipFill>
                          <a:blip r:embed="rId4"/>
                          <a:stretch>
                            <a:fillRect l="-200400" t="-1042" r="-600" b="-332292"/>
                          </a:stretch>
                        </a:blipFill>
                      </a:tcPr>
                    </a:tc>
                    <a:extLst>
                      <a:ext uri="{0D108BD9-81ED-4DB2-BD59-A6C34878D82A}">
                        <a16:rowId xmlns:a16="http://schemas.microsoft.com/office/drawing/2014/main" val="2264194056"/>
                      </a:ext>
                    </a:extLst>
                  </a:tr>
                  <a:tr h="582083">
                    <a:tc>
                      <a:txBody>
                        <a:bodyPr/>
                        <a:lstStyle/>
                        <a:p>
                          <a:pPr algn="ctr"/>
                          <a:r>
                            <a:rPr kumimoji="1" lang="ja-JP" altLang="en-US" sz="3200" dirty="0" smtClean="0">
                              <a:solidFill>
                                <a:srgbClr val="FF0000"/>
                              </a:solidFill>
                            </a:rPr>
                            <a:t>パターン</a:t>
                          </a:r>
                          <a:r>
                            <a:rPr kumimoji="1" lang="en-US" altLang="ja-JP" sz="3200" dirty="0" smtClean="0">
                              <a:solidFill>
                                <a:srgbClr val="FF0000"/>
                              </a:solidFill>
                            </a:rPr>
                            <a:t>1</a:t>
                          </a:r>
                          <a:endParaRPr kumimoji="1" lang="ja-JP" altLang="en-US" sz="3200" dirty="0">
                            <a:solidFill>
                              <a:srgbClr val="FF0000"/>
                            </a:solidFill>
                          </a:endParaRPr>
                        </a:p>
                      </a:txBody>
                      <a:tcPr>
                        <a:solidFill>
                          <a:schemeClr val="bg1"/>
                        </a:solidFill>
                      </a:tcPr>
                    </a:tc>
                    <a:tc>
                      <a:txBody>
                        <a:bodyPr/>
                        <a:lstStyle/>
                        <a:p>
                          <a:endParaRPr lang="ja-JP"/>
                        </a:p>
                      </a:txBody>
                      <a:tcPr>
                        <a:blipFill>
                          <a:blip r:embed="rId4"/>
                          <a:stretch>
                            <a:fillRect l="-100400" t="-101042" r="-100600" b="-232292"/>
                          </a:stretch>
                        </a:blipFill>
                      </a:tcPr>
                    </a:tc>
                    <a:tc>
                      <a:txBody>
                        <a:bodyPr/>
                        <a:lstStyle/>
                        <a:p>
                          <a:endParaRPr lang="ja-JP"/>
                        </a:p>
                      </a:txBody>
                      <a:tcPr>
                        <a:blipFill>
                          <a:blip r:embed="rId4"/>
                          <a:stretch>
                            <a:fillRect l="-200400" t="-101042" r="-600" b="-232292"/>
                          </a:stretch>
                        </a:blipFill>
                      </a:tcPr>
                    </a:tc>
                    <a:extLst>
                      <a:ext uri="{0D108BD9-81ED-4DB2-BD59-A6C34878D82A}">
                        <a16:rowId xmlns:a16="http://schemas.microsoft.com/office/drawing/2014/main" val="1293998352"/>
                      </a:ext>
                    </a:extLst>
                  </a:tr>
                  <a:tr h="582083">
                    <a:tc>
                      <a:txBody>
                        <a:bodyPr/>
                        <a:lstStyle/>
                        <a:p>
                          <a:pPr algn="ctr"/>
                          <a:r>
                            <a:rPr kumimoji="1" lang="ja-JP" altLang="en-US" sz="3200" dirty="0" smtClean="0">
                              <a:solidFill>
                                <a:srgbClr val="00FF00"/>
                              </a:solidFill>
                            </a:rPr>
                            <a:t>パターン</a:t>
                          </a:r>
                          <a:r>
                            <a:rPr kumimoji="1" lang="en-US" altLang="ja-JP" sz="3200" dirty="0" smtClean="0">
                              <a:solidFill>
                                <a:srgbClr val="00FF00"/>
                              </a:solidFill>
                            </a:rPr>
                            <a:t>2</a:t>
                          </a:r>
                          <a:endParaRPr kumimoji="1" lang="ja-JP" altLang="en-US" sz="3200" dirty="0">
                            <a:solidFill>
                              <a:srgbClr val="00FF00"/>
                            </a:solidFill>
                          </a:endParaRPr>
                        </a:p>
                      </a:txBody>
                      <a:tcPr>
                        <a:solidFill>
                          <a:schemeClr val="bg1"/>
                        </a:solidFill>
                      </a:tcPr>
                    </a:tc>
                    <a:tc>
                      <a:txBody>
                        <a:bodyPr/>
                        <a:lstStyle/>
                        <a:p>
                          <a:endParaRPr lang="ja-JP"/>
                        </a:p>
                      </a:txBody>
                      <a:tcPr>
                        <a:blipFill>
                          <a:blip r:embed="rId4"/>
                          <a:stretch>
                            <a:fillRect l="-100400" t="-203158" r="-100600" b="-134737"/>
                          </a:stretch>
                        </a:blipFill>
                      </a:tcPr>
                    </a:tc>
                    <a:tc>
                      <a:txBody>
                        <a:bodyPr/>
                        <a:lstStyle/>
                        <a:p>
                          <a:endParaRPr lang="ja-JP"/>
                        </a:p>
                      </a:txBody>
                      <a:tcPr>
                        <a:blipFill>
                          <a:blip r:embed="rId4"/>
                          <a:stretch>
                            <a:fillRect l="-200400" t="-203158" r="-600" b="-134737"/>
                          </a:stretch>
                        </a:blipFill>
                      </a:tcPr>
                    </a:tc>
                    <a:extLst>
                      <a:ext uri="{0D108BD9-81ED-4DB2-BD59-A6C34878D82A}">
                        <a16:rowId xmlns:a16="http://schemas.microsoft.com/office/drawing/2014/main" val="2144666339"/>
                      </a:ext>
                    </a:extLst>
                  </a:tr>
                  <a:tr h="582083">
                    <a:tc>
                      <a:txBody>
                        <a:bodyPr/>
                        <a:lstStyle/>
                        <a:p>
                          <a:pPr algn="ctr"/>
                          <a:r>
                            <a:rPr kumimoji="1" lang="ja-JP" altLang="en-US" sz="3200" dirty="0" smtClean="0">
                              <a:solidFill>
                                <a:srgbClr val="0000FF"/>
                              </a:solidFill>
                            </a:rPr>
                            <a:t>パターン</a:t>
                          </a:r>
                          <a:r>
                            <a:rPr kumimoji="1" lang="en-US" altLang="ja-JP" sz="3200" dirty="0" smtClean="0">
                              <a:solidFill>
                                <a:srgbClr val="0000FF"/>
                              </a:solidFill>
                            </a:rPr>
                            <a:t>3</a:t>
                          </a:r>
                          <a:endParaRPr kumimoji="1" lang="ja-JP" altLang="en-US" sz="3200" dirty="0">
                            <a:solidFill>
                              <a:srgbClr val="0000FF"/>
                            </a:solidFill>
                          </a:endParaRPr>
                        </a:p>
                      </a:txBody>
                      <a:tcPr>
                        <a:solidFill>
                          <a:schemeClr val="bg1"/>
                        </a:solidFill>
                      </a:tcPr>
                    </a:tc>
                    <a:tc>
                      <a:txBody>
                        <a:bodyPr/>
                        <a:lstStyle/>
                        <a:p>
                          <a:endParaRPr lang="ja-JP"/>
                        </a:p>
                      </a:txBody>
                      <a:tcPr>
                        <a:blipFill>
                          <a:blip r:embed="rId4"/>
                          <a:stretch>
                            <a:fillRect l="-100400" t="-300000" r="-100600" b="-33333"/>
                          </a:stretch>
                        </a:blipFill>
                      </a:tcPr>
                    </a:tc>
                    <a:tc>
                      <a:txBody>
                        <a:bodyPr/>
                        <a:lstStyle/>
                        <a:p>
                          <a:endParaRPr lang="ja-JP"/>
                        </a:p>
                      </a:txBody>
                      <a:tcPr>
                        <a:blipFill>
                          <a:blip r:embed="rId4"/>
                          <a:stretch>
                            <a:fillRect l="-200400" t="-300000" r="-600" b="-33333"/>
                          </a:stretch>
                        </a:blipFill>
                      </a:tcPr>
                    </a:tc>
                    <a:extLst>
                      <a:ext uri="{0D108BD9-81ED-4DB2-BD59-A6C34878D82A}">
                        <a16:rowId xmlns:a16="http://schemas.microsoft.com/office/drawing/2014/main" val="3736003777"/>
                      </a:ext>
                    </a:extLst>
                  </a:tr>
                </a:tbl>
              </a:graphicData>
            </a:graphic>
          </p:graphicFrame>
        </mc:Fallback>
      </mc:AlternateContent>
    </p:spTree>
    <p:extLst>
      <p:ext uri="{BB962C8B-B14F-4D97-AF65-F5344CB8AC3E}">
        <p14:creationId xmlns:p14="http://schemas.microsoft.com/office/powerpoint/2010/main" val="3459840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安定化制御実験</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3985260"/>
            <a:ext cx="4586252" cy="2872740"/>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8728" y="3985260"/>
            <a:ext cx="4548704" cy="2781300"/>
          </a:xfrm>
          <a:prstGeom prst="rect">
            <a:avLst/>
          </a:prstGeom>
        </p:spPr>
      </p:pic>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428963564"/>
                  </p:ext>
                </p:extLst>
              </p:nvPr>
            </p:nvGraphicFramePr>
            <p:xfrm>
              <a:off x="0" y="1325563"/>
              <a:ext cx="9107433" cy="1138660"/>
            </p:xfrm>
            <a:graphic>
              <a:graphicData uri="http://schemas.openxmlformats.org/drawingml/2006/table">
                <a:tbl>
                  <a:tblPr firstRow="1" bandRow="1">
                    <a:tableStyleId>{D7AC3CCA-C797-4891-BE02-D94E43425B78}</a:tableStyleId>
                  </a:tblPr>
                  <a:tblGrid>
                    <a:gridCol w="3035811">
                      <a:extLst>
                        <a:ext uri="{9D8B030D-6E8A-4147-A177-3AD203B41FA5}">
                          <a16:colId xmlns:a16="http://schemas.microsoft.com/office/drawing/2014/main" val="420908387"/>
                        </a:ext>
                      </a:extLst>
                    </a:gridCol>
                    <a:gridCol w="3035811">
                      <a:extLst>
                        <a:ext uri="{9D8B030D-6E8A-4147-A177-3AD203B41FA5}">
                          <a16:colId xmlns:a16="http://schemas.microsoft.com/office/drawing/2014/main" val="1765442420"/>
                        </a:ext>
                      </a:extLst>
                    </a:gridCol>
                    <a:gridCol w="3035811">
                      <a:extLst>
                        <a:ext uri="{9D8B030D-6E8A-4147-A177-3AD203B41FA5}">
                          <a16:colId xmlns:a16="http://schemas.microsoft.com/office/drawing/2014/main" val="210263993"/>
                        </a:ext>
                      </a:extLst>
                    </a:gridCol>
                  </a:tblGrid>
                  <a:tr h="556577">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894484372"/>
                      </a:ext>
                    </a:extLst>
                  </a:tr>
                  <a:tr h="582083">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𝑑𝑖𝑎𝑔</m:t>
                                </m:r>
                                <m:r>
                                  <a:rPr kumimoji="1" lang="en-US" altLang="ja-JP" i="1" dirty="0" smtClean="0">
                                    <a:solidFill>
                                      <a:srgbClr val="FF0000"/>
                                    </a:solidFill>
                                    <a:latin typeface="Cambria Math" panose="02040503050406030204" pitchFamily="18" charset="0"/>
                                  </a:rPr>
                                  <m:t>(1</m:t>
                                </m:r>
                                <m:r>
                                  <a:rPr kumimoji="1" lang="en-US" altLang="ja-JP" i="1" dirty="0" smtClean="0">
                                    <a:solidFill>
                                      <a:srgbClr val="FF0000"/>
                                    </a:solidFill>
                                    <a:latin typeface="Cambria Math" panose="02040503050406030204" pitchFamily="18" charset="0"/>
                                  </a:rPr>
                                  <m:t>𝐸</m:t>
                                </m:r>
                                <m:r>
                                  <a:rPr kumimoji="1" lang="en-US" altLang="ja-JP" i="1" dirty="0" smtClean="0">
                                    <a:solidFill>
                                      <a:srgbClr val="FF0000"/>
                                    </a:solidFill>
                                    <a:latin typeface="Cambria Math" panose="02040503050406030204" pitchFamily="18" charset="0"/>
                                  </a:rPr>
                                  <m:t>5,1</m:t>
                                </m:r>
                                <m:r>
                                  <a:rPr kumimoji="1" lang="en-US" altLang="ja-JP" i="1" dirty="0" smtClean="0">
                                    <a:solidFill>
                                      <a:srgbClr val="FF0000"/>
                                    </a:solidFill>
                                    <a:latin typeface="Cambria Math" panose="02040503050406030204" pitchFamily="18" charset="0"/>
                                  </a:rPr>
                                  <m:t>𝐸</m:t>
                                </m:r>
                                <m:r>
                                  <a:rPr kumimoji="1" lang="en-US" altLang="ja-JP" i="1" dirty="0" smtClean="0">
                                    <a:solidFill>
                                      <a:srgbClr val="FF0000"/>
                                    </a:solidFill>
                                    <a:latin typeface="Cambria Math" panose="02040503050406030204" pitchFamily="18" charset="0"/>
                                  </a:rPr>
                                  <m:t>5,1,1)</m:t>
                                </m:r>
                              </m:oMath>
                            </m:oMathPara>
                          </a14:m>
                          <a:endParaRPr kumimoji="1" lang="ja-JP" altLang="en-US"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m:t>
                                </m:r>
                                <m:r>
                                  <a:rPr kumimoji="1" lang="en-US" altLang="ja-JP" b="1" i="1" dirty="0" smtClean="0">
                                    <a:solidFill>
                                      <a:srgbClr val="FF0000"/>
                                    </a:solidFill>
                                    <a:latin typeface="Cambria Math" panose="02040503050406030204" pitchFamily="18" charset="0"/>
                                  </a:rPr>
                                  <m:t>𝟔𝟎</m:t>
                                </m:r>
                                <m:r>
                                  <a:rPr kumimoji="1" lang="en-US" altLang="ja-JP" i="1" dirty="0" smtClean="0">
                                    <a:solidFill>
                                      <a:srgbClr val="FF0000"/>
                                    </a:solidFill>
                                    <a:latin typeface="Cambria Math" panose="02040503050406030204" pitchFamily="18" charset="0"/>
                                  </a:rPr>
                                  <m:t>,0),(−</m:t>
                                </m:r>
                                <m:r>
                                  <a:rPr kumimoji="1" lang="en-US" altLang="ja-JP" b="1" i="1" dirty="0" smtClean="0">
                                    <a:solidFill>
                                      <a:srgbClr val="FF0000"/>
                                    </a:solidFill>
                                    <a:latin typeface="Cambria Math" panose="02040503050406030204" pitchFamily="18" charset="0"/>
                                  </a:rPr>
                                  <m:t>𝟔𝟎</m:t>
                                </m:r>
                                <m:r>
                                  <a:rPr kumimoji="1" lang="en-US" altLang="ja-JP" i="1" dirty="0" smtClean="0">
                                    <a:solidFill>
                                      <a:srgbClr val="FF0000"/>
                                    </a:solidFill>
                                    <a:latin typeface="Cambria Math" panose="02040503050406030204" pitchFamily="18" charset="0"/>
                                  </a:rPr>
                                  <m:t>,0))’</m:t>
                                </m:r>
                              </m:oMath>
                            </m:oMathPara>
                          </a14:m>
                          <a:endParaRPr kumimoji="1" lang="ja-JP" altLang="en-US"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0.005</m:t>
                                </m:r>
                              </m:oMath>
                            </m:oMathPara>
                          </a14:m>
                          <a:endParaRPr kumimoji="1" lang="ja-JP" altLang="en-US" dirty="0">
                            <a:solidFill>
                              <a:srgbClr val="FF0000"/>
                            </a:solidFill>
                          </a:endParaRPr>
                        </a:p>
                      </a:txBody>
                      <a:tcPr>
                        <a:solidFill>
                          <a:schemeClr val="bg1"/>
                        </a:solidFill>
                      </a:tcPr>
                    </a:tc>
                    <a:extLst>
                      <a:ext uri="{0D108BD9-81ED-4DB2-BD59-A6C34878D82A}">
                        <a16:rowId xmlns:a16="http://schemas.microsoft.com/office/drawing/2014/main" val="2737815113"/>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428963564"/>
                  </p:ext>
                </p:extLst>
              </p:nvPr>
            </p:nvGraphicFramePr>
            <p:xfrm>
              <a:off x="0" y="1325563"/>
              <a:ext cx="9107433" cy="1138660"/>
            </p:xfrm>
            <a:graphic>
              <a:graphicData uri="http://schemas.openxmlformats.org/drawingml/2006/table">
                <a:tbl>
                  <a:tblPr firstRow="1" bandRow="1">
                    <a:tableStyleId>{D7AC3CCA-C797-4891-BE02-D94E43425B78}</a:tableStyleId>
                  </a:tblPr>
                  <a:tblGrid>
                    <a:gridCol w="3035811">
                      <a:extLst>
                        <a:ext uri="{9D8B030D-6E8A-4147-A177-3AD203B41FA5}">
                          <a16:colId xmlns:a16="http://schemas.microsoft.com/office/drawing/2014/main" val="420908387"/>
                        </a:ext>
                      </a:extLst>
                    </a:gridCol>
                    <a:gridCol w="3035811">
                      <a:extLst>
                        <a:ext uri="{9D8B030D-6E8A-4147-A177-3AD203B41FA5}">
                          <a16:colId xmlns:a16="http://schemas.microsoft.com/office/drawing/2014/main" val="1765442420"/>
                        </a:ext>
                      </a:extLst>
                    </a:gridCol>
                    <a:gridCol w="3035811">
                      <a:extLst>
                        <a:ext uri="{9D8B030D-6E8A-4147-A177-3AD203B41FA5}">
                          <a16:colId xmlns:a16="http://schemas.microsoft.com/office/drawing/2014/main" val="210263993"/>
                        </a:ext>
                      </a:extLst>
                    </a:gridCol>
                  </a:tblGrid>
                  <a:tr h="556577">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894484372"/>
                      </a:ext>
                    </a:extLst>
                  </a:tr>
                  <a:tr h="582083">
                    <a:tc>
                      <a:txBody>
                        <a:bodyPr/>
                        <a:lstStyle/>
                        <a:p>
                          <a:endParaRPr lang="ja-JP"/>
                        </a:p>
                      </a:txBody>
                      <a:tcPr>
                        <a:blipFill>
                          <a:blip r:embed="rId4"/>
                          <a:stretch>
                            <a:fillRect l="-402" t="-101042" r="-200602" b="-2083"/>
                          </a:stretch>
                        </a:blipFill>
                      </a:tcPr>
                    </a:tc>
                    <a:tc>
                      <a:txBody>
                        <a:bodyPr/>
                        <a:lstStyle/>
                        <a:p>
                          <a:endParaRPr lang="ja-JP"/>
                        </a:p>
                      </a:txBody>
                      <a:tcPr>
                        <a:blipFill>
                          <a:blip r:embed="rId4"/>
                          <a:stretch>
                            <a:fillRect l="-100200" t="-101042" r="-100200" b="-2083"/>
                          </a:stretch>
                        </a:blipFill>
                      </a:tcPr>
                    </a:tc>
                    <a:tc>
                      <a:txBody>
                        <a:bodyPr/>
                        <a:lstStyle/>
                        <a:p>
                          <a:endParaRPr lang="ja-JP"/>
                        </a:p>
                      </a:txBody>
                      <a:tcPr>
                        <a:blipFill>
                          <a:blip r:embed="rId4"/>
                          <a:stretch>
                            <a:fillRect l="-200602" t="-101042" r="-402" b="-2083"/>
                          </a:stretch>
                        </a:blipFill>
                      </a:tcPr>
                    </a:tc>
                    <a:extLst>
                      <a:ext uri="{0D108BD9-81ED-4DB2-BD59-A6C34878D82A}">
                        <a16:rowId xmlns:a16="http://schemas.microsoft.com/office/drawing/2014/main" val="2737815113"/>
                      </a:ext>
                    </a:extLst>
                  </a:tr>
                </a:tbl>
              </a:graphicData>
            </a:graphic>
          </p:graphicFrame>
        </mc:Fallback>
      </mc:AlternateContent>
      <p:sp>
        <p:nvSpPr>
          <p:cNvPr id="8" name="テキスト ボックス 7"/>
          <p:cNvSpPr txBox="1"/>
          <p:nvPr/>
        </p:nvSpPr>
        <p:spPr>
          <a:xfrm>
            <a:off x="83820" y="2672609"/>
            <a:ext cx="5661660" cy="523220"/>
          </a:xfrm>
          <a:prstGeom prst="rect">
            <a:avLst/>
          </a:prstGeom>
          <a:noFill/>
        </p:spPr>
        <p:txBody>
          <a:bodyPr wrap="square" rtlCol="0">
            <a:spAutoFit/>
          </a:bodyPr>
          <a:lstStyle/>
          <a:p>
            <a:r>
              <a:rPr lang="ja-JP" altLang="en-US" sz="2800" dirty="0" smtClean="0">
                <a:latin typeface="ＭＳ Ｐゴシック" panose="020B0600070205080204" pitchFamily="50" charset="-128"/>
                <a:ea typeface="ＭＳ Ｐゴシック" panose="020B0600070205080204" pitchFamily="50" charset="-128"/>
              </a:rPr>
              <a:t>この時の初期角度は</a:t>
            </a:r>
            <a:r>
              <a:rPr lang="en-US" altLang="ja-JP" sz="2800" dirty="0" smtClean="0">
                <a:latin typeface="ＭＳ Ｐゴシック" panose="020B0600070205080204" pitchFamily="50" charset="-128"/>
                <a:ea typeface="ＭＳ Ｐゴシック" panose="020B0600070205080204" pitchFamily="50" charset="-128"/>
              </a:rPr>
              <a:t>11.34°</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661931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目標値変更実験</a:t>
            </a:r>
            <a:endParaRPr kumimoji="1" lang="ja-JP" altLang="en-US"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8316" y="3954780"/>
            <a:ext cx="4535684" cy="2416224"/>
          </a:xfrm>
          <a:prstGeom prst="rect">
            <a:avLst/>
          </a:prstGeom>
        </p:spPr>
      </p:pic>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1851436904"/>
                  </p:ext>
                </p:extLst>
              </p:nvPr>
            </p:nvGraphicFramePr>
            <p:xfrm>
              <a:off x="0" y="1325561"/>
              <a:ext cx="9117456" cy="2446338"/>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4117815897"/>
                        </a:ext>
                      </a:extLst>
                    </a:gridCol>
                    <a:gridCol w="2279364">
                      <a:extLst>
                        <a:ext uri="{9D8B030D-6E8A-4147-A177-3AD203B41FA5}">
                          <a16:colId xmlns:a16="http://schemas.microsoft.com/office/drawing/2014/main" val="3473212104"/>
                        </a:ext>
                      </a:extLst>
                    </a:gridCol>
                    <a:gridCol w="2279364">
                      <a:extLst>
                        <a:ext uri="{9D8B030D-6E8A-4147-A177-3AD203B41FA5}">
                          <a16:colId xmlns:a16="http://schemas.microsoft.com/office/drawing/2014/main" val="388635526"/>
                        </a:ext>
                      </a:extLst>
                    </a:gridCol>
                    <a:gridCol w="2279364">
                      <a:extLst>
                        <a:ext uri="{9D8B030D-6E8A-4147-A177-3AD203B41FA5}">
                          <a16:colId xmlns:a16="http://schemas.microsoft.com/office/drawing/2014/main" val="1395294219"/>
                        </a:ext>
                      </a:extLst>
                    </a:gridCol>
                  </a:tblGrid>
                  <a:tr h="582562">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3571526892"/>
                      </a:ext>
                    </a:extLst>
                  </a:tr>
                  <a:tr h="582562">
                    <a:tc>
                      <a:txBody>
                        <a:bodyPr/>
                        <a:lstStyle/>
                        <a:p>
                          <a:pPr algn="ctr"/>
                          <a:r>
                            <a:rPr kumimoji="1" lang="ja-JP" altLang="en-US" sz="3200" dirty="0" smtClean="0">
                              <a:solidFill>
                                <a:srgbClr val="FF0000"/>
                              </a:solidFill>
                            </a:rPr>
                            <a:t>パターン１</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𝑑𝑖𝑎𝑔</m:t>
                                </m:r>
                                <m:r>
                                  <a:rPr kumimoji="1" lang="en-US" altLang="ja-JP" i="1" dirty="0" smtClean="0">
                                    <a:solidFill>
                                      <a:srgbClr val="FF0000"/>
                                    </a:solidFill>
                                    <a:latin typeface="Cambria Math" panose="02040503050406030204" pitchFamily="18" charset="0"/>
                                  </a:rPr>
                                  <m:t>(1</m:t>
                                </m:r>
                                <m:r>
                                  <a:rPr kumimoji="1" lang="en-US" altLang="ja-JP" i="1" dirty="0" smtClean="0">
                                    <a:solidFill>
                                      <a:srgbClr val="FF0000"/>
                                    </a:solidFill>
                                    <a:latin typeface="Cambria Math" panose="02040503050406030204" pitchFamily="18" charset="0"/>
                                  </a:rPr>
                                  <m:t>𝐸</m:t>
                                </m:r>
                                <m:r>
                                  <a:rPr kumimoji="1" lang="en-US" altLang="ja-JP" i="1" dirty="0" smtClean="0">
                                    <a:solidFill>
                                      <a:srgbClr val="FF0000"/>
                                    </a:solidFill>
                                    <a:latin typeface="Cambria Math" panose="02040503050406030204" pitchFamily="18" charset="0"/>
                                  </a:rPr>
                                  <m:t>5,1</m:t>
                                </m:r>
                                <m:r>
                                  <a:rPr kumimoji="1" lang="en-US" altLang="ja-JP" i="1" dirty="0" smtClean="0">
                                    <a:solidFill>
                                      <a:srgbClr val="FF0000"/>
                                    </a:solidFill>
                                    <a:latin typeface="Cambria Math" panose="02040503050406030204" pitchFamily="18" charset="0"/>
                                  </a:rPr>
                                  <m:t>𝐸</m:t>
                                </m:r>
                                <m:r>
                                  <a:rPr kumimoji="1" lang="en-US" altLang="ja-JP" i="1" dirty="0" smtClean="0">
                                    <a:solidFill>
                                      <a:srgbClr val="FF0000"/>
                                    </a:solidFill>
                                    <a:latin typeface="Cambria Math" panose="02040503050406030204" pitchFamily="18" charset="0"/>
                                  </a:rPr>
                                  <m:t>5,1,1)</m:t>
                                </m:r>
                              </m:oMath>
                            </m:oMathPara>
                          </a14:m>
                          <a:endParaRPr kumimoji="1" lang="ja-JP" altLang="en-US"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m:t>
                                </m:r>
                                <m:r>
                                  <a:rPr kumimoji="1" lang="en-US" altLang="ja-JP" b="0" i="1" dirty="0" smtClean="0">
                                    <a:solidFill>
                                      <a:srgbClr val="FF0000"/>
                                    </a:solidFill>
                                    <a:latin typeface="Cambria Math" panose="02040503050406030204" pitchFamily="18" charset="0"/>
                                  </a:rPr>
                                  <m:t>3</m:t>
                                </m:r>
                                <m:r>
                                  <a:rPr kumimoji="1" lang="en-US" altLang="ja-JP" i="1" dirty="0" smtClean="0">
                                    <a:solidFill>
                                      <a:srgbClr val="FF0000"/>
                                    </a:solidFill>
                                    <a:latin typeface="Cambria Math" panose="02040503050406030204" pitchFamily="18" charset="0"/>
                                  </a:rPr>
                                  <m:t>0,0),(−</m:t>
                                </m:r>
                                <m:r>
                                  <a:rPr kumimoji="1" lang="en-US" altLang="ja-JP" b="0" i="1" dirty="0" smtClean="0">
                                    <a:solidFill>
                                      <a:srgbClr val="FF0000"/>
                                    </a:solidFill>
                                    <a:latin typeface="Cambria Math" panose="02040503050406030204" pitchFamily="18" charset="0"/>
                                  </a:rPr>
                                  <m:t>3</m:t>
                                </m:r>
                                <m:r>
                                  <a:rPr kumimoji="1" lang="en-US" altLang="ja-JP" i="1" dirty="0" smtClean="0">
                                    <a:solidFill>
                                      <a:srgbClr val="FF0000"/>
                                    </a:solidFill>
                                    <a:latin typeface="Cambria Math" panose="02040503050406030204" pitchFamily="18" charset="0"/>
                                  </a:rPr>
                                  <m:t>0,0))’</m:t>
                                </m:r>
                              </m:oMath>
                            </m:oMathPara>
                          </a14:m>
                          <a:endParaRPr kumimoji="1" lang="ja-JP" altLang="en-US"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0.005</m:t>
                                </m:r>
                              </m:oMath>
                            </m:oMathPara>
                          </a14:m>
                          <a:endParaRPr kumimoji="1" lang="ja-JP" altLang="en-US" dirty="0">
                            <a:solidFill>
                              <a:srgbClr val="FF0000"/>
                            </a:solidFill>
                          </a:endParaRPr>
                        </a:p>
                      </a:txBody>
                      <a:tcPr>
                        <a:solidFill>
                          <a:schemeClr val="bg1"/>
                        </a:solidFill>
                      </a:tcPr>
                    </a:tc>
                    <a:extLst>
                      <a:ext uri="{0D108BD9-81ED-4DB2-BD59-A6C34878D82A}">
                        <a16:rowId xmlns:a16="http://schemas.microsoft.com/office/drawing/2014/main" val="3768622849"/>
                      </a:ext>
                    </a:extLst>
                  </a:tr>
                  <a:tr h="640607">
                    <a:tc>
                      <a:txBody>
                        <a:bodyPr/>
                        <a:lstStyle/>
                        <a:p>
                          <a:pPr algn="ctr"/>
                          <a:r>
                            <a:rPr kumimoji="1" lang="ja-JP" altLang="en-US" sz="3200" dirty="0" smtClean="0">
                              <a:solidFill>
                                <a:srgbClr val="00FF00"/>
                              </a:solidFill>
                            </a:rPr>
                            <a:t>パターン２</a:t>
                          </a:r>
                          <a:endParaRPr kumimoji="1" lang="ja-JP" altLang="en-US" sz="3200"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𝑑𝑖𝑎𝑔</m:t>
                                </m:r>
                                <m:r>
                                  <a:rPr kumimoji="1" lang="en-US" altLang="ja-JP" i="1" dirty="0" smtClean="0">
                                    <a:solidFill>
                                      <a:srgbClr val="00FF00"/>
                                    </a:solidFill>
                                    <a:latin typeface="Cambria Math" panose="02040503050406030204" pitchFamily="18" charset="0"/>
                                  </a:rPr>
                                  <m:t>(1</m:t>
                                </m:r>
                                <m:r>
                                  <a:rPr kumimoji="1" lang="en-US" altLang="ja-JP" i="1" dirty="0" smtClean="0">
                                    <a:solidFill>
                                      <a:srgbClr val="00FF00"/>
                                    </a:solidFill>
                                    <a:latin typeface="Cambria Math" panose="02040503050406030204" pitchFamily="18" charset="0"/>
                                  </a:rPr>
                                  <m:t>𝐸</m:t>
                                </m:r>
                                <m:r>
                                  <a:rPr kumimoji="1" lang="en-US" altLang="ja-JP" b="0" i="1" dirty="0" smtClean="0">
                                    <a:solidFill>
                                      <a:srgbClr val="00FF00"/>
                                    </a:solidFill>
                                    <a:latin typeface="Cambria Math" panose="02040503050406030204" pitchFamily="18" charset="0"/>
                                  </a:rPr>
                                  <m:t>5</m:t>
                                </m:r>
                                <m:r>
                                  <a:rPr kumimoji="1" lang="en-US" altLang="ja-JP" i="1" dirty="0" smtClean="0">
                                    <a:solidFill>
                                      <a:srgbClr val="00FF00"/>
                                    </a:solidFill>
                                    <a:latin typeface="Cambria Math" panose="02040503050406030204" pitchFamily="18" charset="0"/>
                                  </a:rPr>
                                  <m:t>,1</m:t>
                                </m:r>
                                <m:r>
                                  <a:rPr kumimoji="1" lang="en-US" altLang="ja-JP" i="1" dirty="0" smtClean="0">
                                    <a:solidFill>
                                      <a:srgbClr val="00FF00"/>
                                    </a:solidFill>
                                    <a:latin typeface="Cambria Math" panose="02040503050406030204" pitchFamily="18" charset="0"/>
                                  </a:rPr>
                                  <m:t>𝐸</m:t>
                                </m:r>
                                <m:r>
                                  <a:rPr kumimoji="1" lang="en-US" altLang="ja-JP" b="0" i="1" dirty="0" smtClean="0">
                                    <a:solidFill>
                                      <a:srgbClr val="00FF00"/>
                                    </a:solidFill>
                                    <a:latin typeface="Cambria Math" panose="02040503050406030204" pitchFamily="18" charset="0"/>
                                  </a:rPr>
                                  <m:t>6</m:t>
                                </m:r>
                                <m:r>
                                  <a:rPr kumimoji="1" lang="en-US" altLang="ja-JP" i="1" dirty="0" smtClean="0">
                                    <a:solidFill>
                                      <a:srgbClr val="00FF00"/>
                                    </a:solidFill>
                                    <a:latin typeface="Cambria Math" panose="02040503050406030204" pitchFamily="18" charset="0"/>
                                  </a:rPr>
                                  <m:t>,1,1)</m:t>
                                </m:r>
                              </m:oMath>
                            </m:oMathPara>
                          </a14:m>
                          <a:endParaRPr kumimoji="1" lang="ja-JP" altLang="en-US" dirty="0" smtClean="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m:t>
                                </m:r>
                                <m:r>
                                  <a:rPr kumimoji="1" lang="en-US" altLang="ja-JP" b="0" i="1" dirty="0" smtClean="0">
                                    <a:solidFill>
                                      <a:srgbClr val="00FF00"/>
                                    </a:solidFill>
                                    <a:latin typeface="Cambria Math" panose="02040503050406030204" pitchFamily="18" charset="0"/>
                                  </a:rPr>
                                  <m:t>3</m:t>
                                </m:r>
                                <m:r>
                                  <a:rPr kumimoji="1" lang="en-US" altLang="ja-JP" i="1" dirty="0" smtClean="0">
                                    <a:solidFill>
                                      <a:srgbClr val="00FF00"/>
                                    </a:solidFill>
                                    <a:latin typeface="Cambria Math" panose="02040503050406030204" pitchFamily="18" charset="0"/>
                                  </a:rPr>
                                  <m:t>0,0),(−</m:t>
                                </m:r>
                                <m:r>
                                  <a:rPr kumimoji="1" lang="en-US" altLang="ja-JP" b="0" i="1" dirty="0" smtClean="0">
                                    <a:solidFill>
                                      <a:srgbClr val="00FF00"/>
                                    </a:solidFill>
                                    <a:latin typeface="Cambria Math" panose="02040503050406030204" pitchFamily="18" charset="0"/>
                                  </a:rPr>
                                  <m:t>3</m:t>
                                </m:r>
                                <m:r>
                                  <a:rPr kumimoji="1" lang="en-US" altLang="ja-JP" i="1" dirty="0" smtClean="0">
                                    <a:solidFill>
                                      <a:srgbClr val="00FF00"/>
                                    </a:solidFill>
                                    <a:latin typeface="Cambria Math" panose="02040503050406030204" pitchFamily="18" charset="0"/>
                                  </a:rPr>
                                  <m:t>0,0))’</m:t>
                                </m:r>
                              </m:oMath>
                            </m:oMathPara>
                          </a14:m>
                          <a:endParaRPr kumimoji="1" lang="ja-JP" altLang="en-US" dirty="0" smtClean="0">
                            <a:solidFill>
                              <a:srgbClr val="00FF00"/>
                            </a:solidFill>
                          </a:endParaRPr>
                        </a:p>
                        <a:p>
                          <a:endParaRPr kumimoji="1" lang="ja-JP" altLang="en-US"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0.005</m:t>
                                </m:r>
                              </m:oMath>
                            </m:oMathPara>
                          </a14:m>
                          <a:endParaRPr kumimoji="1" lang="ja-JP" altLang="en-US" dirty="0" smtClean="0">
                            <a:solidFill>
                              <a:srgbClr val="00FF00"/>
                            </a:solidFill>
                          </a:endParaRPr>
                        </a:p>
                        <a:p>
                          <a:endParaRPr kumimoji="1" lang="ja-JP" altLang="en-US" dirty="0">
                            <a:solidFill>
                              <a:srgbClr val="00FF00"/>
                            </a:solidFill>
                          </a:endParaRPr>
                        </a:p>
                      </a:txBody>
                      <a:tcPr>
                        <a:solidFill>
                          <a:schemeClr val="bg1"/>
                        </a:solidFill>
                      </a:tcPr>
                    </a:tc>
                    <a:extLst>
                      <a:ext uri="{0D108BD9-81ED-4DB2-BD59-A6C34878D82A}">
                        <a16:rowId xmlns:a16="http://schemas.microsoft.com/office/drawing/2014/main" val="2179427282"/>
                      </a:ext>
                    </a:extLst>
                  </a:tr>
                  <a:tr h="640607">
                    <a:tc>
                      <a:txBody>
                        <a:bodyPr/>
                        <a:lstStyle/>
                        <a:p>
                          <a:pPr algn="ctr"/>
                          <a:r>
                            <a:rPr kumimoji="1" lang="ja-JP" altLang="en-US" sz="3200" dirty="0" smtClean="0">
                              <a:solidFill>
                                <a:srgbClr val="0000FF"/>
                              </a:solidFill>
                            </a:rPr>
                            <a:t>パターン３</a:t>
                          </a:r>
                          <a:endParaRPr kumimoji="1" lang="ja-JP" altLang="en-US" sz="3200" dirty="0">
                            <a:solidFill>
                              <a:srgbClr val="0000FF"/>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00FF"/>
                                    </a:solidFill>
                                    <a:latin typeface="Cambria Math" panose="02040503050406030204" pitchFamily="18" charset="0"/>
                                  </a:rPr>
                                  <m:t>𝑑𝑖𝑎𝑔</m:t>
                                </m:r>
                                <m:r>
                                  <a:rPr kumimoji="1" lang="en-US" altLang="ja-JP" i="1" dirty="0" smtClean="0">
                                    <a:solidFill>
                                      <a:srgbClr val="0000FF"/>
                                    </a:solidFill>
                                    <a:latin typeface="Cambria Math" panose="02040503050406030204" pitchFamily="18" charset="0"/>
                                  </a:rPr>
                                  <m:t>(1</m:t>
                                </m:r>
                                <m:r>
                                  <a:rPr kumimoji="1" lang="en-US" altLang="ja-JP" i="1" dirty="0" smtClean="0">
                                    <a:solidFill>
                                      <a:srgbClr val="0000FF"/>
                                    </a:solidFill>
                                    <a:latin typeface="Cambria Math" panose="02040503050406030204" pitchFamily="18" charset="0"/>
                                  </a:rPr>
                                  <m:t>𝐸</m:t>
                                </m:r>
                                <m:r>
                                  <a:rPr kumimoji="1" lang="en-US" altLang="ja-JP" b="0" i="1" dirty="0" smtClean="0">
                                    <a:solidFill>
                                      <a:srgbClr val="0000FF"/>
                                    </a:solidFill>
                                    <a:latin typeface="Cambria Math" panose="02040503050406030204" pitchFamily="18" charset="0"/>
                                  </a:rPr>
                                  <m:t>6</m:t>
                                </m:r>
                                <m:r>
                                  <a:rPr kumimoji="1" lang="en-US" altLang="ja-JP" i="1" dirty="0" smtClean="0">
                                    <a:solidFill>
                                      <a:srgbClr val="0000FF"/>
                                    </a:solidFill>
                                    <a:latin typeface="Cambria Math" panose="02040503050406030204" pitchFamily="18" charset="0"/>
                                  </a:rPr>
                                  <m:t>,1</m:t>
                                </m:r>
                                <m:r>
                                  <a:rPr kumimoji="1" lang="en-US" altLang="ja-JP" i="1" dirty="0" smtClean="0">
                                    <a:solidFill>
                                      <a:srgbClr val="0000FF"/>
                                    </a:solidFill>
                                    <a:latin typeface="Cambria Math" panose="02040503050406030204" pitchFamily="18" charset="0"/>
                                  </a:rPr>
                                  <m:t>𝐸</m:t>
                                </m:r>
                                <m:r>
                                  <a:rPr kumimoji="1" lang="en-US" altLang="ja-JP" b="0" i="1" dirty="0" smtClean="0">
                                    <a:solidFill>
                                      <a:srgbClr val="0000FF"/>
                                    </a:solidFill>
                                    <a:latin typeface="Cambria Math" panose="02040503050406030204" pitchFamily="18" charset="0"/>
                                  </a:rPr>
                                  <m:t>5</m:t>
                                </m:r>
                                <m:r>
                                  <a:rPr kumimoji="1" lang="en-US" altLang="ja-JP" i="1" dirty="0" smtClean="0">
                                    <a:solidFill>
                                      <a:srgbClr val="0000FF"/>
                                    </a:solidFill>
                                    <a:latin typeface="Cambria Math" panose="02040503050406030204" pitchFamily="18" charset="0"/>
                                  </a:rPr>
                                  <m:t>,1,1)</m:t>
                                </m:r>
                              </m:oMath>
                            </m:oMathPara>
                          </a14:m>
                          <a:endParaRPr kumimoji="1" lang="ja-JP" altLang="en-US" dirty="0" smtClean="0">
                            <a:solidFill>
                              <a:srgbClr val="0000FF"/>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00FF"/>
                                    </a:solidFill>
                                    <a:latin typeface="Cambria Math" panose="02040503050406030204" pitchFamily="18" charset="0"/>
                                  </a:rPr>
                                  <m:t>((−</m:t>
                                </m:r>
                                <m:r>
                                  <a:rPr kumimoji="1" lang="en-US" altLang="ja-JP" b="0" i="1" dirty="0" smtClean="0">
                                    <a:solidFill>
                                      <a:srgbClr val="0000FF"/>
                                    </a:solidFill>
                                    <a:latin typeface="Cambria Math" panose="02040503050406030204" pitchFamily="18" charset="0"/>
                                  </a:rPr>
                                  <m:t>3</m:t>
                                </m:r>
                                <m:r>
                                  <a:rPr kumimoji="1" lang="en-US" altLang="ja-JP" i="1" dirty="0" smtClean="0">
                                    <a:solidFill>
                                      <a:srgbClr val="0000FF"/>
                                    </a:solidFill>
                                    <a:latin typeface="Cambria Math" panose="02040503050406030204" pitchFamily="18" charset="0"/>
                                  </a:rPr>
                                  <m:t>0,0),(−</m:t>
                                </m:r>
                                <m:r>
                                  <a:rPr kumimoji="1" lang="en-US" altLang="ja-JP" b="0" i="1" dirty="0" smtClean="0">
                                    <a:solidFill>
                                      <a:srgbClr val="0000FF"/>
                                    </a:solidFill>
                                    <a:latin typeface="Cambria Math" panose="02040503050406030204" pitchFamily="18" charset="0"/>
                                  </a:rPr>
                                  <m:t>3</m:t>
                                </m:r>
                                <m:r>
                                  <a:rPr kumimoji="1" lang="en-US" altLang="ja-JP" i="1" dirty="0" smtClean="0">
                                    <a:solidFill>
                                      <a:srgbClr val="0000FF"/>
                                    </a:solidFill>
                                    <a:latin typeface="Cambria Math" panose="02040503050406030204" pitchFamily="18" charset="0"/>
                                  </a:rPr>
                                  <m:t>0,0))’</m:t>
                                </m:r>
                              </m:oMath>
                            </m:oMathPara>
                          </a14:m>
                          <a:endParaRPr kumimoji="1" lang="ja-JP" altLang="en-US" dirty="0" smtClean="0">
                            <a:solidFill>
                              <a:srgbClr val="0000FF"/>
                            </a:solidFill>
                          </a:endParaRPr>
                        </a:p>
                        <a:p>
                          <a:endParaRPr kumimoji="1" lang="ja-JP" altLang="en-US" dirty="0">
                            <a:solidFill>
                              <a:srgbClr val="0000FF"/>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00FF"/>
                                    </a:solidFill>
                                    <a:latin typeface="Cambria Math" panose="02040503050406030204" pitchFamily="18" charset="0"/>
                                  </a:rPr>
                                  <m:t>0.005</m:t>
                                </m:r>
                              </m:oMath>
                            </m:oMathPara>
                          </a14:m>
                          <a:endParaRPr kumimoji="1" lang="ja-JP" altLang="en-US" dirty="0" smtClean="0">
                            <a:solidFill>
                              <a:srgbClr val="0000FF"/>
                            </a:solidFill>
                          </a:endParaRPr>
                        </a:p>
                        <a:p>
                          <a:endParaRPr kumimoji="1" lang="ja-JP" altLang="en-US" dirty="0">
                            <a:solidFill>
                              <a:srgbClr val="0000FF"/>
                            </a:solidFill>
                          </a:endParaRPr>
                        </a:p>
                      </a:txBody>
                      <a:tcPr>
                        <a:solidFill>
                          <a:schemeClr val="bg1"/>
                        </a:solidFill>
                      </a:tcPr>
                    </a:tc>
                    <a:extLst>
                      <a:ext uri="{0D108BD9-81ED-4DB2-BD59-A6C34878D82A}">
                        <a16:rowId xmlns:a16="http://schemas.microsoft.com/office/drawing/2014/main" val="2749991456"/>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1851436904"/>
                  </p:ext>
                </p:extLst>
              </p:nvPr>
            </p:nvGraphicFramePr>
            <p:xfrm>
              <a:off x="0" y="1325561"/>
              <a:ext cx="9117456" cy="2446338"/>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4117815897"/>
                        </a:ext>
                      </a:extLst>
                    </a:gridCol>
                    <a:gridCol w="2279364">
                      <a:extLst>
                        <a:ext uri="{9D8B030D-6E8A-4147-A177-3AD203B41FA5}">
                          <a16:colId xmlns:a16="http://schemas.microsoft.com/office/drawing/2014/main" val="3473212104"/>
                        </a:ext>
                      </a:extLst>
                    </a:gridCol>
                    <a:gridCol w="2279364">
                      <a:extLst>
                        <a:ext uri="{9D8B030D-6E8A-4147-A177-3AD203B41FA5}">
                          <a16:colId xmlns:a16="http://schemas.microsoft.com/office/drawing/2014/main" val="388635526"/>
                        </a:ext>
                      </a:extLst>
                    </a:gridCol>
                    <a:gridCol w="2279364">
                      <a:extLst>
                        <a:ext uri="{9D8B030D-6E8A-4147-A177-3AD203B41FA5}">
                          <a16:colId xmlns:a16="http://schemas.microsoft.com/office/drawing/2014/main" val="1395294219"/>
                        </a:ext>
                      </a:extLst>
                    </a:gridCol>
                  </a:tblGrid>
                  <a:tr h="582562">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3571526892"/>
                      </a:ext>
                    </a:extLst>
                  </a:tr>
                  <a:tr h="582562">
                    <a:tc>
                      <a:txBody>
                        <a:bodyPr/>
                        <a:lstStyle/>
                        <a:p>
                          <a:pPr algn="ctr"/>
                          <a:r>
                            <a:rPr kumimoji="1" lang="ja-JP" altLang="en-US" sz="3200" dirty="0" smtClean="0">
                              <a:solidFill>
                                <a:srgbClr val="FF0000"/>
                              </a:solidFill>
                            </a:rPr>
                            <a:t>パターン１</a:t>
                          </a:r>
                          <a:endParaRPr kumimoji="1" lang="ja-JP" altLang="en-US" sz="3200" dirty="0">
                            <a:solidFill>
                              <a:srgbClr val="FF0000"/>
                            </a:solidFill>
                          </a:endParaRPr>
                        </a:p>
                      </a:txBody>
                      <a:tcPr>
                        <a:solidFill>
                          <a:schemeClr val="bg1"/>
                        </a:solidFill>
                      </a:tcPr>
                    </a:tc>
                    <a:tc>
                      <a:txBody>
                        <a:bodyPr/>
                        <a:lstStyle/>
                        <a:p>
                          <a:endParaRPr lang="ja-JP"/>
                        </a:p>
                      </a:txBody>
                      <a:tcPr>
                        <a:blipFill>
                          <a:blip r:embed="rId4"/>
                          <a:stretch>
                            <a:fillRect l="-100535" t="-106316" r="-200535" b="-246316"/>
                          </a:stretch>
                        </a:blipFill>
                      </a:tcPr>
                    </a:tc>
                    <a:tc>
                      <a:txBody>
                        <a:bodyPr/>
                        <a:lstStyle/>
                        <a:p>
                          <a:endParaRPr lang="ja-JP"/>
                        </a:p>
                      </a:txBody>
                      <a:tcPr>
                        <a:blipFill>
                          <a:blip r:embed="rId4"/>
                          <a:stretch>
                            <a:fillRect l="-200535" t="-106316" r="-100535" b="-246316"/>
                          </a:stretch>
                        </a:blipFill>
                      </a:tcPr>
                    </a:tc>
                    <a:tc>
                      <a:txBody>
                        <a:bodyPr/>
                        <a:lstStyle/>
                        <a:p>
                          <a:endParaRPr lang="ja-JP"/>
                        </a:p>
                      </a:txBody>
                      <a:tcPr>
                        <a:blipFill>
                          <a:blip r:embed="rId4"/>
                          <a:stretch>
                            <a:fillRect l="-300535" t="-106316" r="-535" b="-246316"/>
                          </a:stretch>
                        </a:blipFill>
                      </a:tcPr>
                    </a:tc>
                    <a:extLst>
                      <a:ext uri="{0D108BD9-81ED-4DB2-BD59-A6C34878D82A}">
                        <a16:rowId xmlns:a16="http://schemas.microsoft.com/office/drawing/2014/main" val="3768622849"/>
                      </a:ext>
                    </a:extLst>
                  </a:tr>
                  <a:tr h="640607">
                    <a:tc>
                      <a:txBody>
                        <a:bodyPr/>
                        <a:lstStyle/>
                        <a:p>
                          <a:pPr algn="ctr"/>
                          <a:r>
                            <a:rPr kumimoji="1" lang="ja-JP" altLang="en-US" sz="3200" dirty="0" smtClean="0">
                              <a:solidFill>
                                <a:srgbClr val="00FF00"/>
                              </a:solidFill>
                            </a:rPr>
                            <a:t>パターン２</a:t>
                          </a:r>
                          <a:endParaRPr kumimoji="1" lang="ja-JP" altLang="en-US" sz="3200" dirty="0">
                            <a:solidFill>
                              <a:srgbClr val="00FF00"/>
                            </a:solidFill>
                          </a:endParaRPr>
                        </a:p>
                      </a:txBody>
                      <a:tcPr>
                        <a:solidFill>
                          <a:schemeClr val="bg1"/>
                        </a:solidFill>
                      </a:tcPr>
                    </a:tc>
                    <a:tc>
                      <a:txBody>
                        <a:bodyPr/>
                        <a:lstStyle/>
                        <a:p>
                          <a:endParaRPr lang="ja-JP"/>
                        </a:p>
                      </a:txBody>
                      <a:tcPr>
                        <a:blipFill>
                          <a:blip r:embed="rId4"/>
                          <a:stretch>
                            <a:fillRect l="-100535" t="-184906" r="-200535" b="-120755"/>
                          </a:stretch>
                        </a:blipFill>
                      </a:tcPr>
                    </a:tc>
                    <a:tc>
                      <a:txBody>
                        <a:bodyPr/>
                        <a:lstStyle/>
                        <a:p>
                          <a:endParaRPr lang="ja-JP"/>
                        </a:p>
                      </a:txBody>
                      <a:tcPr>
                        <a:blipFill>
                          <a:blip r:embed="rId4"/>
                          <a:stretch>
                            <a:fillRect l="-200535" t="-184906" r="-100535" b="-120755"/>
                          </a:stretch>
                        </a:blipFill>
                      </a:tcPr>
                    </a:tc>
                    <a:tc>
                      <a:txBody>
                        <a:bodyPr/>
                        <a:lstStyle/>
                        <a:p>
                          <a:endParaRPr lang="ja-JP"/>
                        </a:p>
                      </a:txBody>
                      <a:tcPr>
                        <a:blipFill>
                          <a:blip r:embed="rId4"/>
                          <a:stretch>
                            <a:fillRect l="-300535" t="-184906" r="-535" b="-120755"/>
                          </a:stretch>
                        </a:blipFill>
                      </a:tcPr>
                    </a:tc>
                    <a:extLst>
                      <a:ext uri="{0D108BD9-81ED-4DB2-BD59-A6C34878D82A}">
                        <a16:rowId xmlns:a16="http://schemas.microsoft.com/office/drawing/2014/main" val="2179427282"/>
                      </a:ext>
                    </a:extLst>
                  </a:tr>
                  <a:tr h="640607">
                    <a:tc>
                      <a:txBody>
                        <a:bodyPr/>
                        <a:lstStyle/>
                        <a:p>
                          <a:pPr algn="ctr"/>
                          <a:r>
                            <a:rPr kumimoji="1" lang="ja-JP" altLang="en-US" sz="3200" dirty="0" smtClean="0">
                              <a:solidFill>
                                <a:srgbClr val="0000FF"/>
                              </a:solidFill>
                            </a:rPr>
                            <a:t>パターン３</a:t>
                          </a:r>
                          <a:endParaRPr kumimoji="1" lang="ja-JP" altLang="en-US" sz="3200" dirty="0">
                            <a:solidFill>
                              <a:srgbClr val="0000FF"/>
                            </a:solidFill>
                          </a:endParaRPr>
                        </a:p>
                      </a:txBody>
                      <a:tcPr>
                        <a:solidFill>
                          <a:schemeClr val="bg1"/>
                        </a:solidFill>
                      </a:tcPr>
                    </a:tc>
                    <a:tc>
                      <a:txBody>
                        <a:bodyPr/>
                        <a:lstStyle/>
                        <a:p>
                          <a:endParaRPr lang="ja-JP"/>
                        </a:p>
                      </a:txBody>
                      <a:tcPr>
                        <a:blipFill>
                          <a:blip r:embed="rId4"/>
                          <a:stretch>
                            <a:fillRect l="-100535" t="-287619" r="-200535" b="-21905"/>
                          </a:stretch>
                        </a:blipFill>
                      </a:tcPr>
                    </a:tc>
                    <a:tc>
                      <a:txBody>
                        <a:bodyPr/>
                        <a:lstStyle/>
                        <a:p>
                          <a:endParaRPr lang="ja-JP"/>
                        </a:p>
                      </a:txBody>
                      <a:tcPr>
                        <a:blipFill>
                          <a:blip r:embed="rId4"/>
                          <a:stretch>
                            <a:fillRect l="-200535" t="-287619" r="-100535" b="-21905"/>
                          </a:stretch>
                        </a:blipFill>
                      </a:tcPr>
                    </a:tc>
                    <a:tc>
                      <a:txBody>
                        <a:bodyPr/>
                        <a:lstStyle/>
                        <a:p>
                          <a:endParaRPr lang="ja-JP"/>
                        </a:p>
                      </a:txBody>
                      <a:tcPr>
                        <a:blipFill>
                          <a:blip r:embed="rId4"/>
                          <a:stretch>
                            <a:fillRect l="-300535" t="-287619" r="-535" b="-21905"/>
                          </a:stretch>
                        </a:blipFill>
                      </a:tcPr>
                    </a:tc>
                    <a:extLst>
                      <a:ext uri="{0D108BD9-81ED-4DB2-BD59-A6C34878D82A}">
                        <a16:rowId xmlns:a16="http://schemas.microsoft.com/office/drawing/2014/main" val="2749991456"/>
                      </a:ext>
                    </a:extLst>
                  </a:tr>
                </a:tbl>
              </a:graphicData>
            </a:graphic>
          </p:graphicFrame>
        </mc:Fallback>
      </mc:AlternateContent>
      <p:pic>
        <p:nvPicPr>
          <p:cNvPr id="8" name="コンテンツ プレースホルダー 7"/>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0" y="3954780"/>
            <a:ext cx="4577312" cy="2903221"/>
          </a:xfrm>
        </p:spPr>
      </p:pic>
    </p:spTree>
    <p:extLst>
      <p:ext uri="{BB962C8B-B14F-4D97-AF65-F5344CB8AC3E}">
        <p14:creationId xmlns:p14="http://schemas.microsoft.com/office/powerpoint/2010/main" val="1081417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目標値変更実験</a:t>
            </a:r>
            <a:endParaRPr kumimoji="1" lang="ja-JP" altLang="en-US" dirty="0"/>
          </a:p>
        </p:txBody>
      </p:sp>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1253558950"/>
                  </p:ext>
                </p:extLst>
              </p:nvPr>
            </p:nvGraphicFramePr>
            <p:xfrm>
              <a:off x="0" y="1325563"/>
              <a:ext cx="9117456" cy="183472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3562896625"/>
                        </a:ext>
                      </a:extLst>
                    </a:gridCol>
                    <a:gridCol w="2279364">
                      <a:extLst>
                        <a:ext uri="{9D8B030D-6E8A-4147-A177-3AD203B41FA5}">
                          <a16:colId xmlns:a16="http://schemas.microsoft.com/office/drawing/2014/main" val="203257001"/>
                        </a:ext>
                      </a:extLst>
                    </a:gridCol>
                    <a:gridCol w="2279364">
                      <a:extLst>
                        <a:ext uri="{9D8B030D-6E8A-4147-A177-3AD203B41FA5}">
                          <a16:colId xmlns:a16="http://schemas.microsoft.com/office/drawing/2014/main" val="2265714264"/>
                        </a:ext>
                      </a:extLst>
                    </a:gridCol>
                    <a:gridCol w="2279364">
                      <a:extLst>
                        <a:ext uri="{9D8B030D-6E8A-4147-A177-3AD203B41FA5}">
                          <a16:colId xmlns:a16="http://schemas.microsoft.com/office/drawing/2014/main" val="1088192244"/>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1404299060"/>
                      </a:ext>
                    </a:extLst>
                  </a:tr>
                  <a:tr h="582083">
                    <a:tc>
                      <a:txBody>
                        <a:bodyPr/>
                        <a:lstStyle/>
                        <a:p>
                          <a:pPr algn="ctr"/>
                          <a:r>
                            <a:rPr kumimoji="1" lang="ja-JP" altLang="en-US" sz="3200" dirty="0" smtClean="0">
                              <a:solidFill>
                                <a:srgbClr val="FF0000"/>
                              </a:solidFill>
                            </a:rPr>
                            <a:t>パターン１</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𝑑𝑖𝑎𝑔</m:t>
                                </m:r>
                                <m:r>
                                  <a:rPr kumimoji="1" lang="en-US" altLang="ja-JP" sz="2000" i="1" dirty="0" smtClean="0">
                                    <a:solidFill>
                                      <a:srgbClr val="FF0000"/>
                                    </a:solidFill>
                                    <a:latin typeface="Cambria Math" panose="02040503050406030204" pitchFamily="18" charset="0"/>
                                  </a:rPr>
                                  <m:t>(1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5,1,1)</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1800" i="1" dirty="0" smtClean="0">
                                    <a:solidFill>
                                      <a:srgbClr val="FF0000"/>
                                    </a:solidFill>
                                    <a:latin typeface="Cambria Math" panose="02040503050406030204" pitchFamily="18" charset="0"/>
                                  </a:rPr>
                                  <m:t>((−</m:t>
                                </m:r>
                                <m:r>
                                  <a:rPr kumimoji="1" lang="en-US" altLang="ja-JP" sz="1800" b="1" i="1" dirty="0" smtClean="0">
                                    <a:solidFill>
                                      <a:srgbClr val="FF0000"/>
                                    </a:solidFill>
                                    <a:latin typeface="Cambria Math" panose="02040503050406030204" pitchFamily="18" charset="0"/>
                                  </a:rPr>
                                  <m:t>𝟑</m:t>
                                </m:r>
                                <m:r>
                                  <a:rPr kumimoji="1" lang="en-US" altLang="ja-JP" sz="1800" b="1" i="1" dirty="0" smtClean="0">
                                    <a:solidFill>
                                      <a:srgbClr val="FF0000"/>
                                    </a:solidFill>
                                    <a:latin typeface="Cambria Math" panose="02040503050406030204" pitchFamily="18" charset="0"/>
                                  </a:rPr>
                                  <m:t>𝟎</m:t>
                                </m:r>
                                <m:r>
                                  <a:rPr kumimoji="1" lang="en-US" altLang="ja-JP" sz="1800" i="1" dirty="0" smtClean="0">
                                    <a:solidFill>
                                      <a:srgbClr val="FF0000"/>
                                    </a:solidFill>
                                    <a:latin typeface="Cambria Math" panose="02040503050406030204" pitchFamily="18" charset="0"/>
                                  </a:rPr>
                                  <m:t>,0),(−</m:t>
                                </m:r>
                                <m:r>
                                  <a:rPr kumimoji="1" lang="en-US" altLang="ja-JP" sz="1800" b="1" i="1" dirty="0" smtClean="0">
                                    <a:solidFill>
                                      <a:srgbClr val="FF0000"/>
                                    </a:solidFill>
                                    <a:latin typeface="Cambria Math" panose="02040503050406030204" pitchFamily="18" charset="0"/>
                                  </a:rPr>
                                  <m:t>𝟑</m:t>
                                </m:r>
                                <m:r>
                                  <a:rPr kumimoji="1" lang="en-US" altLang="ja-JP" sz="1800" b="1" i="1" dirty="0" smtClean="0">
                                    <a:solidFill>
                                      <a:srgbClr val="FF0000"/>
                                    </a:solidFill>
                                    <a:latin typeface="Cambria Math" panose="02040503050406030204" pitchFamily="18" charset="0"/>
                                  </a:rPr>
                                  <m:t>𝟎</m:t>
                                </m:r>
                                <m:r>
                                  <a:rPr kumimoji="1" lang="en-US" altLang="ja-JP" sz="1800" i="1" dirty="0" smtClean="0">
                                    <a:solidFill>
                                      <a:srgbClr val="FF0000"/>
                                    </a:solidFill>
                                    <a:latin typeface="Cambria Math" panose="02040503050406030204" pitchFamily="18" charset="0"/>
                                  </a:rPr>
                                  <m:t>,0))’</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0.005</m:t>
                                </m:r>
                              </m:oMath>
                            </m:oMathPara>
                          </a14:m>
                          <a:endParaRPr kumimoji="1" lang="ja-JP" altLang="en-US" sz="2000" dirty="0">
                            <a:solidFill>
                              <a:srgbClr val="FF0000"/>
                            </a:solidFill>
                          </a:endParaRPr>
                        </a:p>
                      </a:txBody>
                      <a:tcPr>
                        <a:solidFill>
                          <a:schemeClr val="bg1"/>
                        </a:solidFill>
                      </a:tcPr>
                    </a:tc>
                    <a:extLst>
                      <a:ext uri="{0D108BD9-81ED-4DB2-BD59-A6C34878D82A}">
                        <a16:rowId xmlns:a16="http://schemas.microsoft.com/office/drawing/2014/main" val="3670691150"/>
                      </a:ext>
                    </a:extLst>
                  </a:tr>
                  <a:tr h="582083">
                    <a:tc>
                      <a:txBody>
                        <a:bodyPr/>
                        <a:lstStyle/>
                        <a:p>
                          <a:pPr algn="ctr"/>
                          <a:r>
                            <a:rPr kumimoji="1" lang="ja-JP" altLang="en-US" sz="3200" dirty="0" smtClean="0">
                              <a:solidFill>
                                <a:srgbClr val="00FF00"/>
                              </a:solidFill>
                            </a:rPr>
                            <a:t>パターン２</a:t>
                          </a:r>
                          <a:endParaRPr kumimoji="1" lang="ja-JP" altLang="en-US" sz="3200"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i="1" dirty="0" smtClean="0">
                                    <a:solidFill>
                                      <a:srgbClr val="00FF00"/>
                                    </a:solidFill>
                                    <a:latin typeface="Cambria Math" panose="02040503050406030204" pitchFamily="18" charset="0"/>
                                  </a:rPr>
                                  <m:t>𝑑𝑖𝑎𝑔</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b="0" i="1" dirty="0" smtClean="0">
                                    <a:solidFill>
                                      <a:srgbClr val="00FF00"/>
                                    </a:solidFill>
                                    <a:latin typeface="Cambria Math" panose="02040503050406030204" pitchFamily="18" charset="0"/>
                                  </a:rPr>
                                  <m:t>5</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i="1" dirty="0" smtClean="0">
                                    <a:solidFill>
                                      <a:srgbClr val="00FF00"/>
                                    </a:solidFill>
                                    <a:latin typeface="Cambria Math" panose="02040503050406030204" pitchFamily="18" charset="0"/>
                                  </a:rPr>
                                  <m:t>5,1,1)</m:t>
                                </m:r>
                              </m:oMath>
                            </m:oMathPara>
                          </a14:m>
                          <a:endParaRPr kumimoji="1" lang="ja-JP" altLang="en-US" sz="2000" dirty="0" smtClean="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00FF00"/>
                                    </a:solidFill>
                                    <a:latin typeface="Cambria Math" panose="02040503050406030204" pitchFamily="18" charset="0"/>
                                  </a:rPr>
                                  <m:t>((−</m:t>
                                </m:r>
                                <m:r>
                                  <a:rPr kumimoji="1" lang="en-US" altLang="ja-JP" b="1" i="1" dirty="0" smtClean="0">
                                    <a:solidFill>
                                      <a:srgbClr val="00FF00"/>
                                    </a:solidFill>
                                    <a:latin typeface="Cambria Math" panose="02040503050406030204" pitchFamily="18" charset="0"/>
                                  </a:rPr>
                                  <m:t>𝟔</m:t>
                                </m:r>
                                <m:r>
                                  <a:rPr kumimoji="1" lang="en-US" altLang="ja-JP" b="1" i="1" dirty="0" smtClean="0">
                                    <a:solidFill>
                                      <a:srgbClr val="00FF00"/>
                                    </a:solidFill>
                                    <a:latin typeface="Cambria Math" panose="02040503050406030204" pitchFamily="18" charset="0"/>
                                  </a:rPr>
                                  <m:t>𝟎</m:t>
                                </m:r>
                                <m:r>
                                  <a:rPr kumimoji="1" lang="en-US" altLang="ja-JP" i="1" dirty="0" smtClean="0">
                                    <a:solidFill>
                                      <a:srgbClr val="00FF00"/>
                                    </a:solidFill>
                                    <a:latin typeface="Cambria Math" panose="02040503050406030204" pitchFamily="18" charset="0"/>
                                  </a:rPr>
                                  <m:t>,0),(−</m:t>
                                </m:r>
                                <m:r>
                                  <a:rPr kumimoji="1" lang="en-US" altLang="ja-JP" b="1" i="1" dirty="0" smtClean="0">
                                    <a:solidFill>
                                      <a:srgbClr val="00FF00"/>
                                    </a:solidFill>
                                    <a:latin typeface="Cambria Math" panose="02040503050406030204" pitchFamily="18" charset="0"/>
                                  </a:rPr>
                                  <m:t>𝟔</m:t>
                                </m:r>
                                <m:r>
                                  <a:rPr kumimoji="1" lang="en-US" altLang="ja-JP" b="1" i="1" dirty="0" smtClean="0">
                                    <a:solidFill>
                                      <a:srgbClr val="00FF00"/>
                                    </a:solidFill>
                                    <a:latin typeface="Cambria Math" panose="02040503050406030204" pitchFamily="18" charset="0"/>
                                  </a:rPr>
                                  <m:t>𝟎</m:t>
                                </m:r>
                                <m:r>
                                  <a:rPr kumimoji="1" lang="en-US" altLang="ja-JP" i="1" dirty="0" smtClean="0">
                                    <a:solidFill>
                                      <a:srgbClr val="00FF00"/>
                                    </a:solidFill>
                                    <a:latin typeface="Cambria Math" panose="02040503050406030204" pitchFamily="18" charset="0"/>
                                  </a:rPr>
                                  <m:t>,0))’</m:t>
                                </m:r>
                              </m:oMath>
                            </m:oMathPara>
                          </a14:m>
                          <a:endParaRPr kumimoji="1" lang="ja-JP" altLang="en-US" dirty="0" smtClean="0">
                            <a:solidFill>
                              <a:srgbClr val="00FF00"/>
                            </a:solidFill>
                          </a:endParaRPr>
                        </a:p>
                        <a:p>
                          <a:endParaRPr kumimoji="1" lang="ja-JP" altLang="en-US"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i="1" dirty="0" smtClean="0">
                                    <a:solidFill>
                                      <a:srgbClr val="00FF00"/>
                                    </a:solidFill>
                                    <a:latin typeface="Cambria Math" panose="02040503050406030204" pitchFamily="18" charset="0"/>
                                  </a:rPr>
                                  <m:t>0.005</m:t>
                                </m:r>
                              </m:oMath>
                            </m:oMathPara>
                          </a14:m>
                          <a:endParaRPr kumimoji="1" lang="ja-JP" altLang="en-US" sz="2000" dirty="0" smtClean="0">
                            <a:solidFill>
                              <a:srgbClr val="00FF00"/>
                            </a:solidFill>
                          </a:endParaRPr>
                        </a:p>
                        <a:p>
                          <a:endParaRPr kumimoji="1" lang="ja-JP" altLang="en-US" dirty="0">
                            <a:solidFill>
                              <a:srgbClr val="00FF00"/>
                            </a:solidFill>
                          </a:endParaRPr>
                        </a:p>
                      </a:txBody>
                      <a:tcPr>
                        <a:solidFill>
                          <a:schemeClr val="bg1"/>
                        </a:solidFill>
                      </a:tcPr>
                    </a:tc>
                    <a:extLst>
                      <a:ext uri="{0D108BD9-81ED-4DB2-BD59-A6C34878D82A}">
                        <a16:rowId xmlns:a16="http://schemas.microsoft.com/office/drawing/2014/main" val="1252062240"/>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1253558950"/>
                  </p:ext>
                </p:extLst>
              </p:nvPr>
            </p:nvGraphicFramePr>
            <p:xfrm>
              <a:off x="0" y="1325563"/>
              <a:ext cx="9117456" cy="183472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3562896625"/>
                        </a:ext>
                      </a:extLst>
                    </a:gridCol>
                    <a:gridCol w="2279364">
                      <a:extLst>
                        <a:ext uri="{9D8B030D-6E8A-4147-A177-3AD203B41FA5}">
                          <a16:colId xmlns:a16="http://schemas.microsoft.com/office/drawing/2014/main" val="203257001"/>
                        </a:ext>
                      </a:extLst>
                    </a:gridCol>
                    <a:gridCol w="2279364">
                      <a:extLst>
                        <a:ext uri="{9D8B030D-6E8A-4147-A177-3AD203B41FA5}">
                          <a16:colId xmlns:a16="http://schemas.microsoft.com/office/drawing/2014/main" val="2265714264"/>
                        </a:ext>
                      </a:extLst>
                    </a:gridCol>
                    <a:gridCol w="2279364">
                      <a:extLst>
                        <a:ext uri="{9D8B030D-6E8A-4147-A177-3AD203B41FA5}">
                          <a16:colId xmlns:a16="http://schemas.microsoft.com/office/drawing/2014/main" val="1088192244"/>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1404299060"/>
                      </a:ext>
                    </a:extLst>
                  </a:tr>
                  <a:tr h="582083">
                    <a:tc>
                      <a:txBody>
                        <a:bodyPr/>
                        <a:lstStyle/>
                        <a:p>
                          <a:pPr algn="ctr"/>
                          <a:r>
                            <a:rPr kumimoji="1" lang="ja-JP" altLang="en-US" sz="3200" dirty="0" smtClean="0">
                              <a:solidFill>
                                <a:srgbClr val="FF0000"/>
                              </a:solidFill>
                            </a:rPr>
                            <a:t>パターン１</a:t>
                          </a:r>
                          <a:endParaRPr kumimoji="1" lang="ja-JP" altLang="en-US" sz="3200" dirty="0">
                            <a:solidFill>
                              <a:srgbClr val="FF0000"/>
                            </a:solidFill>
                          </a:endParaRPr>
                        </a:p>
                      </a:txBody>
                      <a:tcPr>
                        <a:solidFill>
                          <a:schemeClr val="bg1"/>
                        </a:solidFill>
                      </a:tcPr>
                    </a:tc>
                    <a:tc>
                      <a:txBody>
                        <a:bodyPr/>
                        <a:lstStyle/>
                        <a:p>
                          <a:endParaRPr lang="ja-JP"/>
                        </a:p>
                      </a:txBody>
                      <a:tcPr>
                        <a:blipFill>
                          <a:blip r:embed="rId2"/>
                          <a:stretch>
                            <a:fillRect l="-100535" t="-105208" r="-200535" b="-132292"/>
                          </a:stretch>
                        </a:blipFill>
                      </a:tcPr>
                    </a:tc>
                    <a:tc>
                      <a:txBody>
                        <a:bodyPr/>
                        <a:lstStyle/>
                        <a:p>
                          <a:endParaRPr lang="ja-JP"/>
                        </a:p>
                      </a:txBody>
                      <a:tcPr>
                        <a:blipFill>
                          <a:blip r:embed="rId2"/>
                          <a:stretch>
                            <a:fillRect l="-200535" t="-105208" r="-100535" b="-132292"/>
                          </a:stretch>
                        </a:blipFill>
                      </a:tcPr>
                    </a:tc>
                    <a:tc>
                      <a:txBody>
                        <a:bodyPr/>
                        <a:lstStyle/>
                        <a:p>
                          <a:endParaRPr lang="ja-JP"/>
                        </a:p>
                      </a:txBody>
                      <a:tcPr>
                        <a:blipFill>
                          <a:blip r:embed="rId2"/>
                          <a:stretch>
                            <a:fillRect l="-300535" t="-105208" r="-535" b="-132292"/>
                          </a:stretch>
                        </a:blipFill>
                      </a:tcPr>
                    </a:tc>
                    <a:extLst>
                      <a:ext uri="{0D108BD9-81ED-4DB2-BD59-A6C34878D82A}">
                        <a16:rowId xmlns:a16="http://schemas.microsoft.com/office/drawing/2014/main" val="3670691150"/>
                      </a:ext>
                    </a:extLst>
                  </a:tr>
                  <a:tr h="670560">
                    <a:tc>
                      <a:txBody>
                        <a:bodyPr/>
                        <a:lstStyle/>
                        <a:p>
                          <a:pPr algn="ctr"/>
                          <a:r>
                            <a:rPr kumimoji="1" lang="ja-JP" altLang="en-US" sz="3200" dirty="0" smtClean="0">
                              <a:solidFill>
                                <a:srgbClr val="00FF00"/>
                              </a:solidFill>
                            </a:rPr>
                            <a:t>パターン２</a:t>
                          </a:r>
                          <a:endParaRPr kumimoji="1" lang="ja-JP" altLang="en-US" sz="3200" dirty="0">
                            <a:solidFill>
                              <a:srgbClr val="00FF00"/>
                            </a:solidFill>
                          </a:endParaRPr>
                        </a:p>
                      </a:txBody>
                      <a:tcPr>
                        <a:solidFill>
                          <a:schemeClr val="bg1"/>
                        </a:solidFill>
                      </a:tcPr>
                    </a:tc>
                    <a:tc>
                      <a:txBody>
                        <a:bodyPr/>
                        <a:lstStyle/>
                        <a:p>
                          <a:endParaRPr lang="ja-JP"/>
                        </a:p>
                      </a:txBody>
                      <a:tcPr>
                        <a:blipFill>
                          <a:blip r:embed="rId2"/>
                          <a:stretch>
                            <a:fillRect l="-100535" t="-179091" r="-200535" b="-15455"/>
                          </a:stretch>
                        </a:blipFill>
                      </a:tcPr>
                    </a:tc>
                    <a:tc>
                      <a:txBody>
                        <a:bodyPr/>
                        <a:lstStyle/>
                        <a:p>
                          <a:endParaRPr lang="ja-JP"/>
                        </a:p>
                      </a:txBody>
                      <a:tcPr>
                        <a:blipFill>
                          <a:blip r:embed="rId2"/>
                          <a:stretch>
                            <a:fillRect l="-200535" t="-179091" r="-100535" b="-15455"/>
                          </a:stretch>
                        </a:blipFill>
                      </a:tcPr>
                    </a:tc>
                    <a:tc>
                      <a:txBody>
                        <a:bodyPr/>
                        <a:lstStyle/>
                        <a:p>
                          <a:endParaRPr lang="ja-JP"/>
                        </a:p>
                      </a:txBody>
                      <a:tcPr>
                        <a:blipFill>
                          <a:blip r:embed="rId2"/>
                          <a:stretch>
                            <a:fillRect l="-300535" t="-179091" r="-535" b="-15455"/>
                          </a:stretch>
                        </a:blipFill>
                      </a:tcPr>
                    </a:tc>
                    <a:extLst>
                      <a:ext uri="{0D108BD9-81ED-4DB2-BD59-A6C34878D82A}">
                        <a16:rowId xmlns:a16="http://schemas.microsoft.com/office/drawing/2014/main" val="1252062240"/>
                      </a:ext>
                    </a:extLst>
                  </a:tr>
                </a:tbl>
              </a:graphicData>
            </a:graphic>
          </p:graphicFrame>
        </mc:Fallback>
      </mc:AlternateContent>
      <p:pic>
        <p:nvPicPr>
          <p:cNvPr id="7" name="コンテンツ プレースホルダ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15" y="4356464"/>
            <a:ext cx="4586005" cy="2443031"/>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5320" y="4422429"/>
            <a:ext cx="4572000" cy="2435571"/>
          </a:xfrm>
          <a:prstGeom prst="rect">
            <a:avLst/>
          </a:prstGeom>
        </p:spPr>
      </p:pic>
    </p:spTree>
    <p:extLst>
      <p:ext uri="{BB962C8B-B14F-4D97-AF65-F5344CB8AC3E}">
        <p14:creationId xmlns:p14="http://schemas.microsoft.com/office/powerpoint/2010/main" val="1497680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目標値変更実験</a:t>
            </a:r>
            <a:endParaRPr kumimoji="1" lang="ja-JP" altLang="en-US" dirty="0"/>
          </a:p>
        </p:txBody>
      </p:sp>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2815474438"/>
                  </p:ext>
                </p:extLst>
              </p:nvPr>
            </p:nvGraphicFramePr>
            <p:xfrm>
              <a:off x="0" y="1325563"/>
              <a:ext cx="9117456" cy="189568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475900675"/>
                        </a:ext>
                      </a:extLst>
                    </a:gridCol>
                    <a:gridCol w="2279364">
                      <a:extLst>
                        <a:ext uri="{9D8B030D-6E8A-4147-A177-3AD203B41FA5}">
                          <a16:colId xmlns:a16="http://schemas.microsoft.com/office/drawing/2014/main" val="196036611"/>
                        </a:ext>
                      </a:extLst>
                    </a:gridCol>
                    <a:gridCol w="2279364">
                      <a:extLst>
                        <a:ext uri="{9D8B030D-6E8A-4147-A177-3AD203B41FA5}">
                          <a16:colId xmlns:a16="http://schemas.microsoft.com/office/drawing/2014/main" val="3383420219"/>
                        </a:ext>
                      </a:extLst>
                    </a:gridCol>
                    <a:gridCol w="2279364">
                      <a:extLst>
                        <a:ext uri="{9D8B030D-6E8A-4147-A177-3AD203B41FA5}">
                          <a16:colId xmlns:a16="http://schemas.microsoft.com/office/drawing/2014/main" val="214101435"/>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3545097775"/>
                      </a:ext>
                    </a:extLst>
                  </a:tr>
                  <a:tr h="582083">
                    <a:tc>
                      <a:txBody>
                        <a:bodyPr/>
                        <a:lstStyle/>
                        <a:p>
                          <a:pPr algn="ctr"/>
                          <a:r>
                            <a:rPr kumimoji="1" lang="ja-JP" altLang="en-US" sz="3200" dirty="0" smtClean="0">
                              <a:solidFill>
                                <a:srgbClr val="FF0000"/>
                              </a:solidFill>
                            </a:rPr>
                            <a:t>パターン１</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𝑑𝑖𝑎𝑔</m:t>
                                </m:r>
                                <m:r>
                                  <a:rPr kumimoji="1" lang="en-US" altLang="ja-JP" sz="2000" i="1" dirty="0" smtClean="0">
                                    <a:solidFill>
                                      <a:srgbClr val="FF0000"/>
                                    </a:solidFill>
                                    <a:latin typeface="Cambria Math" panose="02040503050406030204" pitchFamily="18" charset="0"/>
                                  </a:rPr>
                                  <m:t>(1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m:t>
                                </m:r>
                                <m:r>
                                  <a:rPr kumimoji="1" lang="en-US" altLang="ja-JP" sz="2000" i="1" dirty="0" smtClean="0">
                                    <a:solidFill>
                                      <a:srgbClr val="FF0000"/>
                                    </a:solidFill>
                                    <a:latin typeface="Cambria Math" panose="02040503050406030204" pitchFamily="18" charset="0"/>
                                  </a:rPr>
                                  <m:t>𝐸</m:t>
                                </m:r>
                                <m:r>
                                  <a:rPr kumimoji="1" lang="en-US" altLang="ja-JP" sz="2000" i="1" dirty="0" smtClean="0">
                                    <a:solidFill>
                                      <a:srgbClr val="FF0000"/>
                                    </a:solidFill>
                                    <a:latin typeface="Cambria Math" panose="02040503050406030204" pitchFamily="18" charset="0"/>
                                  </a:rPr>
                                  <m:t>5,1,1)</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i="1" dirty="0" smtClean="0">
                                    <a:solidFill>
                                      <a:srgbClr val="FF0000"/>
                                    </a:solidFill>
                                    <a:latin typeface="Cambria Math" panose="02040503050406030204" pitchFamily="18" charset="0"/>
                                  </a:rPr>
                                  <m:t>((</m:t>
                                </m:r>
                                <m:r>
                                  <a:rPr kumimoji="1" lang="en-US" altLang="ja-JP" sz="2000" b="0" i="1" dirty="0" smtClean="0">
                                    <a:solidFill>
                                      <a:srgbClr val="FF0000"/>
                                    </a:solidFill>
                                    <a:latin typeface="Cambria Math" panose="02040503050406030204" pitchFamily="18" charset="0"/>
                                  </a:rPr>
                                  <m:t>−</m:t>
                                </m:r>
                                <m:r>
                                  <a:rPr kumimoji="1" lang="en-US" altLang="ja-JP" sz="2000" b="0" i="1" dirty="0" smtClean="0">
                                    <a:solidFill>
                                      <a:srgbClr val="FF0000"/>
                                    </a:solidFill>
                                    <a:latin typeface="Cambria Math" panose="02040503050406030204" pitchFamily="18" charset="0"/>
                                  </a:rPr>
                                  <m:t>3</m:t>
                                </m:r>
                                <m:r>
                                  <a:rPr kumimoji="1" lang="en-US" altLang="ja-JP" sz="2000" b="0" i="1" dirty="0" smtClean="0">
                                    <a:solidFill>
                                      <a:srgbClr val="FF0000"/>
                                    </a:solidFill>
                                    <a:latin typeface="Cambria Math" panose="02040503050406030204" pitchFamily="18" charset="0"/>
                                  </a:rPr>
                                  <m:t>0,0),(−</m:t>
                                </m:r>
                                <m:r>
                                  <a:rPr kumimoji="1" lang="en-US" altLang="ja-JP" sz="2000" b="0" i="1" dirty="0" smtClean="0">
                                    <a:solidFill>
                                      <a:srgbClr val="FF0000"/>
                                    </a:solidFill>
                                    <a:latin typeface="Cambria Math" panose="02040503050406030204" pitchFamily="18" charset="0"/>
                                  </a:rPr>
                                  <m:t>3</m:t>
                                </m:r>
                                <m:r>
                                  <a:rPr kumimoji="1" lang="en-US" altLang="ja-JP" sz="2000" b="0" i="1" dirty="0" smtClean="0">
                                    <a:solidFill>
                                      <a:srgbClr val="FF0000"/>
                                    </a:solidFill>
                                    <a:latin typeface="Cambria Math" panose="02040503050406030204" pitchFamily="18" charset="0"/>
                                  </a:rPr>
                                  <m:t>0</m:t>
                                </m:r>
                                <m:r>
                                  <a:rPr kumimoji="1" lang="en-US" altLang="ja-JP" sz="2000" i="1" dirty="0" smtClean="0">
                                    <a:solidFill>
                                      <a:srgbClr val="FF0000"/>
                                    </a:solidFill>
                                    <a:latin typeface="Cambria Math" panose="02040503050406030204" pitchFamily="18" charset="0"/>
                                  </a:rPr>
                                  <m:t>,0))’</m:t>
                                </m:r>
                              </m:oMath>
                            </m:oMathPara>
                          </a14:m>
                          <a:endParaRPr kumimoji="1" lang="ja-JP" altLang="en-US" sz="20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400" b="1" i="1" dirty="0" smtClean="0">
                                    <a:solidFill>
                                      <a:srgbClr val="FF0000"/>
                                    </a:solidFill>
                                    <a:latin typeface="Cambria Math" panose="02040503050406030204" pitchFamily="18" charset="0"/>
                                  </a:rPr>
                                  <m:t>𝟎</m:t>
                                </m:r>
                                <m:r>
                                  <a:rPr kumimoji="1" lang="en-US" altLang="ja-JP" sz="2400" b="1" i="1" dirty="0" smtClean="0">
                                    <a:solidFill>
                                      <a:srgbClr val="FF0000"/>
                                    </a:solidFill>
                                    <a:latin typeface="Cambria Math" panose="02040503050406030204" pitchFamily="18" charset="0"/>
                                  </a:rPr>
                                  <m:t>.</m:t>
                                </m:r>
                                <m:r>
                                  <a:rPr kumimoji="1" lang="en-US" altLang="ja-JP" sz="2400" b="1" i="1" dirty="0" smtClean="0">
                                    <a:solidFill>
                                      <a:srgbClr val="FF0000"/>
                                    </a:solidFill>
                                    <a:latin typeface="Cambria Math" panose="02040503050406030204" pitchFamily="18" charset="0"/>
                                  </a:rPr>
                                  <m:t>𝟎𝟎𝟓</m:t>
                                </m:r>
                              </m:oMath>
                            </m:oMathPara>
                          </a14:m>
                          <a:endParaRPr kumimoji="1" lang="ja-JP" altLang="en-US" sz="2400" b="1" dirty="0">
                            <a:solidFill>
                              <a:srgbClr val="FF0000"/>
                            </a:solidFill>
                          </a:endParaRPr>
                        </a:p>
                      </a:txBody>
                      <a:tcPr>
                        <a:solidFill>
                          <a:schemeClr val="bg1"/>
                        </a:solidFill>
                      </a:tcPr>
                    </a:tc>
                    <a:extLst>
                      <a:ext uri="{0D108BD9-81ED-4DB2-BD59-A6C34878D82A}">
                        <a16:rowId xmlns:a16="http://schemas.microsoft.com/office/drawing/2014/main" val="3036486120"/>
                      </a:ext>
                    </a:extLst>
                  </a:tr>
                  <a:tr h="582083">
                    <a:tc>
                      <a:txBody>
                        <a:bodyPr/>
                        <a:lstStyle/>
                        <a:p>
                          <a:pPr algn="ctr"/>
                          <a:r>
                            <a:rPr kumimoji="1" lang="ja-JP" altLang="en-US" sz="3200" dirty="0" smtClean="0">
                              <a:solidFill>
                                <a:srgbClr val="00FF00"/>
                              </a:solidFill>
                            </a:rPr>
                            <a:t>パターン２</a:t>
                          </a:r>
                          <a:endParaRPr kumimoji="1" lang="ja-JP" altLang="en-US" sz="3200"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i="1" dirty="0" smtClean="0">
                                    <a:solidFill>
                                      <a:srgbClr val="00FF00"/>
                                    </a:solidFill>
                                    <a:latin typeface="Cambria Math" panose="02040503050406030204" pitchFamily="18" charset="0"/>
                                  </a:rPr>
                                  <m:t>𝑑𝑖𝑎𝑔</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b="0" i="1" dirty="0" smtClean="0">
                                    <a:solidFill>
                                      <a:srgbClr val="00FF00"/>
                                    </a:solidFill>
                                    <a:latin typeface="Cambria Math" panose="02040503050406030204" pitchFamily="18" charset="0"/>
                                  </a:rPr>
                                  <m:t>5</m:t>
                                </m:r>
                                <m:r>
                                  <a:rPr kumimoji="1" lang="en-US" altLang="ja-JP" sz="2000" i="1" dirty="0" smtClean="0">
                                    <a:solidFill>
                                      <a:srgbClr val="00FF00"/>
                                    </a:solidFill>
                                    <a:latin typeface="Cambria Math" panose="02040503050406030204" pitchFamily="18" charset="0"/>
                                  </a:rPr>
                                  <m:t>,1</m:t>
                                </m:r>
                                <m:r>
                                  <a:rPr kumimoji="1" lang="en-US" altLang="ja-JP" sz="2000" i="1" dirty="0" smtClean="0">
                                    <a:solidFill>
                                      <a:srgbClr val="00FF00"/>
                                    </a:solidFill>
                                    <a:latin typeface="Cambria Math" panose="02040503050406030204" pitchFamily="18" charset="0"/>
                                  </a:rPr>
                                  <m:t>𝐸</m:t>
                                </m:r>
                                <m:r>
                                  <a:rPr kumimoji="1" lang="en-US" altLang="ja-JP" sz="2000" i="1" dirty="0" smtClean="0">
                                    <a:solidFill>
                                      <a:srgbClr val="00FF00"/>
                                    </a:solidFill>
                                    <a:latin typeface="Cambria Math" panose="02040503050406030204" pitchFamily="18" charset="0"/>
                                  </a:rPr>
                                  <m:t>5,1,1)</m:t>
                                </m:r>
                              </m:oMath>
                            </m:oMathPara>
                          </a14:m>
                          <a:endParaRPr kumimoji="1" lang="ja-JP" altLang="en-US" sz="2000" dirty="0" smtClean="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dirty="0" smtClean="0">
                                    <a:solidFill>
                                      <a:srgbClr val="00FF00"/>
                                    </a:solidFill>
                                    <a:latin typeface="Cambria Math" panose="02040503050406030204" pitchFamily="18" charset="0"/>
                                  </a:rPr>
                                  <m:t>((−3</m:t>
                                </m:r>
                                <m:r>
                                  <a:rPr kumimoji="1" lang="en-US" altLang="ja-JP" sz="2000" b="0" i="1" dirty="0" smtClean="0">
                                    <a:solidFill>
                                      <a:srgbClr val="00FF00"/>
                                    </a:solidFill>
                                    <a:latin typeface="Cambria Math" panose="02040503050406030204" pitchFamily="18" charset="0"/>
                                  </a:rPr>
                                  <m:t>0,0),(−</m:t>
                                </m:r>
                                <m:r>
                                  <a:rPr kumimoji="1" lang="en-US" altLang="ja-JP" sz="2000" b="0" i="1" dirty="0" smtClean="0">
                                    <a:solidFill>
                                      <a:srgbClr val="00FF00"/>
                                    </a:solidFill>
                                    <a:latin typeface="Cambria Math" panose="02040503050406030204" pitchFamily="18" charset="0"/>
                                  </a:rPr>
                                  <m:t>3</m:t>
                                </m:r>
                                <m:r>
                                  <a:rPr kumimoji="1" lang="en-US" altLang="ja-JP" sz="2000" b="0" i="1" dirty="0" smtClean="0">
                                    <a:solidFill>
                                      <a:srgbClr val="00FF00"/>
                                    </a:solidFill>
                                    <a:latin typeface="Cambria Math" panose="02040503050406030204" pitchFamily="18" charset="0"/>
                                  </a:rPr>
                                  <m:t>0,0))’</m:t>
                                </m:r>
                              </m:oMath>
                            </m:oMathPara>
                          </a14:m>
                          <a:endParaRPr kumimoji="1" lang="ja-JP" altLang="en-US" sz="2000" b="0" dirty="0" smtClean="0">
                            <a:solidFill>
                              <a:srgbClr val="00FF00"/>
                            </a:solidFill>
                          </a:endParaRPr>
                        </a:p>
                        <a:p>
                          <a:endParaRPr kumimoji="1" lang="ja-JP" altLang="en-US" dirty="0">
                            <a:solidFill>
                              <a:srgbClr val="00FF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1" i="1" dirty="0" smtClean="0">
                                    <a:solidFill>
                                      <a:srgbClr val="00FF00"/>
                                    </a:solidFill>
                                    <a:latin typeface="Cambria Math" panose="02040503050406030204" pitchFamily="18" charset="0"/>
                                  </a:rPr>
                                  <m:t>𝟎</m:t>
                                </m:r>
                                <m:r>
                                  <a:rPr kumimoji="1" lang="en-US" altLang="ja-JP" sz="2400" b="1" i="1" dirty="0" smtClean="0">
                                    <a:solidFill>
                                      <a:srgbClr val="00FF00"/>
                                    </a:solidFill>
                                    <a:latin typeface="Cambria Math" panose="02040503050406030204" pitchFamily="18" charset="0"/>
                                  </a:rPr>
                                  <m:t>.</m:t>
                                </m:r>
                                <m:r>
                                  <a:rPr kumimoji="1" lang="en-US" altLang="ja-JP" sz="2400" b="1" i="1" dirty="0" smtClean="0">
                                    <a:solidFill>
                                      <a:srgbClr val="00FF00"/>
                                    </a:solidFill>
                                    <a:latin typeface="Cambria Math" panose="02040503050406030204" pitchFamily="18" charset="0"/>
                                  </a:rPr>
                                  <m:t>𝟎𝟏𝟎</m:t>
                                </m:r>
                              </m:oMath>
                            </m:oMathPara>
                          </a14:m>
                          <a:endParaRPr kumimoji="1" lang="ja-JP" altLang="en-US" sz="2400" b="1" dirty="0" smtClean="0">
                            <a:solidFill>
                              <a:srgbClr val="00FF00"/>
                            </a:solidFill>
                          </a:endParaRPr>
                        </a:p>
                        <a:p>
                          <a:endParaRPr kumimoji="1" lang="ja-JP" altLang="en-US" dirty="0">
                            <a:solidFill>
                              <a:srgbClr val="00FF00"/>
                            </a:solidFill>
                          </a:endParaRPr>
                        </a:p>
                      </a:txBody>
                      <a:tcPr>
                        <a:solidFill>
                          <a:schemeClr val="bg1"/>
                        </a:solidFill>
                      </a:tcPr>
                    </a:tc>
                    <a:extLst>
                      <a:ext uri="{0D108BD9-81ED-4DB2-BD59-A6C34878D82A}">
                        <a16:rowId xmlns:a16="http://schemas.microsoft.com/office/drawing/2014/main" val="2344005566"/>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2815474438"/>
                  </p:ext>
                </p:extLst>
              </p:nvPr>
            </p:nvGraphicFramePr>
            <p:xfrm>
              <a:off x="0" y="1325563"/>
              <a:ext cx="9117456" cy="1895686"/>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1475900675"/>
                        </a:ext>
                      </a:extLst>
                    </a:gridCol>
                    <a:gridCol w="2279364">
                      <a:extLst>
                        <a:ext uri="{9D8B030D-6E8A-4147-A177-3AD203B41FA5}">
                          <a16:colId xmlns:a16="http://schemas.microsoft.com/office/drawing/2014/main" val="196036611"/>
                        </a:ext>
                      </a:extLst>
                    </a:gridCol>
                    <a:gridCol w="2279364">
                      <a:extLst>
                        <a:ext uri="{9D8B030D-6E8A-4147-A177-3AD203B41FA5}">
                          <a16:colId xmlns:a16="http://schemas.microsoft.com/office/drawing/2014/main" val="3383420219"/>
                        </a:ext>
                      </a:extLst>
                    </a:gridCol>
                    <a:gridCol w="2279364">
                      <a:extLst>
                        <a:ext uri="{9D8B030D-6E8A-4147-A177-3AD203B41FA5}">
                          <a16:colId xmlns:a16="http://schemas.microsoft.com/office/drawing/2014/main" val="214101435"/>
                        </a:ext>
                      </a:extLst>
                    </a:gridCol>
                  </a:tblGrid>
                  <a:tr h="582083">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3545097775"/>
                      </a:ext>
                    </a:extLst>
                  </a:tr>
                  <a:tr h="582083">
                    <a:tc>
                      <a:txBody>
                        <a:bodyPr/>
                        <a:lstStyle/>
                        <a:p>
                          <a:pPr algn="ctr"/>
                          <a:r>
                            <a:rPr kumimoji="1" lang="ja-JP" altLang="en-US" sz="3200" dirty="0" smtClean="0">
                              <a:solidFill>
                                <a:srgbClr val="FF0000"/>
                              </a:solidFill>
                            </a:rPr>
                            <a:t>パターン１</a:t>
                          </a:r>
                          <a:endParaRPr kumimoji="1" lang="ja-JP" altLang="en-US" sz="3200" dirty="0">
                            <a:solidFill>
                              <a:srgbClr val="FF0000"/>
                            </a:solidFill>
                          </a:endParaRPr>
                        </a:p>
                      </a:txBody>
                      <a:tcPr>
                        <a:solidFill>
                          <a:schemeClr val="bg1"/>
                        </a:solidFill>
                      </a:tcPr>
                    </a:tc>
                    <a:tc>
                      <a:txBody>
                        <a:bodyPr/>
                        <a:lstStyle/>
                        <a:p>
                          <a:endParaRPr lang="ja-JP"/>
                        </a:p>
                      </a:txBody>
                      <a:tcPr>
                        <a:blipFill>
                          <a:blip r:embed="rId2"/>
                          <a:stretch>
                            <a:fillRect l="-100535" t="-105208" r="-200535" b="-132292"/>
                          </a:stretch>
                        </a:blipFill>
                      </a:tcPr>
                    </a:tc>
                    <a:tc>
                      <a:txBody>
                        <a:bodyPr/>
                        <a:lstStyle/>
                        <a:p>
                          <a:endParaRPr lang="ja-JP"/>
                        </a:p>
                      </a:txBody>
                      <a:tcPr>
                        <a:blipFill>
                          <a:blip r:embed="rId2"/>
                          <a:stretch>
                            <a:fillRect l="-200535" t="-105208" r="-100535" b="-132292"/>
                          </a:stretch>
                        </a:blipFill>
                      </a:tcPr>
                    </a:tc>
                    <a:tc>
                      <a:txBody>
                        <a:bodyPr/>
                        <a:lstStyle/>
                        <a:p>
                          <a:endParaRPr lang="ja-JP"/>
                        </a:p>
                      </a:txBody>
                      <a:tcPr>
                        <a:blipFill>
                          <a:blip r:embed="rId2"/>
                          <a:stretch>
                            <a:fillRect l="-300535" t="-105208" r="-535" b="-132292"/>
                          </a:stretch>
                        </a:blipFill>
                      </a:tcPr>
                    </a:tc>
                    <a:extLst>
                      <a:ext uri="{0D108BD9-81ED-4DB2-BD59-A6C34878D82A}">
                        <a16:rowId xmlns:a16="http://schemas.microsoft.com/office/drawing/2014/main" val="3036486120"/>
                      </a:ext>
                    </a:extLst>
                  </a:tr>
                  <a:tr h="731520">
                    <a:tc>
                      <a:txBody>
                        <a:bodyPr/>
                        <a:lstStyle/>
                        <a:p>
                          <a:pPr algn="ctr"/>
                          <a:r>
                            <a:rPr kumimoji="1" lang="ja-JP" altLang="en-US" sz="3200" dirty="0" smtClean="0">
                              <a:solidFill>
                                <a:srgbClr val="00FF00"/>
                              </a:solidFill>
                            </a:rPr>
                            <a:t>パターン２</a:t>
                          </a:r>
                          <a:endParaRPr kumimoji="1" lang="ja-JP" altLang="en-US" sz="3200" dirty="0">
                            <a:solidFill>
                              <a:srgbClr val="00FF00"/>
                            </a:solidFill>
                          </a:endParaRPr>
                        </a:p>
                      </a:txBody>
                      <a:tcPr>
                        <a:solidFill>
                          <a:schemeClr val="bg1"/>
                        </a:solidFill>
                      </a:tcPr>
                    </a:tc>
                    <a:tc>
                      <a:txBody>
                        <a:bodyPr/>
                        <a:lstStyle/>
                        <a:p>
                          <a:endParaRPr lang="ja-JP"/>
                        </a:p>
                      </a:txBody>
                      <a:tcPr>
                        <a:blipFill>
                          <a:blip r:embed="rId2"/>
                          <a:stretch>
                            <a:fillRect l="-100535" t="-164167" r="-200535" b="-5833"/>
                          </a:stretch>
                        </a:blipFill>
                      </a:tcPr>
                    </a:tc>
                    <a:tc>
                      <a:txBody>
                        <a:bodyPr/>
                        <a:lstStyle/>
                        <a:p>
                          <a:endParaRPr lang="ja-JP"/>
                        </a:p>
                      </a:txBody>
                      <a:tcPr>
                        <a:blipFill>
                          <a:blip r:embed="rId2"/>
                          <a:stretch>
                            <a:fillRect l="-200535" t="-164167" r="-100535" b="-5833"/>
                          </a:stretch>
                        </a:blipFill>
                      </a:tcPr>
                    </a:tc>
                    <a:tc>
                      <a:txBody>
                        <a:bodyPr/>
                        <a:lstStyle/>
                        <a:p>
                          <a:endParaRPr lang="ja-JP"/>
                        </a:p>
                      </a:txBody>
                      <a:tcPr>
                        <a:blipFill>
                          <a:blip r:embed="rId2"/>
                          <a:stretch>
                            <a:fillRect l="-300535" t="-164167" r="-535" b="-5833"/>
                          </a:stretch>
                        </a:blipFill>
                      </a:tcPr>
                    </a:tc>
                    <a:extLst>
                      <a:ext uri="{0D108BD9-81ED-4DB2-BD59-A6C34878D82A}">
                        <a16:rowId xmlns:a16="http://schemas.microsoft.com/office/drawing/2014/main" val="2344005566"/>
                      </a:ext>
                    </a:extLst>
                  </a:tr>
                </a:tbl>
              </a:graphicData>
            </a:graphic>
          </p:graphicFrame>
        </mc:Fallback>
      </mc:AlternateContent>
      <p:pic>
        <p:nvPicPr>
          <p:cNvPr id="7" name="コンテンツ プレースホルダ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422430"/>
            <a:ext cx="4572000" cy="243557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5456" y="4375956"/>
            <a:ext cx="4572000" cy="2435571"/>
          </a:xfrm>
          <a:prstGeom prst="rect">
            <a:avLst/>
          </a:prstGeom>
        </p:spPr>
      </p:pic>
    </p:spTree>
    <p:extLst>
      <p:ext uri="{BB962C8B-B14F-4D97-AF65-F5344CB8AC3E}">
        <p14:creationId xmlns:p14="http://schemas.microsoft.com/office/powerpoint/2010/main" val="2402510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振り上げ制御実験</a:t>
            </a:r>
            <a:endParaRPr kumimoji="1" lang="ja-JP" altLang="en-US"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834959"/>
            <a:ext cx="4572000" cy="2435570"/>
          </a:xfr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7336" y="3924300"/>
            <a:ext cx="4566664" cy="2432728"/>
          </a:xfrm>
          <a:prstGeom prst="rect">
            <a:avLst/>
          </a:prstGeom>
        </p:spPr>
      </p:pic>
      <mc:AlternateContent xmlns:mc="http://schemas.openxmlformats.org/markup-compatibility/2006">
        <mc:Choice xmlns:a14="http://schemas.microsoft.com/office/drawing/2010/main" Requires="a14">
          <p:graphicFrame>
            <p:nvGraphicFramePr>
              <p:cNvPr id="6" name="表 5"/>
              <p:cNvGraphicFramePr>
                <a:graphicFrameLocks noGrp="1"/>
              </p:cNvGraphicFramePr>
              <p:nvPr/>
            </p:nvGraphicFramePr>
            <p:xfrm>
              <a:off x="0" y="1325563"/>
              <a:ext cx="9144000" cy="2328332"/>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1257986234"/>
                        </a:ext>
                      </a:extLst>
                    </a:gridCol>
                    <a:gridCol w="3048000">
                      <a:extLst>
                        <a:ext uri="{9D8B030D-6E8A-4147-A177-3AD203B41FA5}">
                          <a16:colId xmlns:a16="http://schemas.microsoft.com/office/drawing/2014/main" val="1644629119"/>
                        </a:ext>
                      </a:extLst>
                    </a:gridCol>
                    <a:gridCol w="3048000">
                      <a:extLst>
                        <a:ext uri="{9D8B030D-6E8A-4147-A177-3AD203B41FA5}">
                          <a16:colId xmlns:a16="http://schemas.microsoft.com/office/drawing/2014/main" val="3052407329"/>
                        </a:ext>
                      </a:extLst>
                    </a:gridCol>
                  </a:tblGrid>
                  <a:tr h="582083">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800" i="1" dirty="0" smtClean="0">
                                    <a:latin typeface="Cambria Math" panose="02040503050406030204" pitchFamily="18" charset="0"/>
                                  </a:rPr>
                                  <m:t>𝑛</m:t>
                                </m:r>
                              </m:oMath>
                            </m:oMathPara>
                          </a14:m>
                          <a:endParaRPr kumimoji="1" lang="ja-JP" altLang="en-US" sz="28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800" i="1" dirty="0" smtClean="0">
                                    <a:latin typeface="Cambria Math" panose="02040503050406030204" pitchFamily="18" charset="0"/>
                                  </a:rPr>
                                  <m:t>𝑘</m:t>
                                </m:r>
                              </m:oMath>
                            </m:oMathPara>
                          </a14:m>
                          <a:endParaRPr kumimoji="1" lang="ja-JP" altLang="en-US" sz="2800" dirty="0"/>
                        </a:p>
                      </a:txBody>
                      <a:tcPr/>
                    </a:tc>
                    <a:extLst>
                      <a:ext uri="{0D108BD9-81ED-4DB2-BD59-A6C34878D82A}">
                        <a16:rowId xmlns:a16="http://schemas.microsoft.com/office/drawing/2014/main" val="2695980609"/>
                      </a:ext>
                    </a:extLst>
                  </a:tr>
                  <a:tr h="582083">
                    <a:tc>
                      <a:txBody>
                        <a:bodyPr/>
                        <a:lstStyle/>
                        <a:p>
                          <a:pPr algn="ctr"/>
                          <a:r>
                            <a:rPr kumimoji="1" lang="ja-JP" altLang="en-US" sz="3200" dirty="0" smtClean="0">
                              <a:solidFill>
                                <a:srgbClr val="FF0000"/>
                              </a:solidFill>
                            </a:rPr>
                            <a:t>パターン</a:t>
                          </a:r>
                          <a:r>
                            <a:rPr kumimoji="1" lang="en-US" altLang="ja-JP" sz="3200" dirty="0" smtClean="0">
                              <a:solidFill>
                                <a:srgbClr val="FF0000"/>
                              </a:solidFill>
                            </a:rPr>
                            <a:t>1</a:t>
                          </a:r>
                          <a:endParaRPr kumimoji="1" lang="ja-JP" altLang="en-US" sz="3200" dirty="0">
                            <a:solidFill>
                              <a:srgbClr val="FF00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dirty="0" smtClean="0">
                                    <a:solidFill>
                                      <a:srgbClr val="FF0000"/>
                                    </a:solidFill>
                                    <a:latin typeface="Cambria Math" panose="02040503050406030204" pitchFamily="18" charset="0"/>
                                  </a:rPr>
                                  <m:t>0.4</m:t>
                                </m:r>
                              </m:oMath>
                            </m:oMathPara>
                          </a14:m>
                          <a:endParaRPr kumimoji="1" lang="ja-JP" altLang="en-US" sz="2400" dirty="0">
                            <a:solidFill>
                              <a:srgbClr val="FF0000"/>
                            </a:solidFill>
                          </a:endParaRPr>
                        </a:p>
                      </a:txBody>
                      <a:tcPr>
                        <a:solidFill>
                          <a:schemeClr val="bg1"/>
                        </a:solidFill>
                      </a:tcPr>
                    </a:tc>
                    <a:tc>
                      <a:txBody>
                        <a:bodyPr/>
                        <a:lstStyle/>
                        <a:p>
                          <a:pPr algn="ctr"/>
                          <a14:m>
                            <m:oMath xmlns:m="http://schemas.openxmlformats.org/officeDocument/2006/math">
                              <m:r>
                                <a:rPr kumimoji="1" lang="en-US" altLang="ja-JP" sz="2800" b="0" i="1" dirty="0" smtClean="0">
                                  <a:solidFill>
                                    <a:srgbClr val="FF0000"/>
                                  </a:solidFill>
                                  <a:latin typeface="Cambria Math" panose="02040503050406030204" pitchFamily="18" charset="0"/>
                                </a:rPr>
                                <m:t>1.0×</m:t>
                              </m:r>
                              <m:sSup>
                                <m:sSupPr>
                                  <m:ctrlPr>
                                    <a:rPr kumimoji="1" lang="en-US" altLang="ja-JP" sz="2800" b="0" i="1" dirty="0" smtClean="0">
                                      <a:solidFill>
                                        <a:srgbClr val="FF0000"/>
                                      </a:solidFill>
                                      <a:latin typeface="Cambria Math" panose="02040503050406030204" pitchFamily="18" charset="0"/>
                                    </a:rPr>
                                  </m:ctrlPr>
                                </m:sSupPr>
                                <m:e>
                                  <m:r>
                                    <a:rPr kumimoji="1" lang="en-US" altLang="ja-JP" sz="2800" b="0" i="1" dirty="0" smtClean="0">
                                      <a:solidFill>
                                        <a:srgbClr val="FF0000"/>
                                      </a:solidFill>
                                      <a:latin typeface="Cambria Math" panose="02040503050406030204" pitchFamily="18" charset="0"/>
                                    </a:rPr>
                                    <m:t>10</m:t>
                                  </m:r>
                                </m:e>
                                <m:sup>
                                  <m:r>
                                    <a:rPr kumimoji="1" lang="en-US" altLang="ja-JP" sz="2800" b="1" i="1" dirty="0" smtClean="0">
                                      <a:solidFill>
                                        <a:srgbClr val="FF0000"/>
                                      </a:solidFill>
                                      <a:latin typeface="Cambria Math" panose="02040503050406030204" pitchFamily="18" charset="0"/>
                                    </a:rPr>
                                    <m:t>𝟑</m:t>
                                  </m:r>
                                </m:sup>
                              </m:sSup>
                            </m:oMath>
                          </a14:m>
                          <a:r>
                            <a:rPr kumimoji="1" lang="en-US" altLang="ja-JP" sz="2800" dirty="0" smtClean="0">
                              <a:solidFill>
                                <a:srgbClr val="FF0000"/>
                              </a:solidFill>
                            </a:rPr>
                            <a:t> </a:t>
                          </a:r>
                          <a:endParaRPr kumimoji="1" lang="ja-JP" altLang="en-US" sz="2800" dirty="0">
                            <a:solidFill>
                              <a:srgbClr val="FF0000"/>
                            </a:solidFill>
                          </a:endParaRPr>
                        </a:p>
                      </a:txBody>
                      <a:tcPr>
                        <a:solidFill>
                          <a:schemeClr val="bg1"/>
                        </a:solidFill>
                      </a:tcPr>
                    </a:tc>
                    <a:extLst>
                      <a:ext uri="{0D108BD9-81ED-4DB2-BD59-A6C34878D82A}">
                        <a16:rowId xmlns:a16="http://schemas.microsoft.com/office/drawing/2014/main" val="3515024399"/>
                      </a:ext>
                    </a:extLst>
                  </a:tr>
                  <a:tr h="582083">
                    <a:tc>
                      <a:txBody>
                        <a:bodyPr/>
                        <a:lstStyle/>
                        <a:p>
                          <a:pPr algn="ctr"/>
                          <a:r>
                            <a:rPr kumimoji="1" lang="ja-JP" altLang="en-US" sz="3200" dirty="0" smtClean="0">
                              <a:solidFill>
                                <a:srgbClr val="00FF00"/>
                              </a:solidFill>
                            </a:rPr>
                            <a:t>パターン</a:t>
                          </a:r>
                          <a:r>
                            <a:rPr kumimoji="1" lang="en-US" altLang="ja-JP" sz="3200" dirty="0" smtClean="0">
                              <a:solidFill>
                                <a:srgbClr val="00FF00"/>
                              </a:solidFill>
                            </a:rPr>
                            <a:t>2</a:t>
                          </a:r>
                          <a:endParaRPr kumimoji="1" lang="ja-JP" altLang="en-US" sz="3200" dirty="0">
                            <a:solidFill>
                              <a:srgbClr val="00FF00"/>
                            </a:solidFill>
                          </a:endParaRPr>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dirty="0" smtClean="0">
                                    <a:solidFill>
                                      <a:srgbClr val="00FF00"/>
                                    </a:solidFill>
                                    <a:latin typeface="Cambria Math" panose="02040503050406030204" pitchFamily="18" charset="0"/>
                                  </a:rPr>
                                  <m:t>0.4</m:t>
                                </m:r>
                              </m:oMath>
                            </m:oMathPara>
                          </a14:m>
                          <a:endParaRPr kumimoji="1" lang="ja-JP" altLang="en-US" sz="2400" dirty="0">
                            <a:solidFill>
                              <a:srgbClr val="00FF00"/>
                            </a:solidFill>
                          </a:endParaRPr>
                        </a:p>
                      </a:txBody>
                      <a:tcPr>
                        <a:solidFill>
                          <a:schemeClr val="bg1"/>
                        </a:solidFill>
                      </a:tcPr>
                    </a:tc>
                    <a:tc>
                      <a:txBody>
                        <a:bodyPr/>
                        <a:lstStyle/>
                        <a:p>
                          <a:pPr algn="ctr"/>
                          <a:r>
                            <a:rPr kumimoji="1" lang="en-US" altLang="ja-JP" sz="2800" b="0" dirty="0" smtClean="0">
                              <a:solidFill>
                                <a:srgbClr val="00FF00"/>
                              </a:solidFill>
                            </a:rPr>
                            <a:t>  </a:t>
                          </a:r>
                          <a14:m>
                            <m:oMath xmlns:m="http://schemas.openxmlformats.org/officeDocument/2006/math">
                              <m:r>
                                <a:rPr kumimoji="1" lang="en-US" altLang="ja-JP" sz="2800" b="0" i="1" dirty="0" smtClean="0">
                                  <a:solidFill>
                                    <a:srgbClr val="00FF00"/>
                                  </a:solidFill>
                                  <a:latin typeface="Cambria Math" panose="02040503050406030204" pitchFamily="18" charset="0"/>
                                </a:rPr>
                                <m:t>1.0×</m:t>
                              </m:r>
                              <m:sSup>
                                <m:sSupPr>
                                  <m:ctrlPr>
                                    <a:rPr kumimoji="1" lang="en-US" altLang="ja-JP" sz="2800" b="0" i="1" dirty="0" smtClean="0">
                                      <a:solidFill>
                                        <a:srgbClr val="00FF00"/>
                                      </a:solidFill>
                                      <a:latin typeface="Cambria Math" panose="02040503050406030204" pitchFamily="18" charset="0"/>
                                    </a:rPr>
                                  </m:ctrlPr>
                                </m:sSupPr>
                                <m:e>
                                  <m:r>
                                    <a:rPr kumimoji="1" lang="en-US" altLang="ja-JP" sz="2800" b="0" i="1" dirty="0" smtClean="0">
                                      <a:solidFill>
                                        <a:srgbClr val="00FF00"/>
                                      </a:solidFill>
                                      <a:latin typeface="Cambria Math" panose="02040503050406030204" pitchFamily="18" charset="0"/>
                                    </a:rPr>
                                    <m:t>10</m:t>
                                  </m:r>
                                </m:e>
                                <m:sup>
                                  <m:r>
                                    <a:rPr kumimoji="1" lang="en-US" altLang="ja-JP" sz="2800" b="1" i="1" dirty="0" smtClean="0">
                                      <a:solidFill>
                                        <a:srgbClr val="00FF00"/>
                                      </a:solidFill>
                                      <a:latin typeface="Cambria Math" panose="02040503050406030204" pitchFamily="18" charset="0"/>
                                    </a:rPr>
                                    <m:t>𝟒</m:t>
                                  </m:r>
                                </m:sup>
                              </m:sSup>
                              <m:r>
                                <m:rPr>
                                  <m:nor/>
                                </m:rPr>
                                <a:rPr kumimoji="1" lang="en-US" altLang="ja-JP" sz="2800" dirty="0" smtClean="0">
                                  <a:solidFill>
                                    <a:srgbClr val="00FF00"/>
                                  </a:solidFill>
                                </a:rPr>
                                <m:t> </m:t>
                              </m:r>
                            </m:oMath>
                          </a14:m>
                          <a:endParaRPr kumimoji="1" lang="ja-JP" altLang="en-US" sz="2800" dirty="0">
                            <a:solidFill>
                              <a:srgbClr val="00FF00"/>
                            </a:solidFill>
                          </a:endParaRPr>
                        </a:p>
                      </a:txBody>
                      <a:tcPr>
                        <a:solidFill>
                          <a:schemeClr val="bg1"/>
                        </a:solidFill>
                      </a:tcPr>
                    </a:tc>
                    <a:extLst>
                      <a:ext uri="{0D108BD9-81ED-4DB2-BD59-A6C34878D82A}">
                        <a16:rowId xmlns:a16="http://schemas.microsoft.com/office/drawing/2014/main" val="3886389138"/>
                      </a:ext>
                    </a:extLst>
                  </a:tr>
                  <a:tr h="582083">
                    <a:tc>
                      <a:txBody>
                        <a:bodyPr/>
                        <a:lstStyle/>
                        <a:p>
                          <a:pPr algn="ctr"/>
                          <a:r>
                            <a:rPr kumimoji="1" lang="ja-JP" altLang="en-US" sz="3200" dirty="0" smtClean="0">
                              <a:solidFill>
                                <a:srgbClr val="0000FF"/>
                              </a:solidFill>
                            </a:rPr>
                            <a:t>パターン</a:t>
                          </a:r>
                          <a:r>
                            <a:rPr kumimoji="1" lang="en-US" altLang="ja-JP" sz="3200" dirty="0" smtClean="0">
                              <a:solidFill>
                                <a:srgbClr val="0000FF"/>
                              </a:solidFill>
                            </a:rPr>
                            <a:t>3</a:t>
                          </a:r>
                          <a:endParaRPr kumimoji="1" lang="ja-JP" altLang="en-US" sz="3200" dirty="0">
                            <a:solidFill>
                              <a:srgbClr val="0000FF"/>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dirty="0" smtClean="0">
                                    <a:solidFill>
                                      <a:srgbClr val="0000FF"/>
                                    </a:solidFill>
                                    <a:latin typeface="Cambria Math" panose="02040503050406030204" pitchFamily="18" charset="0"/>
                                  </a:rPr>
                                  <m:t>0.4</m:t>
                                </m:r>
                              </m:oMath>
                            </m:oMathPara>
                          </a14:m>
                          <a:endParaRPr kumimoji="1" lang="ja-JP" altLang="en-US" sz="2400" dirty="0">
                            <a:solidFill>
                              <a:srgbClr val="0000FF"/>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800" b="0" i="1" dirty="0" smtClean="0">
                                  <a:solidFill>
                                    <a:srgbClr val="0000FF"/>
                                  </a:solidFill>
                                  <a:latin typeface="Cambria Math" panose="02040503050406030204" pitchFamily="18" charset="0"/>
                                </a:rPr>
                                <m:t>1.0×</m:t>
                              </m:r>
                              <m:sSup>
                                <m:sSupPr>
                                  <m:ctrlPr>
                                    <a:rPr kumimoji="1" lang="en-US" altLang="ja-JP" sz="2800" b="0" i="1" dirty="0" smtClean="0">
                                      <a:solidFill>
                                        <a:srgbClr val="0000FF"/>
                                      </a:solidFill>
                                      <a:latin typeface="Cambria Math" panose="02040503050406030204" pitchFamily="18" charset="0"/>
                                    </a:rPr>
                                  </m:ctrlPr>
                                </m:sSupPr>
                                <m:e>
                                  <m:r>
                                    <a:rPr kumimoji="1" lang="en-US" altLang="ja-JP" sz="2800" b="0" i="1" dirty="0" smtClean="0">
                                      <a:solidFill>
                                        <a:srgbClr val="0000FF"/>
                                      </a:solidFill>
                                      <a:latin typeface="Cambria Math" panose="02040503050406030204" pitchFamily="18" charset="0"/>
                                    </a:rPr>
                                    <m:t>10</m:t>
                                  </m:r>
                                </m:e>
                                <m:sup>
                                  <m:r>
                                    <a:rPr kumimoji="1" lang="en-US" altLang="ja-JP" sz="2800" b="1" i="1" dirty="0" smtClean="0">
                                      <a:solidFill>
                                        <a:srgbClr val="0000FF"/>
                                      </a:solidFill>
                                      <a:latin typeface="Cambria Math" panose="02040503050406030204" pitchFamily="18" charset="0"/>
                                    </a:rPr>
                                    <m:t>𝟓</m:t>
                                  </m:r>
                                </m:sup>
                              </m:sSup>
                            </m:oMath>
                          </a14:m>
                          <a:r>
                            <a:rPr kumimoji="1" lang="en-US" altLang="ja-JP" sz="2800" dirty="0" smtClean="0">
                              <a:solidFill>
                                <a:srgbClr val="0000FF"/>
                              </a:solidFill>
                            </a:rPr>
                            <a:t> </a:t>
                          </a:r>
                          <a:endParaRPr kumimoji="1" lang="ja-JP" altLang="en-US" sz="2800" dirty="0">
                            <a:solidFill>
                              <a:srgbClr val="0000FF"/>
                            </a:solidFill>
                          </a:endParaRPr>
                        </a:p>
                      </a:txBody>
                      <a:tcPr>
                        <a:solidFill>
                          <a:schemeClr val="bg1"/>
                        </a:solidFill>
                      </a:tcPr>
                    </a:tc>
                    <a:extLst>
                      <a:ext uri="{0D108BD9-81ED-4DB2-BD59-A6C34878D82A}">
                        <a16:rowId xmlns:a16="http://schemas.microsoft.com/office/drawing/2014/main" val="1527975363"/>
                      </a:ext>
                    </a:extLst>
                  </a:tr>
                </a:tbl>
              </a:graphicData>
            </a:graphic>
          </p:graphicFrame>
        </mc:Choice>
        <mc:Fallback>
          <p:graphicFrame>
            <p:nvGraphicFramePr>
              <p:cNvPr id="6" name="表 5"/>
              <p:cNvGraphicFramePr>
                <a:graphicFrameLocks noGrp="1"/>
              </p:cNvGraphicFramePr>
              <p:nvPr/>
            </p:nvGraphicFramePr>
            <p:xfrm>
              <a:off x="0" y="1325563"/>
              <a:ext cx="9144000" cy="2328332"/>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1257986234"/>
                        </a:ext>
                      </a:extLst>
                    </a:gridCol>
                    <a:gridCol w="3048000">
                      <a:extLst>
                        <a:ext uri="{9D8B030D-6E8A-4147-A177-3AD203B41FA5}">
                          <a16:colId xmlns:a16="http://schemas.microsoft.com/office/drawing/2014/main" val="1644629119"/>
                        </a:ext>
                      </a:extLst>
                    </a:gridCol>
                    <a:gridCol w="3048000">
                      <a:extLst>
                        <a:ext uri="{9D8B030D-6E8A-4147-A177-3AD203B41FA5}">
                          <a16:colId xmlns:a16="http://schemas.microsoft.com/office/drawing/2014/main" val="3052407329"/>
                        </a:ext>
                      </a:extLst>
                    </a:gridCol>
                  </a:tblGrid>
                  <a:tr h="582083">
                    <a:tc>
                      <a:txBody>
                        <a:bodyPr/>
                        <a:lstStyle/>
                        <a:p>
                          <a:endParaRPr kumimoji="1" lang="ja-JP" altLang="en-US" dirty="0"/>
                        </a:p>
                      </a:txBody>
                      <a:tcPr/>
                    </a:tc>
                    <a:tc>
                      <a:txBody>
                        <a:bodyPr/>
                        <a:lstStyle/>
                        <a:p>
                          <a:endParaRPr lang="ja-JP"/>
                        </a:p>
                      </a:txBody>
                      <a:tcPr>
                        <a:blipFill>
                          <a:blip r:embed="rId5"/>
                          <a:stretch>
                            <a:fillRect l="-100400" t="-1042" r="-100600" b="-332292"/>
                          </a:stretch>
                        </a:blipFill>
                      </a:tcPr>
                    </a:tc>
                    <a:tc>
                      <a:txBody>
                        <a:bodyPr/>
                        <a:lstStyle/>
                        <a:p>
                          <a:endParaRPr lang="ja-JP"/>
                        </a:p>
                      </a:txBody>
                      <a:tcPr>
                        <a:blipFill>
                          <a:blip r:embed="rId5"/>
                          <a:stretch>
                            <a:fillRect l="-200400" t="-1042" r="-600" b="-332292"/>
                          </a:stretch>
                        </a:blipFill>
                      </a:tcPr>
                    </a:tc>
                    <a:extLst>
                      <a:ext uri="{0D108BD9-81ED-4DB2-BD59-A6C34878D82A}">
                        <a16:rowId xmlns:a16="http://schemas.microsoft.com/office/drawing/2014/main" val="2695980609"/>
                      </a:ext>
                    </a:extLst>
                  </a:tr>
                  <a:tr h="582083">
                    <a:tc>
                      <a:txBody>
                        <a:bodyPr/>
                        <a:lstStyle/>
                        <a:p>
                          <a:pPr algn="ctr"/>
                          <a:r>
                            <a:rPr kumimoji="1" lang="ja-JP" altLang="en-US" sz="3200" dirty="0" smtClean="0">
                              <a:solidFill>
                                <a:srgbClr val="FF0000"/>
                              </a:solidFill>
                            </a:rPr>
                            <a:t>パターン</a:t>
                          </a:r>
                          <a:r>
                            <a:rPr kumimoji="1" lang="en-US" altLang="ja-JP" sz="3200" dirty="0" smtClean="0">
                              <a:solidFill>
                                <a:srgbClr val="FF0000"/>
                              </a:solidFill>
                            </a:rPr>
                            <a:t>1</a:t>
                          </a:r>
                          <a:endParaRPr kumimoji="1" lang="ja-JP" altLang="en-US" sz="3200" dirty="0">
                            <a:solidFill>
                              <a:srgbClr val="FF0000"/>
                            </a:solidFill>
                          </a:endParaRPr>
                        </a:p>
                      </a:txBody>
                      <a:tcPr>
                        <a:solidFill>
                          <a:schemeClr val="bg1"/>
                        </a:solidFill>
                      </a:tcPr>
                    </a:tc>
                    <a:tc>
                      <a:txBody>
                        <a:bodyPr/>
                        <a:lstStyle/>
                        <a:p>
                          <a:endParaRPr lang="ja-JP"/>
                        </a:p>
                      </a:txBody>
                      <a:tcPr>
                        <a:blipFill>
                          <a:blip r:embed="rId5"/>
                          <a:stretch>
                            <a:fillRect l="-100400" t="-101042" r="-100600" b="-232292"/>
                          </a:stretch>
                        </a:blipFill>
                      </a:tcPr>
                    </a:tc>
                    <a:tc>
                      <a:txBody>
                        <a:bodyPr/>
                        <a:lstStyle/>
                        <a:p>
                          <a:endParaRPr lang="ja-JP"/>
                        </a:p>
                      </a:txBody>
                      <a:tcPr>
                        <a:blipFill>
                          <a:blip r:embed="rId5"/>
                          <a:stretch>
                            <a:fillRect l="-200400" t="-101042" r="-600" b="-232292"/>
                          </a:stretch>
                        </a:blipFill>
                      </a:tcPr>
                    </a:tc>
                    <a:extLst>
                      <a:ext uri="{0D108BD9-81ED-4DB2-BD59-A6C34878D82A}">
                        <a16:rowId xmlns:a16="http://schemas.microsoft.com/office/drawing/2014/main" val="3515024399"/>
                      </a:ext>
                    </a:extLst>
                  </a:tr>
                  <a:tr h="582083">
                    <a:tc>
                      <a:txBody>
                        <a:bodyPr/>
                        <a:lstStyle/>
                        <a:p>
                          <a:pPr algn="ctr"/>
                          <a:r>
                            <a:rPr kumimoji="1" lang="ja-JP" altLang="en-US" sz="3200" dirty="0" smtClean="0">
                              <a:solidFill>
                                <a:srgbClr val="00FF00"/>
                              </a:solidFill>
                            </a:rPr>
                            <a:t>パターン</a:t>
                          </a:r>
                          <a:r>
                            <a:rPr kumimoji="1" lang="en-US" altLang="ja-JP" sz="3200" dirty="0" smtClean="0">
                              <a:solidFill>
                                <a:srgbClr val="00FF00"/>
                              </a:solidFill>
                            </a:rPr>
                            <a:t>2</a:t>
                          </a:r>
                          <a:endParaRPr kumimoji="1" lang="ja-JP" altLang="en-US" sz="3200" dirty="0">
                            <a:solidFill>
                              <a:srgbClr val="00FF00"/>
                            </a:solidFill>
                          </a:endParaRPr>
                        </a:p>
                      </a:txBody>
                      <a:tcPr>
                        <a:solidFill>
                          <a:schemeClr val="bg1"/>
                        </a:solidFill>
                      </a:tcPr>
                    </a:tc>
                    <a:tc>
                      <a:txBody>
                        <a:bodyPr/>
                        <a:lstStyle/>
                        <a:p>
                          <a:endParaRPr lang="ja-JP"/>
                        </a:p>
                      </a:txBody>
                      <a:tcPr>
                        <a:blipFill>
                          <a:blip r:embed="rId5"/>
                          <a:stretch>
                            <a:fillRect l="-100400" t="-203158" r="-100600" b="-134737"/>
                          </a:stretch>
                        </a:blipFill>
                      </a:tcPr>
                    </a:tc>
                    <a:tc>
                      <a:txBody>
                        <a:bodyPr/>
                        <a:lstStyle/>
                        <a:p>
                          <a:endParaRPr lang="ja-JP"/>
                        </a:p>
                      </a:txBody>
                      <a:tcPr>
                        <a:blipFill>
                          <a:blip r:embed="rId5"/>
                          <a:stretch>
                            <a:fillRect l="-200400" t="-203158" r="-600" b="-134737"/>
                          </a:stretch>
                        </a:blipFill>
                      </a:tcPr>
                    </a:tc>
                    <a:extLst>
                      <a:ext uri="{0D108BD9-81ED-4DB2-BD59-A6C34878D82A}">
                        <a16:rowId xmlns:a16="http://schemas.microsoft.com/office/drawing/2014/main" val="3886389138"/>
                      </a:ext>
                    </a:extLst>
                  </a:tr>
                  <a:tr h="582083">
                    <a:tc>
                      <a:txBody>
                        <a:bodyPr/>
                        <a:lstStyle/>
                        <a:p>
                          <a:pPr algn="ctr"/>
                          <a:r>
                            <a:rPr kumimoji="1" lang="ja-JP" altLang="en-US" sz="3200" dirty="0" smtClean="0">
                              <a:solidFill>
                                <a:srgbClr val="0000FF"/>
                              </a:solidFill>
                            </a:rPr>
                            <a:t>パターン</a:t>
                          </a:r>
                          <a:r>
                            <a:rPr kumimoji="1" lang="en-US" altLang="ja-JP" sz="3200" dirty="0" smtClean="0">
                              <a:solidFill>
                                <a:srgbClr val="0000FF"/>
                              </a:solidFill>
                            </a:rPr>
                            <a:t>3</a:t>
                          </a:r>
                          <a:endParaRPr kumimoji="1" lang="ja-JP" altLang="en-US" sz="3200" dirty="0">
                            <a:solidFill>
                              <a:srgbClr val="0000FF"/>
                            </a:solidFill>
                          </a:endParaRPr>
                        </a:p>
                      </a:txBody>
                      <a:tcPr>
                        <a:solidFill>
                          <a:schemeClr val="bg1"/>
                        </a:solidFill>
                      </a:tcPr>
                    </a:tc>
                    <a:tc>
                      <a:txBody>
                        <a:bodyPr/>
                        <a:lstStyle/>
                        <a:p>
                          <a:endParaRPr lang="ja-JP"/>
                        </a:p>
                      </a:txBody>
                      <a:tcPr>
                        <a:blipFill>
                          <a:blip r:embed="rId5"/>
                          <a:stretch>
                            <a:fillRect l="-100400" t="-300000" r="-100600" b="-33333"/>
                          </a:stretch>
                        </a:blipFill>
                      </a:tcPr>
                    </a:tc>
                    <a:tc>
                      <a:txBody>
                        <a:bodyPr/>
                        <a:lstStyle/>
                        <a:p>
                          <a:endParaRPr lang="ja-JP"/>
                        </a:p>
                      </a:txBody>
                      <a:tcPr>
                        <a:blipFill>
                          <a:blip r:embed="rId5"/>
                          <a:stretch>
                            <a:fillRect l="-200400" t="-300000" r="-600" b="-33333"/>
                          </a:stretch>
                        </a:blipFill>
                      </a:tcPr>
                    </a:tc>
                    <a:extLst>
                      <a:ext uri="{0D108BD9-81ED-4DB2-BD59-A6C34878D82A}">
                        <a16:rowId xmlns:a16="http://schemas.microsoft.com/office/drawing/2014/main" val="1527975363"/>
                      </a:ext>
                    </a:extLst>
                  </a:tr>
                </a:tbl>
              </a:graphicData>
            </a:graphic>
          </p:graphicFrame>
        </mc:Fallback>
      </mc:AlternateContent>
    </p:spTree>
    <p:extLst>
      <p:ext uri="{BB962C8B-B14F-4D97-AF65-F5344CB8AC3E}">
        <p14:creationId xmlns:p14="http://schemas.microsoft.com/office/powerpoint/2010/main" val="4165989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実験とシミュレーションの比較</a:t>
            </a:r>
            <a:endParaRPr kumimoji="1" lang="ja-JP" altLang="en-US" dirty="0"/>
          </a:p>
        </p:txBody>
      </p:sp>
      <p:pic>
        <p:nvPicPr>
          <p:cNvPr id="8" name="コンテンツ プレースホルダー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00609" y="3893820"/>
            <a:ext cx="4543391" cy="2420330"/>
          </a:xfr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93820"/>
            <a:ext cx="4543391" cy="2420330"/>
          </a:xfrm>
          <a:prstGeom prst="rect">
            <a:avLst/>
          </a:prstGeom>
        </p:spPr>
      </p:pic>
      <mc:AlternateContent xmlns:mc="http://schemas.openxmlformats.org/markup-compatibility/2006">
        <mc:Choice xmlns:a14="http://schemas.microsoft.com/office/drawing/2010/main" Requires="a14">
          <p:graphicFrame>
            <p:nvGraphicFramePr>
              <p:cNvPr id="11" name="表 10"/>
              <p:cNvGraphicFramePr>
                <a:graphicFrameLocks noGrp="1"/>
              </p:cNvGraphicFramePr>
              <p:nvPr>
                <p:extLst>
                  <p:ext uri="{D42A27DB-BD31-4B8C-83A1-F6EECF244321}">
                    <p14:modId xmlns:p14="http://schemas.microsoft.com/office/powerpoint/2010/main" val="3724194165"/>
                  </p:ext>
                </p:extLst>
              </p:nvPr>
            </p:nvGraphicFramePr>
            <p:xfrm>
              <a:off x="0" y="1325563"/>
              <a:ext cx="9117456" cy="1223169"/>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2621308101"/>
                        </a:ext>
                      </a:extLst>
                    </a:gridCol>
                    <a:gridCol w="2279364">
                      <a:extLst>
                        <a:ext uri="{9D8B030D-6E8A-4147-A177-3AD203B41FA5}">
                          <a16:colId xmlns:a16="http://schemas.microsoft.com/office/drawing/2014/main" val="158728837"/>
                        </a:ext>
                      </a:extLst>
                    </a:gridCol>
                    <a:gridCol w="2279364">
                      <a:extLst>
                        <a:ext uri="{9D8B030D-6E8A-4147-A177-3AD203B41FA5}">
                          <a16:colId xmlns:a16="http://schemas.microsoft.com/office/drawing/2014/main" val="2555916349"/>
                        </a:ext>
                      </a:extLst>
                    </a:gridCol>
                    <a:gridCol w="2279364">
                      <a:extLst>
                        <a:ext uri="{9D8B030D-6E8A-4147-A177-3AD203B41FA5}">
                          <a16:colId xmlns:a16="http://schemas.microsoft.com/office/drawing/2014/main" val="999739280"/>
                        </a:ext>
                      </a:extLst>
                    </a:gridCol>
                  </a:tblGrid>
                  <a:tr h="582562">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2036796388"/>
                      </a:ext>
                    </a:extLst>
                  </a:tr>
                  <a:tr h="640607">
                    <a:tc>
                      <a:txBody>
                        <a:bodyPr/>
                        <a:lstStyle/>
                        <a:p>
                          <a:pPr algn="ctr"/>
                          <a:r>
                            <a:rPr kumimoji="1" lang="ja-JP" altLang="en-US" sz="3200" dirty="0" smtClean="0">
                              <a:solidFill>
                                <a:srgbClr val="FF0000"/>
                              </a:solidFill>
                            </a:rPr>
                            <a:t>パターン３</a:t>
                          </a:r>
                          <a:endParaRPr kumimoji="1" lang="ja-JP" altLang="en-US" sz="3200" dirty="0">
                            <a:solidFill>
                              <a:srgbClr val="FF00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𝑑𝑖𝑎𝑔</m:t>
                                </m:r>
                                <m:r>
                                  <a:rPr kumimoji="1" lang="en-US" altLang="ja-JP" i="1" dirty="0" smtClean="0">
                                    <a:solidFill>
                                      <a:srgbClr val="FF0000"/>
                                    </a:solidFill>
                                    <a:latin typeface="Cambria Math" panose="02040503050406030204" pitchFamily="18" charset="0"/>
                                  </a:rPr>
                                  <m:t>(1</m:t>
                                </m:r>
                                <m:r>
                                  <a:rPr kumimoji="1" lang="en-US" altLang="ja-JP" i="1" dirty="0" smtClean="0">
                                    <a:solidFill>
                                      <a:srgbClr val="FF0000"/>
                                    </a:solidFill>
                                    <a:latin typeface="Cambria Math" panose="02040503050406030204" pitchFamily="18" charset="0"/>
                                  </a:rPr>
                                  <m:t>𝐸</m:t>
                                </m:r>
                                <m:r>
                                  <a:rPr kumimoji="1" lang="en-US" altLang="ja-JP" b="0" i="1" dirty="0" smtClean="0">
                                    <a:solidFill>
                                      <a:srgbClr val="FF0000"/>
                                    </a:solidFill>
                                    <a:latin typeface="Cambria Math" panose="02040503050406030204" pitchFamily="18" charset="0"/>
                                  </a:rPr>
                                  <m:t>6</m:t>
                                </m:r>
                                <m:r>
                                  <a:rPr kumimoji="1" lang="en-US" altLang="ja-JP" i="1" dirty="0" smtClean="0">
                                    <a:solidFill>
                                      <a:srgbClr val="FF0000"/>
                                    </a:solidFill>
                                    <a:latin typeface="Cambria Math" panose="02040503050406030204" pitchFamily="18" charset="0"/>
                                  </a:rPr>
                                  <m:t>,1</m:t>
                                </m:r>
                                <m:r>
                                  <a:rPr kumimoji="1" lang="en-US" altLang="ja-JP" i="1" dirty="0" smtClean="0">
                                    <a:solidFill>
                                      <a:srgbClr val="FF0000"/>
                                    </a:solidFill>
                                    <a:latin typeface="Cambria Math" panose="02040503050406030204" pitchFamily="18" charset="0"/>
                                  </a:rPr>
                                  <m:t>𝐸</m:t>
                                </m:r>
                                <m:r>
                                  <a:rPr kumimoji="1" lang="en-US" altLang="ja-JP" b="0" i="1" dirty="0" smtClean="0">
                                    <a:solidFill>
                                      <a:srgbClr val="FF0000"/>
                                    </a:solidFill>
                                    <a:latin typeface="Cambria Math" panose="02040503050406030204" pitchFamily="18" charset="0"/>
                                  </a:rPr>
                                  <m:t>5</m:t>
                                </m:r>
                                <m:r>
                                  <a:rPr kumimoji="1" lang="en-US" altLang="ja-JP" i="1" dirty="0" smtClean="0">
                                    <a:solidFill>
                                      <a:srgbClr val="FF0000"/>
                                    </a:solidFill>
                                    <a:latin typeface="Cambria Math" panose="02040503050406030204" pitchFamily="18" charset="0"/>
                                  </a:rPr>
                                  <m:t>,1,1)</m:t>
                                </m:r>
                              </m:oMath>
                            </m:oMathPara>
                          </a14:m>
                          <a:endParaRPr kumimoji="1" lang="ja-JP" altLang="en-US" dirty="0" smtClean="0">
                            <a:solidFill>
                              <a:srgbClr val="FF00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m:t>
                                </m:r>
                                <m:r>
                                  <a:rPr kumimoji="1" lang="en-US" altLang="ja-JP" b="0" i="1" dirty="0" smtClean="0">
                                    <a:solidFill>
                                      <a:srgbClr val="FF0000"/>
                                    </a:solidFill>
                                    <a:latin typeface="Cambria Math" panose="02040503050406030204" pitchFamily="18" charset="0"/>
                                  </a:rPr>
                                  <m:t>3</m:t>
                                </m:r>
                                <m:r>
                                  <a:rPr kumimoji="1" lang="en-US" altLang="ja-JP" i="1" dirty="0" smtClean="0">
                                    <a:solidFill>
                                      <a:srgbClr val="FF0000"/>
                                    </a:solidFill>
                                    <a:latin typeface="Cambria Math" panose="02040503050406030204" pitchFamily="18" charset="0"/>
                                  </a:rPr>
                                  <m:t>0,0),(−</m:t>
                                </m:r>
                                <m:r>
                                  <a:rPr kumimoji="1" lang="en-US" altLang="ja-JP" b="0" i="1" dirty="0" smtClean="0">
                                    <a:solidFill>
                                      <a:srgbClr val="FF0000"/>
                                    </a:solidFill>
                                    <a:latin typeface="Cambria Math" panose="02040503050406030204" pitchFamily="18" charset="0"/>
                                  </a:rPr>
                                  <m:t>3</m:t>
                                </m:r>
                                <m:r>
                                  <a:rPr kumimoji="1" lang="en-US" altLang="ja-JP" i="1" dirty="0" smtClean="0">
                                    <a:solidFill>
                                      <a:srgbClr val="FF0000"/>
                                    </a:solidFill>
                                    <a:latin typeface="Cambria Math" panose="02040503050406030204" pitchFamily="18" charset="0"/>
                                  </a:rPr>
                                  <m:t>0,0))’</m:t>
                                </m:r>
                              </m:oMath>
                            </m:oMathPara>
                          </a14:m>
                          <a:endParaRPr kumimoji="1" lang="ja-JP" altLang="en-US" dirty="0" smtClean="0">
                            <a:solidFill>
                              <a:srgbClr val="FF0000"/>
                            </a:solidFill>
                          </a:endParaRPr>
                        </a:p>
                        <a:p>
                          <a:endParaRPr kumimoji="1" lang="ja-JP" altLang="en-US" dirty="0">
                            <a:solidFill>
                              <a:srgbClr val="FF00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i="1" dirty="0" smtClean="0">
                                    <a:solidFill>
                                      <a:srgbClr val="FF0000"/>
                                    </a:solidFill>
                                    <a:latin typeface="Cambria Math" panose="02040503050406030204" pitchFamily="18" charset="0"/>
                                  </a:rPr>
                                  <m:t>0.005</m:t>
                                </m:r>
                              </m:oMath>
                            </m:oMathPara>
                          </a14:m>
                          <a:endParaRPr kumimoji="1" lang="ja-JP" altLang="en-US" dirty="0" smtClean="0">
                            <a:solidFill>
                              <a:srgbClr val="FF0000"/>
                            </a:solidFill>
                          </a:endParaRPr>
                        </a:p>
                        <a:p>
                          <a:endParaRPr kumimoji="1" lang="ja-JP" altLang="en-US" dirty="0">
                            <a:solidFill>
                              <a:srgbClr val="FF0000"/>
                            </a:solidFill>
                          </a:endParaRPr>
                        </a:p>
                      </a:txBody>
                      <a:tcPr>
                        <a:solidFill>
                          <a:schemeClr val="bg1"/>
                        </a:solidFill>
                      </a:tcPr>
                    </a:tc>
                    <a:extLst>
                      <a:ext uri="{0D108BD9-81ED-4DB2-BD59-A6C34878D82A}">
                        <a16:rowId xmlns:a16="http://schemas.microsoft.com/office/drawing/2014/main" val="988932312"/>
                      </a:ext>
                    </a:extLst>
                  </a:tr>
                </a:tbl>
              </a:graphicData>
            </a:graphic>
          </p:graphicFrame>
        </mc:Choice>
        <mc:Fallback>
          <p:graphicFrame>
            <p:nvGraphicFramePr>
              <p:cNvPr id="11" name="表 10"/>
              <p:cNvGraphicFramePr>
                <a:graphicFrameLocks noGrp="1"/>
              </p:cNvGraphicFramePr>
              <p:nvPr>
                <p:extLst>
                  <p:ext uri="{D42A27DB-BD31-4B8C-83A1-F6EECF244321}">
                    <p14:modId xmlns:p14="http://schemas.microsoft.com/office/powerpoint/2010/main" val="3724194165"/>
                  </p:ext>
                </p:extLst>
              </p:nvPr>
            </p:nvGraphicFramePr>
            <p:xfrm>
              <a:off x="0" y="1325563"/>
              <a:ext cx="9117456" cy="1223169"/>
            </p:xfrm>
            <a:graphic>
              <a:graphicData uri="http://schemas.openxmlformats.org/drawingml/2006/table">
                <a:tbl>
                  <a:tblPr firstRow="1" bandRow="1">
                    <a:tableStyleId>{D7AC3CCA-C797-4891-BE02-D94E43425B78}</a:tableStyleId>
                  </a:tblPr>
                  <a:tblGrid>
                    <a:gridCol w="2279364">
                      <a:extLst>
                        <a:ext uri="{9D8B030D-6E8A-4147-A177-3AD203B41FA5}">
                          <a16:colId xmlns:a16="http://schemas.microsoft.com/office/drawing/2014/main" val="2621308101"/>
                        </a:ext>
                      </a:extLst>
                    </a:gridCol>
                    <a:gridCol w="2279364">
                      <a:extLst>
                        <a:ext uri="{9D8B030D-6E8A-4147-A177-3AD203B41FA5}">
                          <a16:colId xmlns:a16="http://schemas.microsoft.com/office/drawing/2014/main" val="158728837"/>
                        </a:ext>
                      </a:extLst>
                    </a:gridCol>
                    <a:gridCol w="2279364">
                      <a:extLst>
                        <a:ext uri="{9D8B030D-6E8A-4147-A177-3AD203B41FA5}">
                          <a16:colId xmlns:a16="http://schemas.microsoft.com/office/drawing/2014/main" val="2555916349"/>
                        </a:ext>
                      </a:extLst>
                    </a:gridCol>
                    <a:gridCol w="2279364">
                      <a:extLst>
                        <a:ext uri="{9D8B030D-6E8A-4147-A177-3AD203B41FA5}">
                          <a16:colId xmlns:a16="http://schemas.microsoft.com/office/drawing/2014/main" val="999739280"/>
                        </a:ext>
                      </a:extLst>
                    </a:gridCol>
                  </a:tblGrid>
                  <a:tr h="582562">
                    <a:tc>
                      <a:txBody>
                        <a:bodyPr/>
                        <a:lstStyle/>
                        <a:p>
                          <a:endParaRPr kumimoji="1" lang="ja-JP" altLang="en-US" dirty="0"/>
                        </a:p>
                      </a:txBody>
                      <a:tcPr/>
                    </a:tc>
                    <a:tc>
                      <a:txBody>
                        <a:bodyPr/>
                        <a:lstStyle/>
                        <a:p>
                          <a:r>
                            <a:rPr kumimoji="1" lang="ja-JP" altLang="en-US" dirty="0" smtClean="0"/>
                            <a:t>重み行列</a:t>
                          </a:r>
                          <a:endParaRPr kumimoji="1" lang="ja-JP" altLang="en-US" dirty="0"/>
                        </a:p>
                      </a:txBody>
                      <a:tcPr/>
                    </a:tc>
                    <a:tc>
                      <a:txBody>
                        <a:bodyPr/>
                        <a:lstStyle/>
                        <a:p>
                          <a:r>
                            <a:rPr kumimoji="1" lang="ja-JP" altLang="en-US" dirty="0" smtClean="0"/>
                            <a:t>オブザーバの極</a:t>
                          </a:r>
                          <a:endParaRPr kumimoji="1" lang="ja-JP" altLang="en-US" dirty="0"/>
                        </a:p>
                      </a:txBody>
                      <a:tcPr/>
                    </a:tc>
                    <a:tc>
                      <a:txBody>
                        <a:bodyPr/>
                        <a:lstStyle/>
                        <a:p>
                          <a:r>
                            <a:rPr kumimoji="1" lang="ja-JP" altLang="en-US" dirty="0" smtClean="0"/>
                            <a:t>サンプリング周期</a:t>
                          </a:r>
                          <a:endParaRPr kumimoji="1" lang="ja-JP" altLang="en-US" dirty="0"/>
                        </a:p>
                      </a:txBody>
                      <a:tcPr/>
                    </a:tc>
                    <a:extLst>
                      <a:ext uri="{0D108BD9-81ED-4DB2-BD59-A6C34878D82A}">
                        <a16:rowId xmlns:a16="http://schemas.microsoft.com/office/drawing/2014/main" val="2036796388"/>
                      </a:ext>
                    </a:extLst>
                  </a:tr>
                  <a:tr h="640607">
                    <a:tc>
                      <a:txBody>
                        <a:bodyPr/>
                        <a:lstStyle/>
                        <a:p>
                          <a:pPr algn="ctr"/>
                          <a:r>
                            <a:rPr kumimoji="1" lang="ja-JP" altLang="en-US" sz="3200" dirty="0" smtClean="0">
                              <a:solidFill>
                                <a:srgbClr val="FF0000"/>
                              </a:solidFill>
                            </a:rPr>
                            <a:t>パターン３</a:t>
                          </a:r>
                          <a:endParaRPr kumimoji="1" lang="ja-JP" altLang="en-US" sz="3200" dirty="0">
                            <a:solidFill>
                              <a:srgbClr val="FF0000"/>
                            </a:solidFill>
                          </a:endParaRPr>
                        </a:p>
                      </a:txBody>
                      <a:tcPr>
                        <a:solidFill>
                          <a:schemeClr val="bg1"/>
                        </a:solidFill>
                      </a:tcPr>
                    </a:tc>
                    <a:tc>
                      <a:txBody>
                        <a:bodyPr/>
                        <a:lstStyle/>
                        <a:p>
                          <a:endParaRPr lang="ja-JP"/>
                        </a:p>
                      </a:txBody>
                      <a:tcPr>
                        <a:blipFill>
                          <a:blip r:embed="rId4"/>
                          <a:stretch>
                            <a:fillRect l="-100535" t="-95283" r="-200535" b="-20755"/>
                          </a:stretch>
                        </a:blipFill>
                      </a:tcPr>
                    </a:tc>
                    <a:tc>
                      <a:txBody>
                        <a:bodyPr/>
                        <a:lstStyle/>
                        <a:p>
                          <a:endParaRPr lang="ja-JP"/>
                        </a:p>
                      </a:txBody>
                      <a:tcPr>
                        <a:blipFill>
                          <a:blip r:embed="rId4"/>
                          <a:stretch>
                            <a:fillRect l="-200535" t="-95283" r="-100535" b="-20755"/>
                          </a:stretch>
                        </a:blipFill>
                      </a:tcPr>
                    </a:tc>
                    <a:tc>
                      <a:txBody>
                        <a:bodyPr/>
                        <a:lstStyle/>
                        <a:p>
                          <a:endParaRPr lang="ja-JP"/>
                        </a:p>
                      </a:txBody>
                      <a:tcPr>
                        <a:blipFill>
                          <a:blip r:embed="rId4"/>
                          <a:stretch>
                            <a:fillRect l="-300535" t="-95283" r="-535" b="-20755"/>
                          </a:stretch>
                        </a:blipFill>
                      </a:tcPr>
                    </a:tc>
                    <a:extLst>
                      <a:ext uri="{0D108BD9-81ED-4DB2-BD59-A6C34878D82A}">
                        <a16:rowId xmlns:a16="http://schemas.microsoft.com/office/drawing/2014/main" val="988932312"/>
                      </a:ext>
                    </a:extLst>
                  </a:tr>
                </a:tbl>
              </a:graphicData>
            </a:graphic>
          </p:graphicFrame>
        </mc:Fallback>
      </mc:AlternateContent>
    </p:spTree>
    <p:extLst>
      <p:ext uri="{BB962C8B-B14F-4D97-AF65-F5344CB8AC3E}">
        <p14:creationId xmlns:p14="http://schemas.microsoft.com/office/powerpoint/2010/main" val="563576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実験とシミュレーションの比較</a:t>
            </a:r>
            <a:endParaRPr kumimoji="1" lang="ja-JP" altLang="en-US" dirty="0"/>
          </a:p>
        </p:txBody>
      </p:sp>
      <p:pic>
        <p:nvPicPr>
          <p:cNvPr id="7" name="コンテンツ プレースホルダー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515" y="4379540"/>
            <a:ext cx="4514485" cy="2404931"/>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422430"/>
            <a:ext cx="4572000" cy="2435570"/>
          </a:xfrm>
          <a:prstGeom prst="rect">
            <a:avLst/>
          </a:prstGeom>
        </p:spPr>
      </p:pic>
      <mc:AlternateContent xmlns:mc="http://schemas.openxmlformats.org/markup-compatibility/2006">
        <mc:Choice xmlns:a14="http://schemas.microsoft.com/office/drawing/2010/main" Requires="a14">
          <p:graphicFrame>
            <p:nvGraphicFramePr>
              <p:cNvPr id="10" name="表 9"/>
              <p:cNvGraphicFramePr>
                <a:graphicFrameLocks noGrp="1"/>
              </p:cNvGraphicFramePr>
              <p:nvPr>
                <p:extLst>
                  <p:ext uri="{D42A27DB-BD31-4B8C-83A1-F6EECF244321}">
                    <p14:modId xmlns:p14="http://schemas.microsoft.com/office/powerpoint/2010/main" val="2847243397"/>
                  </p:ext>
                </p:extLst>
              </p:nvPr>
            </p:nvGraphicFramePr>
            <p:xfrm>
              <a:off x="0" y="1325563"/>
              <a:ext cx="9144000" cy="1164166"/>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2812870577"/>
                        </a:ext>
                      </a:extLst>
                    </a:gridCol>
                    <a:gridCol w="3048000">
                      <a:extLst>
                        <a:ext uri="{9D8B030D-6E8A-4147-A177-3AD203B41FA5}">
                          <a16:colId xmlns:a16="http://schemas.microsoft.com/office/drawing/2014/main" val="3518170749"/>
                        </a:ext>
                      </a:extLst>
                    </a:gridCol>
                    <a:gridCol w="3048000">
                      <a:extLst>
                        <a:ext uri="{9D8B030D-6E8A-4147-A177-3AD203B41FA5}">
                          <a16:colId xmlns:a16="http://schemas.microsoft.com/office/drawing/2014/main" val="3527793638"/>
                        </a:ext>
                      </a:extLst>
                    </a:gridCol>
                  </a:tblGrid>
                  <a:tr h="582083">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800" i="1" dirty="0" smtClean="0">
                                    <a:latin typeface="Cambria Math" panose="02040503050406030204" pitchFamily="18" charset="0"/>
                                  </a:rPr>
                                  <m:t>𝑛</m:t>
                                </m:r>
                              </m:oMath>
                            </m:oMathPara>
                          </a14:m>
                          <a:endParaRPr kumimoji="1" lang="ja-JP" altLang="en-US" sz="28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800" i="1" dirty="0" smtClean="0">
                                    <a:latin typeface="Cambria Math" panose="02040503050406030204" pitchFamily="18" charset="0"/>
                                  </a:rPr>
                                  <m:t>𝑘</m:t>
                                </m:r>
                              </m:oMath>
                            </m:oMathPara>
                          </a14:m>
                          <a:endParaRPr kumimoji="1" lang="ja-JP" altLang="en-US" sz="2800" dirty="0"/>
                        </a:p>
                      </a:txBody>
                      <a:tcPr/>
                    </a:tc>
                    <a:extLst>
                      <a:ext uri="{0D108BD9-81ED-4DB2-BD59-A6C34878D82A}">
                        <a16:rowId xmlns:a16="http://schemas.microsoft.com/office/drawing/2014/main" val="2553102324"/>
                      </a:ext>
                    </a:extLst>
                  </a:tr>
                  <a:tr h="582083">
                    <a:tc>
                      <a:txBody>
                        <a:bodyPr/>
                        <a:lstStyle/>
                        <a:p>
                          <a:pPr algn="ctr"/>
                          <a:r>
                            <a:rPr kumimoji="1" lang="ja-JP" altLang="en-US" sz="3200" dirty="0" smtClean="0">
                              <a:solidFill>
                                <a:srgbClr val="FF0000"/>
                              </a:solidFill>
                            </a:rPr>
                            <a:t>パターン</a:t>
                          </a:r>
                          <a:r>
                            <a:rPr kumimoji="1" lang="en-US" altLang="ja-JP" sz="3200" dirty="0" smtClean="0">
                              <a:solidFill>
                                <a:srgbClr val="FF0000"/>
                              </a:solidFill>
                            </a:rPr>
                            <a:t>3</a:t>
                          </a:r>
                          <a:endParaRPr kumimoji="1" lang="ja-JP" altLang="en-US" sz="3200" dirty="0">
                            <a:solidFill>
                              <a:srgbClr val="FF0000"/>
                            </a:solidFill>
                          </a:endParaRP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dirty="0" smtClean="0">
                                    <a:solidFill>
                                      <a:srgbClr val="FF0000"/>
                                    </a:solidFill>
                                    <a:latin typeface="Cambria Math" panose="02040503050406030204" pitchFamily="18" charset="0"/>
                                  </a:rPr>
                                  <m:t>0.4</m:t>
                                </m:r>
                              </m:oMath>
                            </m:oMathPara>
                          </a14:m>
                          <a:endParaRPr kumimoji="1" lang="ja-JP" altLang="en-US" sz="2400" dirty="0">
                            <a:solidFill>
                              <a:srgbClr val="FF0000"/>
                            </a:solidFill>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800" b="0" i="1" dirty="0" smtClean="0">
                                  <a:solidFill>
                                    <a:srgbClr val="FF0000"/>
                                  </a:solidFill>
                                  <a:latin typeface="Cambria Math" panose="02040503050406030204" pitchFamily="18" charset="0"/>
                                </a:rPr>
                                <m:t>1.0×</m:t>
                              </m:r>
                              <m:sSup>
                                <m:sSupPr>
                                  <m:ctrlPr>
                                    <a:rPr kumimoji="1" lang="en-US" altLang="ja-JP" sz="2800" b="0" i="1" dirty="0" smtClean="0">
                                      <a:solidFill>
                                        <a:srgbClr val="FF0000"/>
                                      </a:solidFill>
                                      <a:latin typeface="Cambria Math" panose="02040503050406030204" pitchFamily="18" charset="0"/>
                                    </a:rPr>
                                  </m:ctrlPr>
                                </m:sSupPr>
                                <m:e>
                                  <m:r>
                                    <a:rPr kumimoji="1" lang="en-US" altLang="ja-JP" sz="2800" b="0" i="1" dirty="0" smtClean="0">
                                      <a:solidFill>
                                        <a:srgbClr val="FF0000"/>
                                      </a:solidFill>
                                      <a:latin typeface="Cambria Math" panose="02040503050406030204" pitchFamily="18" charset="0"/>
                                    </a:rPr>
                                    <m:t>10</m:t>
                                  </m:r>
                                </m:e>
                                <m:sup>
                                  <m:r>
                                    <a:rPr kumimoji="1" lang="en-US" altLang="ja-JP" sz="2800" b="1" i="1" dirty="0" smtClean="0">
                                      <a:solidFill>
                                        <a:srgbClr val="FF0000"/>
                                      </a:solidFill>
                                      <a:latin typeface="Cambria Math" panose="02040503050406030204" pitchFamily="18" charset="0"/>
                                    </a:rPr>
                                    <m:t>𝟓</m:t>
                                  </m:r>
                                </m:sup>
                              </m:sSup>
                            </m:oMath>
                          </a14:m>
                          <a:r>
                            <a:rPr kumimoji="1" lang="en-US" altLang="ja-JP" sz="2800" dirty="0" smtClean="0">
                              <a:solidFill>
                                <a:srgbClr val="FF0000"/>
                              </a:solidFill>
                            </a:rPr>
                            <a:t> </a:t>
                          </a:r>
                          <a:endParaRPr kumimoji="1" lang="ja-JP" altLang="en-US" sz="2800" dirty="0">
                            <a:solidFill>
                              <a:srgbClr val="FF0000"/>
                            </a:solidFill>
                          </a:endParaRPr>
                        </a:p>
                      </a:txBody>
                      <a:tcPr>
                        <a:solidFill>
                          <a:schemeClr val="bg1"/>
                        </a:solidFill>
                      </a:tcPr>
                    </a:tc>
                    <a:extLst>
                      <a:ext uri="{0D108BD9-81ED-4DB2-BD59-A6C34878D82A}">
                        <a16:rowId xmlns:a16="http://schemas.microsoft.com/office/drawing/2014/main" val="4198804189"/>
                      </a:ext>
                    </a:extLst>
                  </a:tr>
                </a:tbl>
              </a:graphicData>
            </a:graphic>
          </p:graphicFrame>
        </mc:Choice>
        <mc:Fallback>
          <p:graphicFrame>
            <p:nvGraphicFramePr>
              <p:cNvPr id="10" name="表 9"/>
              <p:cNvGraphicFramePr>
                <a:graphicFrameLocks noGrp="1"/>
              </p:cNvGraphicFramePr>
              <p:nvPr>
                <p:extLst>
                  <p:ext uri="{D42A27DB-BD31-4B8C-83A1-F6EECF244321}">
                    <p14:modId xmlns:p14="http://schemas.microsoft.com/office/powerpoint/2010/main" val="2847243397"/>
                  </p:ext>
                </p:extLst>
              </p:nvPr>
            </p:nvGraphicFramePr>
            <p:xfrm>
              <a:off x="0" y="1325563"/>
              <a:ext cx="9144000" cy="1164166"/>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2812870577"/>
                        </a:ext>
                      </a:extLst>
                    </a:gridCol>
                    <a:gridCol w="3048000">
                      <a:extLst>
                        <a:ext uri="{9D8B030D-6E8A-4147-A177-3AD203B41FA5}">
                          <a16:colId xmlns:a16="http://schemas.microsoft.com/office/drawing/2014/main" val="3518170749"/>
                        </a:ext>
                      </a:extLst>
                    </a:gridCol>
                    <a:gridCol w="3048000">
                      <a:extLst>
                        <a:ext uri="{9D8B030D-6E8A-4147-A177-3AD203B41FA5}">
                          <a16:colId xmlns:a16="http://schemas.microsoft.com/office/drawing/2014/main" val="3527793638"/>
                        </a:ext>
                      </a:extLst>
                    </a:gridCol>
                  </a:tblGrid>
                  <a:tr h="582083">
                    <a:tc>
                      <a:txBody>
                        <a:bodyPr/>
                        <a:lstStyle/>
                        <a:p>
                          <a:endParaRPr kumimoji="1" lang="ja-JP" altLang="en-US" dirty="0"/>
                        </a:p>
                      </a:txBody>
                      <a:tcPr/>
                    </a:tc>
                    <a:tc>
                      <a:txBody>
                        <a:bodyPr/>
                        <a:lstStyle/>
                        <a:p>
                          <a:endParaRPr lang="ja-JP"/>
                        </a:p>
                      </a:txBody>
                      <a:tcPr>
                        <a:blipFill>
                          <a:blip r:embed="rId4"/>
                          <a:stretch>
                            <a:fillRect l="-100400" t="-1042" r="-100600" b="-133333"/>
                          </a:stretch>
                        </a:blipFill>
                      </a:tcPr>
                    </a:tc>
                    <a:tc>
                      <a:txBody>
                        <a:bodyPr/>
                        <a:lstStyle/>
                        <a:p>
                          <a:endParaRPr lang="ja-JP"/>
                        </a:p>
                      </a:txBody>
                      <a:tcPr>
                        <a:blipFill>
                          <a:blip r:embed="rId4"/>
                          <a:stretch>
                            <a:fillRect l="-200400" t="-1042" r="-600" b="-133333"/>
                          </a:stretch>
                        </a:blipFill>
                      </a:tcPr>
                    </a:tc>
                    <a:extLst>
                      <a:ext uri="{0D108BD9-81ED-4DB2-BD59-A6C34878D82A}">
                        <a16:rowId xmlns:a16="http://schemas.microsoft.com/office/drawing/2014/main" val="2553102324"/>
                      </a:ext>
                    </a:extLst>
                  </a:tr>
                  <a:tr h="582083">
                    <a:tc>
                      <a:txBody>
                        <a:bodyPr/>
                        <a:lstStyle/>
                        <a:p>
                          <a:pPr algn="ctr"/>
                          <a:r>
                            <a:rPr kumimoji="1" lang="ja-JP" altLang="en-US" sz="3200" dirty="0" smtClean="0">
                              <a:solidFill>
                                <a:srgbClr val="FF0000"/>
                              </a:solidFill>
                            </a:rPr>
                            <a:t>パターン</a:t>
                          </a:r>
                          <a:r>
                            <a:rPr kumimoji="1" lang="en-US" altLang="ja-JP" sz="3200" dirty="0" smtClean="0">
                              <a:solidFill>
                                <a:srgbClr val="FF0000"/>
                              </a:solidFill>
                            </a:rPr>
                            <a:t>3</a:t>
                          </a:r>
                          <a:endParaRPr kumimoji="1" lang="ja-JP" altLang="en-US" sz="3200" dirty="0">
                            <a:solidFill>
                              <a:srgbClr val="FF0000"/>
                            </a:solidFill>
                          </a:endParaRPr>
                        </a:p>
                      </a:txBody>
                      <a:tcPr>
                        <a:solidFill>
                          <a:schemeClr val="bg1"/>
                        </a:solidFill>
                      </a:tcPr>
                    </a:tc>
                    <a:tc>
                      <a:txBody>
                        <a:bodyPr/>
                        <a:lstStyle/>
                        <a:p>
                          <a:endParaRPr lang="ja-JP"/>
                        </a:p>
                      </a:txBody>
                      <a:tcPr>
                        <a:blipFill>
                          <a:blip r:embed="rId4"/>
                          <a:stretch>
                            <a:fillRect l="-100400" t="-101042" r="-100600" b="-33333"/>
                          </a:stretch>
                        </a:blipFill>
                      </a:tcPr>
                    </a:tc>
                    <a:tc>
                      <a:txBody>
                        <a:bodyPr/>
                        <a:lstStyle/>
                        <a:p>
                          <a:endParaRPr lang="ja-JP"/>
                        </a:p>
                      </a:txBody>
                      <a:tcPr>
                        <a:blipFill>
                          <a:blip r:embed="rId4"/>
                          <a:stretch>
                            <a:fillRect l="-200400" t="-101042" r="-600" b="-33333"/>
                          </a:stretch>
                        </a:blipFill>
                      </a:tcPr>
                    </a:tc>
                    <a:extLst>
                      <a:ext uri="{0D108BD9-81ED-4DB2-BD59-A6C34878D82A}">
                        <a16:rowId xmlns:a16="http://schemas.microsoft.com/office/drawing/2014/main" val="4198804189"/>
                      </a:ext>
                    </a:extLst>
                  </a:tr>
                </a:tbl>
              </a:graphicData>
            </a:graphic>
          </p:graphicFrame>
        </mc:Fallback>
      </mc:AlternateContent>
    </p:spTree>
    <p:extLst>
      <p:ext uri="{BB962C8B-B14F-4D97-AF65-F5344CB8AC3E}">
        <p14:creationId xmlns:p14="http://schemas.microsoft.com/office/powerpoint/2010/main" val="55295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a</a:t>
            </a:r>
            <a:r>
              <a:rPr kumimoji="1" lang="ja-JP" altLang="en-US" dirty="0" smtClean="0"/>
              <a:t>の測定</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p:txBody>
              <a:bodyPr/>
              <a:lstStyle/>
              <a:p>
                <a:r>
                  <a:rPr lang="ja-JP" altLang="en-US" dirty="0" smtClean="0"/>
                  <a:t>モータに一定電圧を加え、ばねばかりで台車を引く</a:t>
                </a:r>
                <a:endParaRPr lang="en-US" altLang="ja-JP" dirty="0"/>
              </a:p>
              <a:p>
                <a:r>
                  <a:rPr lang="ja-JP" altLang="en-US" dirty="0" smtClean="0"/>
                  <a:t>台車</a:t>
                </a:r>
                <a:r>
                  <a:rPr lang="ja-JP" altLang="en-US" dirty="0"/>
                  <a:t>が正の</a:t>
                </a:r>
                <a:r>
                  <a:rPr lang="ja-JP" altLang="en-US" dirty="0" smtClean="0"/>
                  <a:t>方向、負の方向に</a:t>
                </a:r>
                <a:r>
                  <a:rPr lang="ja-JP" altLang="en-US" dirty="0"/>
                  <a:t>動き出すときの</a:t>
                </a:r>
                <a:r>
                  <a:rPr lang="ja-JP" altLang="en-US" dirty="0" smtClean="0"/>
                  <a:t>力</a:t>
                </a:r>
                <a:r>
                  <a:rPr lang="ja-JP" altLang="en-US" dirty="0" smtClean="0"/>
                  <a:t>を</a:t>
                </a:r>
                <a14:m>
                  <m:oMath xmlns:m="http://schemas.openxmlformats.org/officeDocument/2006/math">
                    <m:r>
                      <a:rPr lang="ja-JP" altLang="en-US" i="1" dirty="0" smtClean="0">
                        <a:latin typeface="Cambria Math" panose="02040503050406030204" pitchFamily="18" charset="0"/>
                      </a:rPr>
                      <m:t>それぞれ</m:t>
                    </m:r>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𝑓</m:t>
                        </m:r>
                      </m:e>
                      <m:sub>
                        <m:r>
                          <a:rPr lang="en-US" altLang="ja-JP" b="0" i="1" dirty="0" smtClean="0">
                            <a:latin typeface="Cambria Math" panose="02040503050406030204" pitchFamily="18" charset="0"/>
                          </a:rPr>
                          <m:t>𝑚𝑎𝑥</m:t>
                        </m:r>
                      </m:sub>
                    </m:sSub>
                    <m:r>
                      <a:rPr lang="en-US" altLang="ja-JP" b="0" i="1" dirty="0" smtClean="0">
                        <a:latin typeface="Cambria Math" panose="02040503050406030204" pitchFamily="18" charset="0"/>
                      </a:rPr>
                      <m:t> ,  </m:t>
                    </m:r>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𝑓</m:t>
                        </m:r>
                      </m:e>
                      <m:sub>
                        <m:r>
                          <a:rPr lang="en-US" altLang="ja-JP" b="0" i="1" dirty="0" smtClean="0">
                            <a:latin typeface="Cambria Math" panose="02040503050406030204" pitchFamily="18" charset="0"/>
                          </a:rPr>
                          <m:t>𝑚𝑖𝑛</m:t>
                        </m:r>
                      </m:sub>
                    </m:sSub>
                  </m:oMath>
                </a14:m>
                <a:endParaRPr lang="en-US" altLang="ja-JP" dirty="0"/>
              </a:p>
              <a:p>
                <a:r>
                  <a:rPr lang="en-US" altLang="ja-JP" dirty="0" smtClean="0"/>
                  <a:t>2</a:t>
                </a:r>
                <a:r>
                  <a:rPr lang="ja-JP" altLang="en-US" dirty="0"/>
                  <a:t>力の関係をいくつかの電圧について調べ、最小</a:t>
                </a:r>
                <a:r>
                  <a:rPr lang="en-US" altLang="ja-JP" dirty="0"/>
                  <a:t>2</a:t>
                </a:r>
                <a:r>
                  <a:rPr lang="ja-JP" altLang="en-US" dirty="0"/>
                  <a:t>乗法によって</a:t>
                </a:r>
                <a:r>
                  <a:rPr lang="en-US" altLang="ja-JP" dirty="0"/>
                  <a:t>1</a:t>
                </a:r>
                <a:r>
                  <a:rPr lang="ja-JP" altLang="en-US" dirty="0"/>
                  <a:t>次関数を求め、この傾き</a:t>
                </a:r>
                <a:r>
                  <a:rPr lang="ja-JP" altLang="en-US" dirty="0" smtClean="0"/>
                  <a:t>を</a:t>
                </a:r>
                <a:r>
                  <a:rPr lang="en-US" altLang="ja-JP" dirty="0" smtClean="0"/>
                  <a:t>a</a:t>
                </a:r>
                <a:endParaRPr lang="en-US" altLang="ja-JP" dirty="0"/>
              </a:p>
              <a:p>
                <a:endParaRPr kumimoji="1" lang="ja-JP" altLang="en-US" dirty="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blipFill>
                <a:blip r:embed="rId3"/>
                <a:stretch>
                  <a:fillRect l="-1200" t="-1872"/>
                </a:stretch>
              </a:blipFill>
            </p:spPr>
            <p:txBody>
              <a:bodyPr/>
              <a:lstStyle/>
              <a:p>
                <a:r>
                  <a:rPr lang="ja-JP" altLang="en-US">
                    <a:noFill/>
                  </a:rPr>
                  <a:t> </a:t>
                </a:r>
              </a:p>
            </p:txBody>
          </p:sp>
        </mc:Fallback>
      </mc:AlternateContent>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000" y="3429000"/>
            <a:ext cx="8008266" cy="3251199"/>
          </a:xfrm>
          <a:prstGeom prst="rect">
            <a:avLst/>
          </a:prstGeom>
        </p:spPr>
      </p:pic>
      <p:sp>
        <p:nvSpPr>
          <p:cNvPr id="2" name="右矢印 1"/>
          <p:cNvSpPr/>
          <p:nvPr/>
        </p:nvSpPr>
        <p:spPr>
          <a:xfrm>
            <a:off x="2726267" y="3779309"/>
            <a:ext cx="13970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正方形/長方形 3"/>
          <p:cNvSpPr/>
          <p:nvPr/>
        </p:nvSpPr>
        <p:spPr>
          <a:xfrm>
            <a:off x="2027767" y="4815418"/>
            <a:ext cx="1625600" cy="4868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913467" y="6371166"/>
            <a:ext cx="1625600" cy="4868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flipH="1">
            <a:off x="1265768" y="5302251"/>
            <a:ext cx="1295398"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5737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p:txBody>
              <a:bodyPr/>
              <a:lstStyle/>
              <a:p>
                <a:r>
                  <a:rPr lang="ja-JP" altLang="en-US" dirty="0" smtClean="0"/>
                  <a:t>振子を自由振動させることにより、</a:t>
                </a:r>
                <a:r>
                  <a:rPr lang="en-US" altLang="ja-JP" dirty="0" smtClean="0"/>
                  <a:t>J</a:t>
                </a:r>
                <a:r>
                  <a:rPr lang="ja-JP" altLang="en-US" dirty="0" smtClean="0"/>
                  <a:t>と</a:t>
                </a:r>
                <a:r>
                  <a:rPr lang="en-US" altLang="ja-JP" dirty="0" smtClean="0"/>
                  <a:t>c</a:t>
                </a:r>
                <a:r>
                  <a:rPr lang="ja-JP" altLang="en-US" dirty="0" smtClean="0"/>
                  <a:t>を</a:t>
                </a:r>
                <a:r>
                  <a:rPr lang="ja-JP" altLang="en-US" dirty="0"/>
                  <a:t>測定</a:t>
                </a:r>
                <a:r>
                  <a:rPr lang="ja-JP" altLang="en-US" dirty="0" smtClean="0"/>
                  <a:t>できる</a:t>
                </a:r>
                <a:endParaRPr lang="en-US" altLang="ja-JP" dirty="0"/>
              </a:p>
              <a:p>
                <a:r>
                  <a:rPr lang="ja-JP" altLang="en-US" dirty="0" smtClean="0"/>
                  <a:t>数式モデルは</a:t>
                </a:r>
                <a:endParaRPr lang="en-US" altLang="ja-JP" dirty="0"/>
              </a:p>
              <a:p>
                <a:endParaRPr lang="en-US" altLang="ja-JP" dirty="0" smtClean="0"/>
              </a:p>
              <a:p>
                <a:endParaRPr lang="en-US" altLang="ja-JP" dirty="0"/>
              </a:p>
              <a:p>
                <a14:m>
                  <m:oMath xmlns:m="http://schemas.openxmlformats.org/officeDocument/2006/math">
                    <m:r>
                      <a:rPr lang="en-US" altLang="ja-JP" b="0" i="1" smtClean="0">
                        <a:latin typeface="Cambria Math" panose="02040503050406030204" pitchFamily="18" charset="0"/>
                      </a:rPr>
                      <m:t>𝜃</m:t>
                    </m:r>
                    <m:r>
                      <a:rPr lang="ja-JP" altLang="en-US" i="1">
                        <a:latin typeface="Cambria Math" panose="02040503050406030204" pitchFamily="18" charset="0"/>
                      </a:rPr>
                      <m:t>を</m:t>
                    </m:r>
                  </m:oMath>
                </a14:m>
                <a:r>
                  <a:rPr lang="ja-JP" altLang="en-US" dirty="0" smtClean="0"/>
                  <a:t>微小範囲で考えると</a:t>
                </a:r>
                <a:endParaRPr lang="en-US" altLang="ja-JP" dirty="0" smtClean="0"/>
              </a:p>
              <a:p>
                <a:endParaRPr lang="en-US" altLang="ja-JP" dirty="0" smtClean="0"/>
              </a:p>
              <a:p>
                <a:pPr marL="0" indent="0">
                  <a:buNone/>
                </a:pPr>
                <a:r>
                  <a:rPr lang="en-US" altLang="ja-JP" dirty="0"/>
                  <a:t> </a:t>
                </a:r>
                <a:r>
                  <a:rPr lang="en-US" altLang="ja-JP" dirty="0" smtClean="0"/>
                  <a:t> </a:t>
                </a:r>
                <a:r>
                  <a:rPr lang="ja-JP" altLang="en-US" dirty="0" smtClean="0"/>
                  <a:t>ただし、</a:t>
                </a:r>
                <a:endParaRPr lang="en-US" altLang="ja-JP" dirty="0" smtClean="0"/>
              </a:p>
              <a:p>
                <a:pPr marL="0" indent="0">
                  <a:buNone/>
                </a:pPr>
                <a:r>
                  <a:rPr lang="en-US" altLang="ja-JP" dirty="0"/>
                  <a:t> </a:t>
                </a:r>
                <a:r>
                  <a:rPr lang="en-US" altLang="ja-JP" dirty="0" smtClean="0"/>
                  <a:t> </a:t>
                </a: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3"/>
                <a:stretch>
                  <a:fillRect l="-1200" t="-1872"/>
                </a:stretch>
              </a:blipFill>
            </p:spPr>
            <p:txBody>
              <a:bodyPr/>
              <a:lstStyle/>
              <a:p>
                <a:r>
                  <a:rPr lang="ja-JP" altLang="en-US">
                    <a:noFill/>
                  </a:rPr>
                  <a:t> </a:t>
                </a:r>
              </a:p>
            </p:txBody>
          </p:sp>
        </mc:Fallback>
      </mc:AlternateContent>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1932" y="2313648"/>
            <a:ext cx="5733333" cy="1047619"/>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2466" y="3901733"/>
            <a:ext cx="4114286" cy="447619"/>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466" y="5043937"/>
            <a:ext cx="7152381" cy="1085714"/>
          </a:xfrm>
          <a:prstGeom prst="rect">
            <a:avLst/>
          </a:prstGeom>
        </p:spPr>
      </p:pic>
    </p:spTree>
    <p:extLst>
      <p:ext uri="{BB962C8B-B14F-4D97-AF65-F5344CB8AC3E}">
        <p14:creationId xmlns:p14="http://schemas.microsoft.com/office/powerpoint/2010/main" val="1986386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
              </p:nvPr>
            </p:nvSpPr>
            <p:spPr/>
            <p:txBody>
              <a:bodyPr/>
              <a:lstStyle/>
              <a:p>
                <a:r>
                  <a:rPr lang="ja-JP" altLang="en-US" dirty="0" smtClean="0"/>
                  <a:t>この解は、</a:t>
                </a:r>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𝜁</m:t>
                    </m:r>
                    <m:r>
                      <a:rPr lang="en-US" altLang="ja-JP" b="0" i="1" smtClean="0">
                        <a:latin typeface="Cambria Math" panose="02040503050406030204" pitchFamily="18" charset="0"/>
                      </a:rPr>
                      <m:t>&lt;1</m:t>
                    </m:r>
                  </m:oMath>
                </a14:m>
                <a:r>
                  <a:rPr lang="ja-JP" altLang="en-US" dirty="0" smtClean="0"/>
                  <a:t>のとき減衰振動となる</a:t>
                </a:r>
                <a:endParaRPr lang="en-US" altLang="ja-JP" dirty="0" smtClean="0"/>
              </a:p>
              <a:p>
                <a:endParaRPr lang="en-US" altLang="ja-JP" dirty="0" smtClean="0"/>
              </a:p>
              <a:p>
                <a:endParaRPr lang="en-US" altLang="ja-JP" dirty="0"/>
              </a:p>
              <a:p>
                <a:endParaRPr lang="en-US" altLang="ja-JP" dirty="0" smtClean="0"/>
              </a:p>
              <a:p>
                <a:r>
                  <a:rPr lang="ja-JP" altLang="en-US" dirty="0" smtClean="0"/>
                  <a:t>ただし、</a:t>
                </a:r>
                <a:endParaRPr lang="en-US" altLang="ja-JP" dirty="0" smtClean="0"/>
              </a:p>
              <a:p>
                <a:endParaRPr lang="en-US" altLang="ja-JP" dirty="0" smtClean="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2093"/>
                </a:stretch>
              </a:blipFill>
            </p:spPr>
            <p:txBody>
              <a:bodyPr/>
              <a:lstStyle/>
              <a:p>
                <a:r>
                  <a:rPr lang="ja-JP" altLang="en-US">
                    <a:noFill/>
                  </a:rPr>
                  <a:t> </a:t>
                </a:r>
              </a:p>
            </p:txBody>
          </p:sp>
        </mc:Fallback>
      </mc:AlternateContent>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7" y="2123803"/>
            <a:ext cx="8714286" cy="1028571"/>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0790" y="4341144"/>
            <a:ext cx="3314286" cy="980952"/>
          </a:xfrm>
          <a:prstGeom prst="rect">
            <a:avLst/>
          </a:prstGeom>
        </p:spPr>
      </p:pic>
    </p:spTree>
    <p:extLst>
      <p:ext uri="{BB962C8B-B14F-4D97-AF65-F5344CB8AC3E}">
        <p14:creationId xmlns:p14="http://schemas.microsoft.com/office/powerpoint/2010/main" val="4141672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
              </p:nvPr>
            </p:nvSpPr>
            <p:spPr/>
            <p:txBody>
              <a:bodyPr/>
              <a:lstStyle/>
              <a:p>
                <a:r>
                  <a:rPr lang="ja-JP" altLang="en-US" dirty="0" smtClean="0"/>
                  <a:t>減衰</a:t>
                </a:r>
                <a:r>
                  <a:rPr lang="ja-JP" altLang="en-US" dirty="0"/>
                  <a:t>振動の周期</a:t>
                </a:r>
                <a:r>
                  <a:rPr lang="ja-JP" altLang="en-US" dirty="0" smtClean="0"/>
                  <a:t>を</a:t>
                </a:r>
                <a14:m>
                  <m:oMath xmlns:m="http://schemas.openxmlformats.org/officeDocument/2006/math">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𝑇</m:t>
                        </m:r>
                      </m:e>
                      <m:sub>
                        <m:r>
                          <a:rPr lang="en-US" altLang="ja-JP" b="0" i="1" dirty="0" smtClean="0">
                            <a:latin typeface="Cambria Math" panose="02040503050406030204" pitchFamily="18" charset="0"/>
                          </a:rPr>
                          <m:t>2</m:t>
                        </m:r>
                      </m:sub>
                    </m:sSub>
                  </m:oMath>
                </a14:m>
                <a:r>
                  <a:rPr lang="ja-JP" altLang="en-US" dirty="0" smtClean="0"/>
                  <a:t>と</a:t>
                </a:r>
                <a:r>
                  <a:rPr lang="ja-JP" altLang="en-US" dirty="0"/>
                  <a:t>し、</a:t>
                </a:r>
                <a:r>
                  <a:rPr lang="ja-JP" altLang="en-US" dirty="0" smtClean="0"/>
                  <a:t>時刻</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𝑡</m:t>
                        </m:r>
                      </m:e>
                      <m:sub>
                        <m:r>
                          <a:rPr lang="en-US" altLang="ja-JP" b="0" i="1" dirty="0" smtClean="0">
                            <a:latin typeface="Cambria Math" panose="02040503050406030204" pitchFamily="18" charset="0"/>
                          </a:rPr>
                          <m:t>1</m:t>
                        </m:r>
                      </m:sub>
                    </m:sSub>
                  </m:oMath>
                </a14:m>
                <a:r>
                  <a:rPr lang="ja-JP" altLang="en-US" dirty="0" smtClean="0"/>
                  <a:t>と時刻</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𝑡</m:t>
                        </m:r>
                      </m:e>
                      <m:sub>
                        <m:r>
                          <a:rPr lang="en-US" altLang="ja-JP" i="1" dirty="0" smtClean="0">
                            <a:latin typeface="Cambria Math" panose="02040503050406030204" pitchFamily="18" charset="0"/>
                          </a:rPr>
                          <m:t>2</m:t>
                        </m:r>
                      </m:sub>
                    </m:sSub>
                  </m:oMath>
                </a14:m>
                <a:r>
                  <a:rPr lang="en-US" altLang="ja-JP" dirty="0" smtClean="0"/>
                  <a:t> </a:t>
                </a:r>
                <a:r>
                  <a:rPr lang="en-US" altLang="ja-JP" dirty="0"/>
                  <a:t>=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𝑡</m:t>
                        </m:r>
                      </m:e>
                      <m:sub>
                        <m:r>
                          <a:rPr lang="en-US" altLang="ja-JP" i="1" dirty="0" smtClean="0">
                            <a:latin typeface="Cambria Math" panose="02040503050406030204" pitchFamily="18" charset="0"/>
                          </a:rPr>
                          <m:t>1</m:t>
                        </m:r>
                      </m:sub>
                    </m:sSub>
                  </m:oMath>
                </a14:m>
                <a:r>
                  <a:rPr lang="en-US" altLang="ja-JP" dirty="0" smtClean="0"/>
                  <a:t>+</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𝑇</m:t>
                        </m:r>
                      </m:e>
                      <m:sub>
                        <m:r>
                          <a:rPr lang="en-US" altLang="ja-JP" i="1" dirty="0" smtClean="0">
                            <a:latin typeface="Cambria Math" panose="02040503050406030204" pitchFamily="18" charset="0"/>
                          </a:rPr>
                          <m:t>2</m:t>
                        </m:r>
                      </m:sub>
                    </m:sSub>
                  </m:oMath>
                </a14:m>
                <a:r>
                  <a:rPr lang="ja-JP" altLang="en-US" dirty="0" smtClean="0"/>
                  <a:t>に</a:t>
                </a:r>
                <a:r>
                  <a:rPr lang="ja-JP" altLang="en-US" dirty="0"/>
                  <a:t>おいて</a:t>
                </a:r>
                <a:r>
                  <a:rPr lang="ja-JP" altLang="en-US" dirty="0" smtClean="0"/>
                  <a:t>波形</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𝑦</m:t>
                        </m:r>
                      </m:e>
                      <m:sub>
                        <m:r>
                          <a:rPr lang="en-US" altLang="ja-JP" i="1" dirty="0" smtClean="0">
                            <a:latin typeface="Cambria Math" panose="02040503050406030204" pitchFamily="18" charset="0"/>
                          </a:rPr>
                          <m:t>2</m:t>
                        </m:r>
                      </m:sub>
                    </m:sSub>
                    <m:r>
                      <a:rPr lang="en-US" altLang="ja-JP" b="0" i="0" dirty="0" smtClean="0">
                        <a:latin typeface="Cambria Math" panose="02040503050406030204" pitchFamily="18" charset="0"/>
                      </a:rPr>
                      <m:t>(</m:t>
                    </m:r>
                    <m:r>
                      <m:rPr>
                        <m:sty m:val="p"/>
                      </m:rPr>
                      <a:rPr lang="en-US" altLang="ja-JP" b="0" i="0" dirty="0" smtClean="0">
                        <a:latin typeface="Cambria Math" panose="02040503050406030204" pitchFamily="18" charset="0"/>
                      </a:rPr>
                      <m:t>t</m:t>
                    </m:r>
                    <m:r>
                      <a:rPr lang="en-US" altLang="ja-JP" b="0" i="0" dirty="0" smtClean="0">
                        <a:latin typeface="Cambria Math" panose="02040503050406030204" pitchFamily="18" charset="0"/>
                      </a:rPr>
                      <m:t>)</m:t>
                    </m:r>
                  </m:oMath>
                </a14:m>
                <a:r>
                  <a:rPr lang="en-US" altLang="ja-JP" dirty="0" smtClean="0"/>
                  <a:t> </a:t>
                </a:r>
                <a:r>
                  <a:rPr lang="ja-JP" altLang="en-US" dirty="0" smtClean="0"/>
                  <a:t>の</a:t>
                </a:r>
                <a:r>
                  <a:rPr lang="ja-JP" altLang="en-US" dirty="0"/>
                  <a:t>山が隣合うものとする</a:t>
                </a:r>
                <a:r>
                  <a:rPr lang="ja-JP" altLang="en-US" dirty="0" smtClean="0"/>
                  <a:t>。</a:t>
                </a:r>
                <a:endParaRPr lang="en-US" altLang="ja-JP" dirty="0" smtClean="0"/>
              </a:p>
              <a:p>
                <a:endParaRPr lang="en-US" altLang="ja-JP" dirty="0" smtClean="0"/>
              </a:p>
              <a:p>
                <a:endParaRPr lang="en-US" altLang="ja-JP" dirty="0" smtClean="0"/>
              </a:p>
            </p:txBody>
          </p:sp>
        </mc:Choice>
        <mc:Fallback>
          <p:sp>
            <p:nvSpPr>
              <p:cNvPr id="4" name="コンテンツ プレースホルダー 3"/>
              <p:cNvSpPr>
                <a:spLocks noGrp="1" noRot="1" noChangeAspect="1" noMove="1" noResize="1" noEditPoints="1" noAdjustHandles="1" noChangeArrowheads="1" noChangeShapeType="1" noTextEdit="1"/>
              </p:cNvSpPr>
              <p:nvPr>
                <p:ph idx="1"/>
              </p:nvPr>
            </p:nvSpPr>
            <p:spPr>
              <a:blipFill>
                <a:blip r:embed="rId2"/>
                <a:stretch>
                  <a:fillRect l="-1200" t="-2093"/>
                </a:stretch>
              </a:blipFill>
            </p:spPr>
            <p:txBody>
              <a:bodyPr/>
              <a:lstStyle/>
              <a:p>
                <a:r>
                  <a:rPr lang="ja-JP" altLang="en-US">
                    <a:noFill/>
                  </a:rPr>
                  <a:t> </a:t>
                </a:r>
              </a:p>
            </p:txBody>
          </p:sp>
        </mc:Fallback>
      </mc:AlternateContent>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200" y="2163177"/>
            <a:ext cx="8245271" cy="4694823"/>
          </a:xfrm>
          <a:prstGeom prst="rect">
            <a:avLst/>
          </a:prstGeom>
        </p:spPr>
      </p:pic>
    </p:spTree>
    <p:extLst>
      <p:ext uri="{BB962C8B-B14F-4D97-AF65-F5344CB8AC3E}">
        <p14:creationId xmlns:p14="http://schemas.microsoft.com/office/powerpoint/2010/main" val="3238600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p:sp>
        <p:nvSpPr>
          <p:cNvPr id="4" name="コンテンツ プレースホルダー 3"/>
          <p:cNvSpPr>
            <a:spLocks noGrp="1"/>
          </p:cNvSpPr>
          <p:nvPr>
            <p:ph idx="1"/>
          </p:nvPr>
        </p:nvSpPr>
        <p:spPr/>
        <p:txBody>
          <a:bodyPr/>
          <a:lstStyle/>
          <a:p>
            <a:r>
              <a:rPr lang="ja-JP" altLang="en-US" dirty="0" smtClean="0"/>
              <a:t>この</a:t>
            </a:r>
            <a:r>
              <a:rPr lang="ja-JP" altLang="en-US" dirty="0"/>
              <a:t>ときの振幅の</a:t>
            </a:r>
            <a:r>
              <a:rPr lang="ja-JP" altLang="en-US" dirty="0" smtClean="0"/>
              <a:t>減衰比は</a:t>
            </a:r>
            <a:endParaRPr lang="en-US" altLang="ja-JP" dirty="0" smtClean="0"/>
          </a:p>
          <a:p>
            <a:endParaRPr lang="en-US" altLang="ja-JP" dirty="0"/>
          </a:p>
          <a:p>
            <a:endParaRPr lang="en-US" altLang="ja-JP" dirty="0" smtClean="0"/>
          </a:p>
          <a:p>
            <a:endParaRPr lang="en-US" altLang="ja-JP" dirty="0" smtClean="0"/>
          </a:p>
          <a:p>
            <a:r>
              <a:rPr lang="ja-JP" altLang="en-US" dirty="0" smtClean="0"/>
              <a:t>ただし、</a:t>
            </a:r>
            <a:endParaRPr lang="en-US" altLang="ja-JP" dirty="0" smtClean="0"/>
          </a:p>
          <a:p>
            <a:endParaRPr lang="en-US" altLang="ja-JP" dirty="0"/>
          </a:p>
          <a:p>
            <a:pPr marL="0" indent="0">
              <a:buNone/>
            </a:pPr>
            <a:endParaRPr lang="en-US" altLang="ja-JP" dirty="0"/>
          </a:p>
          <a:p>
            <a:r>
              <a:rPr lang="ja-JP" altLang="en-US" dirty="0" smtClean="0"/>
              <a:t>また、</a:t>
            </a:r>
            <a:endParaRPr lang="en-US" altLang="ja-JP"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199" y="1969676"/>
            <a:ext cx="3266667" cy="942857"/>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066" y="3717737"/>
            <a:ext cx="2704762" cy="990476"/>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199" y="5513418"/>
            <a:ext cx="2904762" cy="1000000"/>
          </a:xfrm>
          <a:prstGeom prst="rect">
            <a:avLst/>
          </a:prstGeom>
        </p:spPr>
      </p:pic>
    </p:spTree>
    <p:extLst>
      <p:ext uri="{BB962C8B-B14F-4D97-AF65-F5344CB8AC3E}">
        <p14:creationId xmlns:p14="http://schemas.microsoft.com/office/powerpoint/2010/main" val="373752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J</a:t>
            </a:r>
            <a:r>
              <a:rPr kumimoji="1" lang="ja-JP" altLang="en-US" dirty="0" smtClean="0"/>
              <a:t>と</a:t>
            </a:r>
            <a:r>
              <a:rPr kumimoji="1" lang="en-US" altLang="ja-JP" dirty="0" smtClean="0"/>
              <a:t>c</a:t>
            </a:r>
            <a:r>
              <a:rPr kumimoji="1" lang="ja-JP" altLang="en-US" dirty="0" smtClean="0"/>
              <a:t>の測定</a:t>
            </a:r>
            <a:endParaRPr kumimoji="1" lang="ja-JP" altLang="en-US" dirty="0"/>
          </a:p>
        </p:txBody>
      </p:sp>
      <p:sp>
        <p:nvSpPr>
          <p:cNvPr id="4" name="コンテンツ プレースホルダー 3"/>
          <p:cNvSpPr>
            <a:spLocks noGrp="1"/>
          </p:cNvSpPr>
          <p:nvPr>
            <p:ph idx="1"/>
          </p:nvPr>
        </p:nvSpPr>
        <p:spPr/>
        <p:txBody>
          <a:bodyPr/>
          <a:lstStyle/>
          <a:p>
            <a:r>
              <a:rPr lang="ja-JP" altLang="en-US" dirty="0" smtClean="0"/>
              <a:t>したがって、</a:t>
            </a:r>
            <a:r>
              <a:rPr lang="en-US" altLang="ja-JP" dirty="0" smtClean="0"/>
              <a:t>J</a:t>
            </a:r>
            <a:r>
              <a:rPr lang="ja-JP" altLang="en-US" dirty="0" smtClean="0"/>
              <a:t>と</a:t>
            </a:r>
            <a:r>
              <a:rPr lang="ja-JP" altLang="en-US" dirty="0" err="1" smtClean="0"/>
              <a:t>ｃ</a:t>
            </a:r>
            <a:r>
              <a:rPr lang="ja-JP" altLang="en-US" dirty="0" smtClean="0"/>
              <a:t>は</a:t>
            </a:r>
            <a:endParaRPr lang="en-US" altLang="ja-JP" dirty="0" smtClean="0"/>
          </a:p>
          <a:p>
            <a:endParaRPr lang="en-US" altLang="ja-JP"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133" y="2671885"/>
            <a:ext cx="3466667" cy="1971429"/>
          </a:xfrm>
          <a:prstGeom prst="rect">
            <a:avLst/>
          </a:prstGeom>
        </p:spPr>
      </p:pic>
    </p:spTree>
    <p:extLst>
      <p:ext uri="{BB962C8B-B14F-4D97-AF65-F5344CB8AC3E}">
        <p14:creationId xmlns:p14="http://schemas.microsoft.com/office/powerpoint/2010/main" val="1791080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6014</TotalTime>
  <Words>1516</Words>
  <Application>Microsoft Office PowerPoint</Application>
  <PresentationFormat>画面に合わせる (4:3)</PresentationFormat>
  <Paragraphs>366</Paragraphs>
  <Slides>37</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ＭＳ Ｐゴシック</vt:lpstr>
      <vt:lpstr>游ゴシック</vt:lpstr>
      <vt:lpstr>游ゴシック Light</vt:lpstr>
      <vt:lpstr>Arial</vt:lpstr>
      <vt:lpstr>Calibri</vt:lpstr>
      <vt:lpstr>Calibri Light</vt:lpstr>
      <vt:lpstr>Cambria Math</vt:lpstr>
      <vt:lpstr>Office テーマ</vt:lpstr>
      <vt:lpstr>倒立振子のパラメータの同定</vt:lpstr>
      <vt:lpstr>倒立振子のパラメータの同定</vt:lpstr>
      <vt:lpstr>mとlの測定</vt:lpstr>
      <vt:lpstr>aの測定</vt:lpstr>
      <vt:lpstr>Jとcの測定</vt:lpstr>
      <vt:lpstr>Jとcの測定</vt:lpstr>
      <vt:lpstr>Jとcの測定</vt:lpstr>
      <vt:lpstr>Jとcの測定</vt:lpstr>
      <vt:lpstr>Jとcの測定</vt:lpstr>
      <vt:lpstr>Mとfの測定（ステップ応答による測定法）</vt:lpstr>
      <vt:lpstr>Mとfの測定（ステップ応答による測定法）</vt:lpstr>
      <vt:lpstr>Mとfの測定（ステップ応答による測定法）</vt:lpstr>
      <vt:lpstr>Mとfの測定（フィードバック入力による測定法）</vt:lpstr>
      <vt:lpstr>Mとfの測定（フィードバック入力による測定法）</vt:lpstr>
      <vt:lpstr>Mとfの測定（フィードバック入力による測定法）</vt:lpstr>
      <vt:lpstr>Mとfの測定（フィードバック入力による測定法）</vt:lpstr>
      <vt:lpstr>Mとfの測定（フィードバック入力による測定法）</vt:lpstr>
      <vt:lpstr>Mとfの測定（フィードバック入力による測定法）</vt:lpstr>
      <vt:lpstr>Mとfの測定（フィードバック入力による測定法）</vt:lpstr>
      <vt:lpstr>Mとfの決定</vt:lpstr>
      <vt:lpstr>……………………………………</vt:lpstr>
      <vt:lpstr>パラメータの検証（振り子の自由振動シミュレーション）</vt:lpstr>
      <vt:lpstr>パラメータの検証（台車のステップ応答シミュレーション）</vt:lpstr>
      <vt:lpstr>パラメータの検証（台車のフィードバックシミュレーション）</vt:lpstr>
      <vt:lpstr>目標値変更シミュレーション</vt:lpstr>
      <vt:lpstr>目標値変更シミュレーション</vt:lpstr>
      <vt:lpstr>目標値変更シミュレーション</vt:lpstr>
      <vt:lpstr>目標値変更シミュレーション</vt:lpstr>
      <vt:lpstr>目標値変更シミュレーション</vt:lpstr>
      <vt:lpstr>振り上げシミュレーション</vt:lpstr>
      <vt:lpstr>安定化制御実験</vt:lpstr>
      <vt:lpstr>目標値変更実験</vt:lpstr>
      <vt:lpstr>目標値変更実験</vt:lpstr>
      <vt:lpstr>目標値変更実験</vt:lpstr>
      <vt:lpstr>振り上げ制御実験</vt:lpstr>
      <vt:lpstr>実験とシミュレーションの比較</vt:lpstr>
      <vt:lpstr>実験とシミュレーションの比較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watanabe</cp:lastModifiedBy>
  <cp:revision>119</cp:revision>
  <dcterms:created xsi:type="dcterms:W3CDTF">2018-07-20T01:20:01Z</dcterms:created>
  <dcterms:modified xsi:type="dcterms:W3CDTF">2018-07-24T07:20:14Z</dcterms:modified>
</cp:coreProperties>
</file>