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Cocomat Pro Heavy" panose="020B0604020202020204" charset="0"/>
      <p:regular r:id="rId19"/>
    </p:embeddedFont>
    <p:embeddedFont>
      <p:font typeface="Montserrat" panose="00000500000000000000" pitchFamily="2" charset="0"/>
      <p:regular r:id="rId20"/>
    </p:embeddedFont>
    <p:embeddedFont>
      <p:font typeface="Montserrat Classic" panose="020B0604020202020204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Montserrat Semi-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b6e786dbb645735" providerId="LiveId" clId="{1946BD4E-F17F-43D5-A9FA-39255547F1D3}"/>
    <pc:docChg chg="delSld">
      <pc:chgData name="Rahul Kumar" userId="5b6e786dbb645735" providerId="LiveId" clId="{1946BD4E-F17F-43D5-A9FA-39255547F1D3}" dt="2023-12-01T06:03:24.666" v="0" actId="2696"/>
      <pc:docMkLst>
        <pc:docMk/>
      </pc:docMkLst>
      <pc:sldChg chg="del">
        <pc:chgData name="Rahul Kumar" userId="5b6e786dbb645735" providerId="LiveId" clId="{1946BD4E-F17F-43D5-A9FA-39255547F1D3}" dt="2023-12-01T06:03:24.666" v="0" actId="2696"/>
        <pc:sldMkLst>
          <pc:docMk/>
          <pc:sldMk cId="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0112" y="-6875490"/>
            <a:ext cx="13398375" cy="12377222"/>
          </a:xfrm>
          <a:custGeom>
            <a:avLst/>
            <a:gdLst/>
            <a:ahLst/>
            <a:cxnLst/>
            <a:rect l="l" t="t" r="r" b="b"/>
            <a:pathLst>
              <a:path w="13398375" h="12377222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179" r="-2118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627094" y="534271"/>
            <a:ext cx="7726011" cy="9752729"/>
          </a:xfrm>
          <a:custGeom>
            <a:avLst/>
            <a:gdLst/>
            <a:ahLst/>
            <a:cxnLst/>
            <a:rect l="l" t="t" r="r" b="b"/>
            <a:pathLst>
              <a:path w="7726011" h="9752729">
                <a:moveTo>
                  <a:pt x="7726011" y="0"/>
                </a:moveTo>
                <a:lnTo>
                  <a:pt x="0" y="0"/>
                </a:lnTo>
                <a:lnTo>
                  <a:pt x="0" y="9752729"/>
                </a:lnTo>
                <a:lnTo>
                  <a:pt x="7726011" y="9752729"/>
                </a:lnTo>
                <a:lnTo>
                  <a:pt x="77260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165401" y="694627"/>
            <a:ext cx="9492970" cy="416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HOMEOPATHIC</a:t>
            </a:r>
          </a:p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MEDICINE</a:t>
            </a:r>
          </a:p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ANALYSIS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6006557"/>
            <a:ext cx="18288000" cy="6906869"/>
          </a:xfrm>
          <a:custGeom>
            <a:avLst/>
            <a:gdLst/>
            <a:ahLst/>
            <a:cxnLst/>
            <a:rect l="l" t="t" r="r" b="b"/>
            <a:pathLst>
              <a:path w="18288000" h="6906869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089261" y="7792934"/>
            <a:ext cx="3770916" cy="2061434"/>
          </a:xfrm>
          <a:custGeom>
            <a:avLst/>
            <a:gdLst/>
            <a:ahLst/>
            <a:cxnLst/>
            <a:rect l="l" t="t" r="r" b="b"/>
            <a:pathLst>
              <a:path w="3770916" h="2061434">
                <a:moveTo>
                  <a:pt x="0" y="0"/>
                </a:moveTo>
                <a:lnTo>
                  <a:pt x="3770916" y="0"/>
                </a:lnTo>
                <a:lnTo>
                  <a:pt x="3770916" y="2061434"/>
                </a:lnTo>
                <a:lnTo>
                  <a:pt x="0" y="2061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634062">
            <a:off x="21644529" y="-5615746"/>
            <a:ext cx="10793046" cy="15539726"/>
          </a:xfrm>
          <a:custGeom>
            <a:avLst/>
            <a:gdLst/>
            <a:ahLst/>
            <a:cxnLst/>
            <a:rect l="l" t="t" r="r" b="b"/>
            <a:pathLst>
              <a:path w="10793046" h="15539726">
                <a:moveTo>
                  <a:pt x="0" y="0"/>
                </a:moveTo>
                <a:lnTo>
                  <a:pt x="10793046" y="0"/>
                </a:lnTo>
                <a:lnTo>
                  <a:pt x="10793046" y="15539726"/>
                </a:lnTo>
                <a:lnTo>
                  <a:pt x="0" y="1553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574011">
            <a:off x="-797154" y="7044140"/>
            <a:ext cx="5318158" cy="7256156"/>
          </a:xfrm>
          <a:custGeom>
            <a:avLst/>
            <a:gdLst/>
            <a:ahLst/>
            <a:cxnLst/>
            <a:rect l="l" t="t" r="r" b="b"/>
            <a:pathLst>
              <a:path w="5318158" h="7256156">
                <a:moveTo>
                  <a:pt x="0" y="0"/>
                </a:moveTo>
                <a:lnTo>
                  <a:pt x="5318158" y="0"/>
                </a:lnTo>
                <a:lnTo>
                  <a:pt x="5318158" y="7256156"/>
                </a:lnTo>
                <a:lnTo>
                  <a:pt x="0" y="7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41592" y="1279199"/>
            <a:ext cx="12973203" cy="153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268"/>
              </a:lnSpc>
              <a:spcBef>
                <a:spcPct val="0"/>
              </a:spcBef>
            </a:pPr>
            <a:r>
              <a:rPr lang="en-US" sz="8763">
                <a:solidFill>
                  <a:srgbClr val="05066D"/>
                </a:solidFill>
                <a:latin typeface="Cocomat Pro Heavy"/>
              </a:rPr>
              <a:t>CHALLENGES FACED</a:t>
            </a:r>
          </a:p>
        </p:txBody>
      </p:sp>
      <p:sp>
        <p:nvSpPr>
          <p:cNvPr id="5" name="Freeform 5"/>
          <p:cNvSpPr/>
          <p:nvPr/>
        </p:nvSpPr>
        <p:spPr>
          <a:xfrm>
            <a:off x="6205516" y="-2647963"/>
            <a:ext cx="16218559" cy="6663125"/>
          </a:xfrm>
          <a:custGeom>
            <a:avLst/>
            <a:gdLst/>
            <a:ahLst/>
            <a:cxnLst/>
            <a:rect l="l" t="t" r="r" b="b"/>
            <a:pathLst>
              <a:path w="16218559" h="6663125">
                <a:moveTo>
                  <a:pt x="0" y="0"/>
                </a:moveTo>
                <a:lnTo>
                  <a:pt x="16218559" y="0"/>
                </a:lnTo>
                <a:lnTo>
                  <a:pt x="16218559" y="6663124"/>
                </a:lnTo>
                <a:lnTo>
                  <a:pt x="0" y="6663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3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574011">
            <a:off x="5469149" y="-6276041"/>
            <a:ext cx="5318158" cy="7256156"/>
          </a:xfrm>
          <a:custGeom>
            <a:avLst/>
            <a:gdLst/>
            <a:ahLst/>
            <a:cxnLst/>
            <a:rect l="l" t="t" r="r" b="b"/>
            <a:pathLst>
              <a:path w="5318158" h="7256156">
                <a:moveTo>
                  <a:pt x="0" y="0"/>
                </a:moveTo>
                <a:lnTo>
                  <a:pt x="5318158" y="0"/>
                </a:lnTo>
                <a:lnTo>
                  <a:pt x="5318158" y="7256156"/>
                </a:lnTo>
                <a:lnTo>
                  <a:pt x="0" y="7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41592" y="2896292"/>
            <a:ext cx="16123239" cy="707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6"/>
              </a:lnSpc>
            </a:pPr>
            <a:r>
              <a:rPr lang="en-US" sz="3961" u="sng">
                <a:solidFill>
                  <a:srgbClr val="000000"/>
                </a:solidFill>
                <a:latin typeface="Montserrat Classic Bold"/>
              </a:rPr>
              <a:t>CHALLENGES FACED DURING THE PROJECT:</a:t>
            </a:r>
          </a:p>
          <a:p>
            <a:pPr>
              <a:lnSpc>
                <a:spcPts val="3897"/>
              </a:lnSpc>
            </a:pPr>
            <a:endParaRPr lang="en-US" sz="3961" u="sng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897"/>
              </a:lnSpc>
            </a:pPr>
            <a:endParaRPr lang="en-US" sz="3961" u="sng">
              <a:solidFill>
                <a:srgbClr val="000000"/>
              </a:solidFill>
              <a:latin typeface="Montserrat Classic Bold"/>
            </a:endParaRP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 Bold"/>
              </a:rPr>
              <a:t>LEARNING OF A NEW SKILL:</a:t>
            </a:r>
            <a:r>
              <a:rPr lang="en-US" sz="2783">
                <a:solidFill>
                  <a:srgbClr val="000000"/>
                </a:solidFill>
                <a:latin typeface="Montserrat Classic"/>
              </a:rPr>
              <a:t> WEB SCRAPPING (OPPORTUNITY AS WELL AS A CHALLENGE)</a:t>
            </a: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"/>
              </a:rPr>
              <a:t>TIMING: SOME OF THE MEMBERS OF OUR GROUP WERE WORKING PROFESSIONALS AND SOME WERE FULL-TIME STUDENTS COLLABORATING AT A PARTICULAR TIME WAS A BIT OF A CHALLENGE.</a:t>
            </a: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"/>
              </a:rPr>
              <a:t>DATA WAS TOO BIG TO RETRIEVE WE GOT DISCONNECTED FROM THE COMPANY’S SERVER A NUMBER OF TIMES.</a:t>
            </a: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"/>
              </a:rPr>
              <a:t>REQUIREMENT OF A STABLE NETWORK.</a:t>
            </a: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"/>
              </a:rPr>
              <a:t>FACE OFF WITH A REAL-LIFE PROJECT WAS CHALLENGING BUT GOT OUR HANDS ON THE TOOLS WELL.</a:t>
            </a:r>
          </a:p>
          <a:p>
            <a:pPr>
              <a:lnSpc>
                <a:spcPts val="3897"/>
              </a:lnSpc>
              <a:spcBef>
                <a:spcPct val="0"/>
              </a:spcBef>
            </a:pPr>
            <a:endParaRPr lang="en-US" sz="2783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97350" y="4050899"/>
            <a:ext cx="5910543" cy="6593912"/>
          </a:xfrm>
          <a:custGeom>
            <a:avLst/>
            <a:gdLst/>
            <a:ahLst/>
            <a:cxnLst/>
            <a:rect l="l" t="t" r="r" b="b"/>
            <a:pathLst>
              <a:path w="5910543" h="6593912">
                <a:moveTo>
                  <a:pt x="0" y="0"/>
                </a:moveTo>
                <a:lnTo>
                  <a:pt x="5910543" y="0"/>
                </a:lnTo>
                <a:lnTo>
                  <a:pt x="5910543" y="6593912"/>
                </a:lnTo>
                <a:lnTo>
                  <a:pt x="0" y="6593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769483" y="1343562"/>
            <a:ext cx="3770916" cy="2061434"/>
          </a:xfrm>
          <a:custGeom>
            <a:avLst/>
            <a:gdLst/>
            <a:ahLst/>
            <a:cxnLst/>
            <a:rect l="l" t="t" r="r" b="b"/>
            <a:pathLst>
              <a:path w="3770916" h="2061434">
                <a:moveTo>
                  <a:pt x="0" y="0"/>
                </a:moveTo>
                <a:lnTo>
                  <a:pt x="3770916" y="0"/>
                </a:lnTo>
                <a:lnTo>
                  <a:pt x="3770916" y="2061434"/>
                </a:lnTo>
                <a:lnTo>
                  <a:pt x="0" y="206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16501" y="5987141"/>
            <a:ext cx="3957689" cy="4114800"/>
          </a:xfrm>
          <a:custGeom>
            <a:avLst/>
            <a:gdLst/>
            <a:ahLst/>
            <a:cxnLst/>
            <a:rect l="l" t="t" r="r" b="b"/>
            <a:pathLst>
              <a:path w="3957689" h="4114800">
                <a:moveTo>
                  <a:pt x="0" y="0"/>
                </a:moveTo>
                <a:lnTo>
                  <a:pt x="3957689" y="0"/>
                </a:lnTo>
                <a:lnTo>
                  <a:pt x="39576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263146" y="3784199"/>
            <a:ext cx="11305040" cy="242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835"/>
              </a:lnSpc>
              <a:spcBef>
                <a:spcPct val="0"/>
              </a:spcBef>
            </a:pPr>
            <a:r>
              <a:rPr lang="en-US" sz="14168">
                <a:solidFill>
                  <a:srgbClr val="45467E"/>
                </a:solidFill>
                <a:latin typeface="Canva Sans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5272" y="-889902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64919" y="-10880"/>
            <a:ext cx="11777958" cy="187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5011"/>
              </a:lnSpc>
              <a:spcBef>
                <a:spcPct val="0"/>
              </a:spcBef>
            </a:pPr>
            <a:r>
              <a:rPr lang="en-US" sz="10722">
                <a:solidFill>
                  <a:srgbClr val="05066D"/>
                </a:solidFill>
                <a:latin typeface="Cocomat Pro Heavy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4919" y="1826188"/>
            <a:ext cx="17121702" cy="7631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Consultancy firm assisting a client in opening a homeopathic medicine store.</a:t>
            </a:r>
          </a:p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Database with two essential tables for medical information.</a:t>
            </a:r>
          </a:p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Goal: Develop an interactive dashboard for client use.</a:t>
            </a:r>
          </a:p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Dashboard Insights: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Number of medicines categorized by benefit areas.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Price ranges analysis.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Brand specialization overview.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Ingredient analysis for medicines.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Average cost estimation for ingredients.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Identification of highly-rated medicines.</a:t>
            </a:r>
          </a:p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Purpose: Enable informed stocking decisions for the client's store.</a:t>
            </a:r>
          </a:p>
          <a:p>
            <a:pPr>
              <a:lnSpc>
                <a:spcPts val="3466"/>
              </a:lnSpc>
              <a:spcBef>
                <a:spcPct val="0"/>
              </a:spcBef>
            </a:pPr>
            <a:endParaRPr lang="en-US" sz="3376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30093" y="5625717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35265" y="3334714"/>
            <a:ext cx="1313174" cy="1656527"/>
          </a:xfrm>
          <a:custGeom>
            <a:avLst/>
            <a:gdLst/>
            <a:ahLst/>
            <a:cxnLst/>
            <a:rect l="l" t="t" r="r" b="b"/>
            <a:pathLst>
              <a:path w="1313174" h="1656527">
                <a:moveTo>
                  <a:pt x="0" y="0"/>
                </a:moveTo>
                <a:lnTo>
                  <a:pt x="1313175" y="0"/>
                </a:lnTo>
                <a:lnTo>
                  <a:pt x="1313175" y="1656527"/>
                </a:lnTo>
                <a:lnTo>
                  <a:pt x="0" y="1656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80282" y="5457966"/>
            <a:ext cx="1268157" cy="1414780"/>
          </a:xfrm>
          <a:custGeom>
            <a:avLst/>
            <a:gdLst/>
            <a:ahLst/>
            <a:cxnLst/>
            <a:rect l="l" t="t" r="r" b="b"/>
            <a:pathLst>
              <a:path w="1268157" h="1414780">
                <a:moveTo>
                  <a:pt x="0" y="0"/>
                </a:moveTo>
                <a:lnTo>
                  <a:pt x="1268158" y="0"/>
                </a:lnTo>
                <a:lnTo>
                  <a:pt x="1268158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7339471"/>
            <a:ext cx="1992321" cy="1224372"/>
          </a:xfrm>
          <a:custGeom>
            <a:avLst/>
            <a:gdLst/>
            <a:ahLst/>
            <a:cxnLst/>
            <a:rect l="l" t="t" r="r" b="b"/>
            <a:pathLst>
              <a:path w="1992321" h="1224372">
                <a:moveTo>
                  <a:pt x="0" y="0"/>
                </a:moveTo>
                <a:lnTo>
                  <a:pt x="1992321" y="0"/>
                </a:lnTo>
                <a:lnTo>
                  <a:pt x="1992321" y="1224372"/>
                </a:lnTo>
                <a:lnTo>
                  <a:pt x="0" y="12243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259526" y="784772"/>
            <a:ext cx="11235803" cy="1311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570">
                <a:solidFill>
                  <a:srgbClr val="05066D"/>
                </a:solidFill>
                <a:latin typeface="Cocomat Pro Heavy"/>
              </a:rPr>
              <a:t>PROJECT EXECUTION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57319" y="3248989"/>
            <a:ext cx="11463413" cy="1482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4"/>
              </a:lnSpc>
              <a:spcBef>
                <a:spcPct val="0"/>
              </a:spcBef>
            </a:pPr>
            <a:r>
              <a:rPr lang="en-US" sz="4252">
                <a:solidFill>
                  <a:srgbClr val="337096"/>
                </a:solidFill>
                <a:latin typeface="Montserrat Classic Bold"/>
              </a:rPr>
              <a:t>SCRAPPING (USING PYTHON &amp; BEAUTIFUL SOUP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57319" y="5782135"/>
            <a:ext cx="11463413" cy="73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4"/>
              </a:lnSpc>
              <a:spcBef>
                <a:spcPct val="0"/>
              </a:spcBef>
            </a:pPr>
            <a:r>
              <a:rPr lang="en-US" sz="4252">
                <a:solidFill>
                  <a:srgbClr val="337096"/>
                </a:solidFill>
                <a:latin typeface="Montserrat Classic Bold"/>
              </a:rPr>
              <a:t>ANALYSIS &amp; FILTERING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57319" y="7615377"/>
            <a:ext cx="11463413" cy="73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4"/>
              </a:lnSpc>
              <a:spcBef>
                <a:spcPct val="0"/>
              </a:spcBef>
            </a:pPr>
            <a:r>
              <a:rPr lang="en-US" sz="4252">
                <a:solidFill>
                  <a:srgbClr val="337096"/>
                </a:solidFill>
                <a:latin typeface="Montserrat Classic Bold"/>
              </a:rPr>
              <a:t>PRESENTAION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02716" y="623148"/>
            <a:ext cx="6985284" cy="9663852"/>
          </a:xfrm>
          <a:custGeom>
            <a:avLst/>
            <a:gdLst/>
            <a:ahLst/>
            <a:cxnLst/>
            <a:rect l="l" t="t" r="r" b="b"/>
            <a:pathLst>
              <a:path w="6985284" h="9663852">
                <a:moveTo>
                  <a:pt x="0" y="0"/>
                </a:moveTo>
                <a:lnTo>
                  <a:pt x="6985284" y="0"/>
                </a:lnTo>
                <a:lnTo>
                  <a:pt x="6985284" y="9663852"/>
                </a:lnTo>
                <a:lnTo>
                  <a:pt x="0" y="966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874" y="876300"/>
            <a:ext cx="9036227" cy="1288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30"/>
              </a:lnSpc>
              <a:spcBef>
                <a:spcPct val="0"/>
              </a:spcBef>
            </a:pPr>
            <a:r>
              <a:rPr lang="en-US" sz="7378">
                <a:solidFill>
                  <a:srgbClr val="05066D"/>
                </a:solidFill>
                <a:latin typeface="Cocomat Pro Heavy"/>
              </a:rPr>
              <a:t>INSIGHTS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4643" y="3019585"/>
            <a:ext cx="12214324" cy="5170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 Bold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Most sold medicine 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-  Bakson’s Fevo Aid Syrup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Most used ingredient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Lycopodium Clavatum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Most common specific area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Eyes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Most reviewed brand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SBL Private Ltd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Average MRP of medicine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RS 181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Average cash generation per sale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RS 163</a:t>
            </a:r>
          </a:p>
          <a:p>
            <a:pPr algn="r">
              <a:lnSpc>
                <a:spcPts val="5879"/>
              </a:lnSpc>
            </a:pPr>
            <a:endParaRPr lang="en-US" sz="4199">
              <a:solidFill>
                <a:srgbClr val="05066D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894854" y="266565"/>
            <a:ext cx="12902185" cy="8761529"/>
            <a:chOff x="0" y="0"/>
            <a:chExt cx="17202913" cy="11682039"/>
          </a:xfrm>
        </p:grpSpPr>
        <p:sp>
          <p:nvSpPr>
            <p:cNvPr id="5" name="TextBox 5"/>
            <p:cNvSpPr txBox="1"/>
            <p:nvPr/>
          </p:nvSpPr>
          <p:spPr>
            <a:xfrm>
              <a:off x="8840673" y="-38100"/>
              <a:ext cx="1144191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count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8535873" y="162560"/>
              <a:ext cx="152400" cy="152400"/>
              <a:chOff x="6760849" y="-619760"/>
              <a:chExt cx="152400" cy="152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6760849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5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5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 rot="-2700000">
              <a:off x="1206751" y="10049942"/>
              <a:ext cx="1341834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Others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 rot="-2700000">
              <a:off x="2788474" y="9826277"/>
              <a:ext cx="70921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Eye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 rot="-2700000">
              <a:off x="3406443" y="10001813"/>
              <a:ext cx="120570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Joints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 rot="-2700000">
              <a:off x="3465806" y="10408731"/>
              <a:ext cx="2356644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Whole Body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 rot="-2700000">
              <a:off x="5825309" y="9862900"/>
              <a:ext cx="81280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Skin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 rot="-2700000">
              <a:off x="6449206" y="10035980"/>
              <a:ext cx="1302345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Throat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2700000">
              <a:off x="7661688" y="9965261"/>
              <a:ext cx="110232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Heart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 rot="-2700000">
              <a:off x="8156011" y="10192012"/>
              <a:ext cx="174367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Stomach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 rot="-2700000">
              <a:off x="9808704" y="9938951"/>
              <a:ext cx="102790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Head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 rot="-2700000">
              <a:off x="10582330" y="10050012"/>
              <a:ext cx="134203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Kidney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 rot="-2700000">
              <a:off x="11286850" y="10189697"/>
              <a:ext cx="1737122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Intestine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 rot="-2700000">
              <a:off x="13119252" y="9862198"/>
              <a:ext cx="81081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Hair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 rot="-2700000">
              <a:off x="13675567" y="10063272"/>
              <a:ext cx="1379538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Nerves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-2700000">
              <a:off x="15011186" y="9941547"/>
              <a:ext cx="1035248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Brain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 rot="-2700000">
              <a:off x="15400327" y="10211867"/>
              <a:ext cx="1799828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Pancreas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775023" y="782320"/>
              <a:ext cx="15427889" cy="8622532"/>
              <a:chOff x="0" y="0"/>
              <a:chExt cx="15427889" cy="862253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-6350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0" y="1718156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0" y="3442663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0" y="5167169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0" y="6891675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0" y="8616182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45244" y="505460"/>
              <a:ext cx="152658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25,000 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2229966"/>
              <a:ext cx="157182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20,000 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1991" y="3954473"/>
              <a:ext cx="151983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15,000 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6747" y="5678979"/>
              <a:ext cx="1565077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10,000 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68288" y="7403485"/>
              <a:ext cx="130353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5,000 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186855" y="9127992"/>
              <a:ext cx="384969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36" name="Group 36"/>
            <p:cNvGrpSpPr>
              <a:grpSpLocks noChangeAspect="1"/>
            </p:cNvGrpSpPr>
            <p:nvPr/>
          </p:nvGrpSpPr>
          <p:grpSpPr>
            <a:xfrm>
              <a:off x="1775023" y="2439774"/>
              <a:ext cx="15427889" cy="6965078"/>
              <a:chOff x="0" y="1657454"/>
              <a:chExt cx="15427889" cy="6965078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1657454"/>
                <a:ext cx="843391" cy="6965078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6965078">
                    <a:moveTo>
                      <a:pt x="0" y="6965078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696507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1041750" y="7370398"/>
                <a:ext cx="843391" cy="1252134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1252134">
                    <a:moveTo>
                      <a:pt x="0" y="1252134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1252134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2083500" y="7625970"/>
                <a:ext cx="843391" cy="996562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996562">
                    <a:moveTo>
                      <a:pt x="0" y="996562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996562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3125249" y="7739787"/>
                <a:ext cx="843392" cy="882745"/>
              </a:xfrm>
              <a:custGeom>
                <a:avLst/>
                <a:gdLst/>
                <a:ahLst/>
                <a:cxnLst/>
                <a:rect l="l" t="t" r="r" b="b"/>
                <a:pathLst>
                  <a:path w="843392" h="882745">
                    <a:moveTo>
                      <a:pt x="1" y="882745"/>
                    </a:moveTo>
                    <a:lnTo>
                      <a:pt x="1" y="67472"/>
                    </a:lnTo>
                    <a:cubicBezTo>
                      <a:pt x="0" y="49578"/>
                      <a:pt x="7109" y="32416"/>
                      <a:pt x="19762" y="19763"/>
                    </a:cubicBezTo>
                    <a:cubicBezTo>
                      <a:pt x="32416" y="7109"/>
                      <a:pt x="49577" y="0"/>
                      <a:pt x="67472" y="0"/>
                    </a:cubicBezTo>
                    <a:lnTo>
                      <a:pt x="775921" y="0"/>
                    </a:lnTo>
                    <a:cubicBezTo>
                      <a:pt x="793815" y="0"/>
                      <a:pt x="810977" y="7109"/>
                      <a:pt x="823631" y="19763"/>
                    </a:cubicBezTo>
                    <a:cubicBezTo>
                      <a:pt x="836284" y="32416"/>
                      <a:pt x="843392" y="49578"/>
                      <a:pt x="843392" y="67472"/>
                    </a:cubicBezTo>
                    <a:lnTo>
                      <a:pt x="843392" y="882745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4167000" y="7768414"/>
                <a:ext cx="843391" cy="854118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854118">
                    <a:moveTo>
                      <a:pt x="0" y="854118"/>
                    </a:moveTo>
                    <a:lnTo>
                      <a:pt x="0" y="67472"/>
                    </a:lnTo>
                    <a:cubicBezTo>
                      <a:pt x="0" y="49578"/>
                      <a:pt x="7108" y="32416"/>
                      <a:pt x="19761" y="19763"/>
                    </a:cubicBezTo>
                    <a:cubicBezTo>
                      <a:pt x="32415" y="7109"/>
                      <a:pt x="49576" y="0"/>
                      <a:pt x="67471" y="0"/>
                    </a:cubicBezTo>
                    <a:lnTo>
                      <a:pt x="775920" y="0"/>
                    </a:lnTo>
                    <a:cubicBezTo>
                      <a:pt x="793814" y="0"/>
                      <a:pt x="810976" y="7109"/>
                      <a:pt x="823629" y="19763"/>
                    </a:cubicBezTo>
                    <a:cubicBezTo>
                      <a:pt x="836282" y="32416"/>
                      <a:pt x="843391" y="49578"/>
                      <a:pt x="843391" y="67472"/>
                    </a:cubicBezTo>
                    <a:lnTo>
                      <a:pt x="843391" y="85411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2"/>
              <p:cNvSpPr/>
              <p:nvPr/>
            </p:nvSpPr>
            <p:spPr>
              <a:xfrm>
                <a:off x="5208750" y="7922585"/>
                <a:ext cx="843391" cy="699946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699946">
                    <a:moveTo>
                      <a:pt x="0" y="699947"/>
                    </a:moveTo>
                    <a:lnTo>
                      <a:pt x="0" y="67471"/>
                    </a:lnTo>
                    <a:cubicBezTo>
                      <a:pt x="0" y="30209"/>
                      <a:pt x="30207" y="0"/>
                      <a:pt x="67471" y="0"/>
                    </a:cubicBezTo>
                    <a:lnTo>
                      <a:pt x="775919" y="0"/>
                    </a:lnTo>
                    <a:cubicBezTo>
                      <a:pt x="813182" y="0"/>
                      <a:pt x="843391" y="30208"/>
                      <a:pt x="843391" y="67471"/>
                    </a:cubicBezTo>
                    <a:lnTo>
                      <a:pt x="843391" y="699947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6250499" y="8085724"/>
                <a:ext cx="843391" cy="536808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536808">
                    <a:moveTo>
                      <a:pt x="0" y="536808"/>
                    </a:moveTo>
                    <a:lnTo>
                      <a:pt x="0" y="67471"/>
                    </a:lnTo>
                    <a:cubicBezTo>
                      <a:pt x="0" y="30207"/>
                      <a:pt x="30208" y="0"/>
                      <a:pt x="67472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53680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7292249" y="8153669"/>
                <a:ext cx="843391" cy="468863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468863">
                    <a:moveTo>
                      <a:pt x="0" y="468863"/>
                    </a:moveTo>
                    <a:lnTo>
                      <a:pt x="0" y="67471"/>
                    </a:lnTo>
                    <a:cubicBezTo>
                      <a:pt x="0" y="30208"/>
                      <a:pt x="30209" y="0"/>
                      <a:pt x="67472" y="0"/>
                    </a:cubicBezTo>
                    <a:lnTo>
                      <a:pt x="775920" y="0"/>
                    </a:lnTo>
                    <a:cubicBezTo>
                      <a:pt x="793814" y="0"/>
                      <a:pt x="810976" y="7108"/>
                      <a:pt x="823629" y="19762"/>
                    </a:cubicBezTo>
                    <a:cubicBezTo>
                      <a:pt x="836283" y="32415"/>
                      <a:pt x="843392" y="49577"/>
                      <a:pt x="843392" y="67471"/>
                    </a:cubicBezTo>
                    <a:lnTo>
                      <a:pt x="843392" y="468863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8333999" y="8226444"/>
                <a:ext cx="843391" cy="396088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396088">
                    <a:moveTo>
                      <a:pt x="0" y="396088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39608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9375749" y="8287836"/>
                <a:ext cx="843391" cy="334696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334696">
                    <a:moveTo>
                      <a:pt x="0" y="334696"/>
                    </a:moveTo>
                    <a:lnTo>
                      <a:pt x="0" y="67471"/>
                    </a:lnTo>
                    <a:cubicBezTo>
                      <a:pt x="0" y="49577"/>
                      <a:pt x="7109" y="32415"/>
                      <a:pt x="19762" y="19762"/>
                    </a:cubicBezTo>
                    <a:cubicBezTo>
                      <a:pt x="32415" y="7108"/>
                      <a:pt x="49577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334696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10417499" y="8339571"/>
                <a:ext cx="843391" cy="282961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282961">
                    <a:moveTo>
                      <a:pt x="0" y="282961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282961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11459249" y="8345779"/>
                <a:ext cx="843391" cy="276753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276753">
                    <a:moveTo>
                      <a:pt x="0" y="276753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276753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12500998" y="8389237"/>
                <a:ext cx="843392" cy="233295"/>
              </a:xfrm>
              <a:custGeom>
                <a:avLst/>
                <a:gdLst/>
                <a:ahLst/>
                <a:cxnLst/>
                <a:rect l="l" t="t" r="r" b="b"/>
                <a:pathLst>
                  <a:path w="843392" h="233295">
                    <a:moveTo>
                      <a:pt x="0" y="233295"/>
                    </a:moveTo>
                    <a:lnTo>
                      <a:pt x="0" y="67471"/>
                    </a:lnTo>
                    <a:cubicBezTo>
                      <a:pt x="0" y="49577"/>
                      <a:pt x="7109" y="32415"/>
                      <a:pt x="19763" y="19761"/>
                    </a:cubicBezTo>
                    <a:cubicBezTo>
                      <a:pt x="32416" y="7108"/>
                      <a:pt x="49578" y="0"/>
                      <a:pt x="67472" y="0"/>
                    </a:cubicBezTo>
                    <a:lnTo>
                      <a:pt x="775920" y="0"/>
                    </a:lnTo>
                    <a:cubicBezTo>
                      <a:pt x="793815" y="0"/>
                      <a:pt x="810977" y="7108"/>
                      <a:pt x="823631" y="19761"/>
                    </a:cubicBezTo>
                    <a:cubicBezTo>
                      <a:pt x="836284" y="32415"/>
                      <a:pt x="843392" y="49577"/>
                      <a:pt x="843392" y="67471"/>
                    </a:cubicBezTo>
                    <a:lnTo>
                      <a:pt x="843392" y="233295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13542749" y="8404068"/>
                <a:ext cx="843390" cy="218464"/>
              </a:xfrm>
              <a:custGeom>
                <a:avLst/>
                <a:gdLst/>
                <a:ahLst/>
                <a:cxnLst/>
                <a:rect l="l" t="t" r="r" b="b"/>
                <a:pathLst>
                  <a:path w="843390" h="218464">
                    <a:moveTo>
                      <a:pt x="0" y="218464"/>
                    </a:moveTo>
                    <a:lnTo>
                      <a:pt x="0" y="67471"/>
                    </a:lnTo>
                    <a:cubicBezTo>
                      <a:pt x="0" y="49576"/>
                      <a:pt x="7108" y="32415"/>
                      <a:pt x="19761" y="19761"/>
                    </a:cubicBezTo>
                    <a:cubicBezTo>
                      <a:pt x="32415" y="7108"/>
                      <a:pt x="49576" y="0"/>
                      <a:pt x="67471" y="0"/>
                    </a:cubicBezTo>
                    <a:lnTo>
                      <a:pt x="775920" y="0"/>
                    </a:lnTo>
                    <a:cubicBezTo>
                      <a:pt x="813182" y="0"/>
                      <a:pt x="843390" y="30208"/>
                      <a:pt x="843390" y="67471"/>
                    </a:cubicBezTo>
                    <a:lnTo>
                      <a:pt x="843390" y="218464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14584499" y="8527887"/>
                <a:ext cx="843390" cy="94645"/>
              </a:xfrm>
              <a:custGeom>
                <a:avLst/>
                <a:gdLst/>
                <a:ahLst/>
                <a:cxnLst/>
                <a:rect l="l" t="t" r="r" b="b"/>
                <a:pathLst>
                  <a:path w="843390" h="94645">
                    <a:moveTo>
                      <a:pt x="0" y="94645"/>
                    </a:moveTo>
                    <a:lnTo>
                      <a:pt x="0" y="67471"/>
                    </a:lnTo>
                    <a:cubicBezTo>
                      <a:pt x="0" y="30208"/>
                      <a:pt x="30207" y="1"/>
                      <a:pt x="67470" y="0"/>
                    </a:cubicBezTo>
                    <a:lnTo>
                      <a:pt x="775918" y="0"/>
                    </a:lnTo>
                    <a:cubicBezTo>
                      <a:pt x="793813" y="0"/>
                      <a:pt x="810975" y="7108"/>
                      <a:pt x="823629" y="19762"/>
                    </a:cubicBezTo>
                    <a:cubicBezTo>
                      <a:pt x="836282" y="32415"/>
                      <a:pt x="843390" y="49577"/>
                      <a:pt x="843390" y="67471"/>
                    </a:cubicBezTo>
                    <a:lnTo>
                      <a:pt x="843390" y="94645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" name="TextBox 52"/>
          <p:cNvSpPr txBox="1"/>
          <p:nvPr/>
        </p:nvSpPr>
        <p:spPr>
          <a:xfrm>
            <a:off x="2409284" y="8951894"/>
            <a:ext cx="12995374" cy="646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Number of medicine available of different benefit area.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894854" y="9336572"/>
            <a:ext cx="15264765" cy="646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 Maximum number of times ingredient used in each benefit area..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452081" y="299695"/>
            <a:ext cx="10215613" cy="8856490"/>
            <a:chOff x="0" y="0"/>
            <a:chExt cx="13620818" cy="11808653"/>
          </a:xfrm>
        </p:grpSpPr>
        <p:sp>
          <p:nvSpPr>
            <p:cNvPr id="6" name="TextBox 6"/>
            <p:cNvSpPr txBox="1"/>
            <p:nvPr/>
          </p:nvSpPr>
          <p:spPr>
            <a:xfrm>
              <a:off x="9416953" y="481790"/>
              <a:ext cx="1090792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Eye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16.8%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142153" y="4802913"/>
              <a:ext cx="1121051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Joints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13.5%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29639" y="8868233"/>
              <a:ext cx="2191179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Whole Body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11.4%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540429" y="10797470"/>
              <a:ext cx="1028061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Skin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11.2%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900147" y="10205351"/>
              <a:ext cx="1210942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Throat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9.7%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866369" y="8183540"/>
              <a:ext cx="1024961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Heart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7.3%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029893"/>
              <a:ext cx="1621281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Stomach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5.9%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220411" y="4119077"/>
              <a:ext cx="955735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Head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5.1%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02524" y="2496161"/>
              <a:ext cx="1247843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Kidney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4.9%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884058" y="1250231"/>
              <a:ext cx="854479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Hair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4.2%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913606" y="-47625"/>
              <a:ext cx="1282677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Nerves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2.7%</a:t>
              </a:r>
            </a:p>
          </p:txBody>
        </p: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2366246" y="1042700"/>
              <a:ext cx="9564730" cy="9564730"/>
              <a:chOff x="0" y="0"/>
              <a:chExt cx="2540000" cy="254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270000" y="0"/>
                <a:ext cx="1136348" cy="986445"/>
              </a:xfrm>
              <a:custGeom>
                <a:avLst/>
                <a:gdLst/>
                <a:ahLst/>
                <a:cxnLst/>
                <a:rect l="l" t="t" r="r" b="b"/>
                <a:pathLst>
                  <a:path w="1136348" h="986445">
                    <a:moveTo>
                      <a:pt x="0" y="0"/>
                    </a:moveTo>
                    <a:lnTo>
                      <a:pt x="0" y="0"/>
                    </a:lnTo>
                    <a:cubicBezTo>
                      <a:pt x="481384" y="0"/>
                      <a:pt x="921390" y="272167"/>
                      <a:pt x="1136348" y="702891"/>
                    </a:cubicBezTo>
                    <a:lnTo>
                      <a:pt x="568174" y="986445"/>
                    </a:lnTo>
                    <a:cubicBezTo>
                      <a:pt x="460695" y="771083"/>
                      <a:pt x="240692" y="635000"/>
                      <a:pt x="0" y="6350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823292" y="646806"/>
                <a:ext cx="768987" cy="1101242"/>
              </a:xfrm>
              <a:custGeom>
                <a:avLst/>
                <a:gdLst/>
                <a:ahLst/>
                <a:cxnLst/>
                <a:rect l="l" t="t" r="r" b="b"/>
                <a:pathLst>
                  <a:path w="768987" h="1101242">
                    <a:moveTo>
                      <a:pt x="553292" y="0"/>
                    </a:moveTo>
                    <a:cubicBezTo>
                      <a:pt x="743213" y="337236"/>
                      <a:pt x="768988" y="742671"/>
                      <a:pt x="623301" y="1101242"/>
                    </a:cubicBezTo>
                    <a:lnTo>
                      <a:pt x="35004" y="862218"/>
                    </a:lnTo>
                    <a:cubicBezTo>
                      <a:pt x="107848" y="682932"/>
                      <a:pt x="94961" y="480215"/>
                      <a:pt x="0" y="31159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1555233" y="1479323"/>
                <a:ext cx="913782" cy="925344"/>
              </a:xfrm>
              <a:custGeom>
                <a:avLst/>
                <a:gdLst/>
                <a:ahLst/>
                <a:cxnLst/>
                <a:rect l="l" t="t" r="r" b="b"/>
                <a:pathLst>
                  <a:path w="913782" h="925344">
                    <a:moveTo>
                      <a:pt x="913782" y="209323"/>
                    </a:moveTo>
                    <a:cubicBezTo>
                      <a:pt x="805124" y="520521"/>
                      <a:pt x="579730" y="777283"/>
                      <a:pt x="285232" y="925344"/>
                    </a:cubicBezTo>
                    <a:lnTo>
                      <a:pt x="0" y="358011"/>
                    </a:lnTo>
                    <a:cubicBezTo>
                      <a:pt x="147248" y="283980"/>
                      <a:pt x="259946" y="155599"/>
                      <a:pt x="314274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968747" y="1822369"/>
                <a:ext cx="927715" cy="758149"/>
              </a:xfrm>
              <a:custGeom>
                <a:avLst/>
                <a:gdLst/>
                <a:ahLst/>
                <a:cxnLst/>
                <a:rect l="l" t="t" r="r" b="b"/>
                <a:pathLst>
                  <a:path w="927715" h="758149">
                    <a:moveTo>
                      <a:pt x="927715" y="552369"/>
                    </a:moveTo>
                    <a:cubicBezTo>
                      <a:pt x="646209" y="712002"/>
                      <a:pt x="314381" y="758148"/>
                      <a:pt x="0" y="681384"/>
                    </a:cubicBezTo>
                    <a:lnTo>
                      <a:pt x="150626" y="64507"/>
                    </a:lnTo>
                    <a:cubicBezTo>
                      <a:pt x="307817" y="102890"/>
                      <a:pt x="473731" y="79816"/>
                      <a:pt x="614484" y="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317405" y="1689959"/>
                <a:ext cx="832988" cy="827309"/>
              </a:xfrm>
              <a:custGeom>
                <a:avLst/>
                <a:gdLst/>
                <a:ahLst/>
                <a:cxnLst/>
                <a:rect l="l" t="t" r="r" b="b"/>
                <a:pathLst>
                  <a:path w="832988" h="827309">
                    <a:moveTo>
                      <a:pt x="713380" y="827308"/>
                    </a:moveTo>
                    <a:cubicBezTo>
                      <a:pt x="437025" y="774306"/>
                      <a:pt x="186099" y="631024"/>
                      <a:pt x="0" y="419959"/>
                    </a:cubicBezTo>
                    <a:lnTo>
                      <a:pt x="476297" y="0"/>
                    </a:lnTo>
                    <a:cubicBezTo>
                      <a:pt x="569347" y="105532"/>
                      <a:pt x="694810" y="177174"/>
                      <a:pt x="832988" y="203675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44740" y="1437061"/>
                <a:ext cx="770547" cy="719417"/>
              </a:xfrm>
              <a:custGeom>
                <a:avLst/>
                <a:gdLst/>
                <a:ahLst/>
                <a:cxnLst/>
                <a:rect l="l" t="t" r="r" b="b"/>
                <a:pathLst>
                  <a:path w="770547" h="719417">
                    <a:moveTo>
                      <a:pt x="315833" y="719417"/>
                    </a:moveTo>
                    <a:cubicBezTo>
                      <a:pt x="165392" y="565081"/>
                      <a:pt x="56703" y="374997"/>
                      <a:pt x="0" y="167062"/>
                    </a:cubicBezTo>
                    <a:lnTo>
                      <a:pt x="612630" y="0"/>
                    </a:lnTo>
                    <a:cubicBezTo>
                      <a:pt x="640982" y="103968"/>
                      <a:pt x="695326" y="199010"/>
                      <a:pt x="770547" y="276178"/>
                    </a:cubicBezTo>
                    <a:close/>
                  </a:path>
                </a:pathLst>
              </a:custGeom>
              <a:solidFill>
                <a:srgbClr val="5E396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1501" y="1140564"/>
                <a:ext cx="677987" cy="524378"/>
              </a:xfrm>
              <a:custGeom>
                <a:avLst/>
                <a:gdLst/>
                <a:ahLst/>
                <a:cxnLst/>
                <a:rect l="l" t="t" r="r" b="b"/>
                <a:pathLst>
                  <a:path w="677987" h="524378">
                    <a:moveTo>
                      <a:pt x="74471" y="524379"/>
                    </a:moveTo>
                    <a:cubicBezTo>
                      <a:pt x="19199" y="355455"/>
                      <a:pt x="0" y="176811"/>
                      <a:pt x="18114" y="0"/>
                    </a:cubicBezTo>
                    <a:lnTo>
                      <a:pt x="649808" y="64718"/>
                    </a:lnTo>
                    <a:cubicBezTo>
                      <a:pt x="640750" y="153123"/>
                      <a:pt x="650350" y="242445"/>
                      <a:pt x="677986" y="326907"/>
                    </a:cubicBezTo>
                    <a:close/>
                  </a:path>
                </a:pathLst>
              </a:custGeom>
              <a:solidFill>
                <a:srgbClr val="89527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1723" y="748520"/>
                <a:ext cx="689278" cy="488414"/>
              </a:xfrm>
              <a:custGeom>
                <a:avLst/>
                <a:gdLst/>
                <a:ahLst/>
                <a:cxnLst/>
                <a:rect l="l" t="t" r="r" b="b"/>
                <a:pathLst>
                  <a:path w="689278" h="488414">
                    <a:moveTo>
                      <a:pt x="0" y="455349"/>
                    </a:moveTo>
                    <a:cubicBezTo>
                      <a:pt x="8202" y="298040"/>
                      <a:pt x="45598" y="143631"/>
                      <a:pt x="110279" y="0"/>
                    </a:cubicBezTo>
                    <a:lnTo>
                      <a:pt x="689278" y="260740"/>
                    </a:lnTo>
                    <a:cubicBezTo>
                      <a:pt x="656938" y="332555"/>
                      <a:pt x="638240" y="409760"/>
                      <a:pt x="634138" y="488414"/>
                    </a:cubicBezTo>
                    <a:close/>
                  </a:path>
                </a:pathLst>
              </a:custGeom>
              <a:solidFill>
                <a:srgbClr val="B9728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87386" y="424154"/>
                <a:ext cx="708946" cy="614370"/>
              </a:xfrm>
              <a:custGeom>
                <a:avLst/>
                <a:gdLst/>
                <a:ahLst/>
                <a:cxnLst/>
                <a:rect l="l" t="t" r="r" b="b"/>
                <a:pathLst>
                  <a:path w="708946" h="614370">
                    <a:moveTo>
                      <a:pt x="0" y="382894"/>
                    </a:moveTo>
                    <a:cubicBezTo>
                      <a:pt x="55041" y="242291"/>
                      <a:pt x="134714" y="112630"/>
                      <a:pt x="235278" y="0"/>
                    </a:cubicBezTo>
                    <a:lnTo>
                      <a:pt x="708946" y="422923"/>
                    </a:lnTo>
                    <a:cubicBezTo>
                      <a:pt x="658664" y="479238"/>
                      <a:pt x="618828" y="544069"/>
                      <a:pt x="591307" y="614370"/>
                    </a:cubicBezTo>
                    <a:close/>
                  </a:path>
                </a:pathLst>
              </a:custGeom>
              <a:solidFill>
                <a:srgbClr val="E28385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281574" y="204966"/>
                <a:ext cx="642521" cy="666314"/>
              </a:xfrm>
              <a:custGeom>
                <a:avLst/>
                <a:gdLst/>
                <a:ahLst/>
                <a:cxnLst/>
                <a:rect l="l" t="t" r="r" b="b"/>
                <a:pathLst>
                  <a:path w="642521" h="666314">
                    <a:moveTo>
                      <a:pt x="0" y="267592"/>
                    </a:moveTo>
                    <a:cubicBezTo>
                      <a:pt x="84136" y="163306"/>
                      <a:pt x="184246" y="72991"/>
                      <a:pt x="296616" y="0"/>
                    </a:cubicBezTo>
                    <a:lnTo>
                      <a:pt x="642521" y="532517"/>
                    </a:lnTo>
                    <a:cubicBezTo>
                      <a:pt x="586336" y="569012"/>
                      <a:pt x="536281" y="614170"/>
                      <a:pt x="494213" y="666313"/>
                    </a:cubicBezTo>
                    <a:close/>
                  </a:path>
                </a:pathLst>
              </a:custGeom>
              <a:solidFill>
                <a:srgbClr val="FE927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525825" y="65843"/>
                <a:ext cx="542367" cy="689593"/>
              </a:xfrm>
              <a:custGeom>
                <a:avLst/>
                <a:gdLst/>
                <a:ahLst/>
                <a:cxnLst/>
                <a:rect l="l" t="t" r="r" b="b"/>
                <a:pathLst>
                  <a:path w="542367" h="689593">
                    <a:moveTo>
                      <a:pt x="0" y="175030"/>
                    </a:moveTo>
                    <a:cubicBezTo>
                      <a:pt x="104021" y="99810"/>
                      <a:pt x="218846" y="40797"/>
                      <a:pt x="340559" y="0"/>
                    </a:cubicBezTo>
                    <a:lnTo>
                      <a:pt x="542367" y="602079"/>
                    </a:lnTo>
                    <a:cubicBezTo>
                      <a:pt x="481510" y="622477"/>
                      <a:pt x="424098" y="651984"/>
                      <a:pt x="372087" y="689593"/>
                    </a:cubicBezTo>
                    <a:close/>
                  </a:path>
                </a:pathLst>
              </a:custGeom>
              <a:solidFill>
                <a:srgbClr val="FFA95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806705" y="15480"/>
                <a:ext cx="364451" cy="663280"/>
              </a:xfrm>
              <a:custGeom>
                <a:avLst/>
                <a:gdLst/>
                <a:ahLst/>
                <a:cxnLst/>
                <a:rect l="l" t="t" r="r" b="b"/>
                <a:pathLst>
                  <a:path w="364451" h="663280">
                    <a:moveTo>
                      <a:pt x="0" y="72040"/>
                    </a:moveTo>
                    <a:cubicBezTo>
                      <a:pt x="85665" y="38477"/>
                      <a:pt x="174724" y="14322"/>
                      <a:pt x="265608" y="0"/>
                    </a:cubicBezTo>
                    <a:lnTo>
                      <a:pt x="364451" y="627260"/>
                    </a:lnTo>
                    <a:cubicBezTo>
                      <a:pt x="319009" y="634421"/>
                      <a:pt x="274480" y="646498"/>
                      <a:pt x="231648" y="663280"/>
                    </a:cubicBezTo>
                    <a:close/>
                  </a:path>
                </a:pathLst>
              </a:custGeom>
              <a:solidFill>
                <a:srgbClr val="FFD04C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1009860" y="183"/>
                <a:ext cx="249353" cy="648281"/>
              </a:xfrm>
              <a:custGeom>
                <a:avLst/>
                <a:gdLst/>
                <a:ahLst/>
                <a:cxnLst/>
                <a:rect l="l" t="t" r="r" b="b"/>
                <a:pathLst>
                  <a:path w="249353" h="648281">
                    <a:moveTo>
                      <a:pt x="0" y="26745"/>
                    </a:moveTo>
                    <a:cubicBezTo>
                      <a:pt x="78499" y="10318"/>
                      <a:pt x="158378" y="1363"/>
                      <a:pt x="238566" y="0"/>
                    </a:cubicBezTo>
                    <a:lnTo>
                      <a:pt x="249353" y="634909"/>
                    </a:lnTo>
                    <a:cubicBezTo>
                      <a:pt x="209259" y="635590"/>
                      <a:pt x="169320" y="640067"/>
                      <a:pt x="130070" y="648281"/>
                    </a:cubicBezTo>
                    <a:close/>
                  </a:path>
                </a:pathLst>
              </a:custGeom>
              <a:solidFill>
                <a:srgbClr val="C6DE2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184989" y="0"/>
                <a:ext cx="84948" cy="636424"/>
              </a:xfrm>
              <a:custGeom>
                <a:avLst/>
                <a:gdLst/>
                <a:ahLst/>
                <a:cxnLst/>
                <a:rect l="l" t="t" r="r" b="b"/>
                <a:pathLst>
                  <a:path w="84948" h="636424">
                    <a:moveTo>
                      <a:pt x="0" y="2848"/>
                    </a:moveTo>
                    <a:cubicBezTo>
                      <a:pt x="28255" y="953"/>
                      <a:pt x="56565" y="3"/>
                      <a:pt x="84884" y="0"/>
                    </a:cubicBezTo>
                    <a:lnTo>
                      <a:pt x="84948" y="635000"/>
                    </a:lnTo>
                    <a:cubicBezTo>
                      <a:pt x="70788" y="635001"/>
                      <a:pt x="56633" y="635476"/>
                      <a:pt x="42505" y="636424"/>
                    </a:cubicBezTo>
                    <a:close/>
                  </a:path>
                </a:pathLst>
              </a:custGeom>
              <a:solidFill>
                <a:srgbClr val="58CB1E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9181" y="3961919"/>
            <a:ext cx="4538246" cy="6325081"/>
          </a:xfrm>
          <a:custGeom>
            <a:avLst/>
            <a:gdLst/>
            <a:ahLst/>
            <a:cxnLst/>
            <a:rect l="l" t="t" r="r" b="b"/>
            <a:pathLst>
              <a:path w="4538246" h="6325081">
                <a:moveTo>
                  <a:pt x="0" y="0"/>
                </a:moveTo>
                <a:lnTo>
                  <a:pt x="4538246" y="0"/>
                </a:lnTo>
                <a:lnTo>
                  <a:pt x="4538246" y="6325081"/>
                </a:lnTo>
                <a:lnTo>
                  <a:pt x="0" y="6325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593806" y="5939071"/>
            <a:ext cx="3957689" cy="4114800"/>
          </a:xfrm>
          <a:custGeom>
            <a:avLst/>
            <a:gdLst/>
            <a:ahLst/>
            <a:cxnLst/>
            <a:rect l="l" t="t" r="r" b="b"/>
            <a:pathLst>
              <a:path w="3957689" h="4114800">
                <a:moveTo>
                  <a:pt x="0" y="0"/>
                </a:moveTo>
                <a:lnTo>
                  <a:pt x="3957689" y="0"/>
                </a:lnTo>
                <a:lnTo>
                  <a:pt x="39576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639312"/>
            <a:ext cx="12792825" cy="755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8"/>
              </a:lnSpc>
            </a:pPr>
            <a:r>
              <a:rPr lang="en-US" sz="2891">
                <a:solidFill>
                  <a:srgbClr val="000000"/>
                </a:solidFill>
                <a:latin typeface="Montserrat Semi-Bold"/>
              </a:rPr>
              <a:t>   </a:t>
            </a:r>
            <a:r>
              <a:rPr lang="en-US" sz="2891" u="sng">
                <a:solidFill>
                  <a:srgbClr val="000000"/>
                </a:solidFill>
                <a:latin typeface="Montserrat Semi-Bold"/>
              </a:rPr>
              <a:t>Sale Insights:</a:t>
            </a:r>
          </a:p>
          <a:p>
            <a:pPr marL="624365" lvl="1" indent="-312182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Higher sales of throat and head medicines indicate potential pollution or high population density areas, e.g., Mumbai and Delhi.</a:t>
            </a:r>
          </a:p>
          <a:p>
            <a:pPr>
              <a:lnSpc>
                <a:spcPts val="4048"/>
              </a:lnSpc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   </a:t>
            </a:r>
            <a:r>
              <a:rPr lang="en-US" sz="2891" u="sng">
                <a:solidFill>
                  <a:srgbClr val="000000"/>
                </a:solidFill>
                <a:latin typeface="Montserrat Semi-Bold"/>
              </a:rPr>
              <a:t>Inventory Strategy:</a:t>
            </a:r>
          </a:p>
          <a:p>
            <a:pPr marL="624365" lvl="1" indent="-312182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Consider stocking a significant inventory in areas like Mumbai and Delhi due to high demand for throat and head medicines.</a:t>
            </a:r>
          </a:p>
          <a:p>
            <a:pPr>
              <a:lnSpc>
                <a:spcPts val="4048"/>
              </a:lnSpc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   </a:t>
            </a:r>
            <a:r>
              <a:rPr lang="en-US" sz="2891" u="sng">
                <a:solidFill>
                  <a:srgbClr val="000000"/>
                </a:solidFill>
                <a:latin typeface="Montserrat Semi-Bold"/>
              </a:rPr>
              <a:t>Urban Market Preferences:</a:t>
            </a:r>
          </a:p>
          <a:p>
            <a:pPr marL="624365" lvl="1" indent="-312182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Metropolitan cities (e.g., Mumbai, Bangalore, Chennai) with a corporate youth population tend to prefer ayurvedic ingredient-based medicines, so factor this into store offerings.</a:t>
            </a:r>
          </a:p>
          <a:p>
            <a:pPr>
              <a:lnSpc>
                <a:spcPts val="4048"/>
              </a:lnSpc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   </a:t>
            </a:r>
            <a:r>
              <a:rPr lang="en-US" sz="2891" u="sng">
                <a:solidFill>
                  <a:srgbClr val="000000"/>
                </a:solidFill>
                <a:latin typeface="Montserrat Semi-Bold"/>
              </a:rPr>
              <a:t>Western States Focus:</a:t>
            </a:r>
          </a:p>
          <a:p>
            <a:pPr>
              <a:lnSpc>
                <a:spcPts val="4048"/>
              </a:lnSpc>
            </a:pPr>
            <a:endParaRPr lang="en-US" sz="2891" u="sng">
              <a:solidFill>
                <a:srgbClr val="000000"/>
              </a:solidFill>
              <a:latin typeface="Montserrat Semi-Bold"/>
            </a:endParaRPr>
          </a:p>
          <a:p>
            <a:pPr marL="624365" lvl="1" indent="-312182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In states like Gujarat and Rajasthan, where a majority are vegetarians, prioritize natural medicines in the inventory.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6375" y="175247"/>
            <a:ext cx="14962823" cy="120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u="sng">
                <a:solidFill>
                  <a:srgbClr val="000000"/>
                </a:solidFill>
                <a:latin typeface="Canva Sans Bold"/>
              </a:rPr>
              <a:t>Our approach toward the Analysis</a:t>
            </a:r>
            <a:r>
              <a:rPr lang="en-US" sz="70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9181" y="3961919"/>
            <a:ext cx="4538246" cy="6325081"/>
          </a:xfrm>
          <a:custGeom>
            <a:avLst/>
            <a:gdLst/>
            <a:ahLst/>
            <a:cxnLst/>
            <a:rect l="l" t="t" r="r" b="b"/>
            <a:pathLst>
              <a:path w="4538246" h="6325081">
                <a:moveTo>
                  <a:pt x="0" y="0"/>
                </a:moveTo>
                <a:lnTo>
                  <a:pt x="4538246" y="0"/>
                </a:lnTo>
                <a:lnTo>
                  <a:pt x="4538246" y="6325081"/>
                </a:lnTo>
                <a:lnTo>
                  <a:pt x="0" y="6325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55662" y="5359702"/>
            <a:ext cx="3877860" cy="4596601"/>
          </a:xfrm>
          <a:custGeom>
            <a:avLst/>
            <a:gdLst/>
            <a:ahLst/>
            <a:cxnLst/>
            <a:rect l="l" t="t" r="r" b="b"/>
            <a:pathLst>
              <a:path w="3877860" h="4596601">
                <a:moveTo>
                  <a:pt x="0" y="0"/>
                </a:moveTo>
                <a:lnTo>
                  <a:pt x="3877860" y="0"/>
                </a:lnTo>
                <a:lnTo>
                  <a:pt x="3877860" y="4596601"/>
                </a:lnTo>
                <a:lnTo>
                  <a:pt x="0" y="4596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19175" y="971550"/>
            <a:ext cx="13636487" cy="784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8"/>
              </a:lnSpc>
            </a:pPr>
            <a:endParaRPr/>
          </a:p>
          <a:p>
            <a:pPr marL="689133" lvl="1" indent="-344567">
              <a:lnSpc>
                <a:spcPts val="4468"/>
              </a:lnSpc>
              <a:buFont typeface="Arial"/>
              <a:buChar char="•"/>
            </a:pPr>
            <a:r>
              <a:rPr lang="en-US" sz="3191" u="sng">
                <a:solidFill>
                  <a:srgbClr val="000000"/>
                </a:solidFill>
                <a:latin typeface="Montserrat Semi-Bold"/>
              </a:rPr>
              <a:t>Northern States Approach:</a:t>
            </a:r>
          </a:p>
          <a:p>
            <a:pPr marL="1378267" lvl="2" indent="-459422">
              <a:lnSpc>
                <a:spcPts val="4468"/>
              </a:lnSpc>
              <a:buFont typeface="Arial"/>
              <a:buChar char="⚬"/>
            </a:pPr>
            <a:r>
              <a:rPr lang="en-US" sz="3191">
                <a:solidFill>
                  <a:srgbClr val="000000"/>
                </a:solidFill>
                <a:latin typeface="Montserrat"/>
              </a:rPr>
              <a:t>Northern states like Haryana and Punjab prefer homemade desi remedies (dadi ke nuskhe), so focus on creating brand awareness and value in these regions.</a:t>
            </a:r>
          </a:p>
          <a:p>
            <a:pPr marL="689133" lvl="1" indent="-344567">
              <a:lnSpc>
                <a:spcPts val="4468"/>
              </a:lnSpc>
              <a:buFont typeface="Arial"/>
              <a:buChar char="•"/>
            </a:pPr>
            <a:r>
              <a:rPr lang="en-US" sz="3191" u="sng">
                <a:solidFill>
                  <a:srgbClr val="000000"/>
                </a:solidFill>
                <a:latin typeface="Montserrat Semi-Bold"/>
              </a:rPr>
              <a:t>Brand Impact and 1mg:</a:t>
            </a:r>
          </a:p>
          <a:p>
            <a:pPr marL="1378267" lvl="2" indent="-459422">
              <a:lnSpc>
                <a:spcPts val="4468"/>
              </a:lnSpc>
              <a:buFont typeface="Arial"/>
              <a:buChar char="⚬"/>
            </a:pPr>
            <a:r>
              <a:rPr lang="en-US" sz="3191">
                <a:solidFill>
                  <a:srgbClr val="000000"/>
                </a:solidFill>
                <a:latin typeface="Montserrat"/>
              </a:rPr>
              <a:t>Highlight the success of 1mg, especially since it's a part of the TATA group, as an example of a company doing well across different regions.</a:t>
            </a:r>
          </a:p>
          <a:p>
            <a:pPr marL="689133" lvl="1" indent="-344567">
              <a:lnSpc>
                <a:spcPts val="4468"/>
              </a:lnSpc>
              <a:buFont typeface="Arial"/>
              <a:buChar char="•"/>
            </a:pPr>
            <a:r>
              <a:rPr lang="en-US" sz="3191" u="sng">
                <a:solidFill>
                  <a:srgbClr val="000000"/>
                </a:solidFill>
                <a:latin typeface="Montserrat Semi-Bold"/>
              </a:rPr>
              <a:t>Revolutionary Change:</a:t>
            </a:r>
          </a:p>
          <a:p>
            <a:pPr marL="1378267" lvl="2" indent="-459422">
              <a:lnSpc>
                <a:spcPts val="4468"/>
              </a:lnSpc>
              <a:buFont typeface="Arial"/>
              <a:buChar char="⚬"/>
            </a:pPr>
            <a:r>
              <a:rPr lang="en-US" sz="3191">
                <a:solidFill>
                  <a:srgbClr val="000000"/>
                </a:solidFill>
                <a:latin typeface="Montserrat"/>
              </a:rPr>
              <a:t>Acknowledge the positive impact of companies like 1mg in revolutionizing doorstep medical services, emphasizing the importance of such services in the industry.</a:t>
            </a:r>
          </a:p>
          <a:p>
            <a:pPr>
              <a:lnSpc>
                <a:spcPts val="4468"/>
              </a:lnSpc>
            </a:pPr>
            <a:endParaRPr lang="en-US" sz="319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9181" y="3961919"/>
            <a:ext cx="4538246" cy="6325081"/>
          </a:xfrm>
          <a:custGeom>
            <a:avLst/>
            <a:gdLst/>
            <a:ahLst/>
            <a:cxnLst/>
            <a:rect l="l" t="t" r="r" b="b"/>
            <a:pathLst>
              <a:path w="4538246" h="6325081">
                <a:moveTo>
                  <a:pt x="0" y="0"/>
                </a:moveTo>
                <a:lnTo>
                  <a:pt x="4538246" y="0"/>
                </a:lnTo>
                <a:lnTo>
                  <a:pt x="4538246" y="6325081"/>
                </a:lnTo>
                <a:lnTo>
                  <a:pt x="0" y="6325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55662" y="5359702"/>
            <a:ext cx="3877860" cy="4596601"/>
          </a:xfrm>
          <a:custGeom>
            <a:avLst/>
            <a:gdLst/>
            <a:ahLst/>
            <a:cxnLst/>
            <a:rect l="l" t="t" r="r" b="b"/>
            <a:pathLst>
              <a:path w="3877860" h="4596601">
                <a:moveTo>
                  <a:pt x="0" y="0"/>
                </a:moveTo>
                <a:lnTo>
                  <a:pt x="3877860" y="0"/>
                </a:lnTo>
                <a:lnTo>
                  <a:pt x="3877860" y="4596601"/>
                </a:lnTo>
                <a:lnTo>
                  <a:pt x="0" y="4596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422401" y="125217"/>
            <a:ext cx="1652713" cy="903483"/>
          </a:xfrm>
          <a:custGeom>
            <a:avLst/>
            <a:gdLst/>
            <a:ahLst/>
            <a:cxnLst/>
            <a:rect l="l" t="t" r="r" b="b"/>
            <a:pathLst>
              <a:path w="1652713" h="903483">
                <a:moveTo>
                  <a:pt x="0" y="0"/>
                </a:moveTo>
                <a:lnTo>
                  <a:pt x="1652713" y="0"/>
                </a:lnTo>
                <a:lnTo>
                  <a:pt x="1652713" y="903483"/>
                </a:lnTo>
                <a:lnTo>
                  <a:pt x="0" y="903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48966" y="1028700"/>
            <a:ext cx="16790068" cy="8927603"/>
          </a:xfrm>
          <a:custGeom>
            <a:avLst/>
            <a:gdLst/>
            <a:ahLst/>
            <a:cxnLst/>
            <a:rect l="l" t="t" r="r" b="b"/>
            <a:pathLst>
              <a:path w="16790068" h="8927603">
                <a:moveTo>
                  <a:pt x="0" y="0"/>
                </a:moveTo>
                <a:lnTo>
                  <a:pt x="16790068" y="0"/>
                </a:lnTo>
                <a:lnTo>
                  <a:pt x="16790068" y="8927603"/>
                </a:lnTo>
                <a:lnTo>
                  <a:pt x="0" y="89276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50" t="-2133" r="-4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341164" y="-123825"/>
            <a:ext cx="556757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Canva Sans Bold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Custom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Montserrat Semi-Bold</vt:lpstr>
      <vt:lpstr>Montserrat</vt:lpstr>
      <vt:lpstr>Calibri</vt:lpstr>
      <vt:lpstr>Arial</vt:lpstr>
      <vt:lpstr>Cocomat Pro Heavy</vt:lpstr>
      <vt:lpstr>Canva Sans</vt:lpstr>
      <vt:lpstr>Montserrat Classic Bold</vt:lpstr>
      <vt:lpstr>Montserrat Classic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blue creative modern medical clinic presentation</dc:title>
  <cp:lastModifiedBy>Rahul Kumar</cp:lastModifiedBy>
  <cp:revision>1</cp:revision>
  <dcterms:created xsi:type="dcterms:W3CDTF">2006-08-16T00:00:00Z</dcterms:created>
  <dcterms:modified xsi:type="dcterms:W3CDTF">2023-12-01T06:03:33Z</dcterms:modified>
  <dc:identifier>DAFtwpkaNek</dc:identifier>
</cp:coreProperties>
</file>