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67" d="100"/>
          <a:sy n="67" d="100"/>
        </p:scale>
        <p:origin x="14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400716193" r:id="rId1"/>
  </p:sldLayoutIdLst>
  <p:txStyles>
    <p:titleStyle>
      <a:lvl1pPr algn="ctr">
        <a:defRPr sz="4400" kern="1200">
          <a:solidFill>
            <a:schemeClr val="lt1"/>
          </a:solidFill>
        </a:defRPr>
      </a:lvl1pPr>
      <a:extLst/>
    </p:titleStyle>
    <p:bodyStyle>
      <a:lvl1pPr indent="-324900" algn="ctr">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7096"/>
          <a:ext cx="9144000" cy="6010596"/>
          <a:chOff x="0" y="867096"/>
          <a:chExt cx="9144000" cy="6010596"/>
        </a:xfrm>
      </p:grpSpPr>
      <p:pic>
        <p:nvPicPr>
          <p:cNvPr id="2" name="Slide"/>
          <p:cNvPicPr>
            <a:picLocks noChangeAspect="1"/>
          </p:cNvPicPr>
          <p:nvPr/>
        </p:nvPicPr>
        <p:blipFill>
          <a:blip r:embed="rId2"/>
          <a:stretch>
            <a:fillRect/>
          </a:stretch>
        </p:blipFill>
        <p:spPr>
          <a:xfrm>
            <a:off x="36512" y="661764"/>
            <a:ext cx="9144000" cy="5143500"/>
          </a:xfrm>
          <a:prstGeom prst="rect">
            <a:avLst/>
          </a:prstGeom>
        </p:spPr>
      </p:pic>
      <p:sp>
        <p:nvSpPr>
          <p:cNvPr id="6" name="Rectangle 5">
            <a:extLst>
              <a:ext uri="{FF2B5EF4-FFF2-40B4-BE49-F238E27FC236}">
                <a16:creationId xmlns:a16="http://schemas.microsoft.com/office/drawing/2014/main" id="{7AD8060D-5250-446F-40C9-C92043AF627B}"/>
              </a:ext>
            </a:extLst>
          </p:cNvPr>
          <p:cNvSpPr/>
          <p:nvPr/>
        </p:nvSpPr>
        <p:spPr>
          <a:xfrm>
            <a:off x="4788024" y="2276872"/>
            <a:ext cx="2304256" cy="28803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err="1">
                <a:solidFill>
                  <a:schemeClr val="tx1"/>
                </a:solidFill>
              </a:rPr>
              <a:t>S.Ryyan</a:t>
            </a:r>
            <a:r>
              <a:rPr lang="en-IN" sz="2800" b="1" dirty="0">
                <a:solidFill>
                  <a:schemeClr val="tx1"/>
                </a:solidFill>
              </a:rPr>
              <a:t> Shifa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7096"/>
          <a:ext cx="9144000" cy="6010596"/>
          <a:chOff x="0" y="867096"/>
          <a:chExt cx="9144000" cy="6010596"/>
        </a:xfrm>
      </p:grpSpPr>
      <p:pic>
        <p:nvPicPr>
          <p:cNvPr id="2" name="Slide"/>
          <p:cNvPicPr>
            <a:picLocks noChangeAspect="1"/>
          </p:cNvPicPr>
          <p:nvPr/>
        </p:nvPicPr>
        <p:blipFill>
          <a:blip r:embed="rId2"/>
          <a:stretch>
            <a:fillRect/>
          </a:stretch>
        </p:blipFill>
        <p:spPr>
          <a:xfrm>
            <a:off x="0" y="867096"/>
            <a:ext cx="9144000" cy="5143500"/>
          </a:xfrm>
          <a:prstGeom prst="rect">
            <a:avLst/>
          </a:prstGeom>
        </p:spPr>
      </p:pic>
      <p:sp>
        <p:nvSpPr>
          <p:cNvPr id="3" name="TextBox 2">
            <a:extLst>
              <a:ext uri="{FF2B5EF4-FFF2-40B4-BE49-F238E27FC236}">
                <a16:creationId xmlns:a16="http://schemas.microsoft.com/office/drawing/2014/main" id="{6BD9CCFC-ACA3-C0C3-C421-FAFE1B271F7D}"/>
              </a:ext>
            </a:extLst>
          </p:cNvPr>
          <p:cNvSpPr txBox="1"/>
          <p:nvPr/>
        </p:nvSpPr>
        <p:spPr>
          <a:xfrm>
            <a:off x="467544" y="1720840"/>
            <a:ext cx="6264696" cy="3416320"/>
          </a:xfrm>
          <a:prstGeom prst="rect">
            <a:avLst/>
          </a:prstGeom>
          <a:noFill/>
        </p:spPr>
        <p:txBody>
          <a:bodyPr wrap="square" rtlCol="0">
            <a:spAutoFit/>
          </a:bodyPr>
          <a:lstStyle/>
          <a:p>
            <a:r>
              <a:rPr lang="en-US" b="0" i="0" dirty="0">
                <a:solidFill>
                  <a:srgbClr val="222222"/>
                </a:solidFill>
                <a:effectLst/>
                <a:latin typeface="Times New Roman" panose="02020603050405020304" pitchFamily="18" charset="0"/>
                <a:cs typeface="Times New Roman" panose="02020603050405020304" pitchFamily="18" charset="0"/>
              </a:rPr>
              <a:t>The result of the solution for determining customer creditworthiness with decision trees would be a predictive model that accurately assesses whether a customer is likely to be creditworthy based on various attributes. Here are some specific outcomes and results that can be expected:</a:t>
            </a:r>
          </a:p>
          <a:p>
            <a:pPr marL="342900" indent="-342900">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Model Performance Metrics</a:t>
            </a:r>
            <a:endParaRPr lang="en-US" dirty="0">
              <a:solidFill>
                <a:srgbClr val="22222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i="0" dirty="0">
                <a:solidFill>
                  <a:srgbClr val="222222"/>
                </a:solidFill>
                <a:effectLst/>
                <a:latin typeface="Times New Roman" panose="02020603050405020304" pitchFamily="18" charset="0"/>
                <a:cs typeface="Times New Roman" panose="02020603050405020304" pitchFamily="18" charset="0"/>
              </a:rPr>
              <a:t>Interpretation of the Decision Tree Model</a:t>
            </a:r>
          </a:p>
          <a:p>
            <a:pPr marL="342900" indent="-342900">
              <a:buFont typeface="Arial" panose="020B0604020202020204" pitchFamily="34" charset="0"/>
              <a:buChar char="•"/>
            </a:pPr>
            <a:r>
              <a:rPr lang="en-US" b="1" i="0" dirty="0">
                <a:solidFill>
                  <a:srgbClr val="222222"/>
                </a:solidFill>
                <a:effectLst/>
                <a:latin typeface="Times New Roman" panose="02020603050405020304" pitchFamily="18" charset="0"/>
                <a:cs typeface="Times New Roman" panose="02020603050405020304" pitchFamily="18" charset="0"/>
              </a:rPr>
              <a:t>Visualization of the Decision Tree</a:t>
            </a:r>
            <a:endParaRPr lang="en-US" b="1" dirty="0">
              <a:solidFill>
                <a:srgbClr val="22222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Model Deployment and Integration</a:t>
            </a:r>
            <a:endParaRPr lang="en-US" b="1"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Validation and Monitoring</a:t>
            </a:r>
            <a:endParaRPr lang="en-US" b="1" dirty="0">
              <a:solidFill>
                <a:srgbClr val="22222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i="0" dirty="0">
                <a:solidFill>
                  <a:srgbClr val="222222"/>
                </a:solidFill>
                <a:effectLst/>
                <a:latin typeface="Times New Roman" panose="02020603050405020304" pitchFamily="18" charset="0"/>
                <a:cs typeface="Times New Roman" panose="02020603050405020304" pitchFamily="18" charset="0"/>
              </a:rPr>
              <a:t>Impact on Lending Decisions and Risk Management</a:t>
            </a:r>
          </a:p>
          <a:p>
            <a:pPr marL="342900" indent="-342900">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Customer Outcomes and Satisfaction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7096"/>
          <a:ext cx="9144000" cy="6010596"/>
          <a:chOff x="0" y="867096"/>
          <a:chExt cx="9144000" cy="6010596"/>
        </a:xfrm>
      </p:grpSpPr>
      <p:pic>
        <p:nvPicPr>
          <p:cNvPr id="2" name="Slide"/>
          <p:cNvPicPr>
            <a:picLocks noChangeAspect="1"/>
          </p:cNvPicPr>
          <p:nvPr/>
        </p:nvPicPr>
        <p:blipFill>
          <a:blip r:embed="rId2"/>
          <a:stretch>
            <a:fillRect/>
          </a:stretch>
        </p:blipFill>
        <p:spPr>
          <a:xfrm>
            <a:off x="0" y="639485"/>
            <a:ext cx="9144000" cy="5143500"/>
          </a:xfrm>
          <a:prstGeom prst="rect">
            <a:avLst/>
          </a:prstGeom>
        </p:spPr>
      </p:pic>
      <p:sp>
        <p:nvSpPr>
          <p:cNvPr id="3" name="TextBox 2">
            <a:extLst>
              <a:ext uri="{FF2B5EF4-FFF2-40B4-BE49-F238E27FC236}">
                <a16:creationId xmlns:a16="http://schemas.microsoft.com/office/drawing/2014/main" id="{79B7648A-4C60-FECB-92C7-04069C1E3735}"/>
              </a:ext>
            </a:extLst>
          </p:cNvPr>
          <p:cNvSpPr txBox="1"/>
          <p:nvPr/>
        </p:nvSpPr>
        <p:spPr>
          <a:xfrm>
            <a:off x="1763688" y="2564904"/>
            <a:ext cx="432048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Determining Customer Creditworthiness with Decision Trees</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7096"/>
          <a:ext cx="9144000" cy="6010596"/>
          <a:chOff x="0" y="867096"/>
          <a:chExt cx="9144000" cy="6010596"/>
        </a:xfrm>
      </p:grpSpPr>
      <p:pic>
        <p:nvPicPr>
          <p:cNvPr id="2" name="Slide"/>
          <p:cNvPicPr>
            <a:picLocks noChangeAspect="1"/>
          </p:cNvPicPr>
          <p:nvPr/>
        </p:nvPicPr>
        <p:blipFill>
          <a:blip r:embed="rId2"/>
          <a:stretch>
            <a:fillRect/>
          </a:stretch>
        </p:blipFill>
        <p:spPr>
          <a:xfrm>
            <a:off x="0" y="692696"/>
            <a:ext cx="9144000" cy="5143500"/>
          </a:xfrm>
          <a:prstGeom prst="rect">
            <a:avLst/>
          </a:prstGeom>
        </p:spPr>
      </p:pic>
      <p:sp>
        <p:nvSpPr>
          <p:cNvPr id="5" name="TextBox 4">
            <a:extLst>
              <a:ext uri="{FF2B5EF4-FFF2-40B4-BE49-F238E27FC236}">
                <a16:creationId xmlns:a16="http://schemas.microsoft.com/office/drawing/2014/main" id="{7FF57B04-5352-54D0-EE95-663220538121}"/>
              </a:ext>
            </a:extLst>
          </p:cNvPr>
          <p:cNvSpPr txBox="1"/>
          <p:nvPr/>
        </p:nvSpPr>
        <p:spPr>
          <a:xfrm>
            <a:off x="1763688" y="1916832"/>
            <a:ext cx="5472608" cy="3139321"/>
          </a:xfrm>
          <a:prstGeom prst="rect">
            <a:avLst/>
          </a:prstGeom>
          <a:noFill/>
        </p:spPr>
        <p:txBody>
          <a:bodyPr wrap="square" rtlCol="0">
            <a:spAutoFit/>
          </a:bodyPr>
          <a:lstStyle/>
          <a:p>
            <a:pPr marL="342900" indent="-34290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Project overview</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Who are the end users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Your solution and its </a:t>
            </a:r>
            <a:r>
              <a:rPr lang="en-IN" dirty="0" err="1">
                <a:latin typeface="Times New Roman" panose="02020603050405020304" pitchFamily="18" charset="0"/>
                <a:cs typeface="Times New Roman" panose="02020603050405020304" pitchFamily="18" charset="0"/>
              </a:rPr>
              <a:t>valu</a:t>
            </a:r>
            <a:r>
              <a:rPr lang="en-IN" dirty="0">
                <a:latin typeface="Times New Roman" panose="02020603050405020304" pitchFamily="18" charset="0"/>
                <a:cs typeface="Times New Roman" panose="02020603050405020304" pitchFamily="18" charset="0"/>
              </a:rPr>
              <a:t> proposition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wow in your solution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Modelling</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Result</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7096"/>
          <a:ext cx="9144000" cy="6010596"/>
          <a:chOff x="0" y="867096"/>
          <a:chExt cx="9144000" cy="6010596"/>
        </a:xfrm>
      </p:grpSpPr>
      <p:pic>
        <p:nvPicPr>
          <p:cNvPr id="2" name="Slide"/>
          <p:cNvPicPr>
            <a:picLocks noChangeAspect="1"/>
          </p:cNvPicPr>
          <p:nvPr/>
        </p:nvPicPr>
        <p:blipFill>
          <a:blip r:embed="rId2"/>
          <a:stretch>
            <a:fillRect/>
          </a:stretch>
        </p:blipFill>
        <p:spPr>
          <a:xfrm>
            <a:off x="0" y="1021804"/>
            <a:ext cx="9144000" cy="5143500"/>
          </a:xfrm>
          <a:prstGeom prst="rect">
            <a:avLst/>
          </a:prstGeom>
        </p:spPr>
      </p:pic>
      <p:sp>
        <p:nvSpPr>
          <p:cNvPr id="3" name="TextBox 2">
            <a:extLst>
              <a:ext uri="{FF2B5EF4-FFF2-40B4-BE49-F238E27FC236}">
                <a16:creationId xmlns:a16="http://schemas.microsoft.com/office/drawing/2014/main" id="{8B6C55BD-D60C-A189-0138-646A9A2C36B5}"/>
              </a:ext>
            </a:extLst>
          </p:cNvPr>
          <p:cNvSpPr txBox="1"/>
          <p:nvPr/>
        </p:nvSpPr>
        <p:spPr>
          <a:xfrm>
            <a:off x="899592" y="2204864"/>
            <a:ext cx="4968552" cy="2862322"/>
          </a:xfrm>
          <a:prstGeom prst="rect">
            <a:avLst/>
          </a:prstGeom>
          <a:noFill/>
        </p:spPr>
        <p:txBody>
          <a:bodyPr wrap="square" rtlCol="0">
            <a:spAutoFit/>
          </a:bodyPr>
          <a:lstStyle/>
          <a:p>
            <a:r>
              <a:rPr lang="en-US" sz="2000" i="0" dirty="0">
                <a:solidFill>
                  <a:srgbClr val="222222"/>
                </a:solidFill>
                <a:effectLst/>
                <a:latin typeface="Times New Roman" panose="02020603050405020304" pitchFamily="18" charset="0"/>
                <a:cs typeface="Times New Roman" panose="02020603050405020304" pitchFamily="18" charset="0"/>
              </a:rPr>
              <a:t>Financial institutions face the challenge of accurately assessing the creditworthiness of customers to mitigate the risk associated with lending. The objective of this project is to develop a predictive model using decision trees to determine whether a customer is likely to be creditworthy based on various attributes such as income, employment status, and credit history.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7096"/>
          <a:ext cx="9144000" cy="6010596"/>
          <a:chOff x="0" y="867096"/>
          <a:chExt cx="9144000" cy="6010596"/>
        </a:xfrm>
      </p:grpSpPr>
      <p:pic>
        <p:nvPicPr>
          <p:cNvPr id="2" name="Slide"/>
          <p:cNvPicPr>
            <a:picLocks noChangeAspect="1"/>
          </p:cNvPicPr>
          <p:nvPr/>
        </p:nvPicPr>
        <p:blipFill>
          <a:blip r:embed="rId2"/>
          <a:stretch>
            <a:fillRect/>
          </a:stretch>
        </p:blipFill>
        <p:spPr>
          <a:xfrm>
            <a:off x="0" y="867096"/>
            <a:ext cx="9144000" cy="5143500"/>
          </a:xfrm>
          <a:prstGeom prst="rect">
            <a:avLst/>
          </a:prstGeom>
        </p:spPr>
      </p:pic>
      <p:sp>
        <p:nvSpPr>
          <p:cNvPr id="3" name="TextBox 2">
            <a:extLst>
              <a:ext uri="{FF2B5EF4-FFF2-40B4-BE49-F238E27FC236}">
                <a16:creationId xmlns:a16="http://schemas.microsoft.com/office/drawing/2014/main" id="{300D860C-232C-F51B-9466-C5FC00F7C83E}"/>
              </a:ext>
            </a:extLst>
          </p:cNvPr>
          <p:cNvSpPr txBox="1"/>
          <p:nvPr/>
        </p:nvSpPr>
        <p:spPr>
          <a:xfrm>
            <a:off x="827584" y="2492896"/>
            <a:ext cx="5760640" cy="2246769"/>
          </a:xfrm>
          <a:prstGeom prst="rect">
            <a:avLst/>
          </a:prstGeom>
          <a:noFill/>
        </p:spPr>
        <p:txBody>
          <a:bodyPr wrap="square" rtlCol="0">
            <a:spAutoFit/>
          </a:bodyPr>
          <a:lstStyle/>
          <a:p>
            <a:r>
              <a:rPr lang="en-US" sz="2000" i="0" dirty="0">
                <a:solidFill>
                  <a:srgbClr val="222222"/>
                </a:solidFill>
                <a:effectLst/>
                <a:latin typeface="Times New Roman" panose="02020603050405020304" pitchFamily="18" charset="0"/>
                <a:cs typeface="Times New Roman" panose="02020603050405020304" pitchFamily="18" charset="0"/>
              </a:rPr>
              <a:t>In today's financial landscape, the ability to accurately evaluate customer creditworthiness is paramount for prudent lending decisions. This project endeavors to address this challenge by harnessing the power of decision trees, a versatile and interpretable machine learning algorithm, to predict whether a customer is creditworthy</a:t>
            </a:r>
            <a:r>
              <a:rPr lang="en-US" sz="2000" b="1" i="0" dirty="0">
                <a:solidFill>
                  <a:srgbClr val="222222"/>
                </a:solidFill>
                <a:effectLst/>
                <a:latin typeface="Arial" panose="020B0604020202020204" pitchFamily="34" charset="0"/>
              </a:rPr>
              <a:t>.</a:t>
            </a:r>
            <a:endParaRPr lang="en-I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7096"/>
          <a:ext cx="9144000" cy="6010596"/>
          <a:chOff x="0" y="867096"/>
          <a:chExt cx="9144000" cy="6010596"/>
        </a:xfrm>
      </p:grpSpPr>
      <p:pic>
        <p:nvPicPr>
          <p:cNvPr id="2" name="Slide"/>
          <p:cNvPicPr>
            <a:picLocks noChangeAspect="1"/>
          </p:cNvPicPr>
          <p:nvPr/>
        </p:nvPicPr>
        <p:blipFill>
          <a:blip r:embed="rId2"/>
          <a:stretch>
            <a:fillRect/>
          </a:stretch>
        </p:blipFill>
        <p:spPr>
          <a:xfrm>
            <a:off x="0" y="867096"/>
            <a:ext cx="9144000" cy="5143500"/>
          </a:xfrm>
          <a:prstGeom prst="rect">
            <a:avLst/>
          </a:prstGeom>
        </p:spPr>
      </p:pic>
      <p:sp>
        <p:nvSpPr>
          <p:cNvPr id="3" name="TextBox 2">
            <a:extLst>
              <a:ext uri="{FF2B5EF4-FFF2-40B4-BE49-F238E27FC236}">
                <a16:creationId xmlns:a16="http://schemas.microsoft.com/office/drawing/2014/main" id="{1E24A821-B74C-E06B-52AA-DC6B3DD2FB19}"/>
              </a:ext>
            </a:extLst>
          </p:cNvPr>
          <p:cNvSpPr txBox="1"/>
          <p:nvPr/>
        </p:nvSpPr>
        <p:spPr>
          <a:xfrm>
            <a:off x="467544" y="2132856"/>
            <a:ext cx="6120680" cy="2862322"/>
          </a:xfrm>
          <a:prstGeom prst="rect">
            <a:avLst/>
          </a:prstGeom>
          <a:noFill/>
        </p:spPr>
        <p:txBody>
          <a:bodyPr wrap="square" rtlCol="0">
            <a:spAutoFit/>
          </a:bodyPr>
          <a:lstStyle/>
          <a:p>
            <a:r>
              <a:rPr lang="en-US" b="0" i="0" dirty="0">
                <a:solidFill>
                  <a:srgbClr val="222222"/>
                </a:solidFill>
                <a:effectLst/>
                <a:latin typeface="Times New Roman" panose="02020603050405020304" pitchFamily="18" charset="0"/>
                <a:cs typeface="Times New Roman" panose="02020603050405020304" pitchFamily="18" charset="0"/>
              </a:rPr>
              <a:t>In the context of determining customer creditworthiness with decision trees, the end users can be categorized into several groups, each with distinct roles and responsibilities</a:t>
            </a:r>
          </a:p>
          <a:p>
            <a:pPr marL="285750" indent="-285750">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Financial Institutions</a:t>
            </a: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Regulatory Bodies</a:t>
            </a:r>
            <a:endParaRPr lang="en-IN" dirty="0">
              <a:solidFill>
                <a:srgbClr val="222222"/>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Customers</a:t>
            </a:r>
          </a:p>
          <a:p>
            <a:pPr marL="285750" indent="-285750" algn="l">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Data Scientists and Analysts</a:t>
            </a:r>
            <a:endParaRPr lang="en-IN" b="1" dirty="0">
              <a:solidFill>
                <a:srgbClr val="222222"/>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Management and Decision Makers</a:t>
            </a:r>
            <a:endParaRPr lang="en-IN" b="0" i="0" dirty="0">
              <a:solidFill>
                <a:srgbClr val="222222"/>
              </a:solidFill>
              <a:effectLst/>
              <a:latin typeface="Times New Roman" panose="02020603050405020304" pitchFamily="18" charset="0"/>
              <a:cs typeface="Times New Roman" panose="02020603050405020304" pitchFamily="18" charset="0"/>
            </a:endParaRPr>
          </a:p>
          <a:p>
            <a:br>
              <a:rPr lang="en-IN" b="0" i="0" dirty="0">
                <a:solidFill>
                  <a:srgbClr val="222222"/>
                </a:solidFill>
                <a:effectLst/>
                <a:latin typeface="Arial" panose="020B0604020202020204" pitchFamily="34" charset="0"/>
              </a:rPr>
            </a:br>
            <a:endParaRPr lang="en-US" b="1" i="0" dirty="0">
              <a:solidFill>
                <a:srgbClr val="222222"/>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7096"/>
          <a:ext cx="9144000" cy="6010596"/>
          <a:chOff x="0" y="867096"/>
          <a:chExt cx="9144000" cy="6010596"/>
        </a:xfrm>
      </p:grpSpPr>
      <p:pic>
        <p:nvPicPr>
          <p:cNvPr id="2" name="Slide"/>
          <p:cNvPicPr>
            <a:picLocks noChangeAspect="1"/>
          </p:cNvPicPr>
          <p:nvPr/>
        </p:nvPicPr>
        <p:blipFill>
          <a:blip r:embed="rId2"/>
          <a:stretch>
            <a:fillRect/>
          </a:stretch>
        </p:blipFill>
        <p:spPr>
          <a:xfrm>
            <a:off x="0" y="949796"/>
            <a:ext cx="9144000" cy="5143500"/>
          </a:xfrm>
          <a:prstGeom prst="rect">
            <a:avLst/>
          </a:prstGeom>
        </p:spPr>
      </p:pic>
      <p:sp>
        <p:nvSpPr>
          <p:cNvPr id="3" name="TextBox 2">
            <a:extLst>
              <a:ext uri="{FF2B5EF4-FFF2-40B4-BE49-F238E27FC236}">
                <a16:creationId xmlns:a16="http://schemas.microsoft.com/office/drawing/2014/main" id="{CC65D75F-3003-887C-12E5-9BEA9EC4397A}"/>
              </a:ext>
            </a:extLst>
          </p:cNvPr>
          <p:cNvSpPr txBox="1"/>
          <p:nvPr/>
        </p:nvSpPr>
        <p:spPr>
          <a:xfrm>
            <a:off x="2123728" y="2492896"/>
            <a:ext cx="5112568" cy="2031325"/>
          </a:xfrm>
          <a:prstGeom prst="rect">
            <a:avLst/>
          </a:prstGeom>
          <a:noFill/>
        </p:spPr>
        <p:txBody>
          <a:bodyPr wrap="square" rtlCol="0">
            <a:spAutoFit/>
          </a:bodyPr>
          <a:lstStyle/>
          <a:p>
            <a:r>
              <a:rPr lang="en-US" b="0" i="0" dirty="0">
                <a:solidFill>
                  <a:srgbClr val="222222"/>
                </a:solidFill>
                <a:effectLst/>
                <a:latin typeface="Times New Roman" panose="02020603050405020304" pitchFamily="18" charset="0"/>
                <a:cs typeface="Times New Roman" panose="02020603050405020304" pitchFamily="18" charset="0"/>
              </a:rPr>
              <a:t>The solution involves developing a predictive model using decision trees to assess the creditworthiness of customers applying for loans or credit. By leveraging historical customer data and machine learning algorithms, the solution aims to provide financial institutions with a reliable tool for making informed lending decisions while mitigating credit risk.</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7096"/>
          <a:ext cx="9144000" cy="6010596"/>
          <a:chOff x="0" y="867096"/>
          <a:chExt cx="9144000" cy="6010596"/>
        </a:xfrm>
      </p:grpSpPr>
      <p:pic>
        <p:nvPicPr>
          <p:cNvPr id="2" name="Slide"/>
          <p:cNvPicPr>
            <a:picLocks noChangeAspect="1"/>
          </p:cNvPicPr>
          <p:nvPr/>
        </p:nvPicPr>
        <p:blipFill>
          <a:blip r:embed="rId2"/>
          <a:stretch>
            <a:fillRect/>
          </a:stretch>
        </p:blipFill>
        <p:spPr>
          <a:xfrm>
            <a:off x="0" y="867096"/>
            <a:ext cx="9144000" cy="5143500"/>
          </a:xfrm>
          <a:prstGeom prst="rect">
            <a:avLst/>
          </a:prstGeom>
        </p:spPr>
      </p:pic>
      <p:sp>
        <p:nvSpPr>
          <p:cNvPr id="3" name="TextBox 2">
            <a:extLst>
              <a:ext uri="{FF2B5EF4-FFF2-40B4-BE49-F238E27FC236}">
                <a16:creationId xmlns:a16="http://schemas.microsoft.com/office/drawing/2014/main" id="{2D930413-B004-7DC1-518E-1E7F7900F005}"/>
              </a:ext>
            </a:extLst>
          </p:cNvPr>
          <p:cNvSpPr txBox="1"/>
          <p:nvPr/>
        </p:nvSpPr>
        <p:spPr>
          <a:xfrm>
            <a:off x="1835696" y="2420888"/>
            <a:ext cx="5760640" cy="3170099"/>
          </a:xfrm>
          <a:prstGeom prst="rect">
            <a:avLst/>
          </a:prstGeom>
          <a:noFill/>
        </p:spPr>
        <p:txBody>
          <a:bodyPr wrap="square" rtlCol="0">
            <a:spAutoFit/>
          </a:bodyPr>
          <a:lstStyle/>
          <a:p>
            <a:r>
              <a:rPr lang="en-US" sz="2000" b="0" i="0" dirty="0">
                <a:solidFill>
                  <a:srgbClr val="222222"/>
                </a:solidFill>
                <a:effectLst/>
                <a:latin typeface="Times New Roman" panose="02020603050405020304" pitchFamily="18" charset="0"/>
                <a:cs typeface="Times New Roman" panose="02020603050405020304" pitchFamily="18" charset="0"/>
              </a:rPr>
              <a:t>In addition to its core functionalities and value propositions, the solution boasts several standout features that contribute to its WOW factor:</a:t>
            </a:r>
          </a:p>
          <a:p>
            <a:pPr marL="285750" indent="-285750">
              <a:buFont typeface="Arial" panose="020B0604020202020204" pitchFamily="34" charset="0"/>
              <a:buChar char="•"/>
            </a:pPr>
            <a:r>
              <a:rPr lang="en-IN" sz="2000" b="1" i="0" dirty="0">
                <a:solidFill>
                  <a:srgbClr val="222222"/>
                </a:solidFill>
                <a:effectLst/>
                <a:latin typeface="Times New Roman" panose="02020603050405020304" pitchFamily="18" charset="0"/>
                <a:cs typeface="Times New Roman" panose="02020603050405020304" pitchFamily="18" charset="0"/>
              </a:rPr>
              <a:t>Interactive Decision Tree Visualization</a:t>
            </a:r>
            <a:endParaRPr lang="en-US" sz="2000"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i="0" dirty="0">
                <a:solidFill>
                  <a:srgbClr val="222222"/>
                </a:solidFill>
                <a:effectLst/>
                <a:latin typeface="Times New Roman" panose="02020603050405020304" pitchFamily="18" charset="0"/>
                <a:cs typeface="Times New Roman" panose="02020603050405020304" pitchFamily="18" charset="0"/>
              </a:rPr>
              <a:t>Explainable AI (XAI) Capabilities</a:t>
            </a:r>
            <a:endParaRPr lang="en-US" sz="2000" b="1"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i="0" dirty="0">
                <a:solidFill>
                  <a:srgbClr val="222222"/>
                </a:solidFill>
                <a:effectLst/>
                <a:latin typeface="Times New Roman" panose="02020603050405020304" pitchFamily="18" charset="0"/>
                <a:cs typeface="Times New Roman" panose="02020603050405020304" pitchFamily="18" charset="0"/>
              </a:rPr>
              <a:t>Dynamic What-If Analysis</a:t>
            </a:r>
            <a:endParaRPr lang="en-US" sz="2000" b="1"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i="0" dirty="0">
                <a:solidFill>
                  <a:srgbClr val="222222"/>
                </a:solidFill>
                <a:effectLst/>
                <a:latin typeface="Times New Roman" panose="02020603050405020304" pitchFamily="18" charset="0"/>
                <a:cs typeface="Times New Roman" panose="02020603050405020304" pitchFamily="18" charset="0"/>
              </a:rPr>
              <a:t>Personalized Customer Insights Dashboard</a:t>
            </a:r>
            <a:endParaRPr lang="en-US" sz="2000" b="1"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i="0" dirty="0">
                <a:solidFill>
                  <a:srgbClr val="222222"/>
                </a:solidFill>
                <a:effectLst/>
                <a:latin typeface="Times New Roman" panose="02020603050405020304" pitchFamily="18" charset="0"/>
                <a:cs typeface="Times New Roman" panose="02020603050405020304" pitchFamily="18" charset="0"/>
              </a:rPr>
              <a:t>Continuous Model Improvement and Adaptation</a:t>
            </a:r>
            <a:endParaRPr lang="en-US" sz="2000" b="1"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i="0" dirty="0">
                <a:solidFill>
                  <a:srgbClr val="222222"/>
                </a:solidFill>
                <a:effectLst/>
                <a:latin typeface="Times New Roman" panose="02020603050405020304" pitchFamily="18" charset="0"/>
                <a:cs typeface="Times New Roman" panose="02020603050405020304" pitchFamily="18" charset="0"/>
              </a:rPr>
              <a:t>Gamification Elements for User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7096"/>
          <a:ext cx="9144000" cy="6010596"/>
          <a:chOff x="0" y="867096"/>
          <a:chExt cx="9144000" cy="6010596"/>
        </a:xfrm>
      </p:grpSpPr>
      <p:pic>
        <p:nvPicPr>
          <p:cNvPr id="2" name="Slide"/>
          <p:cNvPicPr>
            <a:picLocks noChangeAspect="1"/>
          </p:cNvPicPr>
          <p:nvPr/>
        </p:nvPicPr>
        <p:blipFill>
          <a:blip r:embed="rId2"/>
          <a:stretch>
            <a:fillRect/>
          </a:stretch>
        </p:blipFill>
        <p:spPr>
          <a:xfrm>
            <a:off x="0" y="867096"/>
            <a:ext cx="9144000" cy="5143500"/>
          </a:xfrm>
          <a:prstGeom prst="rect">
            <a:avLst/>
          </a:prstGeom>
        </p:spPr>
      </p:pic>
      <p:sp>
        <p:nvSpPr>
          <p:cNvPr id="3" name="TextBox 2">
            <a:extLst>
              <a:ext uri="{FF2B5EF4-FFF2-40B4-BE49-F238E27FC236}">
                <a16:creationId xmlns:a16="http://schemas.microsoft.com/office/drawing/2014/main" id="{58E7C67E-F658-CA43-9D47-2B1B0176E9C6}"/>
              </a:ext>
            </a:extLst>
          </p:cNvPr>
          <p:cNvSpPr txBox="1"/>
          <p:nvPr/>
        </p:nvSpPr>
        <p:spPr>
          <a:xfrm>
            <a:off x="827584" y="2420888"/>
            <a:ext cx="5832648" cy="3693319"/>
          </a:xfrm>
          <a:prstGeom prst="rect">
            <a:avLst/>
          </a:prstGeom>
          <a:noFill/>
        </p:spPr>
        <p:txBody>
          <a:bodyPr wrap="square" rtlCol="0">
            <a:spAutoFit/>
          </a:bodyPr>
          <a:lstStyle/>
          <a:p>
            <a:pPr algn="l"/>
            <a:r>
              <a:rPr lang="en-IN" i="0" dirty="0" err="1">
                <a:solidFill>
                  <a:srgbClr val="0D0D0D"/>
                </a:solidFill>
                <a:effectLst/>
                <a:latin typeface="Times New Roman" panose="02020603050405020304" pitchFamily="18" charset="0"/>
                <a:cs typeface="Times New Roman" panose="02020603050405020304" pitchFamily="18" charset="0"/>
              </a:rPr>
              <a:t>Modeling</a:t>
            </a:r>
            <a:r>
              <a:rPr lang="en-IN" i="0" dirty="0">
                <a:solidFill>
                  <a:srgbClr val="0D0D0D"/>
                </a:solidFill>
                <a:effectLst/>
                <a:latin typeface="Times New Roman" panose="02020603050405020304" pitchFamily="18" charset="0"/>
                <a:cs typeface="Times New Roman" panose="02020603050405020304" pitchFamily="18" charset="0"/>
              </a:rPr>
              <a:t> Process:</a:t>
            </a:r>
          </a:p>
          <a:p>
            <a:pPr algn="l"/>
            <a:r>
              <a:rPr lang="en-IN" i="0" dirty="0">
                <a:solidFill>
                  <a:srgbClr val="0D0D0D"/>
                </a:solidFill>
                <a:effectLst/>
                <a:latin typeface="Times New Roman" panose="02020603050405020304" pitchFamily="18" charset="0"/>
                <a:cs typeface="Times New Roman" panose="02020603050405020304" pitchFamily="18" charset="0"/>
              </a:rPr>
              <a:t>1. Data Preprocessing:</a:t>
            </a:r>
          </a:p>
          <a:p>
            <a:r>
              <a:rPr lang="en-IN" i="0" dirty="0">
                <a:solidFill>
                  <a:srgbClr val="0D0D0D"/>
                </a:solidFill>
                <a:effectLst/>
                <a:latin typeface="Times New Roman" panose="02020603050405020304" pitchFamily="18" charset="0"/>
                <a:cs typeface="Times New Roman" panose="02020603050405020304" pitchFamily="18" charset="0"/>
              </a:rPr>
              <a:t>2. Train-Test Split</a:t>
            </a:r>
          </a:p>
          <a:p>
            <a:r>
              <a:rPr lang="en-US" i="0" dirty="0">
                <a:solidFill>
                  <a:srgbClr val="0D0D0D"/>
                </a:solidFill>
                <a:effectLst/>
                <a:latin typeface="Times New Roman" panose="02020603050405020304" pitchFamily="18" charset="0"/>
                <a:cs typeface="Times New Roman" panose="02020603050405020304" pitchFamily="18" charset="0"/>
              </a:rPr>
              <a:t>3. Build Decision Tree Model</a:t>
            </a:r>
            <a:endParaRPr lang="en-IN" dirty="0">
              <a:solidFill>
                <a:srgbClr val="0D0D0D"/>
              </a:solidFill>
              <a:latin typeface="Times New Roman" panose="02020603050405020304" pitchFamily="18" charset="0"/>
              <a:cs typeface="Times New Roman" panose="02020603050405020304" pitchFamily="18" charset="0"/>
            </a:endParaRPr>
          </a:p>
          <a:p>
            <a:r>
              <a:rPr lang="en-IN" i="0" dirty="0">
                <a:solidFill>
                  <a:srgbClr val="0D0D0D"/>
                </a:solidFill>
                <a:effectLst/>
                <a:latin typeface="Times New Roman" panose="02020603050405020304" pitchFamily="18" charset="0"/>
                <a:cs typeface="Times New Roman" panose="02020603050405020304" pitchFamily="18" charset="0"/>
              </a:rPr>
              <a:t>4. Hyperparameter Tuning</a:t>
            </a:r>
          </a:p>
          <a:p>
            <a:r>
              <a:rPr lang="en-IN" i="0" dirty="0">
                <a:solidFill>
                  <a:srgbClr val="0D0D0D"/>
                </a:solidFill>
                <a:effectLst/>
                <a:latin typeface="Times New Roman" panose="02020603050405020304" pitchFamily="18" charset="0"/>
                <a:cs typeface="Times New Roman" panose="02020603050405020304" pitchFamily="18" charset="0"/>
              </a:rPr>
              <a:t>5. Model Evaluation</a:t>
            </a:r>
            <a:endParaRPr lang="en-IN" dirty="0">
              <a:solidFill>
                <a:srgbClr val="0D0D0D"/>
              </a:solidFill>
              <a:latin typeface="Times New Roman" panose="02020603050405020304" pitchFamily="18" charset="0"/>
              <a:cs typeface="Times New Roman" panose="02020603050405020304" pitchFamily="18" charset="0"/>
            </a:endParaRPr>
          </a:p>
          <a:p>
            <a:r>
              <a:rPr lang="en-IN" i="0" dirty="0">
                <a:solidFill>
                  <a:srgbClr val="0D0D0D"/>
                </a:solidFill>
                <a:effectLst/>
                <a:latin typeface="Times New Roman" panose="02020603050405020304" pitchFamily="18" charset="0"/>
                <a:cs typeface="Times New Roman" panose="02020603050405020304" pitchFamily="18" charset="0"/>
              </a:rPr>
              <a:t>6. Model Interpretation</a:t>
            </a:r>
          </a:p>
          <a:p>
            <a:r>
              <a:rPr lang="en-IN" i="0" dirty="0">
                <a:solidFill>
                  <a:srgbClr val="0D0D0D"/>
                </a:solidFill>
                <a:effectLst/>
                <a:latin typeface="Times New Roman" panose="02020603050405020304" pitchFamily="18" charset="0"/>
                <a:cs typeface="Times New Roman" panose="02020603050405020304" pitchFamily="18" charset="0"/>
              </a:rPr>
              <a:t>7. Optional: Ensemble Methods</a:t>
            </a:r>
            <a:endParaRPr lang="en-IN" dirty="0">
              <a:solidFill>
                <a:srgbClr val="0D0D0D"/>
              </a:solidFill>
              <a:latin typeface="Times New Roman" panose="02020603050405020304" pitchFamily="18" charset="0"/>
              <a:cs typeface="Times New Roman" panose="02020603050405020304" pitchFamily="18" charset="0"/>
            </a:endParaRPr>
          </a:p>
          <a:p>
            <a:r>
              <a:rPr lang="en-IN" i="0" dirty="0">
                <a:solidFill>
                  <a:srgbClr val="0D0D0D"/>
                </a:solidFill>
                <a:effectLst/>
                <a:latin typeface="Times New Roman" panose="02020603050405020304" pitchFamily="18" charset="0"/>
                <a:cs typeface="Times New Roman" panose="02020603050405020304" pitchFamily="18" charset="0"/>
              </a:rPr>
              <a:t>8. Validation and Fine-Tuning</a:t>
            </a:r>
          </a:p>
          <a:p>
            <a:r>
              <a:rPr lang="en-IN" i="0" dirty="0">
                <a:solidFill>
                  <a:srgbClr val="0D0D0D"/>
                </a:solidFill>
                <a:effectLst/>
                <a:latin typeface="Times New Roman" panose="02020603050405020304" pitchFamily="18" charset="0"/>
                <a:cs typeface="Times New Roman" panose="02020603050405020304" pitchFamily="18" charset="0"/>
              </a:rPr>
              <a:t>9. Deployment</a:t>
            </a:r>
            <a:endParaRPr lang="en-IN" dirty="0">
              <a:solidFill>
                <a:srgbClr val="0D0D0D"/>
              </a:solidFill>
              <a:latin typeface="Times New Roman" panose="02020603050405020304" pitchFamily="18" charset="0"/>
              <a:cs typeface="Times New Roman" panose="02020603050405020304" pitchFamily="18" charset="0"/>
            </a:endParaRPr>
          </a:p>
          <a:p>
            <a:r>
              <a:rPr lang="en-IN" i="0" dirty="0">
                <a:solidFill>
                  <a:srgbClr val="0D0D0D"/>
                </a:solidFill>
                <a:effectLst/>
                <a:latin typeface="Times New Roman" panose="02020603050405020304" pitchFamily="18" charset="0"/>
                <a:cs typeface="Times New Roman" panose="02020603050405020304" pitchFamily="18" charset="0"/>
              </a:rPr>
              <a:t>10. Monitoring and Maintenance</a:t>
            </a:r>
          </a:p>
          <a:p>
            <a:r>
              <a:rPr lang="en-IN" i="0" dirty="0">
                <a:solidFill>
                  <a:srgbClr val="0D0D0D"/>
                </a:solidFill>
                <a:effectLst/>
                <a:latin typeface="Times New Roman" panose="02020603050405020304" pitchFamily="18" charset="0"/>
                <a:cs typeface="Times New Roman" panose="02020603050405020304" pitchFamily="18" charset="0"/>
              </a:rPr>
              <a:t>11. Documentation</a:t>
            </a:r>
            <a:endParaRPr lang="en-IN" dirty="0">
              <a:solidFill>
                <a:srgbClr val="0D0D0D"/>
              </a:solidFill>
              <a:latin typeface="Times New Roman" panose="02020603050405020304" pitchFamily="18" charset="0"/>
              <a:cs typeface="Times New Roman" panose="02020603050405020304" pitchFamily="18" charset="0"/>
            </a:endParaRPr>
          </a:p>
          <a:p>
            <a:r>
              <a:rPr lang="en-IN" i="0" dirty="0">
                <a:solidFill>
                  <a:srgbClr val="0D0D0D"/>
                </a:solidFill>
                <a:effectLst/>
                <a:latin typeface="Times New Roman" panose="02020603050405020304" pitchFamily="18" charset="0"/>
                <a:cs typeface="Times New Roman" panose="02020603050405020304" pitchFamily="18" charset="0"/>
              </a:rPr>
              <a:t>12. Communication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52">
  <a:themeElements>
    <a:clrScheme name="Theme5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52">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5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417</Words>
  <Application>Microsoft Office PowerPoint</Application>
  <PresentationFormat>On-screen Show (4:3)</PresentationFormat>
  <Paragraphs>49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Theme52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Shifa S</cp:lastModifiedBy>
  <cp:revision>1</cp:revision>
  <dcterms:created xsi:type="dcterms:W3CDTF">2024-03-29T08:12:00Z</dcterms:created>
  <dcterms:modified xsi:type="dcterms:W3CDTF">2024-03-30T17:49:47Z</dcterms:modified>
  <cp:category/>
</cp:coreProperties>
</file>