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83" r:id="rId17"/>
    <p:sldId id="272" r:id="rId18"/>
    <p:sldId id="273" r:id="rId19"/>
    <p:sldId id="263" r:id="rId20"/>
    <p:sldId id="274" r:id="rId21"/>
    <p:sldId id="275" r:id="rId22"/>
    <p:sldId id="276" r:id="rId23"/>
    <p:sldId id="277" r:id="rId24"/>
    <p:sldId id="278" r:id="rId25"/>
    <p:sldId id="284" r:id="rId26"/>
    <p:sldId id="285" r:id="rId27"/>
    <p:sldId id="280" r:id="rId28"/>
    <p:sldId id="287" r:id="rId29"/>
    <p:sldId id="286" r:id="rId30"/>
    <p:sldId id="288" r:id="rId31"/>
    <p:sldId id="290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BFD1-795E-47A5-8F89-4B07177AA0B1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528FC56-7C65-4EC2-A9DD-26319FE99079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66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BFD1-795E-47A5-8F89-4B07177AA0B1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FC56-7C65-4EC2-A9DD-26319FE99079}" type="slidenum">
              <a:rPr lang="en-SG" smtClean="0"/>
              <a:t>‹#›</a:t>
            </a:fld>
            <a:endParaRPr lang="en-S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80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BFD1-795E-47A5-8F89-4B07177AA0B1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FC56-7C65-4EC2-A9DD-26319FE99079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1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BFD1-795E-47A5-8F89-4B07177AA0B1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FC56-7C65-4EC2-A9DD-26319FE99079}" type="slidenum">
              <a:rPr lang="en-SG" smtClean="0"/>
              <a:t>‹#›</a:t>
            </a:fld>
            <a:endParaRPr lang="en-S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42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BFD1-795E-47A5-8F89-4B07177AA0B1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FC56-7C65-4EC2-A9DD-26319FE99079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59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BFD1-795E-47A5-8F89-4B07177AA0B1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FC56-7C65-4EC2-A9DD-26319FE99079}" type="slidenum">
              <a:rPr lang="en-SG" smtClean="0"/>
              <a:t>‹#›</a:t>
            </a:fld>
            <a:endParaRPr lang="en-S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7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BFD1-795E-47A5-8F89-4B07177AA0B1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FC56-7C65-4EC2-A9DD-26319FE99079}" type="slidenum">
              <a:rPr lang="en-SG" smtClean="0"/>
              <a:t>‹#›</a:t>
            </a:fld>
            <a:endParaRPr lang="en-S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8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BFD1-795E-47A5-8F89-4B07177AA0B1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FC56-7C65-4EC2-A9DD-26319FE99079}" type="slidenum">
              <a:rPr lang="en-SG" smtClean="0"/>
              <a:t>‹#›</a:t>
            </a:fld>
            <a:endParaRPr lang="en-S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54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BFD1-795E-47A5-8F89-4B07177AA0B1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FC56-7C65-4EC2-A9DD-26319FE99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10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BFD1-795E-47A5-8F89-4B07177AA0B1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FC56-7C65-4EC2-A9DD-26319FE99079}" type="slidenum">
              <a:rPr lang="en-SG" smtClean="0"/>
              <a:t>‹#›</a:t>
            </a:fld>
            <a:endParaRPr lang="en-S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58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9CDBFD1-795E-47A5-8F89-4B07177AA0B1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FC56-7C65-4EC2-A9DD-26319FE99079}" type="slidenum">
              <a:rPr lang="en-SG" smtClean="0"/>
              <a:t>‹#›</a:t>
            </a:fld>
            <a:endParaRPr lang="en-S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3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DBFD1-795E-47A5-8F89-4B07177AA0B1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528FC56-7C65-4EC2-A9DD-26319FE99079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16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BD20-C80F-4A05-B7E1-27DEA2D13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 Privacy-Preserving Data Valuation Visualization System</a:t>
            </a:r>
            <a:endParaRPr lang="en-SG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40A56-443C-4181-8512-86DF88B83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62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D749-3026-4E44-83E7-30499107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Shapley Value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D847-61EA-4807-A6A8-2B836695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EE9BACC7-A9E3-446C-B442-AB3C1B219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02" y="2874638"/>
            <a:ext cx="9651852" cy="173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6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45A8-90C7-4B82-96BC-C0C435E5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Shapley Value in Federated Learning</a:t>
            </a:r>
            <a:br>
              <a:rPr lang="en-US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4927-E863-4988-A39E-0BB3FCEB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To evaluate participant contribution</a:t>
            </a:r>
          </a:p>
          <a:p>
            <a:r>
              <a:rPr lang="en-SG" sz="2800" dirty="0"/>
              <a:t>Multiple participants, uneven contribution</a:t>
            </a:r>
          </a:p>
          <a:p>
            <a:r>
              <a:rPr lang="en-SG" sz="2800" dirty="0"/>
              <a:t>Evaluates based on performance gain</a:t>
            </a:r>
          </a:p>
          <a:p>
            <a:r>
              <a:rPr lang="en-SG" sz="2800" dirty="0"/>
              <a:t>No access to data set</a:t>
            </a:r>
          </a:p>
        </p:txBody>
      </p:sp>
    </p:spTree>
    <p:extLst>
      <p:ext uri="{BB962C8B-B14F-4D97-AF65-F5344CB8AC3E}">
        <p14:creationId xmlns:p14="http://schemas.microsoft.com/office/powerpoint/2010/main" val="143488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C077-8E62-4525-941E-78CDECC8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Shapley Value in Federated Learning</a:t>
            </a:r>
            <a:br>
              <a:rPr lang="en-US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5CEB7-8862-48E3-99C9-637F88A71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Train model multiple times</a:t>
            </a:r>
          </a:p>
          <a:p>
            <a:r>
              <a:rPr lang="en-SG" sz="2800" dirty="0"/>
              <a:t>Time complexity is O(2^n)</a:t>
            </a:r>
          </a:p>
          <a:p>
            <a:r>
              <a:rPr lang="en-SG" sz="2800" dirty="0"/>
              <a:t>Costly</a:t>
            </a:r>
          </a:p>
          <a:p>
            <a:r>
              <a:rPr lang="en-SG" sz="2800" dirty="0"/>
              <a:t>Expected 10-20 participants with huge dataset</a:t>
            </a:r>
          </a:p>
        </p:txBody>
      </p:sp>
    </p:spTree>
    <p:extLst>
      <p:ext uri="{BB962C8B-B14F-4D97-AF65-F5344CB8AC3E}">
        <p14:creationId xmlns:p14="http://schemas.microsoft.com/office/powerpoint/2010/main" val="154038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257A-5D2F-4554-9B61-8FC136B9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Estimation of Shapley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D30F-CBE9-4316-9682-EB222F901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Trade little accuracy loss</a:t>
            </a:r>
          </a:p>
          <a:p>
            <a:r>
              <a:rPr lang="en-SG" sz="2800" dirty="0"/>
              <a:t>Reduced large amount of resources required</a:t>
            </a:r>
          </a:p>
          <a:p>
            <a:r>
              <a:rPr lang="en-SG" sz="2800" dirty="0"/>
              <a:t>Time complexity reduces from exponential to polynomial</a:t>
            </a:r>
          </a:p>
        </p:txBody>
      </p:sp>
    </p:spTree>
    <p:extLst>
      <p:ext uri="{BB962C8B-B14F-4D97-AF65-F5344CB8AC3E}">
        <p14:creationId xmlns:p14="http://schemas.microsoft.com/office/powerpoint/2010/main" val="321816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F57B-BE43-4EA0-9380-356F3B8E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Estimation Techniques - </a:t>
            </a:r>
            <a:r>
              <a:rPr lang="en-SG" sz="3200" dirty="0"/>
              <a:t>Gradient Shapley</a:t>
            </a:r>
            <a:br>
              <a:rPr lang="en-SG" sz="3200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AEA7-D1A2-49C8-8C52-2EC56935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000" dirty="0"/>
              <a:t>Train model 1 time</a:t>
            </a:r>
          </a:p>
          <a:p>
            <a:r>
              <a:rPr lang="en-SG" sz="3000" dirty="0"/>
              <a:t>Record gradient </a:t>
            </a:r>
          </a:p>
          <a:p>
            <a:r>
              <a:rPr lang="en-SG" sz="3000" dirty="0"/>
              <a:t>Build model for evaluation using gradients</a:t>
            </a:r>
          </a:p>
          <a:p>
            <a:r>
              <a:rPr lang="en-SG" sz="3000" dirty="0"/>
              <a:t>One Round Reconstruction</a:t>
            </a:r>
          </a:p>
          <a:p>
            <a:r>
              <a:rPr lang="en-SG" sz="3000" dirty="0"/>
              <a:t>Multi-Round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244895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F57B-BE43-4EA0-9380-356F3B8E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sz="3600" dirty="0"/>
              <a:t>Estimation Techniques - Truncated Monte-Carlo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AEA7-D1A2-49C8-8C52-2EC56935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Samples participant randomly</a:t>
            </a:r>
          </a:p>
          <a:p>
            <a:r>
              <a:rPr lang="en-SG" sz="2800" dirty="0"/>
              <a:t>Truncates training when marginal gain is below threshold</a:t>
            </a:r>
          </a:p>
          <a:p>
            <a:r>
              <a:rPr lang="en-SG" sz="2800" dirty="0"/>
              <a:t>Set contribution to 0</a:t>
            </a:r>
          </a:p>
        </p:txBody>
      </p:sp>
    </p:spTree>
    <p:extLst>
      <p:ext uri="{BB962C8B-B14F-4D97-AF65-F5344CB8AC3E}">
        <p14:creationId xmlns:p14="http://schemas.microsoft.com/office/powerpoint/2010/main" val="751140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F57B-BE43-4EA0-9380-356F3B8E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sz="3600" dirty="0"/>
              <a:t>Estimation Techniques - Guided Truncation Gradient Shapley (GTG – Shapley)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AEA7-D1A2-49C8-8C52-2EC56935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Records gradient and reconstruct models for evaluation</a:t>
            </a:r>
          </a:p>
          <a:p>
            <a:r>
              <a:rPr lang="en-SG" sz="2800" dirty="0"/>
              <a:t>Fixed permutation of first few positions</a:t>
            </a:r>
          </a:p>
          <a:p>
            <a:r>
              <a:rPr lang="en-SG" sz="2800" dirty="0"/>
              <a:t>Between round truncation</a:t>
            </a:r>
          </a:p>
          <a:p>
            <a:r>
              <a:rPr lang="en-SG" sz="2800" dirty="0"/>
              <a:t>Within round truncation </a:t>
            </a:r>
          </a:p>
        </p:txBody>
      </p:sp>
    </p:spTree>
    <p:extLst>
      <p:ext uri="{BB962C8B-B14F-4D97-AF65-F5344CB8AC3E}">
        <p14:creationId xmlns:p14="http://schemas.microsoft.com/office/powerpoint/2010/main" val="161153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FA8C-7A97-4BA4-AFBB-9F50B57D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Visualisation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2B7A-5972-4CB6-A01B-1FC354230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Federated learning produces large amount of date</a:t>
            </a:r>
          </a:p>
          <a:p>
            <a:r>
              <a:rPr lang="en-SG" sz="2800" dirty="0"/>
              <a:t>Able to take in the large output</a:t>
            </a:r>
          </a:p>
          <a:p>
            <a:r>
              <a:rPr lang="en-SG" sz="2800" dirty="0"/>
              <a:t>Displays relevant data to stakeholders</a:t>
            </a:r>
          </a:p>
          <a:p>
            <a:r>
              <a:rPr lang="en-SG" sz="2800" dirty="0"/>
              <a:t>Allows filtering of results</a:t>
            </a:r>
          </a:p>
          <a:p>
            <a:r>
              <a:rPr lang="en-SG" sz="2800" dirty="0"/>
              <a:t>Display obvious anomaly</a:t>
            </a:r>
          </a:p>
        </p:txBody>
      </p:sp>
    </p:spTree>
    <p:extLst>
      <p:ext uri="{BB962C8B-B14F-4D97-AF65-F5344CB8AC3E}">
        <p14:creationId xmlns:p14="http://schemas.microsoft.com/office/powerpoint/2010/main" val="2011180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9872-C14B-4146-B486-5E587D64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3A80-F6C5-4FAA-BCF4-84FD2C1A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Not suited to take in data from federated learning</a:t>
            </a:r>
          </a:p>
          <a:p>
            <a:r>
              <a:rPr lang="en-SG" sz="2800" dirty="0"/>
              <a:t>Large number of participants</a:t>
            </a:r>
          </a:p>
        </p:txBody>
      </p:sp>
    </p:spTree>
    <p:extLst>
      <p:ext uri="{BB962C8B-B14F-4D97-AF65-F5344CB8AC3E}">
        <p14:creationId xmlns:p14="http://schemas.microsoft.com/office/powerpoint/2010/main" val="2057323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13AD-9DEF-43E9-9BAA-9F4886CC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C7DB0-027B-4266-9EBB-7473FD9BE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Application Description</a:t>
            </a:r>
          </a:p>
          <a:p>
            <a:r>
              <a:rPr lang="en-SG" sz="2800" dirty="0"/>
              <a:t>User Needs</a:t>
            </a:r>
          </a:p>
          <a:p>
            <a:r>
              <a:rPr lang="en-SG" sz="2800" dirty="0"/>
              <a:t>System Architecture </a:t>
            </a:r>
          </a:p>
        </p:txBody>
      </p:sp>
    </p:spTree>
    <p:extLst>
      <p:ext uri="{BB962C8B-B14F-4D97-AF65-F5344CB8AC3E}">
        <p14:creationId xmlns:p14="http://schemas.microsoft.com/office/powerpoint/2010/main" val="35092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6F3A-BC18-4568-907A-1E4A4837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CD2A-256D-444C-BFD5-B8EAA2C8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Introduction</a:t>
            </a:r>
          </a:p>
          <a:p>
            <a:r>
              <a:rPr lang="en-SG" sz="2800" dirty="0"/>
              <a:t>Literature Review</a:t>
            </a:r>
          </a:p>
          <a:p>
            <a:r>
              <a:rPr lang="en-SG" sz="2800" dirty="0"/>
              <a:t>System Design</a:t>
            </a:r>
          </a:p>
          <a:p>
            <a:r>
              <a:rPr lang="en-SG" sz="2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92750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E731-418C-4F06-A1AE-C9FFD5AB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Application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958FB-4344-43A7-8F69-154DA410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Take in output from GTG – Shapley</a:t>
            </a:r>
          </a:p>
          <a:p>
            <a:r>
              <a:rPr lang="en-SG" sz="2800" dirty="0"/>
              <a:t>Displays relevant data to the stakeholders</a:t>
            </a:r>
          </a:p>
          <a:p>
            <a:r>
              <a:rPr lang="en-SG" sz="2800" dirty="0"/>
              <a:t>Displays an overview</a:t>
            </a:r>
          </a:p>
          <a:p>
            <a:r>
              <a:rPr lang="en-SG" sz="2800" dirty="0"/>
              <a:t>Allow users to choose and filter</a:t>
            </a:r>
          </a:p>
        </p:txBody>
      </p:sp>
    </p:spTree>
    <p:extLst>
      <p:ext uri="{BB962C8B-B14F-4D97-AF65-F5344CB8AC3E}">
        <p14:creationId xmlns:p14="http://schemas.microsoft.com/office/powerpoint/2010/main" val="542387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8512-276B-4D62-A88C-7699424E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User needs - Participants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6DDD-6359-4113-AE36-C84A1C9E8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View contribution and model performance</a:t>
            </a:r>
          </a:p>
          <a:p>
            <a:r>
              <a:rPr lang="en-SG" sz="2800" dirty="0"/>
              <a:t>Compare results with other participants</a:t>
            </a:r>
          </a:p>
        </p:txBody>
      </p:sp>
    </p:spTree>
    <p:extLst>
      <p:ext uri="{BB962C8B-B14F-4D97-AF65-F5344CB8AC3E}">
        <p14:creationId xmlns:p14="http://schemas.microsoft.com/office/powerpoint/2010/main" val="4148150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8512-276B-4D62-A88C-7699424E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User needs - Federated Learning Initiators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6DDD-6359-4113-AE36-C84A1C9E8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View participant reputation</a:t>
            </a:r>
          </a:p>
          <a:p>
            <a:r>
              <a:rPr lang="en-SG" sz="2800" dirty="0"/>
              <a:t>Invite participants for federated learning</a:t>
            </a:r>
          </a:p>
          <a:p>
            <a:r>
              <a:rPr lang="en-SG" sz="2800" dirty="0"/>
              <a:t>View participant contribution</a:t>
            </a:r>
          </a:p>
          <a:p>
            <a:r>
              <a:rPr lang="en-SG" sz="2800" dirty="0"/>
              <a:t>View model details</a:t>
            </a:r>
          </a:p>
        </p:txBody>
      </p:sp>
    </p:spTree>
    <p:extLst>
      <p:ext uri="{BB962C8B-B14F-4D97-AF65-F5344CB8AC3E}">
        <p14:creationId xmlns:p14="http://schemas.microsoft.com/office/powerpoint/2010/main" val="272314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E5CA-5395-4352-8E4E-9325C43E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User needs - federation owners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077E-1B82-4087-8E6F-FFACC5D9F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View all models</a:t>
            </a:r>
          </a:p>
          <a:p>
            <a:r>
              <a:rPr lang="en-SG" sz="2800" dirty="0"/>
              <a:t>Manage participant reputation</a:t>
            </a:r>
          </a:p>
          <a:p>
            <a:r>
              <a:rPr lang="en-SG" sz="2800" dirty="0"/>
              <a:t>Manage participant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153683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CDAE-0866-48B2-8814-B6F206D9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1BBE-ABA8-41EE-942A-C4FC87B03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SG" sz="2800" dirty="0"/>
              <a:t>Layered Architecture</a:t>
            </a:r>
          </a:p>
          <a:p>
            <a:r>
              <a:rPr lang="en-SG" sz="2800" dirty="0"/>
              <a:t>Database Layer, Data Access Layer, Logic Layer and User Interface Layer</a:t>
            </a:r>
          </a:p>
        </p:txBody>
      </p:sp>
    </p:spTree>
    <p:extLst>
      <p:ext uri="{BB962C8B-B14F-4D97-AF65-F5344CB8AC3E}">
        <p14:creationId xmlns:p14="http://schemas.microsoft.com/office/powerpoint/2010/main" val="3162361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CDAE-0866-48B2-8814-B6F206D9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sz="3600" dirty="0"/>
              <a:t>System Architecture - Database Layer</a:t>
            </a:r>
            <a:br>
              <a:rPr lang="en-SG" sz="3600" dirty="0"/>
            </a:br>
            <a:r>
              <a:rPr lang="en-SG" sz="3600" dirty="0"/>
              <a:t>Database </a:t>
            </a:r>
            <a:br>
              <a:rPr lang="en-SG" sz="2800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1BBE-ABA8-41EE-942A-C4FC87B03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SG" sz="3000" dirty="0"/>
              <a:t>Database</a:t>
            </a:r>
          </a:p>
          <a:p>
            <a:r>
              <a:rPr lang="en-SG" sz="3000" dirty="0"/>
              <a:t>Represented by a pickle file</a:t>
            </a:r>
          </a:p>
        </p:txBody>
      </p:sp>
    </p:spTree>
    <p:extLst>
      <p:ext uri="{BB962C8B-B14F-4D97-AF65-F5344CB8AC3E}">
        <p14:creationId xmlns:p14="http://schemas.microsoft.com/office/powerpoint/2010/main" val="2929010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5A63-F7C7-434E-A8DE-0DC537F3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Architecture - Logic Layer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9CB9-3F49-4DBD-BE3E-5B29CBE2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Controllers</a:t>
            </a:r>
          </a:p>
          <a:p>
            <a:r>
              <a:rPr lang="en-SG" sz="2800" dirty="0"/>
              <a:t>Data processing</a:t>
            </a:r>
          </a:p>
          <a:p>
            <a:r>
              <a:rPr lang="en-SG" sz="2800" dirty="0"/>
              <a:t>Pass data to User Interface Layer</a:t>
            </a:r>
          </a:p>
        </p:txBody>
      </p:sp>
    </p:spTree>
    <p:extLst>
      <p:ext uri="{BB962C8B-B14F-4D97-AF65-F5344CB8AC3E}">
        <p14:creationId xmlns:p14="http://schemas.microsoft.com/office/powerpoint/2010/main" val="2019693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5A63-F7C7-434E-A8DE-0DC537F3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Architecture - User Interface Layer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9CB9-3F49-4DBD-BE3E-5B29CBE2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Views</a:t>
            </a:r>
          </a:p>
          <a:p>
            <a:r>
              <a:rPr lang="en-SG" sz="2800" dirty="0"/>
              <a:t>Displays data</a:t>
            </a:r>
          </a:p>
          <a:p>
            <a:r>
              <a:rPr lang="en-SG" sz="2800" dirty="0"/>
              <a:t>Respond to user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1356779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5A63-F7C7-434E-A8DE-0DC537F3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Architecture</a:t>
            </a:r>
            <a:br>
              <a:rPr lang="en-SG" dirty="0"/>
            </a:b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144A1C-B885-4F16-9127-D0D0A012D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773" y="1905001"/>
            <a:ext cx="6980454" cy="4208485"/>
          </a:xfrm>
        </p:spPr>
      </p:pic>
    </p:spTree>
    <p:extLst>
      <p:ext uri="{BB962C8B-B14F-4D97-AF65-F5344CB8AC3E}">
        <p14:creationId xmlns:p14="http://schemas.microsoft.com/office/powerpoint/2010/main" val="576250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5A63-F7C7-434E-A8DE-0DC537F3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Architecture</a:t>
            </a:r>
            <a:br>
              <a:rPr lang="en-SG" dirty="0"/>
            </a:br>
            <a:endParaRPr lang="en-SG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5630086-F213-47FB-9B61-B00F89E75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20" y="1919832"/>
            <a:ext cx="5980430" cy="4120415"/>
          </a:xfrm>
        </p:spPr>
      </p:pic>
    </p:spTree>
    <p:extLst>
      <p:ext uri="{BB962C8B-B14F-4D97-AF65-F5344CB8AC3E}">
        <p14:creationId xmlns:p14="http://schemas.microsoft.com/office/powerpoint/2010/main" val="195876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8D48-47E0-4B8B-AB1A-5208BE55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A531A-0B7A-4365-92FE-622D41F53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Background</a:t>
            </a:r>
          </a:p>
          <a:p>
            <a:r>
              <a:rPr lang="en-SG" sz="2800" dirty="0"/>
              <a:t>Purpose of Research</a:t>
            </a:r>
          </a:p>
          <a:p>
            <a:r>
              <a:rPr lang="en-SG" sz="2800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2284777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BD20-C80F-4A05-B7E1-27DEA2D13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Demo</a:t>
            </a:r>
            <a:endParaRPr lang="en-SG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40A56-443C-4181-8512-86DF88B83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620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0784-4633-476F-934E-1DE94B82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E70F-3315-46B7-A89E-4DFCE31C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1154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BD20-C80F-4A05-B7E1-27DEA2D13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Thank You</a:t>
            </a:r>
            <a:endParaRPr lang="en-SG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40A56-443C-4181-8512-86DF88B83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46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8D48-47E0-4B8B-AB1A-5208BE55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A531A-0B7A-4365-92FE-622D41F53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Increased regulation of data</a:t>
            </a:r>
          </a:p>
          <a:p>
            <a:r>
              <a:rPr lang="en-SG" sz="2800" dirty="0"/>
              <a:t>Hard to conduct collaborative machine learning</a:t>
            </a:r>
          </a:p>
          <a:p>
            <a:r>
              <a:rPr lang="en-SG" sz="2800" dirty="0"/>
              <a:t>Proposed federated learning </a:t>
            </a:r>
          </a:p>
          <a:p>
            <a:r>
              <a:rPr lang="en-SG" sz="2800" dirty="0"/>
              <a:t>Lack of visualisation system for stakeholders</a:t>
            </a:r>
          </a:p>
        </p:txBody>
      </p:sp>
    </p:spTree>
    <p:extLst>
      <p:ext uri="{BB962C8B-B14F-4D97-AF65-F5344CB8AC3E}">
        <p14:creationId xmlns:p14="http://schemas.microsoft.com/office/powerpoint/2010/main" val="54651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332F-1ABF-47F8-8B26-C4D2E2D4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Purpose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7940C-7B29-4080-9625-79DF8E1C4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To develop a visualisation system for stakeholder</a:t>
            </a:r>
          </a:p>
          <a:p>
            <a:r>
              <a:rPr lang="en-SG" sz="2800" dirty="0"/>
              <a:t>Easy to use</a:t>
            </a:r>
          </a:p>
          <a:p>
            <a:r>
              <a:rPr lang="en-SG" sz="2800" dirty="0"/>
              <a:t>Easy to understand</a:t>
            </a:r>
          </a:p>
          <a:p>
            <a:r>
              <a:rPr lang="en-SG" sz="2800" dirty="0"/>
              <a:t>Minimal technical knowledge required</a:t>
            </a:r>
          </a:p>
        </p:txBody>
      </p:sp>
    </p:spTree>
    <p:extLst>
      <p:ext uri="{BB962C8B-B14F-4D97-AF65-F5344CB8AC3E}">
        <p14:creationId xmlns:p14="http://schemas.microsoft.com/office/powerpoint/2010/main" val="201414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79A9-FE6C-4E7C-9DAC-BDEED006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F57F3-C2D7-428E-9791-56FF476E0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Develop a visualisation system using Python</a:t>
            </a:r>
          </a:p>
          <a:p>
            <a:r>
              <a:rPr lang="en-SG" dirty="0"/>
              <a:t>Displays relevant detail to the stakeholders</a:t>
            </a:r>
          </a:p>
          <a:p>
            <a:r>
              <a:rPr lang="en-SG" dirty="0"/>
              <a:t>No anomaly detection</a:t>
            </a:r>
          </a:p>
          <a:p>
            <a:r>
              <a:rPr lang="en-SG" dirty="0"/>
              <a:t> Shows obvious anomaly</a:t>
            </a:r>
          </a:p>
        </p:txBody>
      </p:sp>
    </p:spTree>
    <p:extLst>
      <p:ext uri="{BB962C8B-B14F-4D97-AF65-F5344CB8AC3E}">
        <p14:creationId xmlns:p14="http://schemas.microsoft.com/office/powerpoint/2010/main" val="15204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417C-448D-40CD-8AB6-6BC80F13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5A4B-A9C4-432A-AC13-CD19E0B0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SG" sz="2800" dirty="0"/>
              <a:t>Shapley Value</a:t>
            </a:r>
          </a:p>
          <a:p>
            <a:r>
              <a:rPr lang="en-SG" sz="2800" dirty="0"/>
              <a:t>Using Shapley Value in Federated Learning</a:t>
            </a:r>
          </a:p>
          <a:p>
            <a:r>
              <a:rPr lang="en-SG" sz="2800" dirty="0"/>
              <a:t>Shapley Value Estimation</a:t>
            </a:r>
          </a:p>
          <a:p>
            <a:r>
              <a:rPr lang="en-SG" sz="2800" dirty="0"/>
              <a:t>Estimation Techniques </a:t>
            </a:r>
          </a:p>
        </p:txBody>
      </p:sp>
    </p:spTree>
    <p:extLst>
      <p:ext uri="{BB962C8B-B14F-4D97-AF65-F5344CB8AC3E}">
        <p14:creationId xmlns:p14="http://schemas.microsoft.com/office/powerpoint/2010/main" val="243163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417C-448D-40CD-8AB6-6BC80F13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5A4B-A9C4-432A-AC13-CD19E0B0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SG" sz="2800" dirty="0"/>
              <a:t>Visualisation System</a:t>
            </a:r>
          </a:p>
          <a:p>
            <a:r>
              <a:rPr lang="en-SG" sz="2800" dirty="0"/>
              <a:t>Research Gap</a:t>
            </a:r>
          </a:p>
        </p:txBody>
      </p:sp>
    </p:spTree>
    <p:extLst>
      <p:ext uri="{BB962C8B-B14F-4D97-AF65-F5344CB8AC3E}">
        <p14:creationId xmlns:p14="http://schemas.microsoft.com/office/powerpoint/2010/main" val="55475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B904-339B-4088-943A-FFD08830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Shapley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9627-66A4-4D7B-A9BC-923CE68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From Game Theory</a:t>
            </a:r>
          </a:p>
          <a:p>
            <a:r>
              <a:rPr lang="en-SG" sz="2800" dirty="0"/>
              <a:t>Expects uneven contribution from multiple players</a:t>
            </a:r>
          </a:p>
          <a:p>
            <a:r>
              <a:rPr lang="en-SG" sz="2800" dirty="0"/>
              <a:t>Fair distribution of reward</a:t>
            </a:r>
          </a:p>
        </p:txBody>
      </p:sp>
    </p:spTree>
    <p:extLst>
      <p:ext uri="{BB962C8B-B14F-4D97-AF65-F5344CB8AC3E}">
        <p14:creationId xmlns:p14="http://schemas.microsoft.com/office/powerpoint/2010/main" val="39490791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232</TotalTime>
  <Words>464</Words>
  <Application>Microsoft Office PowerPoint</Application>
  <PresentationFormat>Widescreen</PresentationFormat>
  <Paragraphs>116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Gill Sans MT</vt:lpstr>
      <vt:lpstr>Gallery</vt:lpstr>
      <vt:lpstr>A Privacy-Preserving Data Valuation Visualization System</vt:lpstr>
      <vt:lpstr>Contents</vt:lpstr>
      <vt:lpstr>Introduction</vt:lpstr>
      <vt:lpstr>Background</vt:lpstr>
      <vt:lpstr>Purpose of research</vt:lpstr>
      <vt:lpstr>Scope</vt:lpstr>
      <vt:lpstr>Literature Review</vt:lpstr>
      <vt:lpstr>Literature Review</vt:lpstr>
      <vt:lpstr>Shapley value</vt:lpstr>
      <vt:lpstr>Shapley Value</vt:lpstr>
      <vt:lpstr>Using Shapley Value in Federated Learning </vt:lpstr>
      <vt:lpstr>Using Shapley Value in Federated Learning </vt:lpstr>
      <vt:lpstr>Estimation of Shapley Value</vt:lpstr>
      <vt:lpstr>Estimation Techniques - Gradient Shapley </vt:lpstr>
      <vt:lpstr>Estimation Techniques - Truncated Monte-Carlo </vt:lpstr>
      <vt:lpstr>Estimation Techniques - Guided Truncation Gradient Shapley (GTG – Shapley) </vt:lpstr>
      <vt:lpstr>Visualisation system</vt:lpstr>
      <vt:lpstr>Research gap</vt:lpstr>
      <vt:lpstr>System Design</vt:lpstr>
      <vt:lpstr>Application Description</vt:lpstr>
      <vt:lpstr>User needs - Participants </vt:lpstr>
      <vt:lpstr>User needs - Federated Learning Initiators </vt:lpstr>
      <vt:lpstr>User needs - federation owners</vt:lpstr>
      <vt:lpstr>System Architecture </vt:lpstr>
      <vt:lpstr>System Architecture - Database Layer Database  </vt:lpstr>
      <vt:lpstr>System Architecture - Logic Layer </vt:lpstr>
      <vt:lpstr>System Architecture - User Interface Layer </vt:lpstr>
      <vt:lpstr>System Architecture </vt:lpstr>
      <vt:lpstr>System Architecture </vt:lpstr>
      <vt:lpstr>Demo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Privacy-Preserving Data Valuation Visualization System</dc:title>
  <dc:creator>#YAP RONG YU#</dc:creator>
  <cp:lastModifiedBy>#YAP RONG YU#</cp:lastModifiedBy>
  <cp:revision>3</cp:revision>
  <dcterms:created xsi:type="dcterms:W3CDTF">2021-10-29T06:26:40Z</dcterms:created>
  <dcterms:modified xsi:type="dcterms:W3CDTF">2021-10-29T10:19:24Z</dcterms:modified>
</cp:coreProperties>
</file>