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34;p22"/>
          <p:cNvSpPr/>
          <p:nvPr>
            <p:ph type="pic" sz="half" idx="21"/>
          </p:nvPr>
        </p:nvSpPr>
        <p:spPr>
          <a:xfrm>
            <a:off x="0" y="2237232"/>
            <a:ext cx="12192000" cy="269443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6;p23"/>
          <p:cNvSpPr/>
          <p:nvPr>
            <p:ph type="pic" sz="half" idx="21"/>
          </p:nvPr>
        </p:nvSpPr>
        <p:spPr>
          <a:xfrm>
            <a:off x="8572500" y="0"/>
            <a:ext cx="36195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38;p24"/>
          <p:cNvSpPr/>
          <p:nvPr>
            <p:ph type="pic" idx="21"/>
          </p:nvPr>
        </p:nvSpPr>
        <p:spPr>
          <a:xfrm>
            <a:off x="-2" y="0"/>
            <a:ext cx="8245959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40;p25"/>
          <p:cNvSpPr/>
          <p:nvPr>
            <p:ph type="pic" sz="half" idx="21"/>
          </p:nvPr>
        </p:nvSpPr>
        <p:spPr>
          <a:xfrm>
            <a:off x="914400" y="938717"/>
            <a:ext cx="3696512" cy="4978401"/>
          </a:xfrm>
          <a:prstGeom prst="rect">
            <a:avLst/>
          </a:prstGeom>
          <a:effectLst>
            <a:outerShdw sx="100000" sy="100000" kx="0" ky="0" algn="b" rotWithShape="0" blurRad="457200" dist="558800" dir="5400000">
              <a:srgbClr val="000000">
                <a:alpha val="30588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42;p26"/>
          <p:cNvSpPr/>
          <p:nvPr>
            <p:ph type="pic" sz="quarter" idx="21"/>
          </p:nvPr>
        </p:nvSpPr>
        <p:spPr>
          <a:xfrm>
            <a:off x="1468533" y="1821937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9" name="Google Shape;43;p26"/>
          <p:cNvSpPr/>
          <p:nvPr>
            <p:ph type="pic" sz="quarter" idx="22"/>
          </p:nvPr>
        </p:nvSpPr>
        <p:spPr>
          <a:xfrm>
            <a:off x="1468533" y="3778134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0" name="Google Shape;44;p26"/>
          <p:cNvSpPr/>
          <p:nvPr>
            <p:ph type="pic" sz="quarter" idx="23"/>
          </p:nvPr>
        </p:nvSpPr>
        <p:spPr>
          <a:xfrm>
            <a:off x="9809067" y="2758563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1" name="Google Shape;45;p26"/>
          <p:cNvSpPr/>
          <p:nvPr>
            <p:ph type="pic" sz="quarter" idx="24"/>
          </p:nvPr>
        </p:nvSpPr>
        <p:spPr>
          <a:xfrm>
            <a:off x="9809067" y="4664471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49;p27"/>
          <p:cNvSpPr/>
          <p:nvPr>
            <p:ph type="pic" idx="21"/>
          </p:nvPr>
        </p:nvSpPr>
        <p:spPr>
          <a:xfrm>
            <a:off x="0" y="2603500"/>
            <a:ext cx="12192000" cy="38227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51;p28"/>
          <p:cNvSpPr/>
          <p:nvPr>
            <p:ph type="pic" sz="half" idx="21"/>
          </p:nvPr>
        </p:nvSpPr>
        <p:spPr>
          <a:xfrm>
            <a:off x="6426556" y="2833353"/>
            <a:ext cx="4945488" cy="346441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53;p29"/>
          <p:cNvSpPr/>
          <p:nvPr>
            <p:ph type="pic" idx="21"/>
          </p:nvPr>
        </p:nvSpPr>
        <p:spPr>
          <a:xfrm>
            <a:off x="0" y="0"/>
            <a:ext cx="8288339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55;p30"/>
          <p:cNvSpPr/>
          <p:nvPr>
            <p:ph type="pic" idx="21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57;p31"/>
          <p:cNvSpPr/>
          <p:nvPr>
            <p:ph type="pic" idx="21"/>
          </p:nvPr>
        </p:nvSpPr>
        <p:spPr>
          <a:xfrm>
            <a:off x="0" y="781843"/>
            <a:ext cx="12192000" cy="529431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;p14"/>
          <p:cNvSpPr/>
          <p:nvPr>
            <p:ph type="pic" sz="half" idx="21"/>
          </p:nvPr>
        </p:nvSpPr>
        <p:spPr>
          <a:xfrm>
            <a:off x="8752113" y="0"/>
            <a:ext cx="3439887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59;p3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61;p33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2;p34"/>
          <p:cNvSpPr/>
          <p:nvPr>
            <p:ph type="pic" sz="half" idx="21"/>
          </p:nvPr>
        </p:nvSpPr>
        <p:spPr>
          <a:xfrm>
            <a:off x="8752113" y="0"/>
            <a:ext cx="3439887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6;p36"/>
          <p:cNvSpPr/>
          <p:nvPr>
            <p:ph type="pic" sz="half" idx="21"/>
          </p:nvPr>
        </p:nvSpPr>
        <p:spPr>
          <a:xfrm>
            <a:off x="7489370" y="0"/>
            <a:ext cx="470263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8;p37"/>
          <p:cNvSpPr/>
          <p:nvPr>
            <p:ph type="pic" idx="21"/>
          </p:nvPr>
        </p:nvSpPr>
        <p:spPr>
          <a:xfrm>
            <a:off x="1" y="0"/>
            <a:ext cx="12192001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80;p38"/>
          <p:cNvSpPr/>
          <p:nvPr>
            <p:ph type="pic" sz="half" idx="21"/>
          </p:nvPr>
        </p:nvSpPr>
        <p:spPr>
          <a:xfrm>
            <a:off x="7329486" y="0"/>
            <a:ext cx="4862514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82;p39"/>
          <p:cNvSpPr/>
          <p:nvPr>
            <p:ph type="pic" sz="half" idx="21"/>
          </p:nvPr>
        </p:nvSpPr>
        <p:spPr>
          <a:xfrm>
            <a:off x="6609760" y="1303502"/>
            <a:ext cx="4621908" cy="425099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84;p40"/>
          <p:cNvSpPr/>
          <p:nvPr>
            <p:ph type="pic" sz="half" idx="21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effectLst>
            <a:outerShdw sx="100000" sy="100000" kx="0" ky="0" algn="b" rotWithShape="0" blurRad="469900" dist="279400" dir="0">
              <a:srgbClr val="000000">
                <a:alpha val="26666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86;p41"/>
          <p:cNvSpPr/>
          <p:nvPr>
            <p:ph type="pic" idx="21"/>
          </p:nvPr>
        </p:nvSpPr>
        <p:spPr>
          <a:xfrm>
            <a:off x="0" y="0"/>
            <a:ext cx="6052457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" name="Google Shape;90;p42"/>
          <p:cNvSpPr/>
          <p:nvPr>
            <p:ph type="pic" sz="half" idx="21"/>
          </p:nvPr>
        </p:nvSpPr>
        <p:spPr>
          <a:xfrm>
            <a:off x="0" y="2237232"/>
            <a:ext cx="12192000" cy="269443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8;p15"/>
          <p:cNvSpPr/>
          <p:nvPr>
            <p:ph type="pic" idx="21"/>
          </p:nvPr>
        </p:nvSpPr>
        <p:spPr>
          <a:xfrm>
            <a:off x="588168" y="580345"/>
            <a:ext cx="11015663" cy="339725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92;p43"/>
          <p:cNvSpPr/>
          <p:nvPr>
            <p:ph type="pic" sz="half" idx="21"/>
          </p:nvPr>
        </p:nvSpPr>
        <p:spPr>
          <a:xfrm>
            <a:off x="8572500" y="0"/>
            <a:ext cx="36195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94;p44"/>
          <p:cNvSpPr/>
          <p:nvPr>
            <p:ph type="pic" idx="21"/>
          </p:nvPr>
        </p:nvSpPr>
        <p:spPr>
          <a:xfrm>
            <a:off x="-2" y="0"/>
            <a:ext cx="8245959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96;p45"/>
          <p:cNvSpPr/>
          <p:nvPr>
            <p:ph type="pic" sz="half" idx="21"/>
          </p:nvPr>
        </p:nvSpPr>
        <p:spPr>
          <a:xfrm>
            <a:off x="914400" y="938717"/>
            <a:ext cx="3696512" cy="4978401"/>
          </a:xfrm>
          <a:prstGeom prst="rect">
            <a:avLst/>
          </a:prstGeom>
          <a:effectLst>
            <a:outerShdw sx="100000" sy="100000" kx="0" ky="0" algn="b" rotWithShape="0" blurRad="457200" dist="558800" dir="5400000">
              <a:srgbClr val="000000">
                <a:alpha val="30588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98;p46"/>
          <p:cNvSpPr/>
          <p:nvPr>
            <p:ph type="pic" sz="quarter" idx="21"/>
          </p:nvPr>
        </p:nvSpPr>
        <p:spPr>
          <a:xfrm>
            <a:off x="1468533" y="1821937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80" name="Google Shape;99;p46"/>
          <p:cNvSpPr/>
          <p:nvPr>
            <p:ph type="pic" sz="quarter" idx="22"/>
          </p:nvPr>
        </p:nvSpPr>
        <p:spPr>
          <a:xfrm>
            <a:off x="1468533" y="3778134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81" name="Google Shape;100;p46"/>
          <p:cNvSpPr/>
          <p:nvPr>
            <p:ph type="pic" sz="quarter" idx="23"/>
          </p:nvPr>
        </p:nvSpPr>
        <p:spPr>
          <a:xfrm>
            <a:off x="9809067" y="2758563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82" name="Google Shape;101;p46"/>
          <p:cNvSpPr/>
          <p:nvPr>
            <p:ph type="pic" sz="quarter" idx="24"/>
          </p:nvPr>
        </p:nvSpPr>
        <p:spPr>
          <a:xfrm>
            <a:off x="9809067" y="4664471"/>
            <a:ext cx="914401" cy="914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05;p47"/>
          <p:cNvSpPr/>
          <p:nvPr>
            <p:ph type="pic" idx="21"/>
          </p:nvPr>
        </p:nvSpPr>
        <p:spPr>
          <a:xfrm>
            <a:off x="0" y="2603500"/>
            <a:ext cx="12192000" cy="38227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107;p48"/>
          <p:cNvSpPr/>
          <p:nvPr>
            <p:ph type="pic" sz="half" idx="21"/>
          </p:nvPr>
        </p:nvSpPr>
        <p:spPr>
          <a:xfrm>
            <a:off x="6426556" y="2833353"/>
            <a:ext cx="4945488" cy="346441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109;p49"/>
          <p:cNvSpPr/>
          <p:nvPr>
            <p:ph type="pic" idx="21"/>
          </p:nvPr>
        </p:nvSpPr>
        <p:spPr>
          <a:xfrm>
            <a:off x="0" y="0"/>
            <a:ext cx="8288339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111;p50"/>
          <p:cNvSpPr/>
          <p:nvPr>
            <p:ph type="pic" idx="21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113;p51"/>
          <p:cNvSpPr/>
          <p:nvPr>
            <p:ph type="pic" idx="21"/>
          </p:nvPr>
        </p:nvSpPr>
        <p:spPr>
          <a:xfrm>
            <a:off x="0" y="781843"/>
            <a:ext cx="12192000" cy="529431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115;p5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0;p16"/>
          <p:cNvSpPr/>
          <p:nvPr>
            <p:ph type="pic" sz="half" idx="21"/>
          </p:nvPr>
        </p:nvSpPr>
        <p:spPr>
          <a:xfrm>
            <a:off x="7489370" y="0"/>
            <a:ext cx="470263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117;p53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Body Level One…"/>
          <p:cNvSpPr txBox="1"/>
          <p:nvPr>
            <p:ph type="body" sz="quarter" idx="1"/>
          </p:nvPr>
        </p:nvSpPr>
        <p:spPr>
          <a:xfrm>
            <a:off x="508001" y="1178427"/>
            <a:ext cx="11157817" cy="23100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228600" indent="4572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228600" indent="9144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8600" indent="13716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" indent="1828800"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1" name="Title Text"/>
          <p:cNvSpPr txBox="1"/>
          <p:nvPr>
            <p:ph type="title"/>
          </p:nvPr>
        </p:nvSpPr>
        <p:spPr>
          <a:xfrm>
            <a:off x="508001" y="455085"/>
            <a:ext cx="11157817" cy="660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124;gb7574d5ef3_5_26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126;gb7574d5ef3_5_534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7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2400"/>
            </a:lvl1pPr>
            <a:lvl2pPr indent="457200" algn="ctr">
              <a:defRPr sz="2400"/>
            </a:lvl2pPr>
            <a:lvl3pPr indent="914400" algn="ctr">
              <a:defRPr sz="2400"/>
            </a:lvl3pPr>
            <a:lvl4pPr indent="1371600" algn="ctr">
              <a:defRPr sz="2400"/>
            </a:lvl4pPr>
            <a:lvl5pPr indent="1828800" algn="ctr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0" y="0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2;p17"/>
          <p:cNvSpPr/>
          <p:nvPr>
            <p:ph type="pic" idx="21"/>
          </p:nvPr>
        </p:nvSpPr>
        <p:spPr>
          <a:xfrm>
            <a:off x="1" y="0"/>
            <a:ext cx="12192001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4;p18"/>
          <p:cNvSpPr/>
          <p:nvPr>
            <p:ph type="pic" sz="half" idx="21"/>
          </p:nvPr>
        </p:nvSpPr>
        <p:spPr>
          <a:xfrm>
            <a:off x="7329486" y="0"/>
            <a:ext cx="4862514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6;p19"/>
          <p:cNvSpPr/>
          <p:nvPr>
            <p:ph type="pic" sz="half" idx="21"/>
          </p:nvPr>
        </p:nvSpPr>
        <p:spPr>
          <a:xfrm>
            <a:off x="6609760" y="1303502"/>
            <a:ext cx="4621908" cy="425099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28;p20"/>
          <p:cNvSpPr/>
          <p:nvPr>
            <p:ph type="pic" sz="half" idx="21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effectLst>
            <a:outerShdw sx="100000" sy="100000" kx="0" ky="0" algn="b" rotWithShape="0" blurRad="469900" dist="279400" dir="0">
              <a:srgbClr val="000000">
                <a:alpha val="26666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0;p21"/>
          <p:cNvSpPr/>
          <p:nvPr>
            <p:ph type="pic" idx="21"/>
          </p:nvPr>
        </p:nvSpPr>
        <p:spPr>
          <a:xfrm>
            <a:off x="0" y="0"/>
            <a:ext cx="6052457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Relationship Id="rId5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154;gb6f6fa0e72_1_0"/>
          <p:cNvSpPr/>
          <p:nvPr/>
        </p:nvSpPr>
        <p:spPr>
          <a:xfrm rot="5400000">
            <a:off x="4800598" y="-500500"/>
            <a:ext cx="2590802" cy="12192003"/>
          </a:xfrm>
          <a:prstGeom prst="rect">
            <a:avLst/>
          </a:prstGeom>
          <a:solidFill>
            <a:srgbClr val="023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87" name="Прямоугольник 18"/>
          <p:cNvSpPr txBox="1"/>
          <p:nvPr/>
        </p:nvSpPr>
        <p:spPr>
          <a:xfrm>
            <a:off x="716847" y="4723596"/>
            <a:ext cx="855923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Зимняя проектная школа 2024</a:t>
            </a:r>
          </a:p>
        </p:txBody>
      </p:sp>
      <p:pic>
        <p:nvPicPr>
          <p:cNvPr id="388" name="Рисунок 24" descr="Рисунок 24"/>
          <p:cNvPicPr>
            <a:picLocks noChangeAspect="1"/>
          </p:cNvPicPr>
          <p:nvPr/>
        </p:nvPicPr>
        <p:blipFill>
          <a:blip r:embed="rId2">
            <a:extLst/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934" y="5424732"/>
            <a:ext cx="1179096" cy="732134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Прямоугольник 8"/>
          <p:cNvSpPr txBox="1"/>
          <p:nvPr/>
        </p:nvSpPr>
        <p:spPr>
          <a:xfrm>
            <a:off x="716845" y="5424732"/>
            <a:ext cx="7039198" cy="1709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2000">
                <a:solidFill>
                  <a:srgbClr val="FFFFFF"/>
                </a:solidFill>
              </a:defRPr>
            </a:pPr>
            <a:r>
              <a:t>Лапшин Л.А. – специалист по цифровой трансформации</a:t>
            </a:r>
            <a:br/>
            <a:r>
              <a:rPr sz="1800"/>
              <a:t>Белоусов Е.А – </a:t>
            </a:r>
            <a:r>
              <a:rPr sz="1800"/>
              <a:t>Back-End </a:t>
            </a:r>
            <a:r>
              <a:rPr sz="1800"/>
              <a:t>разработчик</a:t>
            </a:r>
            <a:endParaRPr sz="1800"/>
          </a:p>
          <a:p>
            <a:pPr>
              <a:defRPr i="1" sz="1800">
                <a:solidFill>
                  <a:srgbClr val="FFFFFF"/>
                </a:solidFill>
              </a:defRPr>
            </a:pPr>
            <a:r>
              <a:t>Кораблев К.А. – </a:t>
            </a:r>
            <a:r>
              <a:t>Front-End </a:t>
            </a:r>
            <a:r>
              <a:t>разработчик</a:t>
            </a:r>
          </a:p>
          <a:p>
            <a:pPr>
              <a:defRPr i="1" sz="1800">
                <a:solidFill>
                  <a:srgbClr val="FFFFFF"/>
                </a:solidFill>
              </a:defRPr>
            </a:pPr>
            <a:r>
              <a:t>Дидик К.Е. – </a:t>
            </a:r>
            <a:r>
              <a:t>Project-</a:t>
            </a:r>
            <a:r>
              <a:t>менеджер</a:t>
            </a:r>
          </a:p>
          <a:p>
            <a:pPr>
              <a:defRPr i="1" sz="1800">
                <a:solidFill>
                  <a:srgbClr val="FFFFFF"/>
                </a:solidFill>
              </a:defRPr>
            </a:pPr>
            <a:br/>
          </a:p>
        </p:txBody>
      </p:sp>
      <p:sp>
        <p:nvSpPr>
          <p:cNvPr id="391" name="Прямоугольник 9"/>
          <p:cNvSpPr txBox="1"/>
          <p:nvPr/>
        </p:nvSpPr>
        <p:spPr>
          <a:xfrm>
            <a:off x="179945" y="573932"/>
            <a:ext cx="5317054" cy="2210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all" sz="3600">
                <a:solidFill>
                  <a:srgbClr val="023A84"/>
                </a:solidFill>
              </a:defRPr>
            </a:lvl1pPr>
          </a:lstStyle>
          <a:p>
            <a:pPr/>
            <a:r>
              <a:t>Система обратной связи по образовательному процессу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67;p15"/>
          <p:cNvSpPr txBox="1"/>
          <p:nvPr/>
        </p:nvSpPr>
        <p:spPr>
          <a:xfrm>
            <a:off x="275575" y="214113"/>
            <a:ext cx="5744650" cy="8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/>
            </a:pPr>
            <a:r>
              <a:t>Пользовательские истории</a:t>
            </a:r>
            <a:endParaRPr b="1"/>
          </a:p>
          <a:p>
            <a:pPr>
              <a:defRPr b="1" sz="1600"/>
            </a:pPr>
            <a:r>
              <a:t>Был выполнен анализ целей стейкхолдеров для поиска оптимальных путей решения</a:t>
            </a:r>
          </a:p>
        </p:txBody>
      </p:sp>
      <p:sp>
        <p:nvSpPr>
          <p:cNvPr id="394" name="Google Shape;106;p15"/>
          <p:cNvSpPr txBox="1"/>
          <p:nvPr>
            <p:ph type="sldNum" sz="quarter" idx="4294967295"/>
          </p:nvPr>
        </p:nvSpPr>
        <p:spPr>
          <a:xfrm>
            <a:off x="11869963" y="6565374"/>
            <a:ext cx="156182" cy="20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424" tIns="36424" rIns="36424" bIns="36424">
            <a:normAutofit fontScale="100000" lnSpcReduction="0"/>
          </a:bodyPr>
          <a:lstStyle>
            <a:lvl1pPr algn="l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5" name="Google Shape;161;p17"/>
          <p:cNvSpPr txBox="1"/>
          <p:nvPr/>
        </p:nvSpPr>
        <p:spPr>
          <a:xfrm>
            <a:off x="34416" y="2169832"/>
            <a:ext cx="3891649" cy="342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Получить знания, которые будут полезны в жизни и в работе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Быть конкурентоспособным на рынке труда</a:t>
            </a:r>
            <a:endParaRPr b="1">
              <a:solidFill>
                <a:srgbClr val="595959"/>
              </a:solidFill>
            </a:endParaR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Иметь перспективу карьерного роста</a:t>
            </a:r>
            <a:br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Попасть в доброжелательное окружение, получить приятный опыт студенчества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Попробовать себя в различных ролях внутри своей профессиональной сферы</a:t>
            </a:r>
            <a:br/>
          </a:p>
        </p:txBody>
      </p:sp>
      <p:sp>
        <p:nvSpPr>
          <p:cNvPr id="396" name="Google Shape;157;p17"/>
          <p:cNvSpPr txBox="1"/>
          <p:nvPr/>
        </p:nvSpPr>
        <p:spPr>
          <a:xfrm>
            <a:off x="501944" y="1515026"/>
            <a:ext cx="3389811" cy="26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>
                <a:solidFill>
                  <a:srgbClr val="3C90DC"/>
                </a:solidFill>
              </a:defRPr>
            </a:lvl1pPr>
          </a:lstStyle>
          <a:p>
            <a:pPr/>
            <a:r>
              <a:t>Обучающиеся</a:t>
            </a:r>
          </a:p>
        </p:txBody>
      </p:sp>
      <p:sp>
        <p:nvSpPr>
          <p:cNvPr id="397" name="Google Shape;161;p17"/>
          <p:cNvSpPr txBox="1"/>
          <p:nvPr/>
        </p:nvSpPr>
        <p:spPr>
          <a:xfrm>
            <a:off x="4067264" y="2132228"/>
            <a:ext cx="4059093" cy="319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Сделать процесс обучения комфортным для студентов 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Получать справедливую оплату за свою работу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Профессионально развиваться</a:t>
            </a:r>
            <a:br/>
            <a:endParaRPr b="1">
              <a:solidFill>
                <a:srgbClr val="595959"/>
              </a:solidFill>
            </a:endParaR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Видеть конечный результат своей работы - как студенты применяют полученные знания.</a:t>
            </a:r>
          </a:p>
          <a:p>
            <a:pPr marL="450000" indent="-147149">
              <a:buClr>
                <a:srgbClr val="0074BD"/>
              </a:buClr>
              <a:buSzPts val="1200"/>
              <a:buFont typeface="Helvetica"/>
              <a:buChar char="●"/>
              <a:defRPr b="1" sz="1200">
                <a:solidFill>
                  <a:srgbClr val="595959"/>
                </a:solidFill>
              </a:defRPr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Способствовать развитию потенциала талантливых студентов </a:t>
            </a:r>
          </a:p>
        </p:txBody>
      </p:sp>
      <p:sp>
        <p:nvSpPr>
          <p:cNvPr id="398" name="Google Shape;157;p17"/>
          <p:cNvSpPr txBox="1"/>
          <p:nvPr/>
        </p:nvSpPr>
        <p:spPr>
          <a:xfrm>
            <a:off x="4686402" y="1510028"/>
            <a:ext cx="3106223" cy="46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>
                <a:solidFill>
                  <a:srgbClr val="3C90DC"/>
                </a:solidFill>
              </a:defRPr>
            </a:lvl1pPr>
          </a:lstStyle>
          <a:p>
            <a:pPr/>
            <a:r>
              <a:t>Профессорско-преподавательский состав (ППС)</a:t>
            </a:r>
          </a:p>
        </p:txBody>
      </p:sp>
      <p:sp>
        <p:nvSpPr>
          <p:cNvPr id="399" name="Google Shape;161;p17"/>
          <p:cNvSpPr txBox="1"/>
          <p:nvPr/>
        </p:nvSpPr>
        <p:spPr>
          <a:xfrm>
            <a:off x="8667568" y="2077378"/>
            <a:ext cx="3449875" cy="332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  <a:r>
              <a:t>Повышать качество обучения</a:t>
            </a: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  <a:r>
              <a:t>Обеспечивать комфортные условия труда подчиненных</a:t>
            </a: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  <a:r>
              <a:t>Контролировать качество учебной работы подчиненных</a:t>
            </a: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  <a:r>
              <a:t>Принимать оптимальные управленческие решения</a:t>
            </a: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1400"/>
              <a:buFont typeface="Helvetica"/>
              <a:buChar char="●"/>
            </a:pPr>
            <a:r>
              <a:t>Видеть последствия принятых решений</a:t>
            </a:r>
          </a:p>
        </p:txBody>
      </p:sp>
      <p:sp>
        <p:nvSpPr>
          <p:cNvPr id="400" name="Google Shape;157;p17"/>
          <p:cNvSpPr txBox="1"/>
          <p:nvPr/>
        </p:nvSpPr>
        <p:spPr>
          <a:xfrm>
            <a:off x="8701867" y="1515026"/>
            <a:ext cx="2840638" cy="46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>
                <a:solidFill>
                  <a:srgbClr val="3C90DC"/>
                </a:solidFill>
              </a:defRPr>
            </a:lvl1pPr>
          </a:lstStyle>
          <a:p>
            <a:pPr/>
            <a:r>
              <a:t>Руководители структур и структурных подразделений </a:t>
            </a:r>
          </a:p>
        </p:txBody>
      </p:sp>
      <p:sp>
        <p:nvSpPr>
          <p:cNvPr id="401" name="Google Shape;125;p16"/>
          <p:cNvSpPr/>
          <p:nvPr/>
        </p:nvSpPr>
        <p:spPr>
          <a:xfrm flipH="1">
            <a:off x="4230432" y="1598258"/>
            <a:ext cx="1" cy="4882886"/>
          </a:xfrm>
          <a:prstGeom prst="line">
            <a:avLst/>
          </a:prstGeom>
          <a:ln>
            <a:solidFill>
              <a:srgbClr val="1F497D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Google Shape;125;p16"/>
          <p:cNvSpPr/>
          <p:nvPr/>
        </p:nvSpPr>
        <p:spPr>
          <a:xfrm flipH="1">
            <a:off x="8126355" y="1598258"/>
            <a:ext cx="1" cy="4882886"/>
          </a:xfrm>
          <a:prstGeom prst="line">
            <a:avLst/>
          </a:prstGeom>
          <a:ln>
            <a:solidFill>
              <a:srgbClr val="1F497D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05" name="Google Shape;157;p17"/>
          <p:cNvGrpSpPr/>
          <p:nvPr/>
        </p:nvGrpSpPr>
        <p:grpSpPr>
          <a:xfrm>
            <a:off x="8934277" y="5752603"/>
            <a:ext cx="2709635" cy="992145"/>
            <a:chOff x="0" y="0"/>
            <a:chExt cx="2709634" cy="992143"/>
          </a:xfrm>
        </p:grpSpPr>
        <p:sp>
          <p:nvSpPr>
            <p:cNvPr id="403" name="Rectangle"/>
            <p:cNvSpPr/>
            <p:nvPr/>
          </p:nvSpPr>
          <p:spPr>
            <a:xfrm>
              <a:off x="-1" y="0"/>
              <a:ext cx="2709636" cy="992144"/>
            </a:xfrm>
            <a:prstGeom prst="rect">
              <a:avLst/>
            </a:prstGeom>
            <a:noFill/>
            <a:ln w="9525" cap="flat">
              <a:solidFill>
                <a:srgbClr val="3C90D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404" name="Видеть свою работу со стороны конечных потребителей (студентов)"/>
            <p:cNvSpPr txBox="1"/>
            <p:nvPr/>
          </p:nvSpPr>
          <p:spPr>
            <a:xfrm>
              <a:off x="39062" y="4762"/>
              <a:ext cx="2631510" cy="672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solidFill>
                    <a:srgbClr val="3C90DC"/>
                  </a:solidFill>
                </a:defRPr>
              </a:lvl1pPr>
            </a:lstStyle>
            <a:p>
              <a:pPr/>
              <a:r>
                <a:t>Видеть свою работу со стороны конечных потребителей (студентов)</a:t>
              </a:r>
            </a:p>
          </p:txBody>
        </p:sp>
      </p:grpSp>
      <p:grpSp>
        <p:nvGrpSpPr>
          <p:cNvPr id="408" name="Google Shape;157;p17"/>
          <p:cNvGrpSpPr/>
          <p:nvPr/>
        </p:nvGrpSpPr>
        <p:grpSpPr>
          <a:xfrm>
            <a:off x="4741183" y="5752603"/>
            <a:ext cx="2709635" cy="885642"/>
            <a:chOff x="0" y="0"/>
            <a:chExt cx="2709634" cy="885640"/>
          </a:xfrm>
        </p:grpSpPr>
        <p:sp>
          <p:nvSpPr>
            <p:cNvPr id="406" name="Rectangle"/>
            <p:cNvSpPr/>
            <p:nvPr/>
          </p:nvSpPr>
          <p:spPr>
            <a:xfrm>
              <a:off x="-1" y="0"/>
              <a:ext cx="2709636" cy="885641"/>
            </a:xfrm>
            <a:prstGeom prst="rect">
              <a:avLst/>
            </a:prstGeom>
            <a:noFill/>
            <a:ln w="9525" cap="flat">
              <a:solidFill>
                <a:srgbClr val="3C90D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7" name="Получить стимул к развитию"/>
            <p:cNvSpPr txBox="1"/>
            <p:nvPr/>
          </p:nvSpPr>
          <p:spPr>
            <a:xfrm>
              <a:off x="39062" y="208253"/>
              <a:ext cx="2631510" cy="46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>
                  <a:solidFill>
                    <a:srgbClr val="3C90DC"/>
                  </a:solidFill>
                </a:defRPr>
              </a:lvl1pPr>
            </a:lstStyle>
            <a:p>
              <a:pPr/>
              <a:r>
                <a:t>Получить стимул к развитию </a:t>
              </a:r>
            </a:p>
          </p:txBody>
        </p:sp>
      </p:grpSp>
      <p:grpSp>
        <p:nvGrpSpPr>
          <p:cNvPr id="411" name="Google Shape;157;p17"/>
          <p:cNvGrpSpPr/>
          <p:nvPr/>
        </p:nvGrpSpPr>
        <p:grpSpPr>
          <a:xfrm>
            <a:off x="625423" y="5749397"/>
            <a:ext cx="2709635" cy="885642"/>
            <a:chOff x="0" y="0"/>
            <a:chExt cx="2709634" cy="885640"/>
          </a:xfrm>
        </p:grpSpPr>
        <p:sp>
          <p:nvSpPr>
            <p:cNvPr id="409" name="Rectangle"/>
            <p:cNvSpPr/>
            <p:nvPr/>
          </p:nvSpPr>
          <p:spPr>
            <a:xfrm>
              <a:off x="-1" y="0"/>
              <a:ext cx="2709636" cy="885641"/>
            </a:xfrm>
            <a:prstGeom prst="rect">
              <a:avLst/>
            </a:prstGeom>
            <a:noFill/>
            <a:ln w="9525" cap="flat">
              <a:solidFill>
                <a:srgbClr val="3C90D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0" name="Влиять на свое обучение – быть услышанными"/>
            <p:cNvSpPr txBox="1"/>
            <p:nvPr/>
          </p:nvSpPr>
          <p:spPr>
            <a:xfrm>
              <a:off x="39062" y="208253"/>
              <a:ext cx="2631510" cy="46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>
                  <a:solidFill>
                    <a:srgbClr val="3C90DC"/>
                  </a:solidFill>
                </a:defRPr>
              </a:lvl1pPr>
            </a:lstStyle>
            <a:p>
              <a:pPr/>
              <a:r>
                <a:t>Влиять на свое обучение – быть услышанными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Рисунок 1" descr="Рисунок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14" name="Google Shape;67;p15"/>
          <p:cNvSpPr txBox="1"/>
          <p:nvPr/>
        </p:nvSpPr>
        <p:spPr>
          <a:xfrm>
            <a:off x="275574" y="214113"/>
            <a:ext cx="6385286" cy="98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/>
            </a:pPr>
            <a:r>
              <a:t>Критерии оценки качества преподавания и учебных курсов</a:t>
            </a:r>
            <a:endParaRPr b="1"/>
          </a:p>
          <a:p>
            <a:pPr>
              <a:defRPr b="1" sz="2000"/>
            </a:pPr>
            <a:r>
              <a:t>Были рассмотрены аналоги системы в других ВУЗах и сформулированы основные критерии</a:t>
            </a:r>
          </a:p>
        </p:txBody>
      </p:sp>
      <p:sp>
        <p:nvSpPr>
          <p:cNvPr id="415" name="TextBox 7"/>
          <p:cNvSpPr txBox="1"/>
          <p:nvPr/>
        </p:nvSpPr>
        <p:spPr>
          <a:xfrm>
            <a:off x="81673" y="1605486"/>
            <a:ext cx="4245667" cy="516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1F497D"/>
                </a:solidFill>
              </a:defRPr>
            </a:pPr>
            <a:r>
              <a:t>K1: </a:t>
            </a:r>
            <a:r>
              <a:t>Как вы оцениваете уровень знаний преподавателя?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25AEDF"/>
                </a:solidFill>
              </a:defRPr>
            </a:pPr>
            <a:r>
              <a:t>K2: </a:t>
            </a:r>
            <a:r>
              <a:t>Как вы оцениваете профессиональные качества преподавателя? (ясность изложения, умение преподавать, и др.)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1F497D"/>
                </a:solidFill>
              </a:defRPr>
            </a:pPr>
            <a:r>
              <a:t>K3:</a:t>
            </a:r>
            <a:r>
              <a:t> Насколько полезны будут полученные знания в профессиональной деятельности?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25AEDF"/>
                </a:solidFill>
              </a:defRPr>
            </a:pPr>
            <a:r>
              <a:t>K4:</a:t>
            </a:r>
            <a:r>
              <a:t>Насколько вежливо преподаватель общается со студентами?</a:t>
            </a:r>
          </a:p>
          <a:p>
            <a:pPr indent="302850"/>
            <a:br/>
            <a:br/>
            <a:br/>
            <a:br/>
            <a:br/>
            <a:br/>
          </a:p>
        </p:txBody>
      </p:sp>
      <p:grpSp>
        <p:nvGrpSpPr>
          <p:cNvPr id="418" name="Google Shape;157;p17"/>
          <p:cNvGrpSpPr/>
          <p:nvPr/>
        </p:nvGrpSpPr>
        <p:grpSpPr>
          <a:xfrm>
            <a:off x="9410855" y="2846061"/>
            <a:ext cx="2122405" cy="1165877"/>
            <a:chOff x="0" y="0"/>
            <a:chExt cx="2122403" cy="1165876"/>
          </a:xfrm>
        </p:grpSpPr>
        <p:sp>
          <p:nvSpPr>
            <p:cNvPr id="416" name="Rectangle"/>
            <p:cNvSpPr/>
            <p:nvPr/>
          </p:nvSpPr>
          <p:spPr>
            <a:xfrm>
              <a:off x="0" y="-1"/>
              <a:ext cx="2122404" cy="1165878"/>
            </a:xfrm>
            <a:prstGeom prst="rect">
              <a:avLst/>
            </a:prstGeom>
            <a:noFill/>
            <a:ln w="9525" cap="flat">
              <a:solidFill>
                <a:srgbClr val="3C90D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417" name="Итоговая метрика: удовлетворенность студентов образовательным процессом"/>
            <p:cNvSpPr txBox="1"/>
            <p:nvPr/>
          </p:nvSpPr>
          <p:spPr>
            <a:xfrm>
              <a:off x="39062" y="4762"/>
              <a:ext cx="2044280" cy="110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b="1" sz="1600">
                  <a:solidFill>
                    <a:srgbClr val="3C90DC"/>
                  </a:solidFill>
                </a:defRPr>
              </a:pPr>
              <a:r>
                <a:t>Итоговая метрика</a:t>
              </a:r>
              <a:r>
                <a:rPr sz="1400"/>
                <a:t>:</a:t>
              </a:r>
              <a:r>
                <a:rPr sz="1400"/>
                <a:t> удовлетворенность студентов образовательным процессом</a:t>
              </a:r>
            </a:p>
          </p:txBody>
        </p:sp>
      </p:grpSp>
      <p:sp>
        <p:nvSpPr>
          <p:cNvPr id="419" name="TextBox 10"/>
          <p:cNvSpPr txBox="1"/>
          <p:nvPr/>
        </p:nvSpPr>
        <p:spPr>
          <a:xfrm>
            <a:off x="4440950" y="1954655"/>
            <a:ext cx="4019167" cy="3336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1F497D"/>
                </a:solidFill>
              </a:defRPr>
            </a:pPr>
            <a:r>
              <a:t>K5: </a:t>
            </a:r>
            <a:r>
              <a:t>Насколько прост материал в освоении?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25AEDF"/>
                </a:solidFill>
              </a:defRPr>
            </a:pPr>
            <a:r>
              <a:t>K6:</a:t>
            </a:r>
            <a:r>
              <a:t>Насколько преподаватель готов подстраиваться под запросы студентов?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 b="1">
                <a:solidFill>
                  <a:srgbClr val="1F497D"/>
                </a:solidFill>
              </a:defRPr>
            </a:pPr>
            <a:r>
              <a:t>K</a:t>
            </a:r>
            <a:r>
              <a:t>7</a:t>
            </a:r>
            <a:r>
              <a:t>:</a:t>
            </a:r>
            <a:r>
              <a:t>Насколько разнообразны и интересны предлагаемые виды работ?</a:t>
            </a:r>
          </a:p>
          <a:p>
            <a:pPr indent="302850"/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Рисунок 1" descr="Рисунок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22" name="Google Shape;67;p15"/>
          <p:cNvSpPr txBox="1"/>
          <p:nvPr/>
        </p:nvSpPr>
        <p:spPr>
          <a:xfrm>
            <a:off x="275575" y="214113"/>
            <a:ext cx="5820425" cy="6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/>
            </a:pPr>
            <a:r>
              <a:t>Работа с </a:t>
            </a:r>
            <a:r>
              <a:t>Big Data</a:t>
            </a:r>
            <a:endParaRPr b="1"/>
          </a:p>
          <a:p>
            <a:pPr>
              <a:defRPr b="1" sz="2000"/>
            </a:pPr>
            <a:r>
              <a:t>Был</a:t>
            </a:r>
            <a:r>
              <a:t> </a:t>
            </a:r>
            <a:r>
              <a:t>сгенерирован тестовый набор данных </a:t>
            </a:r>
          </a:p>
        </p:txBody>
      </p:sp>
      <p:sp>
        <p:nvSpPr>
          <p:cNvPr id="423" name="Google Shape;161;p17"/>
          <p:cNvSpPr txBox="1"/>
          <p:nvPr/>
        </p:nvSpPr>
        <p:spPr>
          <a:xfrm>
            <a:off x="222822" y="1520800"/>
            <a:ext cx="4070262" cy="365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302850">
              <a:defRPr b="1" sz="1600">
                <a:solidFill>
                  <a:srgbClr val="1F497D"/>
                </a:solidFill>
              </a:defRPr>
            </a:pPr>
            <a:r>
              <a:t>Основные собираемые данные</a:t>
            </a:r>
          </a:p>
          <a:p>
            <a:pPr indent="302850">
              <a:defRPr b="1">
                <a:solidFill>
                  <a:srgbClr val="1F497D"/>
                </a:solidFill>
              </a:defRPr>
            </a:pP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  <a:r>
              <a:t>ФИО</a:t>
            </a: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  <a:r>
              <a:t>Дата оценивания</a:t>
            </a: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  <a:r>
              <a:t>Оцениваемая дисциплина</a:t>
            </a: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  <a:r>
              <a:t>Оценка по критериям</a:t>
            </a:r>
            <a:br/>
          </a:p>
          <a:p>
            <a:pPr indent="302850"/>
            <a:r>
              <a:t>В предлагаемом варианте инфографику предлагается сделать </a:t>
            </a:r>
            <a:r>
              <a:rPr i="1">
                <a:solidFill>
                  <a:srgbClr val="25AEDF"/>
                </a:solidFill>
              </a:rPr>
              <a:t>интерактивной</a:t>
            </a:r>
            <a:r>
              <a:t> и </a:t>
            </a:r>
            <a:r>
              <a:rPr i="1">
                <a:solidFill>
                  <a:srgbClr val="25AEDF"/>
                </a:solidFill>
              </a:rPr>
              <a:t>гибко настраиваемой </a:t>
            </a:r>
            <a:r>
              <a:t>по каждому собираемому показателю</a:t>
            </a:r>
          </a:p>
          <a:p>
            <a:pPr indent="302850">
              <a:defRPr b="1">
                <a:solidFill>
                  <a:srgbClr val="595959"/>
                </a:solidFill>
              </a:defRPr>
            </a:pPr>
          </a:p>
        </p:txBody>
      </p:sp>
      <p:sp>
        <p:nvSpPr>
          <p:cNvPr id="424" name="Google Shape;161;p17"/>
          <p:cNvSpPr txBox="1"/>
          <p:nvPr/>
        </p:nvSpPr>
        <p:spPr>
          <a:xfrm>
            <a:off x="3904312" y="952746"/>
            <a:ext cx="4852202" cy="477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302850">
              <a:defRPr b="1">
                <a:solidFill>
                  <a:srgbClr val="1F497D"/>
                </a:solidFill>
              </a:defRPr>
            </a:pPr>
            <a:r>
              <a:t>Связанные данные</a:t>
            </a:r>
            <a:r>
              <a:t>: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ФИО</a:t>
            </a:r>
            <a:r>
              <a:t> </a:t>
            </a:r>
            <a:r>
              <a:t>⟷</a:t>
            </a:r>
            <a:r>
              <a:t> </a:t>
            </a:r>
            <a:r>
              <a:t>Номер группы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ФИО, оцениваемая дисциплина</a:t>
            </a:r>
            <a:r>
              <a:t> </a:t>
            </a:r>
            <a:r>
              <a:t>⟷</a:t>
            </a:r>
            <a:r>
              <a:t> </a:t>
            </a:r>
            <a:r>
              <a:t>Зачет</a:t>
            </a:r>
            <a:r>
              <a:t>/</a:t>
            </a:r>
            <a:r>
              <a:t>Оценка за экзамен 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Номер группы ⟷ Образовательная программа, Список дисциплин в текущем семестре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Номер группы ⟷</a:t>
            </a:r>
            <a:r>
              <a:t> </a:t>
            </a:r>
            <a:r>
              <a:t>Курс,</a:t>
            </a:r>
            <a:r>
              <a:t> </a:t>
            </a:r>
            <a:r>
              <a:t>Форма обучения, Ступень образования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Образовательная программа ⟷ Структурное подразделение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Структурное подразделение ⟷ Структура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Дисциплина ⟷</a:t>
            </a:r>
            <a:r>
              <a:t> </a:t>
            </a:r>
            <a:r>
              <a:t>Преподаватель</a:t>
            </a:r>
          </a:p>
          <a:p>
            <a:pPr indent="302850"/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Дата оценивания ⟷</a:t>
            </a:r>
            <a:r>
              <a:t> </a:t>
            </a:r>
            <a:r>
              <a:t>Год, семестр</a:t>
            </a:r>
          </a:p>
        </p:txBody>
      </p:sp>
      <p:grpSp>
        <p:nvGrpSpPr>
          <p:cNvPr id="427" name="Google Shape;157;p17"/>
          <p:cNvGrpSpPr/>
          <p:nvPr/>
        </p:nvGrpSpPr>
        <p:grpSpPr>
          <a:xfrm>
            <a:off x="9410855" y="2846061"/>
            <a:ext cx="2122405" cy="1165877"/>
            <a:chOff x="0" y="0"/>
            <a:chExt cx="2122403" cy="1165876"/>
          </a:xfrm>
        </p:grpSpPr>
        <p:sp>
          <p:nvSpPr>
            <p:cNvPr id="425" name="Rectangle"/>
            <p:cNvSpPr/>
            <p:nvPr/>
          </p:nvSpPr>
          <p:spPr>
            <a:xfrm>
              <a:off x="0" y="-1"/>
              <a:ext cx="2122404" cy="1165878"/>
            </a:xfrm>
            <a:prstGeom prst="rect">
              <a:avLst/>
            </a:prstGeom>
            <a:noFill/>
            <a:ln w="9525" cap="flat">
              <a:solidFill>
                <a:srgbClr val="3C90D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3C90DC"/>
                  </a:solidFill>
                </a:defRPr>
              </a:pPr>
            </a:p>
          </p:txBody>
        </p:sp>
        <p:sp>
          <p:nvSpPr>
            <p:cNvPr id="426" name="Должны быть учтены все данные, которые можно собрать"/>
            <p:cNvSpPr txBox="1"/>
            <p:nvPr/>
          </p:nvSpPr>
          <p:spPr>
            <a:xfrm>
              <a:off x="39062" y="4762"/>
              <a:ext cx="2044280" cy="976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 sz="1600">
                  <a:solidFill>
                    <a:srgbClr val="3C90DC"/>
                  </a:solidFill>
                </a:defRPr>
              </a:lvl1pPr>
            </a:lstStyle>
            <a:p>
              <a:pPr/>
              <a:r>
                <a:t>Должны быть учтены все данные, которые можно собрать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Рисунок 1" descr="Рисунок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30" name="Google Shape;67;p15"/>
          <p:cNvSpPr txBox="1"/>
          <p:nvPr/>
        </p:nvSpPr>
        <p:spPr>
          <a:xfrm>
            <a:off x="275575" y="214113"/>
            <a:ext cx="5820425" cy="6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/>
            </a:pPr>
            <a:r>
              <a:t>Структура интерфейса</a:t>
            </a:r>
            <a:endParaRPr b="1"/>
          </a:p>
          <a:p>
            <a:pPr>
              <a:defRPr b="1" sz="2000"/>
            </a:pPr>
            <a:r>
              <a:t>Основные страницы</a:t>
            </a:r>
          </a:p>
        </p:txBody>
      </p:sp>
      <p:sp>
        <p:nvSpPr>
          <p:cNvPr id="431" name="Google Shape;161;p17"/>
          <p:cNvSpPr txBox="1"/>
          <p:nvPr/>
        </p:nvSpPr>
        <p:spPr>
          <a:xfrm>
            <a:off x="3439886" y="750876"/>
            <a:ext cx="5368095" cy="6171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302850"/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b="1" sz="1600">
                <a:solidFill>
                  <a:srgbClr val="1F497D"/>
                </a:solidFill>
              </a:defRPr>
            </a:pPr>
            <a:r>
              <a:t>Интерфейс преподавателя</a:t>
            </a:r>
          </a:p>
          <a:p>
            <a:pPr indent="302850"/>
            <a:r>
              <a:t>1. Отображает только данные по дисциплинам которые ведет это преподаватель.</a:t>
            </a:r>
          </a:p>
          <a:p>
            <a:pPr indent="302850"/>
            <a:r>
              <a:t>2. Доступные фильтры</a:t>
            </a:r>
            <a:r>
              <a:t>: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Дисциплина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Семестр, год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Отображение не валидных оценок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b="1" sz="1600">
                <a:solidFill>
                  <a:srgbClr val="1F497D"/>
                </a:solidFill>
              </a:defRPr>
            </a:pPr>
            <a:r>
              <a:t>Интерфейс руководителя структурного подразделения</a:t>
            </a:r>
          </a:p>
          <a:p>
            <a:pPr indent="302850"/>
            <a:r>
              <a:t>1. Отображает только данные по образовательным программам этого подразделения.</a:t>
            </a:r>
          </a:p>
          <a:p>
            <a:pPr indent="302850"/>
            <a:r>
              <a:t>2. Доступные фильтры те же и еще</a:t>
            </a:r>
            <a:r>
              <a:t>: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Курс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Образовательная программа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Преподаватель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Ступень образования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Форма обучения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b="1" sz="1600">
                <a:solidFill>
                  <a:srgbClr val="1F497D"/>
                </a:solidFill>
              </a:defRPr>
            </a:pPr>
            <a:r>
              <a:t>Интерфейс руководителя структуры</a:t>
            </a:r>
          </a:p>
          <a:p>
            <a:pPr indent="302850"/>
            <a:r>
              <a:t>1. Отображает только данные по образовательным программам этой структуры.</a:t>
            </a:r>
          </a:p>
          <a:p>
            <a:pPr indent="302850"/>
            <a:r>
              <a:t>2. Доступные фильтры те же</a:t>
            </a:r>
          </a:p>
          <a:p>
            <a:pPr marL="588600" indent="-285750">
              <a:buClr>
                <a:srgbClr val="0074BD"/>
              </a:buClr>
              <a:buSzPts val="1400"/>
              <a:buChar char="➢"/>
            </a:pPr>
            <a:r>
              <a:t>Структурное подразделение</a:t>
            </a:r>
          </a:p>
          <a:p>
            <a:pPr indent="302850"/>
          </a:p>
          <a:p>
            <a:pPr indent="302850"/>
          </a:p>
          <a:p>
            <a:pPr indent="302850"/>
          </a:p>
        </p:txBody>
      </p:sp>
      <p:sp>
        <p:nvSpPr>
          <p:cNvPr id="432" name="TextBox 6"/>
          <p:cNvSpPr txBox="1"/>
          <p:nvPr/>
        </p:nvSpPr>
        <p:spPr>
          <a:xfrm>
            <a:off x="321294" y="1726612"/>
            <a:ext cx="2873771" cy="122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b="1" sz="1600">
                <a:solidFill>
                  <a:srgbClr val="1F497D"/>
                </a:solidFill>
              </a:defRPr>
            </a:pPr>
            <a:r>
              <a:t>Интерфейс учащегося</a:t>
            </a:r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sz="1600"/>
            </a:pPr>
          </a:p>
          <a:p>
            <a:pPr indent="302850">
              <a:defRPr sz="1600"/>
            </a:pPr>
            <a:r>
              <a:t>Представляет собой страницу выставления оценок</a:t>
            </a:r>
          </a:p>
        </p:txBody>
      </p:sp>
      <p:sp>
        <p:nvSpPr>
          <p:cNvPr id="433" name="TextBox 8"/>
          <p:cNvSpPr txBox="1"/>
          <p:nvPr/>
        </p:nvSpPr>
        <p:spPr>
          <a:xfrm>
            <a:off x="290748" y="3568748"/>
            <a:ext cx="3348447" cy="135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02850"/>
          </a:p>
          <a:p>
            <a:pPr marL="450000" indent="-147149">
              <a:buClr>
                <a:srgbClr val="0074BD"/>
              </a:buClr>
              <a:buSzPts val="1600"/>
              <a:buFont typeface="Helvetica"/>
              <a:buChar char="●"/>
              <a:defRPr b="1" sz="1600">
                <a:solidFill>
                  <a:srgbClr val="1F497D"/>
                </a:solidFill>
              </a:defRPr>
            </a:pPr>
            <a:r>
              <a:t>Интерфейс ректора и проректора</a:t>
            </a:r>
          </a:p>
          <a:p>
            <a:pPr indent="302850"/>
            <a:r>
              <a:t>1. Отображает все данные</a:t>
            </a:r>
          </a:p>
          <a:p>
            <a:pPr indent="302850"/>
            <a:r>
              <a:t>2. Доступны все возможные фильтры</a:t>
            </a:r>
          </a:p>
        </p:txBody>
      </p:sp>
      <p:grpSp>
        <p:nvGrpSpPr>
          <p:cNvPr id="436" name="Google Shape;157;p17"/>
          <p:cNvGrpSpPr/>
          <p:nvPr/>
        </p:nvGrpSpPr>
        <p:grpSpPr>
          <a:xfrm>
            <a:off x="9410855" y="2195317"/>
            <a:ext cx="2122405" cy="2467365"/>
            <a:chOff x="0" y="0"/>
            <a:chExt cx="2122403" cy="2467364"/>
          </a:xfrm>
        </p:grpSpPr>
        <p:sp>
          <p:nvSpPr>
            <p:cNvPr id="434" name="Rectangle"/>
            <p:cNvSpPr/>
            <p:nvPr/>
          </p:nvSpPr>
          <p:spPr>
            <a:xfrm>
              <a:off x="0" y="-1"/>
              <a:ext cx="2122404" cy="2467366"/>
            </a:xfrm>
            <a:prstGeom prst="rect">
              <a:avLst/>
            </a:prstGeom>
            <a:noFill/>
            <a:ln w="9525" cap="flat">
              <a:solidFill>
                <a:srgbClr val="3C90D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3C90DC"/>
                  </a:solidFill>
                </a:defRPr>
              </a:pPr>
            </a:p>
          </p:txBody>
        </p:sp>
        <p:sp>
          <p:nvSpPr>
            <p:cNvPr id="435" name="Интерфейс соответствует функциям проекта…"/>
            <p:cNvSpPr txBox="1"/>
            <p:nvPr/>
          </p:nvSpPr>
          <p:spPr>
            <a:xfrm>
              <a:off x="39062" y="4762"/>
              <a:ext cx="2044280" cy="237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b="1" sz="1600">
                  <a:solidFill>
                    <a:srgbClr val="3C90DC"/>
                  </a:solidFill>
                </a:defRPr>
              </a:pPr>
              <a:r>
                <a:t>Интерфейс соответствует функциям проекта</a:t>
              </a:r>
            </a:p>
            <a:p>
              <a:pPr algn="ctr"/>
            </a:p>
            <a:p>
              <a:pPr marL="450000" indent="-147149">
                <a:buClr>
                  <a:srgbClr val="0074BD"/>
                </a:buClr>
                <a:buSzPts val="1400"/>
                <a:buFont typeface="Helvetica"/>
                <a:buChar char="●"/>
                <a:defRPr b="1"/>
              </a:pPr>
              <a:r>
                <a:t>Сбор информации</a:t>
              </a:r>
            </a:p>
            <a:p>
              <a:pPr indent="302850">
                <a:defRPr b="1"/>
              </a:pPr>
            </a:p>
            <a:p>
              <a:pPr marL="450000" indent="-147149">
                <a:buClr>
                  <a:srgbClr val="0074BD"/>
                </a:buClr>
                <a:buSzPts val="1400"/>
                <a:buFont typeface="Helvetica"/>
                <a:buChar char="●"/>
                <a:defRPr b="1"/>
              </a:pPr>
              <a:r>
                <a:t>Наглядное отображение информации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67;p15"/>
          <p:cNvSpPr txBox="1"/>
          <p:nvPr/>
        </p:nvSpPr>
        <p:spPr>
          <a:xfrm>
            <a:off x="275575" y="214113"/>
            <a:ext cx="5744650" cy="8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/>
            </a:pPr>
            <a:r>
              <a:t>Артефакты проекта</a:t>
            </a:r>
            <a:endParaRPr b="1"/>
          </a:p>
          <a:p>
            <a:pPr>
              <a:defRPr b="1" sz="1600"/>
            </a:pPr>
            <a:r>
              <a:t>Были разработаны несколько MVP отражающие различные стороны проекта</a:t>
            </a:r>
          </a:p>
        </p:txBody>
      </p:sp>
      <p:sp>
        <p:nvSpPr>
          <p:cNvPr id="439" name="Google Shape;106;p15"/>
          <p:cNvSpPr txBox="1"/>
          <p:nvPr>
            <p:ph type="sldNum" sz="quarter" idx="4294967295"/>
          </p:nvPr>
        </p:nvSpPr>
        <p:spPr>
          <a:xfrm>
            <a:off x="11869963" y="6565374"/>
            <a:ext cx="156182" cy="20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424" tIns="36424" rIns="36424" bIns="36424">
            <a:normAutofit fontScale="100000" lnSpcReduction="0"/>
          </a:bodyPr>
          <a:lstStyle>
            <a:lvl1pPr algn="l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Google Shape;161;p17"/>
          <p:cNvSpPr txBox="1"/>
          <p:nvPr/>
        </p:nvSpPr>
        <p:spPr>
          <a:xfrm>
            <a:off x="34416" y="2169833"/>
            <a:ext cx="3891649" cy="159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Демонстрирует работу с данными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Отражает работу фильтров данных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Содержит примеры инфографики на экранах преподавателя и руководителя </a:t>
            </a:r>
          </a:p>
        </p:txBody>
      </p:sp>
      <p:sp>
        <p:nvSpPr>
          <p:cNvPr id="441" name="Google Shape;157;p17"/>
          <p:cNvSpPr txBox="1"/>
          <p:nvPr/>
        </p:nvSpPr>
        <p:spPr>
          <a:xfrm>
            <a:off x="894840" y="1445195"/>
            <a:ext cx="2123067" cy="74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1600">
                <a:solidFill>
                  <a:srgbClr val="1F497D"/>
                </a:solidFill>
              </a:defRPr>
            </a:pPr>
            <a:r>
              <a:t>Интерактивный дашборд </a:t>
            </a:r>
            <a:br/>
            <a:r>
              <a:t>(</a:t>
            </a:r>
            <a:r>
              <a:t>Power BI)</a:t>
            </a:r>
          </a:p>
        </p:txBody>
      </p:sp>
      <p:sp>
        <p:nvSpPr>
          <p:cNvPr id="442" name="Google Shape;161;p17"/>
          <p:cNvSpPr txBox="1"/>
          <p:nvPr/>
        </p:nvSpPr>
        <p:spPr>
          <a:xfrm>
            <a:off x="4067264" y="2132227"/>
            <a:ext cx="4059093" cy="1599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Показывает процесс сбора обратной связи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Вариация на тему внешнего вида сайта и всех основных экранов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</p:txBody>
      </p:sp>
      <p:sp>
        <p:nvSpPr>
          <p:cNvPr id="443" name="Google Shape;157;p17"/>
          <p:cNvSpPr txBox="1"/>
          <p:nvPr/>
        </p:nvSpPr>
        <p:spPr>
          <a:xfrm>
            <a:off x="4715228" y="1441814"/>
            <a:ext cx="3106224" cy="29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1600">
                <a:solidFill>
                  <a:srgbClr val="1F497D"/>
                </a:solidFill>
              </a:defRPr>
            </a:pPr>
            <a:r>
              <a:t>Прототип интерфейса (</a:t>
            </a:r>
            <a:r>
              <a:t>Figma)</a:t>
            </a:r>
          </a:p>
        </p:txBody>
      </p:sp>
      <p:sp>
        <p:nvSpPr>
          <p:cNvPr id="444" name="Google Shape;157;p17"/>
          <p:cNvSpPr txBox="1"/>
          <p:nvPr/>
        </p:nvSpPr>
        <p:spPr>
          <a:xfrm>
            <a:off x="8735423" y="1441814"/>
            <a:ext cx="2840638" cy="51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1600">
                <a:solidFill>
                  <a:srgbClr val="1F497D"/>
                </a:solidFill>
              </a:defRPr>
            </a:pPr>
            <a:r>
              <a:t>Прототип сайта</a:t>
            </a:r>
            <a:r>
              <a:t> </a:t>
            </a:r>
            <a:br/>
            <a:r>
              <a:t>(HTML,CSS,JS)</a:t>
            </a:r>
          </a:p>
        </p:txBody>
      </p:sp>
      <p:sp>
        <p:nvSpPr>
          <p:cNvPr id="445" name="Google Shape;125;p16"/>
          <p:cNvSpPr/>
          <p:nvPr/>
        </p:nvSpPr>
        <p:spPr>
          <a:xfrm flipH="1">
            <a:off x="4230432" y="1598258"/>
            <a:ext cx="1" cy="4882886"/>
          </a:xfrm>
          <a:prstGeom prst="line">
            <a:avLst/>
          </a:prstGeom>
          <a:ln>
            <a:solidFill>
              <a:srgbClr val="1F497D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Google Shape;125;p16"/>
          <p:cNvSpPr/>
          <p:nvPr/>
        </p:nvSpPr>
        <p:spPr>
          <a:xfrm flipH="1">
            <a:off x="8126355" y="1598258"/>
            <a:ext cx="1" cy="4882886"/>
          </a:xfrm>
          <a:prstGeom prst="line">
            <a:avLst/>
          </a:prstGeom>
          <a:ln>
            <a:solidFill>
              <a:srgbClr val="1F497D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Google Shape;161;p17"/>
          <p:cNvSpPr txBox="1"/>
          <p:nvPr/>
        </p:nvSpPr>
        <p:spPr>
          <a:xfrm>
            <a:off x="7961568" y="2169833"/>
            <a:ext cx="4059094" cy="241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Показывает процесс сбора обратной связи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Вариация на тему внешнего вида сайта и всех основных экранов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Демонстрирует работу с данными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  <a:r>
              <a:t>Отражает опыт конечного пользователя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</a:pPr>
          </a:p>
        </p:txBody>
      </p:sp>
      <p:pic>
        <p:nvPicPr>
          <p:cNvPr id="448" name="telegram-cloud-photo-size-2-5390892605065257214-m.jpg" descr="telegram-cloud-photo-size-2-5390892605065257214-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864" y="4219181"/>
            <a:ext cx="1867110" cy="1879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2256" y="4214736"/>
            <a:ext cx="2326972" cy="2341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telegram-cloud-photo-size-2-5390892605065257234-y.jpg" descr="telegram-cloud-photo-size-2-5390892605065257234-y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8870" y="3686400"/>
            <a:ext cx="2938402" cy="2944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72408" y="3559400"/>
            <a:ext cx="3191864" cy="3198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158;p17"/>
          <p:cNvSpPr txBox="1"/>
          <p:nvPr/>
        </p:nvSpPr>
        <p:spPr>
          <a:xfrm rot="21594988">
            <a:off x="1215928" y="3012003"/>
            <a:ext cx="1574585" cy="23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b="1" sz="11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Параметры проекта</a:t>
            </a:r>
          </a:p>
        </p:txBody>
      </p:sp>
      <p:sp>
        <p:nvSpPr>
          <p:cNvPr id="454" name="Google Shape;157;p17"/>
          <p:cNvSpPr txBox="1"/>
          <p:nvPr/>
        </p:nvSpPr>
        <p:spPr>
          <a:xfrm>
            <a:off x="2189008" y="1996380"/>
            <a:ext cx="1037407" cy="2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120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1-2 недели</a:t>
            </a:r>
          </a:p>
        </p:txBody>
      </p:sp>
      <p:sp>
        <p:nvSpPr>
          <p:cNvPr id="455" name="Google Shape;161;p17"/>
          <p:cNvSpPr txBox="1"/>
          <p:nvPr/>
        </p:nvSpPr>
        <p:spPr>
          <a:xfrm>
            <a:off x="958755" y="3554029"/>
            <a:ext cx="2494171" cy="169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549" algn="ctr">
              <a:defRPr sz="1600">
                <a:latin typeface="Montserrat"/>
                <a:ea typeface="Montserrat"/>
                <a:cs typeface="Montserrat"/>
                <a:sym typeface="Montserrat"/>
              </a:defRPr>
            </a:pPr>
            <a:r>
              <a:t>Срок реализации</a:t>
            </a:r>
            <a:r>
              <a:t>:</a:t>
            </a:r>
          </a:p>
          <a:p>
            <a:pPr indent="45549" algn="ctr">
              <a:defRPr b="1" sz="160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1</a:t>
            </a:r>
            <a:r>
              <a:t>1</a:t>
            </a:r>
            <a:r>
              <a:t>-1</a:t>
            </a:r>
            <a:r>
              <a:t>4</a:t>
            </a:r>
            <a:r>
              <a:t> </a:t>
            </a:r>
            <a:r>
              <a:t>недель</a:t>
            </a:r>
          </a:p>
          <a:p>
            <a:pPr indent="45549" algn="ctr">
              <a:defRPr sz="16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indent="45549" algn="ctr">
              <a:spcBef>
                <a:spcPts val="500"/>
              </a:spcBef>
              <a:defRPr sz="1600">
                <a:latin typeface="Montserrat"/>
                <a:ea typeface="Montserrat"/>
                <a:cs typeface="Montserrat"/>
                <a:sym typeface="Montserrat"/>
              </a:defRPr>
            </a:pPr>
            <a:r>
              <a:t>Ориентировочная стоимость проекта</a:t>
            </a:r>
            <a:r>
              <a:t>: </a:t>
            </a:r>
            <a:r>
              <a:rPr b="1">
                <a:solidFill>
                  <a:srgbClr val="699BCD"/>
                </a:solidFill>
              </a:rPr>
              <a:t>700 тыс. рублей</a:t>
            </a:r>
          </a:p>
        </p:txBody>
      </p:sp>
      <p:sp>
        <p:nvSpPr>
          <p:cNvPr id="456" name="Google Shape;169;p17"/>
          <p:cNvSpPr txBox="1"/>
          <p:nvPr/>
        </p:nvSpPr>
        <p:spPr>
          <a:xfrm rot="1000">
            <a:off x="7482620" y="1968336"/>
            <a:ext cx="987248" cy="2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120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1-2 недели</a:t>
            </a:r>
          </a:p>
        </p:txBody>
      </p:sp>
      <p:sp>
        <p:nvSpPr>
          <p:cNvPr id="457" name="Google Shape;173;p17"/>
          <p:cNvSpPr txBox="1"/>
          <p:nvPr/>
        </p:nvSpPr>
        <p:spPr>
          <a:xfrm>
            <a:off x="9206165" y="1994022"/>
            <a:ext cx="987401" cy="2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120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1-2 недели</a:t>
            </a:r>
          </a:p>
        </p:txBody>
      </p:sp>
      <p:grpSp>
        <p:nvGrpSpPr>
          <p:cNvPr id="460" name="Google Shape;183;p17"/>
          <p:cNvGrpSpPr/>
          <p:nvPr/>
        </p:nvGrpSpPr>
        <p:grpSpPr>
          <a:xfrm>
            <a:off x="1796" y="1387512"/>
            <a:ext cx="2199266" cy="548468"/>
            <a:chOff x="0" y="0"/>
            <a:chExt cx="2199265" cy="548466"/>
          </a:xfrm>
        </p:grpSpPr>
        <p:sp>
          <p:nvSpPr>
            <p:cNvPr id="458" name="Shape"/>
            <p:cNvSpPr/>
            <p:nvPr/>
          </p:nvSpPr>
          <p:spPr>
            <a:xfrm>
              <a:off x="-1" y="0"/>
              <a:ext cx="2199266" cy="54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" y="0"/>
                  </a:moveTo>
                  <a:lnTo>
                    <a:pt x="19034" y="0"/>
                  </a:lnTo>
                  <a:lnTo>
                    <a:pt x="21600" y="10800"/>
                  </a:lnTo>
                  <a:lnTo>
                    <a:pt x="19034" y="21600"/>
                  </a:lnTo>
                  <a:lnTo>
                    <a:pt x="23" y="21600"/>
                  </a:lnTo>
                  <a:cubicBezTo>
                    <a:pt x="15" y="17883"/>
                    <a:pt x="8" y="14166"/>
                    <a:pt x="0" y="10450"/>
                  </a:cubicBezTo>
                  <a:cubicBezTo>
                    <a:pt x="8" y="6966"/>
                    <a:pt x="15" y="3483"/>
                    <a:pt x="23" y="0"/>
                  </a:cubicBezTo>
                  <a:close/>
                </a:path>
              </a:pathLst>
            </a:custGeom>
            <a:solidFill>
              <a:srgbClr val="699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59" name="ПРОЕКТ"/>
            <p:cNvSpPr txBox="1"/>
            <p:nvPr/>
          </p:nvSpPr>
          <p:spPr>
            <a:xfrm>
              <a:off x="0" y="106607"/>
              <a:ext cx="2199265" cy="335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ПРОЕКТ </a:t>
              </a:r>
            </a:p>
          </p:txBody>
        </p:sp>
      </p:grpSp>
      <p:grpSp>
        <p:nvGrpSpPr>
          <p:cNvPr id="463" name="Google Shape;184;p17"/>
          <p:cNvGrpSpPr/>
          <p:nvPr/>
        </p:nvGrpSpPr>
        <p:grpSpPr>
          <a:xfrm>
            <a:off x="8668139" y="1361280"/>
            <a:ext cx="2165159" cy="640051"/>
            <a:chOff x="0" y="0"/>
            <a:chExt cx="2165157" cy="640049"/>
          </a:xfrm>
        </p:grpSpPr>
        <p:sp>
          <p:nvSpPr>
            <p:cNvPr id="461" name="Chevron"/>
            <p:cNvSpPr/>
            <p:nvPr/>
          </p:nvSpPr>
          <p:spPr>
            <a:xfrm>
              <a:off x="0" y="33149"/>
              <a:ext cx="2165158" cy="573752"/>
            </a:xfrm>
            <a:prstGeom prst="chevron">
              <a:avLst>
                <a:gd name="adj" fmla="val 50000"/>
              </a:avLst>
            </a:prstGeom>
            <a:solidFill>
              <a:srgbClr val="D0E0E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462" name="Интеграция с  системами университета"/>
            <p:cNvSpPr txBox="1"/>
            <p:nvPr/>
          </p:nvSpPr>
          <p:spPr>
            <a:xfrm>
              <a:off x="286875" y="0"/>
              <a:ext cx="1591409" cy="64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Интеграция с  системами университета</a:t>
              </a:r>
            </a:p>
          </p:txBody>
        </p:sp>
      </p:grpSp>
      <p:sp>
        <p:nvSpPr>
          <p:cNvPr id="464" name="Google Shape;185;p17"/>
          <p:cNvSpPr txBox="1"/>
          <p:nvPr/>
        </p:nvSpPr>
        <p:spPr>
          <a:xfrm>
            <a:off x="11194057" y="1355254"/>
            <a:ext cx="1074763" cy="487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глобальные рынки</a:t>
            </a:r>
          </a:p>
        </p:txBody>
      </p:sp>
      <p:grpSp>
        <p:nvGrpSpPr>
          <p:cNvPr id="467" name="Google Shape;164;p17"/>
          <p:cNvGrpSpPr/>
          <p:nvPr/>
        </p:nvGrpSpPr>
        <p:grpSpPr>
          <a:xfrm>
            <a:off x="3770105" y="1996452"/>
            <a:ext cx="1128112" cy="428935"/>
            <a:chOff x="0" y="0"/>
            <a:chExt cx="1128110" cy="428933"/>
          </a:xfrm>
        </p:grpSpPr>
        <p:sp>
          <p:nvSpPr>
            <p:cNvPr id="465" name="Rectangle"/>
            <p:cNvSpPr/>
            <p:nvPr/>
          </p:nvSpPr>
          <p:spPr>
            <a:xfrm rot="21598566">
              <a:off x="89" y="235"/>
              <a:ext cx="1127933" cy="4284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2-4 недели"/>
            <p:cNvSpPr txBox="1"/>
            <p:nvPr/>
          </p:nvSpPr>
          <p:spPr>
            <a:xfrm rot="21598566">
              <a:off x="34351" y="235"/>
              <a:ext cx="1059333" cy="246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b="1" sz="120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2-4 недели</a:t>
              </a:r>
            </a:p>
          </p:txBody>
        </p:sp>
      </p:grpSp>
      <p:grpSp>
        <p:nvGrpSpPr>
          <p:cNvPr id="470" name="Google Shape;189;p17"/>
          <p:cNvGrpSpPr/>
          <p:nvPr/>
        </p:nvGrpSpPr>
        <p:grpSpPr>
          <a:xfrm>
            <a:off x="1999522" y="1394430"/>
            <a:ext cx="1535234" cy="548466"/>
            <a:chOff x="0" y="0"/>
            <a:chExt cx="1535233" cy="548465"/>
          </a:xfrm>
        </p:grpSpPr>
        <p:sp>
          <p:nvSpPr>
            <p:cNvPr id="468" name="Chevron"/>
            <p:cNvSpPr/>
            <p:nvPr/>
          </p:nvSpPr>
          <p:spPr>
            <a:xfrm>
              <a:off x="0" y="0"/>
              <a:ext cx="1535234" cy="548466"/>
            </a:xfrm>
            <a:prstGeom prst="chevron">
              <a:avLst>
                <a:gd name="adj" fmla="val 50000"/>
              </a:avLst>
            </a:prstGeom>
            <a:solidFill>
              <a:srgbClr val="DDEB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469" name="Уточнение ТЗ"/>
            <p:cNvSpPr txBox="1"/>
            <p:nvPr/>
          </p:nvSpPr>
          <p:spPr>
            <a:xfrm>
              <a:off x="274233" y="30407"/>
              <a:ext cx="986768" cy="487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1000">
                  <a:latin typeface="Montserrat"/>
                  <a:ea typeface="Montserrat"/>
                  <a:cs typeface="Montserrat"/>
                  <a:sym typeface="Montserrat"/>
                </a:defRPr>
              </a:pPr>
              <a:r>
                <a:t>Уточнение</a:t>
              </a:r>
              <a:br/>
              <a:r>
                <a:t>ТЗ</a:t>
              </a:r>
            </a:p>
          </p:txBody>
        </p:sp>
      </p:grpSp>
      <p:grpSp>
        <p:nvGrpSpPr>
          <p:cNvPr id="473" name="Google Shape;190;p17"/>
          <p:cNvGrpSpPr/>
          <p:nvPr/>
        </p:nvGrpSpPr>
        <p:grpSpPr>
          <a:xfrm>
            <a:off x="3461270" y="1348637"/>
            <a:ext cx="1847999" cy="640051"/>
            <a:chOff x="0" y="0"/>
            <a:chExt cx="1847998" cy="640049"/>
          </a:xfrm>
        </p:grpSpPr>
        <p:sp>
          <p:nvSpPr>
            <p:cNvPr id="471" name="Chevron"/>
            <p:cNvSpPr/>
            <p:nvPr/>
          </p:nvSpPr>
          <p:spPr>
            <a:xfrm>
              <a:off x="0" y="45792"/>
              <a:ext cx="1847999" cy="548466"/>
            </a:xfrm>
            <a:prstGeom prst="chevron">
              <a:avLst>
                <a:gd name="adj" fmla="val 50000"/>
              </a:avLst>
            </a:prstGeom>
            <a:solidFill>
              <a:srgbClr val="DDEB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2" name="Формирование проектной команды"/>
            <p:cNvSpPr txBox="1"/>
            <p:nvPr/>
          </p:nvSpPr>
          <p:spPr>
            <a:xfrm>
              <a:off x="274233" y="0"/>
              <a:ext cx="1299534" cy="640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Формирование проектной команды</a:t>
              </a:r>
            </a:p>
          </p:txBody>
        </p:sp>
      </p:grpSp>
      <p:grpSp>
        <p:nvGrpSpPr>
          <p:cNvPr id="476" name="Google Shape;191;p17"/>
          <p:cNvGrpSpPr/>
          <p:nvPr/>
        </p:nvGrpSpPr>
        <p:grpSpPr>
          <a:xfrm>
            <a:off x="5206727" y="1394430"/>
            <a:ext cx="2063456" cy="548466"/>
            <a:chOff x="0" y="0"/>
            <a:chExt cx="2063455" cy="548465"/>
          </a:xfrm>
        </p:grpSpPr>
        <p:sp>
          <p:nvSpPr>
            <p:cNvPr id="474" name="Chevron"/>
            <p:cNvSpPr/>
            <p:nvPr/>
          </p:nvSpPr>
          <p:spPr>
            <a:xfrm>
              <a:off x="0" y="0"/>
              <a:ext cx="2063456" cy="548466"/>
            </a:xfrm>
            <a:prstGeom prst="chevron">
              <a:avLst>
                <a:gd name="adj" fmla="val 50000"/>
              </a:avLst>
            </a:prstGeom>
            <a:solidFill>
              <a:srgbClr val="D8E6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475" name="Подготовка работоспособного ПО"/>
            <p:cNvSpPr txBox="1"/>
            <p:nvPr/>
          </p:nvSpPr>
          <p:spPr>
            <a:xfrm>
              <a:off x="274232" y="30407"/>
              <a:ext cx="1514991" cy="487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Подготовка работоспособного ПО</a:t>
              </a:r>
            </a:p>
          </p:txBody>
        </p:sp>
      </p:grpSp>
      <p:grpSp>
        <p:nvGrpSpPr>
          <p:cNvPr id="479" name="Google Shape;192;p17"/>
          <p:cNvGrpSpPr/>
          <p:nvPr/>
        </p:nvGrpSpPr>
        <p:grpSpPr>
          <a:xfrm>
            <a:off x="7097870" y="1341721"/>
            <a:ext cx="1756671" cy="640051"/>
            <a:chOff x="0" y="0"/>
            <a:chExt cx="1756669" cy="640049"/>
          </a:xfrm>
        </p:grpSpPr>
        <p:sp>
          <p:nvSpPr>
            <p:cNvPr id="477" name="Chevron"/>
            <p:cNvSpPr/>
            <p:nvPr/>
          </p:nvSpPr>
          <p:spPr>
            <a:xfrm>
              <a:off x="0" y="45792"/>
              <a:ext cx="1756670" cy="548466"/>
            </a:xfrm>
            <a:prstGeom prst="chevron">
              <a:avLst>
                <a:gd name="adj" fmla="val 50000"/>
              </a:avLst>
            </a:prstGeom>
            <a:solidFill>
              <a:srgbClr val="DBE7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478" name="Проверка на тестовом наборе данных"/>
            <p:cNvSpPr txBox="1"/>
            <p:nvPr/>
          </p:nvSpPr>
          <p:spPr>
            <a:xfrm>
              <a:off x="274232" y="0"/>
              <a:ext cx="1208206" cy="640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Проверка на тестовом наборе данных</a:t>
              </a:r>
            </a:p>
          </p:txBody>
        </p:sp>
      </p:grpSp>
      <p:sp>
        <p:nvSpPr>
          <p:cNvPr id="480" name="Google Shape;194;p17"/>
          <p:cNvSpPr/>
          <p:nvPr/>
        </p:nvSpPr>
        <p:spPr>
          <a:xfrm>
            <a:off x="-12327" y="2885650"/>
            <a:ext cx="12465444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Google Shape;195;p17"/>
          <p:cNvSpPr/>
          <p:nvPr/>
        </p:nvSpPr>
        <p:spPr>
          <a:xfrm flipV="1">
            <a:off x="-12326" y="3365102"/>
            <a:ext cx="12269267" cy="7209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Google Shape;295;p20"/>
          <p:cNvSpPr/>
          <p:nvPr/>
        </p:nvSpPr>
        <p:spPr>
          <a:xfrm>
            <a:off x="594498" y="2701667"/>
            <a:ext cx="386305" cy="386305"/>
          </a:xfrm>
          <a:prstGeom prst="ellipse">
            <a:avLst/>
          </a:prstGeom>
          <a:solidFill>
            <a:srgbClr val="FFFFFF"/>
          </a:solidFill>
          <a:ln>
            <a:solidFill>
              <a:srgbClr val="3C90DC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483" name="Google Shape;295;p20"/>
          <p:cNvSpPr/>
          <p:nvPr/>
        </p:nvSpPr>
        <p:spPr>
          <a:xfrm>
            <a:off x="6009258" y="2707724"/>
            <a:ext cx="386305" cy="386305"/>
          </a:xfrm>
          <a:prstGeom prst="ellipse">
            <a:avLst/>
          </a:prstGeom>
          <a:solidFill>
            <a:srgbClr val="FFFFFF"/>
          </a:solidFill>
          <a:ln>
            <a:solidFill>
              <a:srgbClr val="3C90DC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484" name="Google Shape;295;p20"/>
          <p:cNvSpPr/>
          <p:nvPr/>
        </p:nvSpPr>
        <p:spPr>
          <a:xfrm>
            <a:off x="3260714" y="2707724"/>
            <a:ext cx="386305" cy="386305"/>
          </a:xfrm>
          <a:prstGeom prst="ellipse">
            <a:avLst/>
          </a:prstGeom>
          <a:solidFill>
            <a:srgbClr val="FFFFFF"/>
          </a:solidFill>
          <a:ln>
            <a:solidFill>
              <a:srgbClr val="3C90DC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485" name="Google Shape;295;p20"/>
          <p:cNvSpPr/>
          <p:nvPr/>
        </p:nvSpPr>
        <p:spPr>
          <a:xfrm>
            <a:off x="8836956" y="2710772"/>
            <a:ext cx="386305" cy="386305"/>
          </a:xfrm>
          <a:prstGeom prst="ellipse">
            <a:avLst/>
          </a:prstGeom>
          <a:solidFill>
            <a:srgbClr val="FFFFFF"/>
          </a:solidFill>
          <a:ln>
            <a:solidFill>
              <a:srgbClr val="3C90DC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grpSp>
        <p:nvGrpSpPr>
          <p:cNvPr id="488" name="Google Shape;184;p17"/>
          <p:cNvGrpSpPr/>
          <p:nvPr/>
        </p:nvGrpSpPr>
        <p:grpSpPr>
          <a:xfrm>
            <a:off x="10629054" y="1396005"/>
            <a:ext cx="1581583" cy="548466"/>
            <a:chOff x="0" y="0"/>
            <a:chExt cx="1581582" cy="548465"/>
          </a:xfrm>
        </p:grpSpPr>
        <p:sp>
          <p:nvSpPr>
            <p:cNvPr id="486" name="Shape"/>
            <p:cNvSpPr/>
            <p:nvPr/>
          </p:nvSpPr>
          <p:spPr>
            <a:xfrm>
              <a:off x="-1" y="-1"/>
              <a:ext cx="1581584" cy="54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0" y="0"/>
                  </a:moveTo>
                  <a:lnTo>
                    <a:pt x="21570" y="42"/>
                  </a:lnTo>
                  <a:cubicBezTo>
                    <a:pt x="21549" y="3642"/>
                    <a:pt x="21600" y="7367"/>
                    <a:pt x="21579" y="10967"/>
                  </a:cubicBezTo>
                  <a:lnTo>
                    <a:pt x="21584" y="21600"/>
                  </a:lnTo>
                  <a:lnTo>
                    <a:pt x="0" y="21600"/>
                  </a:lnTo>
                  <a:lnTo>
                    <a:pt x="3743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C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indent="3175" algn="ctr" defTabSz="982662">
                <a:tabLst>
                  <a:tab pos="88900" algn="l"/>
                </a:tabLst>
              </a:pPr>
            </a:p>
          </p:txBody>
        </p:sp>
        <p:sp>
          <p:nvSpPr>
            <p:cNvPr id="487" name="Ввод в эксплуатацию"/>
            <p:cNvSpPr txBox="1"/>
            <p:nvPr/>
          </p:nvSpPr>
          <p:spPr>
            <a:xfrm>
              <a:off x="-1" y="30407"/>
              <a:ext cx="1581584" cy="487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indent="182562" algn="ctr" defTabSz="982662">
                <a:tabLst>
                  <a:tab pos="88900" algn="l"/>
                </a:tabLst>
                <a:defRPr b="1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Ввод в эксплуатацию</a:t>
              </a:r>
            </a:p>
          </p:txBody>
        </p:sp>
      </p:grpSp>
      <p:sp>
        <p:nvSpPr>
          <p:cNvPr id="489" name="Прямая соединительная линия 134"/>
          <p:cNvSpPr/>
          <p:nvPr/>
        </p:nvSpPr>
        <p:spPr>
          <a:xfrm flipH="1">
            <a:off x="3469661" y="3097076"/>
            <a:ext cx="1" cy="3439460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Прямая соединительная линия 135"/>
          <p:cNvSpPr/>
          <p:nvPr/>
        </p:nvSpPr>
        <p:spPr>
          <a:xfrm flipH="1">
            <a:off x="774562" y="3097076"/>
            <a:ext cx="1" cy="3439460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Прямая соединительная линия 136"/>
          <p:cNvSpPr/>
          <p:nvPr/>
        </p:nvSpPr>
        <p:spPr>
          <a:xfrm flipH="1">
            <a:off x="6194066" y="3097076"/>
            <a:ext cx="1" cy="3439460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Прямая соединительная линия 137"/>
          <p:cNvSpPr/>
          <p:nvPr/>
        </p:nvSpPr>
        <p:spPr>
          <a:xfrm>
            <a:off x="9042696" y="3097076"/>
            <a:ext cx="1" cy="3439460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Google Shape;106;p15"/>
          <p:cNvSpPr txBox="1"/>
          <p:nvPr>
            <p:ph type="sldNum" sz="quarter" idx="4294967295"/>
          </p:nvPr>
        </p:nvSpPr>
        <p:spPr>
          <a:xfrm>
            <a:off x="11869963" y="6565374"/>
            <a:ext cx="156182" cy="20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424" tIns="36424" rIns="36424" bIns="36424">
            <a:normAutofit fontScale="100000" lnSpcReduction="0"/>
          </a:bodyPr>
          <a:lstStyle>
            <a:lvl1pPr algn="l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94" name="Google Shape;67;p15"/>
          <p:cNvSpPr txBox="1"/>
          <p:nvPr/>
        </p:nvSpPr>
        <p:spPr>
          <a:xfrm>
            <a:off x="275574" y="214113"/>
            <a:ext cx="11250900" cy="6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/>
            </a:pPr>
            <a:r>
              <a:t>План внедрения </a:t>
            </a:r>
          </a:p>
          <a:p>
            <a:pPr>
              <a:defRPr b="1" sz="2000"/>
            </a:pPr>
            <a:r>
              <a:t>Был разработан план внедрения </a:t>
            </a:r>
          </a:p>
        </p:txBody>
      </p:sp>
      <p:sp>
        <p:nvSpPr>
          <p:cNvPr id="495" name="Google Shape;169;p17"/>
          <p:cNvSpPr txBox="1"/>
          <p:nvPr/>
        </p:nvSpPr>
        <p:spPr>
          <a:xfrm rot="1000">
            <a:off x="5674395" y="1991513"/>
            <a:ext cx="1128200" cy="2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120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4-6 недель</a:t>
            </a:r>
          </a:p>
        </p:txBody>
      </p:sp>
      <p:sp>
        <p:nvSpPr>
          <p:cNvPr id="496" name="Google Shape;158;p17"/>
          <p:cNvSpPr txBox="1"/>
          <p:nvPr/>
        </p:nvSpPr>
        <p:spPr>
          <a:xfrm rot="21594988">
            <a:off x="3967033" y="2910365"/>
            <a:ext cx="1574584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b="1" sz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Проектная команда</a:t>
            </a:r>
          </a:p>
        </p:txBody>
      </p:sp>
      <p:sp>
        <p:nvSpPr>
          <p:cNvPr id="497" name="Google Shape;172;p17"/>
          <p:cNvSpPr txBox="1"/>
          <p:nvPr/>
        </p:nvSpPr>
        <p:spPr>
          <a:xfrm>
            <a:off x="3658663" y="3553083"/>
            <a:ext cx="2736895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Team Lead/Project Manager</a:t>
            </a:r>
          </a:p>
          <a:p>
            <a:pPr lvl="4"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Опыт работы с </a:t>
            </a:r>
            <a:r>
              <a:t>Big Data</a:t>
            </a:r>
          </a:p>
          <a:p>
            <a:pPr lvl="4"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Видение конечного продукта</a:t>
            </a:r>
          </a:p>
          <a:p>
            <a:pPr lvl="4"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Понимание организационной структуры ВУЗа</a:t>
            </a:r>
          </a:p>
          <a:p>
            <a:pPr lvl="4"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Знание гибких методологий разработки</a:t>
            </a:r>
          </a:p>
          <a:p>
            <a:pPr marL="179999" indent="-134449">
              <a:spcBef>
                <a:spcPts val="500"/>
              </a:spcBef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Front-End Developer</a:t>
            </a:r>
          </a:p>
          <a:p>
            <a:pPr lvl="1" marL="217000" indent="-171450">
              <a:spcBef>
                <a:spcPts val="500"/>
              </a:spcBef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Требования зависят от стека на котором реализованы веб-сервисы ДВФУ </a:t>
            </a:r>
          </a:p>
          <a:p>
            <a:pPr marL="179999" indent="-134449">
              <a:spcBef>
                <a:spcPts val="500"/>
              </a:spcBef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Back-End</a:t>
            </a:r>
            <a:r>
              <a:t> </a:t>
            </a:r>
            <a:r>
              <a:t>Developer</a:t>
            </a:r>
          </a:p>
          <a:p>
            <a:pPr lvl="1" marL="217000" indent="-171450">
              <a:spcBef>
                <a:spcPts val="500"/>
              </a:spcBef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Требования зависят от стека на котором реализованы веб-сервисы ДВФУ </a:t>
            </a:r>
          </a:p>
        </p:txBody>
      </p:sp>
      <p:sp>
        <p:nvSpPr>
          <p:cNvPr id="498" name="Google Shape;158;p17"/>
          <p:cNvSpPr txBox="1"/>
          <p:nvPr/>
        </p:nvSpPr>
        <p:spPr>
          <a:xfrm rot="21594988">
            <a:off x="6757512" y="2934524"/>
            <a:ext cx="1574584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b="1" sz="9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Информационные системы университета</a:t>
            </a:r>
          </a:p>
        </p:txBody>
      </p:sp>
      <p:sp>
        <p:nvSpPr>
          <p:cNvPr id="499" name="Google Shape;172;p17"/>
          <p:cNvSpPr txBox="1"/>
          <p:nvPr/>
        </p:nvSpPr>
        <p:spPr>
          <a:xfrm>
            <a:off x="6215429" y="3548633"/>
            <a:ext cx="2736895" cy="231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1С Университет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Список структур и структурных подразделений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Список преподавателей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Список образовательных программ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Список  дисциплин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Список групп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Список учащихся</a:t>
            </a:r>
          </a:p>
        </p:txBody>
      </p:sp>
      <p:sp>
        <p:nvSpPr>
          <p:cNvPr id="500" name="Google Shape;158;p17"/>
          <p:cNvSpPr txBox="1"/>
          <p:nvPr/>
        </p:nvSpPr>
        <p:spPr>
          <a:xfrm rot="21594988">
            <a:off x="9780809" y="2981340"/>
            <a:ext cx="1574585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b="1" sz="9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Обратная связь во время разработки</a:t>
            </a:r>
          </a:p>
        </p:txBody>
      </p:sp>
      <p:sp>
        <p:nvSpPr>
          <p:cNvPr id="501" name="Google Shape;172;p17"/>
          <p:cNvSpPr txBox="1"/>
          <p:nvPr/>
        </p:nvSpPr>
        <p:spPr>
          <a:xfrm>
            <a:off x="9223261" y="3548633"/>
            <a:ext cx="2550914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Фокус-группа</a:t>
            </a:r>
          </a:p>
          <a:p>
            <a:pPr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Учащиеся</a:t>
            </a:r>
          </a:p>
          <a:p>
            <a:pPr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Преподаватели</a:t>
            </a:r>
          </a:p>
          <a:p>
            <a:pPr marL="217000" indent="-171450">
              <a:buClr>
                <a:srgbClr val="0074BD"/>
              </a:buClr>
              <a:buSzPts val="1000"/>
              <a:buChar char="➢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Руководители структурных подразделений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  Сбор обратной связи после ввода в эксплуатацию</a:t>
            </a: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marL="179999" indent="-134449">
              <a:buClr>
                <a:srgbClr val="0074BD"/>
              </a:buClr>
              <a:buSzPts val="1000"/>
              <a:buFont typeface="Helvetica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pPr>
            <a:r>
              <a:t>Поддержка и развитие продукта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Рисунок 52" descr="Рисунок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3" y="0"/>
            <a:ext cx="1219200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Google Shape;154;gb6f6fa0e72_1_0"/>
          <p:cNvSpPr/>
          <p:nvPr/>
        </p:nvSpPr>
        <p:spPr>
          <a:xfrm rot="5400000">
            <a:off x="3467096" y="-162518"/>
            <a:ext cx="1133476" cy="8067679"/>
          </a:xfrm>
          <a:prstGeom prst="rect">
            <a:avLst/>
          </a:prstGeom>
          <a:solidFill>
            <a:srgbClr val="023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5" name="Прямоугольник 57"/>
          <p:cNvSpPr txBox="1"/>
          <p:nvPr/>
        </p:nvSpPr>
        <p:spPr>
          <a:xfrm>
            <a:off x="716847" y="3528784"/>
            <a:ext cx="863860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СПАСИБО ЗА ВНИМАНИЕ!</a:t>
            </a:r>
          </a:p>
        </p:txBody>
      </p:sp>
      <p:pic>
        <p:nvPicPr>
          <p:cNvPr id="50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7436" y="3304583"/>
            <a:ext cx="1358335" cy="843327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161;p17"/>
          <p:cNvSpPr txBox="1"/>
          <p:nvPr/>
        </p:nvSpPr>
        <p:spPr>
          <a:xfrm>
            <a:off x="-25259" y="1210404"/>
            <a:ext cx="4059094" cy="523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302850" algn="ctr">
              <a:defRPr>
                <a:solidFill>
                  <a:srgbClr val="1F497D"/>
                </a:solidFill>
              </a:defRPr>
            </a:pPr>
            <a:r>
              <a:t>Леонид Лапшин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Аналитика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Распределение задач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Разработка интерактивного дашборда в </a:t>
            </a:r>
            <a:r>
              <a:t>Power BI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Разработка плана внедрения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Подготовка презентационных материалов </a:t>
            </a:r>
            <a:br/>
            <a:br/>
            <a:br/>
            <a:br/>
            <a:br/>
            <a:br/>
            <a:br/>
            <a:br/>
            <a:br/>
          </a:p>
          <a:p>
            <a:pPr indent="302850" algn="ctr">
              <a:defRPr>
                <a:solidFill>
                  <a:srgbClr val="1F497D"/>
                </a:solidFill>
              </a:defRPr>
            </a:pPr>
            <a:r>
              <a:t>Ксения Дидик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Разработка метрик оценки образовательного процесса</a:t>
            </a:r>
          </a:p>
          <a:p>
            <a:pPr indent="302850" algn="ctr">
              <a:defRPr>
                <a:solidFill>
                  <a:srgbClr val="1F497D"/>
                </a:solidFill>
              </a:defRPr>
            </a:pPr>
            <a:r>
              <a:t>Белоусов Егор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Разработка прототипа веб-сайта</a:t>
            </a:r>
            <a:endParaRPr b="1"/>
          </a:p>
          <a:p>
            <a:pPr indent="302850" algn="ctr">
              <a:defRPr>
                <a:solidFill>
                  <a:srgbClr val="1F497D"/>
                </a:solidFill>
              </a:defRPr>
            </a:pPr>
            <a:r>
              <a:t>Кирил Кораблев</a:t>
            </a:r>
          </a:p>
          <a:p>
            <a:pPr marL="450000" indent="-147149">
              <a:buClr>
                <a:srgbClr val="0074BD"/>
              </a:buClr>
              <a:buSzPts val="1400"/>
              <a:buFont typeface="Helvetica"/>
              <a:buChar char="●"/>
              <a:defRPr>
                <a:solidFill>
                  <a:srgbClr val="1F497D"/>
                </a:solidFill>
              </a:defRPr>
            </a:pPr>
            <a:r>
              <a:t>Разработка прототипа интерфейса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