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353" r:id="rId3"/>
    <p:sldId id="354" r:id="rId4"/>
    <p:sldId id="355" r:id="rId5"/>
    <p:sldId id="346" r:id="rId6"/>
    <p:sldId id="348" r:id="rId7"/>
    <p:sldId id="349" r:id="rId8"/>
    <p:sldId id="351" r:id="rId9"/>
    <p:sldId id="352" r:id="rId10"/>
    <p:sldId id="305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Lexend Deca" panose="020B0604020202020204" charset="0"/>
      <p:regular r:id="rId15"/>
      <p:bold r:id="rId16"/>
    </p:embeddedFont>
    <p:embeddedFont>
      <p:font typeface="Nunito" pitchFamily="2" charset="-52"/>
      <p:regular r:id="rId17"/>
      <p:bold r:id="rId18"/>
      <p:italic r:id="rId19"/>
      <p:boldItalic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Рыжов" initials="СР" lastIdx="2" clrIdx="0">
    <p:extLst>
      <p:ext uri="{19B8F6BF-5375-455C-9EA6-DF929625EA0E}">
        <p15:presenceInfo xmlns:p15="http://schemas.microsoft.com/office/powerpoint/2012/main" userId="221fce7a3740d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FFF"/>
    <a:srgbClr val="CC3300"/>
    <a:srgbClr val="F5F5F5"/>
    <a:srgbClr val="3F4252"/>
    <a:srgbClr val="DB41D0"/>
    <a:srgbClr val="81D7EB"/>
    <a:srgbClr val="92D050"/>
    <a:srgbClr val="F77821"/>
    <a:srgbClr val="F1A87B"/>
    <a:srgbClr val="E8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F41CC-B987-44B4-9EA1-6781CE2DD188}">
  <a:tblStyle styleId="{F17F41CC-B987-44B4-9EA1-6781CE2DD1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>
        <p:scale>
          <a:sx n="125" d="100"/>
          <a:sy n="125" d="100"/>
        </p:scale>
        <p:origin x="120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7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28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1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28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8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03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07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29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3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4CBC94-1362-7ECA-02B7-021E1E4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AB594-7182-2FCE-DACA-A1A08542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1" y="2767692"/>
            <a:ext cx="1917519" cy="148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30;p47">
            <a:extLst>
              <a:ext uri="{FF2B5EF4-FFF2-40B4-BE49-F238E27FC236}">
                <a16:creationId xmlns:a16="http://schemas.microsoft.com/office/drawing/2014/main" id="{9469DD8E-9206-E599-A57F-BA929A530E3F}"/>
              </a:ext>
            </a:extLst>
          </p:cNvPr>
          <p:cNvSpPr txBox="1">
            <a:spLocks/>
          </p:cNvSpPr>
          <p:nvPr/>
        </p:nvSpPr>
        <p:spPr>
          <a:xfrm>
            <a:off x="1388100" y="1653235"/>
            <a:ext cx="6367800" cy="8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4800" b="0" dirty="0">
                <a:solidFill>
                  <a:schemeClr val="tx1">
                    <a:lumMod val="50000"/>
                  </a:schemeClr>
                </a:solidFill>
              </a:rPr>
              <a:t>Команда «Снегири»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BC18331-86B9-2CE5-534E-C60175568204}"/>
              </a:ext>
            </a:extLst>
          </p:cNvPr>
          <p:cNvGrpSpPr/>
          <p:nvPr/>
        </p:nvGrpSpPr>
        <p:grpSpPr>
          <a:xfrm>
            <a:off x="2557293" y="2378938"/>
            <a:ext cx="4029413" cy="45719"/>
            <a:chOff x="3089826" y="1219668"/>
            <a:chExt cx="3113400" cy="0"/>
          </a:xfrm>
        </p:grpSpPr>
        <p:cxnSp>
          <p:nvCxnSpPr>
            <p:cNvPr id="16" name="Google Shape;258;p35">
              <a:extLst>
                <a:ext uri="{FF2B5EF4-FFF2-40B4-BE49-F238E27FC236}">
                  <a16:creationId xmlns:a16="http://schemas.microsoft.com/office/drawing/2014/main" id="{A5D705BF-2CD1-F9F4-4A9D-F13392FD7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45;p28">
              <a:extLst>
                <a:ext uri="{FF2B5EF4-FFF2-40B4-BE49-F238E27FC236}">
                  <a16:creationId xmlns:a16="http://schemas.microsoft.com/office/drawing/2014/main" id="{5DF73BA6-8454-CB6D-D023-4B76234DBD71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5121734-1D8D-C72B-B5F7-5BFFFBDAB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162128"/>
            <a:ext cx="8851900" cy="482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30;p47">
            <a:extLst>
              <a:ext uri="{FF2B5EF4-FFF2-40B4-BE49-F238E27FC236}">
                <a16:creationId xmlns:a16="http://schemas.microsoft.com/office/drawing/2014/main" id="{DA3C045E-155D-95D2-CC01-05FD4293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100" y="1024259"/>
            <a:ext cx="6367800" cy="8453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chemeClr val="tx1">
                    <a:lumMod val="50000"/>
                  </a:schemeClr>
                </a:solidFill>
              </a:rPr>
              <a:t>Спасибо за внимание</a:t>
            </a:r>
            <a:r>
              <a:rPr lang="en" sz="4800" dirty="0">
                <a:solidFill>
                  <a:schemeClr val="tx1">
                    <a:lumMod val="50000"/>
                  </a:schemeClr>
                </a:solidFill>
              </a:rPr>
              <a:t>!</a:t>
            </a:r>
            <a:endParaRPr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Google Shape;584;p52">
            <a:extLst>
              <a:ext uri="{FF2B5EF4-FFF2-40B4-BE49-F238E27FC236}">
                <a16:creationId xmlns:a16="http://schemas.microsoft.com/office/drawing/2014/main" id="{595AB469-9353-AFE7-27B6-DD8D594145A2}"/>
              </a:ext>
            </a:extLst>
          </p:cNvPr>
          <p:cNvSpPr txBox="1">
            <a:spLocks/>
          </p:cNvSpPr>
          <p:nvPr/>
        </p:nvSpPr>
        <p:spPr>
          <a:xfrm>
            <a:off x="2977538" y="1829918"/>
            <a:ext cx="3200100" cy="416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Готовы 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ответить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 на Ваши вопросы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tamaran" panose="020B0604020202020204" charset="0"/>
                <a:cs typeface="Catamaran" panose="020B0604020202020204" charset="0"/>
              </a:rPr>
              <a:t>!</a:t>
            </a:r>
            <a:endParaRPr lang="ru-RU" dirty="0">
              <a:solidFill>
                <a:schemeClr val="tx1">
                  <a:lumMod val="50000"/>
                </a:schemeClr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90424C6-6537-9226-EB7E-9BA61E60CBF0}"/>
              </a:ext>
            </a:extLst>
          </p:cNvPr>
          <p:cNvGrpSpPr/>
          <p:nvPr/>
        </p:nvGrpSpPr>
        <p:grpSpPr>
          <a:xfrm>
            <a:off x="2557293" y="1749962"/>
            <a:ext cx="4029413" cy="45719"/>
            <a:chOff x="3089826" y="1219668"/>
            <a:chExt cx="3113400" cy="0"/>
          </a:xfrm>
        </p:grpSpPr>
        <p:cxnSp>
          <p:nvCxnSpPr>
            <p:cNvPr id="28" name="Google Shape;258;p35">
              <a:extLst>
                <a:ext uri="{FF2B5EF4-FFF2-40B4-BE49-F238E27FC236}">
                  <a16:creationId xmlns:a16="http://schemas.microsoft.com/office/drawing/2014/main" id="{F59AF2B7-E5D3-FCB4-6688-F2D6F2792168}"/>
                </a:ext>
              </a:extLst>
            </p:cNvPr>
            <p:cNvCxnSpPr>
              <a:cxnSpLocks/>
            </p:cNvCxnSpPr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5;p28">
              <a:extLst>
                <a:ext uri="{FF2B5EF4-FFF2-40B4-BE49-F238E27FC236}">
                  <a16:creationId xmlns:a16="http://schemas.microsoft.com/office/drawing/2014/main" id="{B43661E6-FBFC-2647-E3E5-F96AA499581C}"/>
                </a:ext>
              </a:extLst>
            </p:cNvPr>
            <p:cNvCxnSpPr/>
            <p:nvPr/>
          </p:nvCxnSpPr>
          <p:spPr>
            <a:xfrm>
              <a:off x="3089826" y="1219668"/>
              <a:ext cx="311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7B5FCB5D-F169-C0D0-D6BB-257572048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3" b="10032"/>
          <a:stretch/>
        </p:blipFill>
        <p:spPr bwMode="auto">
          <a:xfrm>
            <a:off x="7865107" y="3860019"/>
            <a:ext cx="1115151" cy="11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3FE879-45BC-7E68-7D88-1AA14065D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919" y="4567954"/>
            <a:ext cx="255327" cy="255327"/>
          </a:xfrm>
          <a:prstGeom prst="rect">
            <a:avLst/>
          </a:prstGeom>
        </p:spPr>
      </p:pic>
      <p:sp>
        <p:nvSpPr>
          <p:cNvPr id="5" name="Google Shape;584;p52">
            <a:extLst>
              <a:ext uri="{FF2B5EF4-FFF2-40B4-BE49-F238E27FC236}">
                <a16:creationId xmlns:a16="http://schemas.microsoft.com/office/drawing/2014/main" id="{92087CAE-F4B2-3FD8-DBD1-C7D68127ED1C}"/>
              </a:ext>
            </a:extLst>
          </p:cNvPr>
          <p:cNvSpPr txBox="1">
            <a:spLocks/>
          </p:cNvSpPr>
          <p:nvPr/>
        </p:nvSpPr>
        <p:spPr>
          <a:xfrm>
            <a:off x="2902468" y="4557669"/>
            <a:ext cx="3339061" cy="275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Lexend Deca" panose="020B0604020202020204" charset="0"/>
                <a:cs typeface="Lexend Deca" panose="020B0604020202020204" charset="0"/>
              </a:rPr>
              <a:t>https://github.com/srRyzhov/Hackathon</a:t>
            </a:r>
          </a:p>
        </p:txBody>
      </p:sp>
    </p:spTree>
    <p:extLst>
      <p:ext uri="{BB962C8B-B14F-4D97-AF65-F5344CB8AC3E}">
        <p14:creationId xmlns:p14="http://schemas.microsoft.com/office/powerpoint/2010/main" val="19024377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Цель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2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470925" y="1241500"/>
            <a:ext cx="8200535" cy="285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dirty="0">
                <a:solidFill>
                  <a:schemeClr val="bg1">
                    <a:lumMod val="10000"/>
                  </a:schemeClr>
                </a:solidFill>
              </a:rPr>
              <a:t>На основании исторических пресс-релизов кредитных рейтинговых агентств необходимо построить интерпретируемую ML-модель, устанавливающую взаимосвязь между текстом пресс-релиза и присвоенным кредитным рейтингом по национальной рейтинговой шкале Российской Федерации для организации с учетом методологических особенностей оценки рейтинга. ML-модель должна не просто устанавливать соответствие текста пресс-релиза кредитному рейтингу, но также и выделять ключевые конструкции в тексте, соответствующие присвоенному кредитному рейтингу.</a:t>
            </a:r>
          </a:p>
        </p:txBody>
      </p:sp>
    </p:spTree>
    <p:extLst>
      <p:ext uri="{BB962C8B-B14F-4D97-AF65-F5344CB8AC3E}">
        <p14:creationId xmlns:p14="http://schemas.microsoft.com/office/powerpoint/2010/main" val="239230739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Задачи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87443" y="746518"/>
            <a:ext cx="1769107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Выбрать технологию обучения модели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NLP</a:t>
            </a:r>
            <a:endParaRPr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Обучить модель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3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 Получить метрики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2000" b="1" dirty="0">
                <a:solidFill>
                  <a:schemeClr val="bg1">
                    <a:lumMod val="10000"/>
                  </a:schemeClr>
                </a:solidFill>
              </a:rPr>
              <a:t>– Обработать датасет</a:t>
            </a:r>
            <a:endParaRPr lang="ru-RU" sz="2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58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Стек технологий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2994657" y="777638"/>
            <a:ext cx="315468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4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2" name="Google Shape;243;p35">
            <a:extLst>
              <a:ext uri="{FF2B5EF4-FFF2-40B4-BE49-F238E27FC236}">
                <a16:creationId xmlns:a16="http://schemas.microsoft.com/office/drawing/2014/main" id="{B6C29580-864B-BEA9-DB65-73E7F72738DB}"/>
              </a:ext>
            </a:extLst>
          </p:cNvPr>
          <p:cNvSpPr/>
          <p:nvPr/>
        </p:nvSpPr>
        <p:spPr>
          <a:xfrm>
            <a:off x="471461" y="1655857"/>
            <a:ext cx="5444578" cy="1107439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73A0F6">
                <a:alpha val="74902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Google Shape;245;p35">
            <a:extLst>
              <a:ext uri="{FF2B5EF4-FFF2-40B4-BE49-F238E27FC236}">
                <a16:creationId xmlns:a16="http://schemas.microsoft.com/office/drawing/2014/main" id="{458B1B91-22DC-5CCE-CDC5-04ED48C7674C}"/>
              </a:ext>
            </a:extLst>
          </p:cNvPr>
          <p:cNvSpPr/>
          <p:nvPr/>
        </p:nvSpPr>
        <p:spPr>
          <a:xfrm>
            <a:off x="5178022" y="3475248"/>
            <a:ext cx="3235422" cy="924656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00B050">
                <a:alpha val="25098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Google Shape;236;p35">
            <a:extLst>
              <a:ext uri="{FF2B5EF4-FFF2-40B4-BE49-F238E27FC236}">
                <a16:creationId xmlns:a16="http://schemas.microsoft.com/office/drawing/2014/main" id="{7BE001B4-09AE-A2D4-4865-A09E16B6C1CC}"/>
              </a:ext>
            </a:extLst>
          </p:cNvPr>
          <p:cNvSpPr txBox="1">
            <a:spLocks/>
          </p:cNvSpPr>
          <p:nvPr/>
        </p:nvSpPr>
        <p:spPr>
          <a:xfrm>
            <a:off x="620392" y="1817384"/>
            <a:ext cx="5146716" cy="78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/>
            <a:r>
              <a:rPr lang="ru-RU" sz="1800" dirty="0">
                <a:solidFill>
                  <a:schemeClr val="tx1">
                    <a:lumMod val="50000"/>
                  </a:schemeClr>
                </a:solidFill>
              </a:rPr>
              <a:t>Использование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Bert</a:t>
            </a:r>
            <a:r>
              <a:rPr lang="ru-RU" sz="1800" dirty="0">
                <a:solidFill>
                  <a:schemeClr val="tx1">
                    <a:lumMod val="50000"/>
                  </a:schemeClr>
                </a:solidFill>
              </a:rPr>
              <a:t>-подобной предобученной модели классификации</a:t>
            </a:r>
          </a:p>
        </p:txBody>
      </p:sp>
      <p:sp>
        <p:nvSpPr>
          <p:cNvPr id="32" name="Google Shape;236;p35">
            <a:extLst>
              <a:ext uri="{FF2B5EF4-FFF2-40B4-BE49-F238E27FC236}">
                <a16:creationId xmlns:a16="http://schemas.microsoft.com/office/drawing/2014/main" id="{DDA53B89-8463-66DA-B075-1F88DB667AB4}"/>
              </a:ext>
            </a:extLst>
          </p:cNvPr>
          <p:cNvSpPr txBox="1">
            <a:spLocks/>
          </p:cNvSpPr>
          <p:nvPr/>
        </p:nvSpPr>
        <p:spPr>
          <a:xfrm>
            <a:off x="5302068" y="3625328"/>
            <a:ext cx="2970564" cy="62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just"/>
            <a:r>
              <a:rPr lang="ru-RU" sz="1800" dirty="0">
                <a:solidFill>
                  <a:schemeClr val="tx1">
                    <a:lumMod val="50000"/>
                  </a:schemeClr>
                </a:solidFill>
              </a:rPr>
              <a:t>Использование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PyTorch</a:t>
            </a:r>
            <a:endParaRPr lang="ru-RU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3A1402-4CD2-F548-EF6D-602318A1A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82"/>
          <a:stretch/>
        </p:blipFill>
        <p:spPr bwMode="auto">
          <a:xfrm>
            <a:off x="7963623" y="3486137"/>
            <a:ext cx="324236" cy="9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67542CF-6BFD-8D8E-D4AB-5F695E8958EE}"/>
              </a:ext>
            </a:extLst>
          </p:cNvPr>
          <p:cNvGrpSpPr/>
          <p:nvPr/>
        </p:nvGrpSpPr>
        <p:grpSpPr>
          <a:xfrm>
            <a:off x="345537" y="907949"/>
            <a:ext cx="8474746" cy="3647964"/>
            <a:chOff x="345537" y="907949"/>
            <a:chExt cx="8474746" cy="364796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EDB9219-C2E2-14CA-03F7-FB6DA2439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37" y="3559599"/>
              <a:ext cx="1850619" cy="996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Логотип программы Pandas">
              <a:extLst>
                <a:ext uri="{FF2B5EF4-FFF2-40B4-BE49-F238E27FC236}">
                  <a16:creationId xmlns:a16="http://schemas.microsoft.com/office/drawing/2014/main" id="{8D6C9924-5D9B-FF79-2338-45D35E312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8304" y="3129319"/>
              <a:ext cx="1712347" cy="691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8799752-D87A-86B1-0F7B-F00823B34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267" y="907949"/>
              <a:ext cx="1283507" cy="509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14AF0B2A-9394-47DA-F5E8-7366D531C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529" y="1071442"/>
              <a:ext cx="2442754" cy="699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9BEB74EC-1993-F52F-FC0C-7DB0BC3A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25" y="2221550"/>
              <a:ext cx="1787389" cy="1005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8794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5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914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6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98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7</a:t>
            </a:fld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32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Заключение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8F6ABAC1-3711-0A72-5C33-AA22D3E37D56}"/>
              </a:ext>
            </a:extLst>
          </p:cNvPr>
          <p:cNvSpPr txBox="1">
            <a:spLocks/>
          </p:cNvSpPr>
          <p:nvPr/>
        </p:nvSpPr>
        <p:spPr>
          <a:xfrm>
            <a:off x="342484" y="1019957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s" dirty="0">
                <a:solidFill>
                  <a:schemeClr val="bg1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26" name="Google Shape;172;p31">
            <a:extLst>
              <a:ext uri="{FF2B5EF4-FFF2-40B4-BE49-F238E27FC236}">
                <a16:creationId xmlns:a16="http://schemas.microsoft.com/office/drawing/2014/main" id="{074C7FD6-5173-0DDA-4AA1-4F10A5D7E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8530" y="1884516"/>
            <a:ext cx="7430157" cy="102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Google Shape;172;p31">
            <a:extLst>
              <a:ext uri="{FF2B5EF4-FFF2-40B4-BE49-F238E27FC236}">
                <a16:creationId xmlns:a16="http://schemas.microsoft.com/office/drawing/2014/main" id="{ED095148-E910-0B76-5E13-858671579D12}"/>
              </a:ext>
            </a:extLst>
          </p:cNvPr>
          <p:cNvSpPr txBox="1">
            <a:spLocks/>
          </p:cNvSpPr>
          <p:nvPr/>
        </p:nvSpPr>
        <p:spPr>
          <a:xfrm>
            <a:off x="1248530" y="3026318"/>
            <a:ext cx="6780060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3" name="Google Shape;172;p31">
            <a:extLst>
              <a:ext uri="{FF2B5EF4-FFF2-40B4-BE49-F238E27FC236}">
                <a16:creationId xmlns:a16="http://schemas.microsoft.com/office/drawing/2014/main" id="{B71EBB11-A3C5-92F0-83F2-850D6041F6AD}"/>
              </a:ext>
            </a:extLst>
          </p:cNvPr>
          <p:cNvSpPr txBox="1">
            <a:spLocks/>
          </p:cNvSpPr>
          <p:nvPr/>
        </p:nvSpPr>
        <p:spPr>
          <a:xfrm>
            <a:off x="1426486" y="3563382"/>
            <a:ext cx="7660364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lang="ru-RU" sz="2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8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9" name="Google Shape;172;p31">
            <a:extLst>
              <a:ext uri="{FF2B5EF4-FFF2-40B4-BE49-F238E27FC236}">
                <a16:creationId xmlns:a16="http://schemas.microsoft.com/office/drawing/2014/main" id="{C0225353-66A3-A538-51DE-F190608F3B3C}"/>
              </a:ext>
            </a:extLst>
          </p:cNvPr>
          <p:cNvSpPr txBox="1">
            <a:spLocks/>
          </p:cNvSpPr>
          <p:nvPr/>
        </p:nvSpPr>
        <p:spPr>
          <a:xfrm>
            <a:off x="1248529" y="3994799"/>
            <a:ext cx="7430157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BCDCD35-126C-E93F-0FD6-CFE8C852899A}"/>
              </a:ext>
            </a:extLst>
          </p:cNvPr>
          <p:cNvGrpSpPr/>
          <p:nvPr/>
        </p:nvGrpSpPr>
        <p:grpSpPr>
          <a:xfrm>
            <a:off x="453864" y="1654123"/>
            <a:ext cx="577034" cy="175828"/>
            <a:chOff x="2050256" y="941294"/>
            <a:chExt cx="5093494" cy="0"/>
          </a:xfrm>
        </p:grpSpPr>
        <p:cxnSp>
          <p:nvCxnSpPr>
            <p:cNvPr id="3" name="Google Shape;258;p35">
              <a:extLst>
                <a:ext uri="{FF2B5EF4-FFF2-40B4-BE49-F238E27FC236}">
                  <a16:creationId xmlns:a16="http://schemas.microsoft.com/office/drawing/2014/main" id="{D03B6E36-F884-2359-32AB-82BFC0F156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45;p28">
              <a:extLst>
                <a:ext uri="{FF2B5EF4-FFF2-40B4-BE49-F238E27FC236}">
                  <a16:creationId xmlns:a16="http://schemas.microsoft.com/office/drawing/2014/main" id="{5BE1F0BC-047E-0213-DA73-B98BE87E08EA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6DF5FB5E-C52A-B0F0-0763-A29F08ED0C40}"/>
              </a:ext>
            </a:extLst>
          </p:cNvPr>
          <p:cNvSpPr txBox="1">
            <a:spLocks/>
          </p:cNvSpPr>
          <p:nvPr/>
        </p:nvSpPr>
        <p:spPr>
          <a:xfrm>
            <a:off x="357844" y="2064086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2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9A3A1385-51CC-C77E-7CCB-E733628B7067}"/>
              </a:ext>
            </a:extLst>
          </p:cNvPr>
          <p:cNvSpPr txBox="1">
            <a:spLocks/>
          </p:cNvSpPr>
          <p:nvPr/>
        </p:nvSpPr>
        <p:spPr>
          <a:xfrm>
            <a:off x="344543" y="3103174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3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F6D9C93-4897-1776-ED8B-2E124AF7A9E8}"/>
              </a:ext>
            </a:extLst>
          </p:cNvPr>
          <p:cNvGrpSpPr/>
          <p:nvPr/>
        </p:nvGrpSpPr>
        <p:grpSpPr>
          <a:xfrm>
            <a:off x="450688" y="2702928"/>
            <a:ext cx="577034" cy="175828"/>
            <a:chOff x="2050256" y="941294"/>
            <a:chExt cx="5093494" cy="0"/>
          </a:xfrm>
        </p:grpSpPr>
        <p:cxnSp>
          <p:nvCxnSpPr>
            <p:cNvPr id="27" name="Google Shape;258;p35">
              <a:extLst>
                <a:ext uri="{FF2B5EF4-FFF2-40B4-BE49-F238E27FC236}">
                  <a16:creationId xmlns:a16="http://schemas.microsoft.com/office/drawing/2014/main" id="{C800F500-B609-24FD-689D-EE94422737F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45;p28">
              <a:extLst>
                <a:ext uri="{FF2B5EF4-FFF2-40B4-BE49-F238E27FC236}">
                  <a16:creationId xmlns:a16="http://schemas.microsoft.com/office/drawing/2014/main" id="{4122AF36-62BE-51E1-4982-5C1C076CE000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D0D82C1-E215-E253-F4AE-39BD1D00F1EB}"/>
              </a:ext>
            </a:extLst>
          </p:cNvPr>
          <p:cNvGrpSpPr/>
          <p:nvPr/>
        </p:nvGrpSpPr>
        <p:grpSpPr>
          <a:xfrm>
            <a:off x="447512" y="3740408"/>
            <a:ext cx="577034" cy="175828"/>
            <a:chOff x="2050256" y="941294"/>
            <a:chExt cx="5093494" cy="0"/>
          </a:xfrm>
        </p:grpSpPr>
        <p:cxnSp>
          <p:nvCxnSpPr>
            <p:cNvPr id="31" name="Google Shape;258;p35">
              <a:extLst>
                <a:ext uri="{FF2B5EF4-FFF2-40B4-BE49-F238E27FC236}">
                  <a16:creationId xmlns:a16="http://schemas.microsoft.com/office/drawing/2014/main" id="{7FF8DEF7-23EA-4708-D364-7493AA1A5A4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45;p28">
              <a:extLst>
                <a:ext uri="{FF2B5EF4-FFF2-40B4-BE49-F238E27FC236}">
                  <a16:creationId xmlns:a16="http://schemas.microsoft.com/office/drawing/2014/main" id="{04AEF555-54B0-8C09-133E-53D4B0E60771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182;p31">
            <a:extLst>
              <a:ext uri="{FF2B5EF4-FFF2-40B4-BE49-F238E27FC236}">
                <a16:creationId xmlns:a16="http://schemas.microsoft.com/office/drawing/2014/main" id="{957E4EDD-BD82-7C71-73A4-05DC0F13B59B}"/>
              </a:ext>
            </a:extLst>
          </p:cNvPr>
          <p:cNvSpPr txBox="1">
            <a:spLocks/>
          </p:cNvSpPr>
          <p:nvPr/>
        </p:nvSpPr>
        <p:spPr>
          <a:xfrm>
            <a:off x="344543" y="4078820"/>
            <a:ext cx="737401" cy="6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5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4</a:t>
            </a:r>
            <a:endParaRPr lang="es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38DFC9E-1A56-E264-2A2D-8992D8F2ABBD}"/>
              </a:ext>
            </a:extLst>
          </p:cNvPr>
          <p:cNvGrpSpPr/>
          <p:nvPr/>
        </p:nvGrpSpPr>
        <p:grpSpPr>
          <a:xfrm>
            <a:off x="450688" y="4697056"/>
            <a:ext cx="577034" cy="175828"/>
            <a:chOff x="2050256" y="941294"/>
            <a:chExt cx="5093494" cy="0"/>
          </a:xfrm>
        </p:grpSpPr>
        <p:cxnSp>
          <p:nvCxnSpPr>
            <p:cNvPr id="11" name="Google Shape;258;p35">
              <a:extLst>
                <a:ext uri="{FF2B5EF4-FFF2-40B4-BE49-F238E27FC236}">
                  <a16:creationId xmlns:a16="http://schemas.microsoft.com/office/drawing/2014/main" id="{D0BA8CD8-4787-B535-4FB0-C73810578FB9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5;p28">
              <a:extLst>
                <a:ext uri="{FF2B5EF4-FFF2-40B4-BE49-F238E27FC236}">
                  <a16:creationId xmlns:a16="http://schemas.microsoft.com/office/drawing/2014/main" id="{8509018E-B4EB-543C-9467-2D2231B39462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2;p31">
            <a:extLst>
              <a:ext uri="{FF2B5EF4-FFF2-40B4-BE49-F238E27FC236}">
                <a16:creationId xmlns:a16="http://schemas.microsoft.com/office/drawing/2014/main" id="{42F97B13-7285-C34B-4F53-CA4F256419A2}"/>
              </a:ext>
            </a:extLst>
          </p:cNvPr>
          <p:cNvSpPr txBox="1">
            <a:spLocks/>
          </p:cNvSpPr>
          <p:nvPr/>
        </p:nvSpPr>
        <p:spPr>
          <a:xfrm>
            <a:off x="1248529" y="937359"/>
            <a:ext cx="7454511" cy="83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r>
              <a:rPr lang="ru-RU" sz="1800" b="1" dirty="0">
                <a:solidFill>
                  <a:schemeClr val="bg1">
                    <a:lumMod val="10000"/>
                  </a:schemeClr>
                </a:solidFill>
              </a:rPr>
              <a:t>-</a:t>
            </a:r>
            <a:endParaRPr lang="ru-RU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78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9" grpId="0"/>
      <p:bldP spid="12" grpId="0"/>
      <p:bldP spid="13" grpId="0"/>
      <p:bldP spid="8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E39C36B1-1A6A-B18D-85DC-38D2DF94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515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251382D-DF6C-7D8E-5D40-9C9E2EDCF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7275">
            <a:off x="2065863" y="992083"/>
            <a:ext cx="4682315" cy="31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510;p46">
            <a:extLst>
              <a:ext uri="{FF2B5EF4-FFF2-40B4-BE49-F238E27FC236}">
                <a16:creationId xmlns:a16="http://schemas.microsoft.com/office/drawing/2014/main" id="{E7A8F942-5745-9CD6-9937-F52A4F305A79}"/>
              </a:ext>
            </a:extLst>
          </p:cNvPr>
          <p:cNvSpPr txBox="1">
            <a:spLocks/>
          </p:cNvSpPr>
          <p:nvPr/>
        </p:nvSpPr>
        <p:spPr>
          <a:xfrm>
            <a:off x="2252192" y="296746"/>
            <a:ext cx="4639610" cy="44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ru-RU" sz="3200" b="1" dirty="0">
                <a:solidFill>
                  <a:schemeClr val="bg1">
                    <a:lumMod val="10000"/>
                  </a:schemeClr>
                </a:solidFill>
              </a:rPr>
              <a:t>Команда и роли</a:t>
            </a:r>
            <a:endParaRPr lang="en-US" sz="3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A7772888-662B-9DC4-15BA-8858DE067D32}"/>
              </a:ext>
            </a:extLst>
          </p:cNvPr>
          <p:cNvGrpSpPr/>
          <p:nvPr/>
        </p:nvGrpSpPr>
        <p:grpSpPr>
          <a:xfrm>
            <a:off x="3625847" y="776754"/>
            <a:ext cx="1892300" cy="221876"/>
            <a:chOff x="2050256" y="941294"/>
            <a:chExt cx="5093494" cy="0"/>
          </a:xfrm>
        </p:grpSpPr>
        <p:cxnSp>
          <p:nvCxnSpPr>
            <p:cNvPr id="20" name="Google Shape;258;p35">
              <a:extLst>
                <a:ext uri="{FF2B5EF4-FFF2-40B4-BE49-F238E27FC236}">
                  <a16:creationId xmlns:a16="http://schemas.microsoft.com/office/drawing/2014/main" id="{6DAAA07D-DD3F-8850-AB6E-EB27B6A5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256" y="941294"/>
              <a:ext cx="5093494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45;p28">
              <a:extLst>
                <a:ext uri="{FF2B5EF4-FFF2-40B4-BE49-F238E27FC236}">
                  <a16:creationId xmlns:a16="http://schemas.microsoft.com/office/drawing/2014/main" id="{0C2C9889-4C7B-EAF9-8A68-D46B36B18D0D}"/>
                </a:ext>
              </a:extLst>
            </p:cNvPr>
            <p:cNvCxnSpPr/>
            <p:nvPr/>
          </p:nvCxnSpPr>
          <p:spPr>
            <a:xfrm>
              <a:off x="2073959" y="941294"/>
              <a:ext cx="5041761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558931A-4240-023F-1832-16600BF80CD6}"/>
              </a:ext>
            </a:extLst>
          </p:cNvPr>
          <p:cNvSpPr/>
          <p:nvPr/>
        </p:nvSpPr>
        <p:spPr>
          <a:xfrm>
            <a:off x="8573269" y="4796684"/>
            <a:ext cx="408824" cy="239937"/>
          </a:xfrm>
          <a:prstGeom prst="roundRect">
            <a:avLst/>
          </a:prstGeom>
          <a:solidFill>
            <a:srgbClr val="3B9FFF">
              <a:alpha val="50196"/>
            </a:srgbClr>
          </a:solidFill>
          <a:ln>
            <a:solidFill>
              <a:schemeClr val="bg1">
                <a:alpha val="94902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0D91B0-6C93-47AD-8D23-510063BB0AB5}" type="slidenum">
              <a:rPr lang="ru-RU" smtClean="0">
                <a:solidFill>
                  <a:schemeClr val="bg2"/>
                </a:solidFill>
              </a:rPr>
              <a:t>9</a:t>
            </a:fld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25" name="Google Shape;172;p31">
            <a:extLst>
              <a:ext uri="{FF2B5EF4-FFF2-40B4-BE49-F238E27FC236}">
                <a16:creationId xmlns:a16="http://schemas.microsoft.com/office/drawing/2014/main" id="{EFF1F459-2CEB-13A5-08ED-FC9F949A5C2B}"/>
              </a:ext>
            </a:extLst>
          </p:cNvPr>
          <p:cNvSpPr txBox="1">
            <a:spLocks/>
          </p:cNvSpPr>
          <p:nvPr/>
        </p:nvSpPr>
        <p:spPr>
          <a:xfrm>
            <a:off x="885674" y="1913876"/>
            <a:ext cx="1991060" cy="33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just"/>
            <a:endParaRPr lang="ru-RU" sz="12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879514C3-4A92-260F-00D2-CBAC9C5F275D}"/>
              </a:ext>
            </a:extLst>
          </p:cNvPr>
          <p:cNvGrpSpPr/>
          <p:nvPr/>
        </p:nvGrpSpPr>
        <p:grpSpPr>
          <a:xfrm>
            <a:off x="159604" y="1294456"/>
            <a:ext cx="3252723" cy="967967"/>
            <a:chOff x="159604" y="1294456"/>
            <a:chExt cx="3252723" cy="967967"/>
          </a:xfrm>
        </p:grpSpPr>
        <p:sp>
          <p:nvSpPr>
            <p:cNvPr id="24" name="Google Shape;182;p31">
              <a:extLst>
                <a:ext uri="{FF2B5EF4-FFF2-40B4-BE49-F238E27FC236}">
                  <a16:creationId xmlns:a16="http://schemas.microsoft.com/office/drawing/2014/main" id="{8F6ABAC1-3711-0A72-5C33-AA22D3E37D56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es" sz="5200" dirty="0">
                  <a:solidFill>
                    <a:schemeClr val="bg1">
                      <a:lumMod val="10000"/>
                    </a:schemeClr>
                  </a:solidFill>
                </a:rPr>
                <a:t>1</a:t>
              </a: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ABCDCD35-126C-E93F-0FD6-CFE8C852899A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3" name="Google Shape;258;p35">
                <a:extLst>
                  <a:ext uri="{FF2B5EF4-FFF2-40B4-BE49-F238E27FC236}">
                    <a16:creationId xmlns:a16="http://schemas.microsoft.com/office/drawing/2014/main" id="{D03B6E36-F884-2359-32AB-82BFC0F15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145;p28">
                <a:extLst>
                  <a:ext uri="{FF2B5EF4-FFF2-40B4-BE49-F238E27FC236}">
                    <a16:creationId xmlns:a16="http://schemas.microsoft.com/office/drawing/2014/main" id="{5BE1F0BC-047E-0213-DA73-B98BE87E08EA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" name="Google Shape;172;p31">
              <a:extLst>
                <a:ext uri="{FF2B5EF4-FFF2-40B4-BE49-F238E27FC236}">
                  <a16:creationId xmlns:a16="http://schemas.microsoft.com/office/drawing/2014/main" id="{BE929544-F6E3-6E9E-DC1A-9545829C0E82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Зазнобин Петр </a:t>
              </a:r>
            </a:p>
            <a:p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@smortlly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46" name="Google Shape;172;p31">
              <a:extLst>
                <a:ext uri="{FF2B5EF4-FFF2-40B4-BE49-F238E27FC236}">
                  <a16:creationId xmlns:a16="http://schemas.microsoft.com/office/drawing/2014/main" id="{0B27FE43-3D6E-1A48-A30D-958BB5496A04}"/>
                </a:ext>
              </a:extLst>
            </p:cNvPr>
            <p:cNvSpPr txBox="1">
              <a:spLocks/>
            </p:cNvSpPr>
            <p:nvPr/>
          </p:nvSpPr>
          <p:spPr>
            <a:xfrm>
              <a:off x="1008385" y="1932275"/>
              <a:ext cx="1610718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Аналитик</a:t>
              </a: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D65EF356-75BB-9BEA-D9D6-A28A7002E613}"/>
              </a:ext>
            </a:extLst>
          </p:cNvPr>
          <p:cNvGrpSpPr/>
          <p:nvPr/>
        </p:nvGrpSpPr>
        <p:grpSpPr>
          <a:xfrm>
            <a:off x="380522" y="2878190"/>
            <a:ext cx="3252723" cy="968411"/>
            <a:chOff x="159604" y="1294456"/>
            <a:chExt cx="3252723" cy="968411"/>
          </a:xfrm>
        </p:grpSpPr>
        <p:sp>
          <p:nvSpPr>
            <p:cNvPr id="64" name="Google Shape;182;p31">
              <a:extLst>
                <a:ext uri="{FF2B5EF4-FFF2-40B4-BE49-F238E27FC236}">
                  <a16:creationId xmlns:a16="http://schemas.microsoft.com/office/drawing/2014/main" id="{76F93D5A-6FA1-7E9E-BECA-0A85DE95EF85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3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BC9A60A7-9F57-7BD7-5FEF-EB2D99DFF577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68" name="Google Shape;258;p35">
                <a:extLst>
                  <a:ext uri="{FF2B5EF4-FFF2-40B4-BE49-F238E27FC236}">
                    <a16:creationId xmlns:a16="http://schemas.microsoft.com/office/drawing/2014/main" id="{0489A2A1-BECC-9468-B51E-D05D64927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145;p28">
                <a:extLst>
                  <a:ext uri="{FF2B5EF4-FFF2-40B4-BE49-F238E27FC236}">
                    <a16:creationId xmlns:a16="http://schemas.microsoft.com/office/drawing/2014/main" id="{9E6B4C72-16E0-B64E-5F65-B88FC5BF284E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" name="Google Shape;172;p31">
              <a:extLst>
                <a:ext uri="{FF2B5EF4-FFF2-40B4-BE49-F238E27FC236}">
                  <a16:creationId xmlns:a16="http://schemas.microsoft.com/office/drawing/2014/main" id="{526A2B92-7236-E7D9-59F6-8E2F44041BC0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Галимов Карим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number012345678</a:t>
              </a:r>
            </a:p>
          </p:txBody>
        </p:sp>
        <p:sp>
          <p:nvSpPr>
            <p:cNvPr id="67" name="Google Shape;172;p31">
              <a:extLst>
                <a:ext uri="{FF2B5EF4-FFF2-40B4-BE49-F238E27FC236}">
                  <a16:creationId xmlns:a16="http://schemas.microsoft.com/office/drawing/2014/main" id="{A4EE6E30-AF81-DE80-BADF-52C79ED6B33C}"/>
                </a:ext>
              </a:extLst>
            </p:cNvPr>
            <p:cNvSpPr txBox="1">
              <a:spLocks/>
            </p:cNvSpPr>
            <p:nvPr/>
          </p:nvSpPr>
          <p:spPr>
            <a:xfrm>
              <a:off x="991689" y="1932719"/>
              <a:ext cx="1727124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</a:rPr>
                <a:t>ML-</a:t>
              </a:r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инженер</a:t>
              </a:r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4F8C5B01-1C1A-9C0F-AFCA-0887545F39E6}"/>
              </a:ext>
            </a:extLst>
          </p:cNvPr>
          <p:cNvGrpSpPr/>
          <p:nvPr/>
        </p:nvGrpSpPr>
        <p:grpSpPr>
          <a:xfrm>
            <a:off x="2944831" y="3850088"/>
            <a:ext cx="3252723" cy="1033357"/>
            <a:chOff x="159604" y="1294456"/>
            <a:chExt cx="3252723" cy="1033357"/>
          </a:xfrm>
        </p:grpSpPr>
        <p:sp>
          <p:nvSpPr>
            <p:cNvPr id="71" name="Google Shape;182;p31">
              <a:extLst>
                <a:ext uri="{FF2B5EF4-FFF2-40B4-BE49-F238E27FC236}">
                  <a16:creationId xmlns:a16="http://schemas.microsoft.com/office/drawing/2014/main" id="{0D8FACD1-0560-D787-1525-C69E0CDAEC0A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5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92456698-9116-7BB2-8927-BC49D9315425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75" name="Google Shape;258;p35">
                <a:extLst>
                  <a:ext uri="{FF2B5EF4-FFF2-40B4-BE49-F238E27FC236}">
                    <a16:creationId xmlns:a16="http://schemas.microsoft.com/office/drawing/2014/main" id="{8FE054C9-5509-A081-8B93-14B2527C7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145;p28">
                <a:extLst>
                  <a:ext uri="{FF2B5EF4-FFF2-40B4-BE49-F238E27FC236}">
                    <a16:creationId xmlns:a16="http://schemas.microsoft.com/office/drawing/2014/main" id="{E57736B1-AE54-2970-1B5F-08EEB38E7C8B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3" name="Google Shape;172;p31">
              <a:extLst>
                <a:ext uri="{FF2B5EF4-FFF2-40B4-BE49-F238E27FC236}">
                  <a16:creationId xmlns:a16="http://schemas.microsoft.com/office/drawing/2014/main" id="{32EED110-7F86-7E68-3FE2-2A70429FC53F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Рыжов Сергей</a:t>
              </a:r>
            </a:p>
            <a:p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</a:rPr>
                <a:t>@sr_ryzhov</a:t>
              </a:r>
              <a:endParaRPr lang="ru-RU" sz="20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74" name="Google Shape;172;p31">
              <a:extLst>
                <a:ext uri="{FF2B5EF4-FFF2-40B4-BE49-F238E27FC236}">
                  <a16:creationId xmlns:a16="http://schemas.microsoft.com/office/drawing/2014/main" id="{20AD2191-BCBE-7901-5989-1222369F12E4}"/>
                </a:ext>
              </a:extLst>
            </p:cNvPr>
            <p:cNvSpPr txBox="1">
              <a:spLocks/>
            </p:cNvSpPr>
            <p:nvPr/>
          </p:nvSpPr>
          <p:spPr>
            <a:xfrm>
              <a:off x="995323" y="1932316"/>
              <a:ext cx="1810353" cy="395497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Дизайнер, организатор</a:t>
              </a: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02BED524-A703-ACC7-29FB-331E7553356F}"/>
              </a:ext>
            </a:extLst>
          </p:cNvPr>
          <p:cNvGrpSpPr/>
          <p:nvPr/>
        </p:nvGrpSpPr>
        <p:grpSpPr>
          <a:xfrm>
            <a:off x="5396690" y="2878634"/>
            <a:ext cx="3252723" cy="967967"/>
            <a:chOff x="159604" y="1294456"/>
            <a:chExt cx="3252723" cy="967967"/>
          </a:xfrm>
        </p:grpSpPr>
        <p:sp>
          <p:nvSpPr>
            <p:cNvPr id="78" name="Google Shape;182;p31">
              <a:extLst>
                <a:ext uri="{FF2B5EF4-FFF2-40B4-BE49-F238E27FC236}">
                  <a16:creationId xmlns:a16="http://schemas.microsoft.com/office/drawing/2014/main" id="{1E421101-4449-F089-02C3-3C0C0D29ADAD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4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551C6FB1-801E-F777-6244-D94D9FA09EF1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175828"/>
              <a:chOff x="2050256" y="941294"/>
              <a:chExt cx="5093494" cy="0"/>
            </a:xfrm>
          </p:grpSpPr>
          <p:cxnSp>
            <p:nvCxnSpPr>
              <p:cNvPr id="82" name="Google Shape;258;p35">
                <a:extLst>
                  <a:ext uri="{FF2B5EF4-FFF2-40B4-BE49-F238E27FC236}">
                    <a16:creationId xmlns:a16="http://schemas.microsoft.com/office/drawing/2014/main" id="{B9C920AD-BE25-A0D6-5894-21C6E1551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145;p28">
                <a:extLst>
                  <a:ext uri="{FF2B5EF4-FFF2-40B4-BE49-F238E27FC236}">
                    <a16:creationId xmlns:a16="http://schemas.microsoft.com/office/drawing/2014/main" id="{45B24E90-3059-6C7D-BE55-EF7B10A2C264}"/>
                  </a:ext>
                </a:extLst>
              </p:cNvPr>
              <p:cNvCxnSpPr/>
              <p:nvPr/>
            </p:nvCxnSpPr>
            <p:spPr>
              <a:xfrm>
                <a:off x="2073959" y="941294"/>
                <a:ext cx="5041761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0" name="Google Shape;172;p31">
              <a:extLst>
                <a:ext uri="{FF2B5EF4-FFF2-40B4-BE49-F238E27FC236}">
                  <a16:creationId xmlns:a16="http://schemas.microsoft.com/office/drawing/2014/main" id="{39C85D9F-0277-9145-8A5D-58C473052AE1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Столяров Дмитрий 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@DiStAloff</a:t>
              </a:r>
              <a:endParaRPr lang="ru-RU" sz="20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1" name="Google Shape;172;p31">
              <a:extLst>
                <a:ext uri="{FF2B5EF4-FFF2-40B4-BE49-F238E27FC236}">
                  <a16:creationId xmlns:a16="http://schemas.microsoft.com/office/drawing/2014/main" id="{886715C8-3FA4-4202-1315-B9F406E0B5AA}"/>
                </a:ext>
              </a:extLst>
            </p:cNvPr>
            <p:cNvSpPr txBox="1">
              <a:spLocks/>
            </p:cNvSpPr>
            <p:nvPr/>
          </p:nvSpPr>
          <p:spPr>
            <a:xfrm>
              <a:off x="1008385" y="1932275"/>
              <a:ext cx="2069038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Тестировщик</a:t>
              </a: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999717E-A6AE-4BCD-4107-5FEFFC656A7A}"/>
              </a:ext>
            </a:extLst>
          </p:cNvPr>
          <p:cNvGrpSpPr/>
          <p:nvPr/>
        </p:nvGrpSpPr>
        <p:grpSpPr>
          <a:xfrm>
            <a:off x="5729370" y="1289573"/>
            <a:ext cx="3252723" cy="954451"/>
            <a:chOff x="159604" y="1294456"/>
            <a:chExt cx="3252723" cy="954451"/>
          </a:xfrm>
        </p:grpSpPr>
        <p:sp>
          <p:nvSpPr>
            <p:cNvPr id="85" name="Google Shape;182;p31">
              <a:extLst>
                <a:ext uri="{FF2B5EF4-FFF2-40B4-BE49-F238E27FC236}">
                  <a16:creationId xmlns:a16="http://schemas.microsoft.com/office/drawing/2014/main" id="{6BC3AFC3-05BC-E44C-0FB4-8D649319A03F}"/>
                </a:ext>
              </a:extLst>
            </p:cNvPr>
            <p:cNvSpPr txBox="1">
              <a:spLocks/>
            </p:cNvSpPr>
            <p:nvPr/>
          </p:nvSpPr>
          <p:spPr>
            <a:xfrm>
              <a:off x="159604" y="1294456"/>
              <a:ext cx="737401" cy="671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5400" b="1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5200" dirty="0">
                  <a:solidFill>
                    <a:schemeClr val="bg1">
                      <a:lumMod val="10000"/>
                    </a:schemeClr>
                  </a:solidFill>
                </a:rPr>
                <a:t>2</a:t>
              </a:r>
              <a:endParaRPr lang="es" sz="5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A7695FA5-F698-4C4C-FE34-239F623E86EF}"/>
                </a:ext>
              </a:extLst>
            </p:cNvPr>
            <p:cNvGrpSpPr/>
            <p:nvPr/>
          </p:nvGrpSpPr>
          <p:grpSpPr>
            <a:xfrm>
              <a:off x="270984" y="1928622"/>
              <a:ext cx="577034" cy="0"/>
              <a:chOff x="2050256" y="941294"/>
              <a:chExt cx="5093494" cy="0"/>
            </a:xfrm>
          </p:grpSpPr>
          <p:cxnSp>
            <p:nvCxnSpPr>
              <p:cNvPr id="89" name="Google Shape;258;p35">
                <a:extLst>
                  <a:ext uri="{FF2B5EF4-FFF2-40B4-BE49-F238E27FC236}">
                    <a16:creationId xmlns:a16="http://schemas.microsoft.com/office/drawing/2014/main" id="{24303E83-87A4-0C7A-3FAB-1DD53F910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256" y="941294"/>
                <a:ext cx="5093494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145;p28">
                <a:extLst>
                  <a:ext uri="{FF2B5EF4-FFF2-40B4-BE49-F238E27FC236}">
                    <a16:creationId xmlns:a16="http://schemas.microsoft.com/office/drawing/2014/main" id="{70FC292A-935F-0EE7-321A-E75E3135D48E}"/>
                  </a:ext>
                </a:extLst>
              </p:cNvPr>
              <p:cNvCxnSpPr/>
              <p:nvPr/>
            </p:nvCxnSpPr>
            <p:spPr>
              <a:xfrm>
                <a:off x="2073957" y="941294"/>
                <a:ext cx="5041759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7" name="Google Shape;172;p31">
              <a:extLst>
                <a:ext uri="{FF2B5EF4-FFF2-40B4-BE49-F238E27FC236}">
                  <a16:creationId xmlns:a16="http://schemas.microsoft.com/office/drawing/2014/main" id="{70C46ADA-1202-F1FB-FB1B-DD9EDD4634B6}"/>
                </a:ext>
              </a:extLst>
            </p:cNvPr>
            <p:cNvSpPr txBox="1">
              <a:spLocks/>
            </p:cNvSpPr>
            <p:nvPr/>
          </p:nvSpPr>
          <p:spPr>
            <a:xfrm>
              <a:off x="897005" y="1366556"/>
              <a:ext cx="2515322" cy="530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r>
                <a:rPr lang="ru-RU" sz="1800" b="1" dirty="0">
                  <a:solidFill>
                    <a:schemeClr val="bg1">
                      <a:lumMod val="10000"/>
                    </a:schemeClr>
                  </a:solidFill>
                </a:rPr>
                <a:t>Подмарев Никита</a:t>
              </a:r>
            </a:p>
            <a:p>
              <a:r>
                <a:rPr lang="ru-RU" sz="1200" b="1" dirty="0">
                  <a:solidFill>
                    <a:schemeClr val="bg1">
                      <a:lumMod val="10000"/>
                    </a:schemeClr>
                  </a:solidFill>
                </a:rPr>
                <a:t>@</a:t>
              </a:r>
              <a:r>
                <a:rPr lang="en-US" sz="1200" b="1" dirty="0">
                  <a:solidFill>
                    <a:schemeClr val="bg1">
                      <a:lumMod val="10000"/>
                    </a:schemeClr>
                  </a:solidFill>
                </a:rPr>
                <a:t>AnanasOro</a:t>
              </a:r>
              <a:endParaRPr lang="ru-RU" sz="1200" b="1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88" name="Google Shape;172;p31">
              <a:extLst>
                <a:ext uri="{FF2B5EF4-FFF2-40B4-BE49-F238E27FC236}">
                  <a16:creationId xmlns:a16="http://schemas.microsoft.com/office/drawing/2014/main" id="{2913DC13-7362-1E94-5469-71B3574846EB}"/>
                </a:ext>
              </a:extLst>
            </p:cNvPr>
            <p:cNvSpPr txBox="1">
              <a:spLocks/>
            </p:cNvSpPr>
            <p:nvPr/>
          </p:nvSpPr>
          <p:spPr>
            <a:xfrm>
              <a:off x="1008385" y="1918759"/>
              <a:ext cx="1938832" cy="330148"/>
            </a:xfrm>
            <a:prstGeom prst="rect">
              <a:avLst/>
            </a:prstGeom>
            <a:noFill/>
            <a:ln>
              <a:solidFill>
                <a:srgbClr val="3B9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defRPr>
              </a:lvl9pPr>
            </a:lstStyle>
            <a:p>
              <a:pPr algn="just"/>
              <a:r>
                <a:rPr lang="ru-RU" sz="1200" dirty="0">
                  <a:solidFill>
                    <a:schemeClr val="bg1">
                      <a:lumMod val="10000"/>
                    </a:schemeClr>
                  </a:solidFill>
                </a:rPr>
                <a:t>Тестировщик</a:t>
              </a:r>
            </a:p>
          </p:txBody>
        </p:sp>
      </p:grpSp>
      <p:pic>
        <p:nvPicPr>
          <p:cNvPr id="2062" name="Picture 14">
            <a:extLst>
              <a:ext uri="{FF2B5EF4-FFF2-40B4-BE49-F238E27FC236}">
                <a16:creationId xmlns:a16="http://schemas.microsoft.com/office/drawing/2014/main" id="{8A97F03A-E72F-ADBC-3CD1-5D7C79148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26"/>
            <a:ext cx="953589" cy="95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45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170</Words>
  <Application>Microsoft Office PowerPoint</Application>
  <PresentationFormat>Экран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Nunito</vt:lpstr>
      <vt:lpstr>Lexend Deca</vt:lpstr>
      <vt:lpstr>Catamaran</vt:lpstr>
      <vt:lpstr>Questrial</vt:lpstr>
      <vt:lpstr>Minimalist Slides for meeting by Slidesgo</vt:lpstr>
      <vt:lpstr>Презентация PowerPoint</vt:lpstr>
      <vt:lpstr>Презентация PowerPoint</vt:lpstr>
      <vt:lpstr>– Выбрать технологию обучения модели NLP</vt:lpstr>
      <vt:lpstr>Презентация PowerPoint</vt:lpstr>
      <vt:lpstr>Презентация PowerPoint</vt:lpstr>
      <vt:lpstr>Презентация PowerPoint</vt:lpstr>
      <vt:lpstr>Презентация PowerPoint</vt:lpstr>
      <vt:lpstr>-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 сравнительный анализ алгоритмов аппроксимации кривых</dc:title>
  <cp:lastModifiedBy>Сергей Рыжов</cp:lastModifiedBy>
  <cp:revision>104</cp:revision>
  <dcterms:modified xsi:type="dcterms:W3CDTF">2023-09-09T19:15:36Z</dcterms:modified>
</cp:coreProperties>
</file>