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3" r:id="rId4"/>
    <p:sldId id="272" r:id="rId5"/>
    <p:sldId id="268" r:id="rId6"/>
    <p:sldId id="261" r:id="rId7"/>
    <p:sldId id="269" r:id="rId8"/>
    <p:sldId id="270" r:id="rId9"/>
    <p:sldId id="271" r:id="rId10"/>
    <p:sldId id="259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9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83BAD-E6C5-43B4-9086-07CB029822C6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8D559-B47A-4691-B38A-5354F91CCB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881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5A4C63-3968-A8CC-A96C-73FD080B5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7C23FD5-B86D-9726-38F1-4A305F530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4193FC-33A0-C32D-2EA6-5BB99987D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3566-0CAB-4E90-BC3F-806AF43C00D2}" type="datetime1">
              <a:rPr lang="ru-RU" smtClean="0"/>
              <a:t>06.10.2022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796CB0-453E-82CD-2ED4-A7D0C1FDC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FB6201-55D8-B84B-A272-85B2DC5C3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2676-12AB-4089-A710-46FD75AAD7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868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6EECF1-975B-D42A-09A5-91D7AFF6A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C8E9428-29E7-16CF-D55E-BEEE2C877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A601CC-0151-09A7-DDC9-106EFA4CB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644A-DE56-4DB3-B0E3-DF1FF37059A8}" type="datetime1">
              <a:rPr lang="ru-RU" smtClean="0"/>
              <a:t>06.10.2022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7EBAEC-DF0B-DDFB-3F64-8DFA28E50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C7C69C-6A32-2861-E738-25DD57E8D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2676-12AB-4089-A710-46FD75AAD7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013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955FC09-8F98-928D-A0B0-12DDC6DC27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1EF8A73-3E5A-E000-302D-13079E4A9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FCE37E-7B77-B708-C8CE-82AF816BF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07A7-2140-420D-B8F9-8F6ECE6D6493}" type="datetime1">
              <a:rPr lang="ru-RU" smtClean="0"/>
              <a:t>06.10.2022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FEF888-EC69-9284-F10D-ECAA663AB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24EC23-C6E5-A274-C2A8-44ADFD317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2676-12AB-4089-A710-46FD75AAD7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97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660E70-98B2-1DD7-18FE-AE6D75FFA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65D33A-1B6A-9AC4-0D45-BF67CB398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73CC6A-CEDD-0BD7-3A61-4F4323DD5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85F0B-1B21-4004-B6B2-C697D207CF4C}" type="datetime1">
              <a:rPr lang="ru-RU" smtClean="0"/>
              <a:t>06.10.2022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C011F6-2B45-5754-D134-A3669196F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E9F985-CDE8-4F8A-731B-35CDF09FD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2676-12AB-4089-A710-46FD75AAD7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827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F7197E-33CA-875D-6025-144887AF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7C5AD1-3679-28FD-4EEA-F81218F7B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00FF4C-05B5-A26D-F106-930F7EDBF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4939-41E1-4AFB-B9E0-8696B5AC1E73}" type="datetime1">
              <a:rPr lang="ru-RU" smtClean="0"/>
              <a:t>06.10.2022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9CE349-8A26-062A-153D-CF2BA584C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C9C2CF-0E1E-D58A-5102-5F4082358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2676-12AB-4089-A710-46FD75AAD7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183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5DC8AD-1D13-8453-3219-8DADFA57D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117AFE-3371-B4A9-D717-D455C43A7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A0A155A-437D-FB02-62AE-76D34EFC9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A014251-EF38-E3D2-21CA-732AFB6B3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B106-CFF0-45E7-A0CF-5E4FF6C95A55}" type="datetime1">
              <a:rPr lang="ru-RU" smtClean="0"/>
              <a:t>06.10.2022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B094EC0-A7BD-358D-1F73-4D90CF85E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66FA5C0-B9DA-071B-6881-458BC0E9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2676-12AB-4089-A710-46FD75AAD7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228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BF2643-1AD1-1BED-2A03-B6B71983C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219C27-AF29-3BF1-274B-6E011CD7C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0A2FC93-B5E5-774C-C259-E36D53381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4BB6009-E701-0827-8703-9D5BD6AD7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594DF60-E5BE-B86B-A348-2E253B68C9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367B0FB-B7F3-B056-F070-C1E0BBE9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87DD6-C8AD-44AC-8D8B-F51D27FEF827}" type="datetime1">
              <a:rPr lang="ru-RU" smtClean="0"/>
              <a:t>06.10.2022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5FE2E34-8560-D88C-E5FA-114FDF394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9E94BD6-82E3-BDE9-D3EF-903EE26F9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2676-12AB-4089-A710-46FD75AAD7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87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BBBC71-9AB9-2290-2FB9-692FDA506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894F366-D0DC-4660-1CCD-A00D3B913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68AEE-F257-4602-91ED-DA790F5BEE67}" type="datetime1">
              <a:rPr lang="ru-RU" smtClean="0"/>
              <a:t>06.10.2022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E87FF61-626C-5A7B-66A6-3847618B9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26EBA62-7626-9807-5442-0EE2DF5F3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2676-12AB-4089-A710-46FD75AAD7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265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53F670F-C8D8-2DAA-3270-26B7D3DD8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65132-99F8-48C2-A4F7-F5C0CDF46D9A}" type="datetime1">
              <a:rPr lang="ru-RU" smtClean="0"/>
              <a:t>06.10.2022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33546DC-0A08-780F-33F3-8552F4101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025EF47-820A-CA9F-ACD1-DAA7A6704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2676-12AB-4089-A710-46FD75AAD7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082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8310FB-50E7-C421-27BD-9FADB44DB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A5AD76-BC66-AF43-9B42-A16CA204A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85269A4-F463-309D-CD86-F9131E3DC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CFD204-FF0E-E847-1533-692ADA190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C19F-6540-4FC6-9626-537DED3F6372}" type="datetime1">
              <a:rPr lang="ru-RU" smtClean="0"/>
              <a:t>06.10.2022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10982B4-D3EA-D472-D859-54FF57E57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801C53-74C0-E752-FC66-36946E420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2676-12AB-4089-A710-46FD75AAD7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04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C410E2-DC9E-349C-2B21-0B2FC1FEA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410DD88-A018-BDE4-686F-74CBC46F0F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59B4666-312D-B7BC-B75E-25C88DA55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AB295F5-2F1A-D29A-4F84-0DE631C5D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A555-402A-4CA2-906F-6950C8B483E2}" type="datetime1">
              <a:rPr lang="ru-RU" smtClean="0"/>
              <a:t>06.10.2022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057B0A-742F-17C6-A636-C2D81B572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8E7A11-39F2-73A1-DF0D-BC23EC146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2676-12AB-4089-A710-46FD75AAD7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093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9116DB-6877-24E1-3A5E-2A31B560F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251B2AF-60BB-FB88-7575-D707E03E9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A430AF-BA0C-D782-B7F8-61FF411E4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2E407-6BDF-457E-ABBA-E6C7F8A0D3EF}" type="datetime1">
              <a:rPr lang="ru-RU" smtClean="0"/>
              <a:t>06.10.2022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44F78D-C923-FE04-73B6-7E089F4E9C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D25C06-B12E-3266-8A7A-7F4AF07A1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2676-12AB-4089-A710-46FD75AAD7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9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855F9D-C3EC-BB48-C7B6-69913AFFA6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Helvetica Neue"/>
              </a:rPr>
              <a:t>Анализ рекламных источников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1C8F98E-5402-C034-7C96-9023680C0D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для принятия решения о монетизации в мобильной игре «Космические братья»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106248-8DCC-CCFC-4334-EAE98BFB8F9C}"/>
              </a:ext>
            </a:extLst>
          </p:cNvPr>
          <p:cNvSpPr txBox="1"/>
          <p:nvPr/>
        </p:nvSpPr>
        <p:spPr>
          <a:xfrm>
            <a:off x="7471954" y="5762114"/>
            <a:ext cx="3971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Автор исследования: Игорь Рыжов</a:t>
            </a:r>
          </a:p>
        </p:txBody>
      </p:sp>
    </p:spTree>
    <p:extLst>
      <p:ext uri="{BB962C8B-B14F-4D97-AF65-F5344CB8AC3E}">
        <p14:creationId xmlns:p14="http://schemas.microsoft.com/office/powerpoint/2010/main" val="2120650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A93E481-260C-8394-9F38-3C293F979CD5}"/>
              </a:ext>
            </a:extLst>
          </p:cNvPr>
          <p:cNvSpPr txBox="1"/>
          <p:nvPr/>
        </p:nvSpPr>
        <p:spPr>
          <a:xfrm>
            <a:off x="722812" y="1132114"/>
            <a:ext cx="105460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Изменить баланс игры в сторону упрощения прохождения уровня 1 через реализацию проекта, это позволит иметь больше просмотров рекламы по всем привлеченным пользователям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Как альтернатива изменению баланса, придумать монетизацию по игрокам, предпочитающим победу на другими игроками.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Пересмотреть стоимость привлечения по неэффективным каналам, например, изменить тарификацию в канале.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Рассмотреть дополнительные каналы привлечения пользователей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591159-98F5-2185-CC84-4EC5C8068BBA}"/>
              </a:ext>
            </a:extLst>
          </p:cNvPr>
          <p:cNvSpPr txBox="1"/>
          <p:nvPr/>
        </p:nvSpPr>
        <p:spPr>
          <a:xfrm>
            <a:off x="914400" y="478971"/>
            <a:ext cx="4781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5">
                    <a:lumMod val="50000"/>
                  </a:schemeClr>
                </a:solidFill>
              </a:rPr>
              <a:t>РЕКОМЕНДАЦИИ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37228A-5587-BCF6-D030-44C5FA6B0971}"/>
              </a:ext>
            </a:extLst>
          </p:cNvPr>
          <p:cNvSpPr txBox="1"/>
          <p:nvPr/>
        </p:nvSpPr>
        <p:spPr>
          <a:xfrm>
            <a:off x="10261600" y="5994400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670538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A93E481-260C-8394-9F38-3C293F979CD5}"/>
              </a:ext>
            </a:extLst>
          </p:cNvPr>
          <p:cNvSpPr txBox="1"/>
          <p:nvPr/>
        </p:nvSpPr>
        <p:spPr>
          <a:xfrm>
            <a:off x="722811" y="1280159"/>
            <a:ext cx="109902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Получено статистически значимое различие во времени прохождения уровня 1. Игроки, которые проходят уровень через победу над другим игроком имеют преимущество во времени перед игроками, прошедшими уровень через завершение проекта.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r>
              <a:rPr lang="ru-RU" dirty="0"/>
              <a:t>Получено статистически значимое различие по каналам привлечения пользователей - каналы </a:t>
            </a:r>
            <a:r>
              <a:rPr lang="ru-RU" dirty="0" err="1"/>
              <a:t>yandex</a:t>
            </a:r>
            <a:r>
              <a:rPr lang="ru-RU" dirty="0"/>
              <a:t> </a:t>
            </a:r>
            <a:r>
              <a:rPr lang="ru-RU" dirty="0" err="1"/>
              <a:t>direct</a:t>
            </a:r>
            <a:r>
              <a:rPr lang="ru-RU" dirty="0"/>
              <a:t> и </a:t>
            </a:r>
            <a:r>
              <a:rPr lang="ru-RU" dirty="0" err="1"/>
              <a:t>youtube</a:t>
            </a:r>
            <a:r>
              <a:rPr lang="ru-RU" dirty="0"/>
              <a:t> </a:t>
            </a:r>
            <a:r>
              <a:rPr lang="ru-RU" dirty="0" err="1"/>
              <a:t>channel</a:t>
            </a:r>
            <a:r>
              <a:rPr lang="ru-RU" dirty="0"/>
              <a:t> привлекают более качественных пользователей при условии их монетизации выбранным способом (через показ рекламы на этапе выбора постройки). При этом неэффективные каналы стоят дороже в расчете на монетизированного пользователя.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591159-98F5-2185-CC84-4EC5C8068BBA}"/>
              </a:ext>
            </a:extLst>
          </p:cNvPr>
          <p:cNvSpPr txBox="1"/>
          <p:nvPr/>
        </p:nvSpPr>
        <p:spPr>
          <a:xfrm>
            <a:off x="914400" y="478971"/>
            <a:ext cx="4781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5">
                    <a:lumMod val="50000"/>
                  </a:schemeClr>
                </a:solidFill>
              </a:rPr>
              <a:t>ВЫВОДЫ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9FFB8E-D5FF-AC30-45E4-13CBED7B08E9}"/>
              </a:ext>
            </a:extLst>
          </p:cNvPr>
          <p:cNvSpPr txBox="1"/>
          <p:nvPr/>
        </p:nvSpPr>
        <p:spPr>
          <a:xfrm>
            <a:off x="10261600" y="5994400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29857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A93E481-260C-8394-9F38-3C293F979CD5}"/>
              </a:ext>
            </a:extLst>
          </p:cNvPr>
          <p:cNvSpPr txBox="1"/>
          <p:nvPr/>
        </p:nvSpPr>
        <p:spPr>
          <a:xfrm>
            <a:off x="722811" y="1280159"/>
            <a:ext cx="109902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ЦЕЛЬ ИССЛЕДОВАНИЯ - проанализировать поведение игроков в зависимости от источника перехода и дать рекомендации относительно выбранной модели монетизации приложения и оптимизации расходов на источники.</a:t>
            </a:r>
          </a:p>
          <a:p>
            <a:endParaRPr lang="ru-RU" dirty="0"/>
          </a:p>
          <a:p>
            <a:r>
              <a:rPr lang="ru-RU" dirty="0"/>
              <a:t>ЗАДАЧИ: </a:t>
            </a:r>
          </a:p>
          <a:p>
            <a:r>
              <a:rPr lang="ru-RU" dirty="0"/>
              <a:t>- Проанализировать влияние источника перехода в игру на поведение пользователя</a:t>
            </a:r>
          </a:p>
          <a:p>
            <a:r>
              <a:rPr lang="ru-RU" dirty="0"/>
              <a:t>- Проверка гипотезы 1: время завершения уровня различается в зависимости способа прохождения:</a:t>
            </a:r>
          </a:p>
          <a:p>
            <a:r>
              <a:rPr lang="ru-RU" dirty="0"/>
              <a:t>    - через реализацию проекта,</a:t>
            </a:r>
          </a:p>
          <a:p>
            <a:r>
              <a:rPr lang="ru-RU" dirty="0"/>
              <a:t>    - через победу над первым игроком.</a:t>
            </a:r>
          </a:p>
          <a:p>
            <a:r>
              <a:rPr lang="ru-RU" dirty="0"/>
              <a:t>- Проверка гипотезы 2: Количество построек различается в зависимости от канала привлечения пользователя, т.е. в рамках выбранной модели монетизации каналы различаются по эффективности.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591159-98F5-2185-CC84-4EC5C8068BBA}"/>
              </a:ext>
            </a:extLst>
          </p:cNvPr>
          <p:cNvSpPr txBox="1"/>
          <p:nvPr/>
        </p:nvSpPr>
        <p:spPr>
          <a:xfrm>
            <a:off x="914400" y="478971"/>
            <a:ext cx="4781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5">
                    <a:lumMod val="50000"/>
                  </a:schemeClr>
                </a:solidFill>
              </a:rPr>
              <a:t>ЦЕЛЬ И ЗАДАЧИ ИССЛЕДОВАНИЯ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9FFB8E-D5FF-AC30-45E4-13CBED7B08E9}"/>
              </a:ext>
            </a:extLst>
          </p:cNvPr>
          <p:cNvSpPr txBox="1"/>
          <p:nvPr/>
        </p:nvSpPr>
        <p:spPr>
          <a:xfrm>
            <a:off x="10261600" y="5994400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88250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A93E481-260C-8394-9F38-3C293F979CD5}"/>
              </a:ext>
            </a:extLst>
          </p:cNvPr>
          <p:cNvSpPr txBox="1"/>
          <p:nvPr/>
        </p:nvSpPr>
        <p:spPr>
          <a:xfrm>
            <a:off x="722811" y="1280159"/>
            <a:ext cx="109902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Описание данных</a:t>
            </a:r>
          </a:p>
          <a:p>
            <a:r>
              <a:rPr lang="ru-RU" dirty="0"/>
              <a:t>Основной </a:t>
            </a:r>
            <a:r>
              <a:rPr lang="ru-RU" dirty="0" err="1"/>
              <a:t>датасет</a:t>
            </a:r>
            <a:r>
              <a:rPr lang="ru-RU" dirty="0"/>
              <a:t> содержит данные о событиях, совершенных в мобильной игре «Космические братья». В ней пользователи строят свою космическую программу и пытаются преуспеть в нелёгком деле колонизации галактики.</a:t>
            </a:r>
          </a:p>
          <a:p>
            <a:endParaRPr lang="ru-RU" dirty="0"/>
          </a:p>
          <a:p>
            <a:r>
              <a:rPr lang="ru-RU" dirty="0"/>
              <a:t>Основная монетизация игры — только планируется. Но предполагается, что в приложении будет происходить показ рекламы на экране с выбором типа объекта для постройки.</a:t>
            </a:r>
          </a:p>
          <a:p>
            <a:endParaRPr lang="ru-RU" dirty="0"/>
          </a:p>
          <a:p>
            <a:r>
              <a:rPr lang="ru-RU" dirty="0"/>
              <a:t>В </a:t>
            </a:r>
            <a:r>
              <a:rPr lang="ru-RU" dirty="0" err="1"/>
              <a:t>датасете</a:t>
            </a:r>
            <a:r>
              <a:rPr lang="ru-RU" dirty="0"/>
              <a:t> представлены данные по игре пользователей на первом уровне. Завершение первого уровня требует от игрока выполнения одного из двух условий:</a:t>
            </a:r>
          </a:p>
          <a:p>
            <a:endParaRPr lang="ru-RU" dirty="0"/>
          </a:p>
          <a:p>
            <a:r>
              <a:rPr lang="ru-RU" dirty="0"/>
              <a:t>- Победа над первым врагом</a:t>
            </a:r>
          </a:p>
          <a:p>
            <a:r>
              <a:rPr lang="ru-RU" dirty="0"/>
              <a:t>- Реализация проекта - разработка орбитальной сборки спутников</a:t>
            </a:r>
          </a:p>
          <a:p>
            <a:endParaRPr lang="ru-RU" dirty="0"/>
          </a:p>
          <a:p>
            <a:r>
              <a:rPr lang="ru-RU" dirty="0"/>
              <a:t>В </a:t>
            </a:r>
            <a:r>
              <a:rPr lang="ru-RU" dirty="0" err="1"/>
              <a:t>датасете</a:t>
            </a:r>
            <a:r>
              <a:rPr lang="ru-RU" dirty="0"/>
              <a:t> содержатся данные первых пользователей приложения — когорты пользователей, которые начали пользоваться приложением в период с 4 по 10 мая включительно.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591159-98F5-2185-CC84-4EC5C8068BBA}"/>
              </a:ext>
            </a:extLst>
          </p:cNvPr>
          <p:cNvSpPr txBox="1"/>
          <p:nvPr/>
        </p:nvSpPr>
        <p:spPr>
          <a:xfrm>
            <a:off x="914400" y="478971"/>
            <a:ext cx="4781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5">
                    <a:lumMod val="50000"/>
                  </a:schemeClr>
                </a:solidFill>
              </a:rPr>
              <a:t>Описание данных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9FFB8E-D5FF-AC30-45E4-13CBED7B08E9}"/>
              </a:ext>
            </a:extLst>
          </p:cNvPr>
          <p:cNvSpPr txBox="1"/>
          <p:nvPr/>
        </p:nvSpPr>
        <p:spPr>
          <a:xfrm>
            <a:off x="10261600" y="5994400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57657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D591159-98F5-2185-CC84-4EC5C8068BBA}"/>
              </a:ext>
            </a:extLst>
          </p:cNvPr>
          <p:cNvSpPr txBox="1"/>
          <p:nvPr/>
        </p:nvSpPr>
        <p:spPr>
          <a:xfrm>
            <a:off x="914399" y="478971"/>
            <a:ext cx="7100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5">
                    <a:lumMod val="50000"/>
                  </a:schemeClr>
                </a:solidFill>
              </a:rPr>
              <a:t>Проверка влияния способа прохождения на время прохождения уровня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F04E7E-9D15-94EA-D500-9C56FE939B80}"/>
              </a:ext>
            </a:extLst>
          </p:cNvPr>
          <p:cNvSpPr txBox="1"/>
          <p:nvPr/>
        </p:nvSpPr>
        <p:spPr>
          <a:xfrm>
            <a:off x="9672916" y="1865498"/>
            <a:ext cx="19901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Диаграммы размаха показывают, что для достижения 1 уровня победой над другим игроком требуется немного меньше времени. Это подтверждается </a:t>
            </a:r>
            <a:r>
              <a:rPr lang="ru-RU" dirty="0" err="1"/>
              <a:t>статистичеким</a:t>
            </a:r>
            <a:r>
              <a:rPr lang="ru-RU" dirty="0"/>
              <a:t> </a:t>
            </a:r>
            <a:r>
              <a:rPr lang="en-US" dirty="0"/>
              <a:t>t</a:t>
            </a:r>
            <a:r>
              <a:rPr lang="ru-RU" dirty="0"/>
              <a:t>-тестом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90F5784-8E86-2C6D-2E02-1B8A98137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23" y="1563985"/>
            <a:ext cx="9474854" cy="47261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E44EB0-D5DA-B5A4-CFC0-7DEEE2154BB0}"/>
              </a:ext>
            </a:extLst>
          </p:cNvPr>
          <p:cNvSpPr txBox="1"/>
          <p:nvPr/>
        </p:nvSpPr>
        <p:spPr>
          <a:xfrm>
            <a:off x="10261600" y="5994400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582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D591159-98F5-2185-CC84-4EC5C8068BBA}"/>
              </a:ext>
            </a:extLst>
          </p:cNvPr>
          <p:cNvSpPr txBox="1"/>
          <p:nvPr/>
        </p:nvSpPr>
        <p:spPr>
          <a:xfrm>
            <a:off x="914399" y="478971"/>
            <a:ext cx="7198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5">
                    <a:lumMod val="50000"/>
                  </a:schemeClr>
                </a:solidFill>
              </a:rPr>
              <a:t>Анализ источников привлечения пользователей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AEF9E0-475B-8C5F-A030-D8F09AC699FA}"/>
              </a:ext>
            </a:extLst>
          </p:cNvPr>
          <p:cNvSpPr txBox="1"/>
          <p:nvPr/>
        </p:nvSpPr>
        <p:spPr>
          <a:xfrm>
            <a:off x="6687669" y="2505670"/>
            <a:ext cx="4304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Лидером по количеству уникальных привлеченных пользователей является Яндекс Директ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71C80E3-6F91-7592-2F35-70FADBFF1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20" y="1631950"/>
            <a:ext cx="5715000" cy="43624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C75D18-3526-34EA-3A7F-458859D9D8A3}"/>
              </a:ext>
            </a:extLst>
          </p:cNvPr>
          <p:cNvSpPr txBox="1"/>
          <p:nvPr/>
        </p:nvSpPr>
        <p:spPr>
          <a:xfrm>
            <a:off x="10261600" y="5994400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17620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D591159-98F5-2185-CC84-4EC5C8068BBA}"/>
              </a:ext>
            </a:extLst>
          </p:cNvPr>
          <p:cNvSpPr txBox="1"/>
          <p:nvPr/>
        </p:nvSpPr>
        <p:spPr>
          <a:xfrm>
            <a:off x="914399" y="478971"/>
            <a:ext cx="7198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5">
                    <a:lumMod val="50000"/>
                  </a:schemeClr>
                </a:solidFill>
              </a:rPr>
              <a:t>Анализ источников привлечения пользователей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AEF9E0-475B-8C5F-A030-D8F09AC699FA}"/>
              </a:ext>
            </a:extLst>
          </p:cNvPr>
          <p:cNvSpPr txBox="1"/>
          <p:nvPr/>
        </p:nvSpPr>
        <p:spPr>
          <a:xfrm>
            <a:off x="6777316" y="2505670"/>
            <a:ext cx="43040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Яндекс Директ также является лидером по количеству построек, созданных пользователями, т.е. потенциальных показов рекламы, в рамках выбранной модели монетизации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0F085A8-0938-5517-9397-C9943F442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636" y="1264303"/>
            <a:ext cx="5438775" cy="48672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06B944-42D4-3A86-F0CB-6C7D6D8BB66D}"/>
              </a:ext>
            </a:extLst>
          </p:cNvPr>
          <p:cNvSpPr txBox="1"/>
          <p:nvPr/>
        </p:nvSpPr>
        <p:spPr>
          <a:xfrm>
            <a:off x="10261600" y="5994400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455798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D591159-98F5-2185-CC84-4EC5C8068BBA}"/>
              </a:ext>
            </a:extLst>
          </p:cNvPr>
          <p:cNvSpPr txBox="1"/>
          <p:nvPr/>
        </p:nvSpPr>
        <p:spPr>
          <a:xfrm>
            <a:off x="914399" y="478971"/>
            <a:ext cx="7198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5">
                    <a:lumMod val="50000"/>
                  </a:schemeClr>
                </a:solidFill>
              </a:rPr>
              <a:t>Анализ источников привлечения пользователей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AEF9E0-475B-8C5F-A030-D8F09AC699FA}"/>
              </a:ext>
            </a:extLst>
          </p:cNvPr>
          <p:cNvSpPr txBox="1"/>
          <p:nvPr/>
        </p:nvSpPr>
        <p:spPr>
          <a:xfrm>
            <a:off x="6813175" y="2136338"/>
            <a:ext cx="43040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Стоимость привлечения 1 пользователя по источникам </a:t>
            </a:r>
            <a:r>
              <a:rPr lang="ru-RU" dirty="0" err="1"/>
              <a:t>facebook</a:t>
            </a:r>
            <a:r>
              <a:rPr lang="ru-RU" dirty="0"/>
              <a:t> и </a:t>
            </a:r>
            <a:r>
              <a:rPr lang="ru-RU" dirty="0" err="1"/>
              <a:t>instagram</a:t>
            </a:r>
            <a:r>
              <a:rPr lang="ru-RU" dirty="0"/>
              <a:t> значительно выше </a:t>
            </a:r>
            <a:r>
              <a:rPr lang="ru-RU" dirty="0" err="1"/>
              <a:t>yandex</a:t>
            </a:r>
            <a:r>
              <a:rPr lang="ru-RU" dirty="0"/>
              <a:t> и </a:t>
            </a:r>
            <a:r>
              <a:rPr lang="ru-RU" dirty="0" err="1"/>
              <a:t>youtube</a:t>
            </a:r>
            <a:r>
              <a:rPr lang="ru-RU" dirty="0"/>
              <a:t>. При этом, как по количеству привлеченных пользователей, так и по потенциальной монетизации от этих пользователей в рамках предложенной модели эти каналы чуть выше </a:t>
            </a:r>
            <a:r>
              <a:rPr lang="ru-RU" dirty="0" err="1"/>
              <a:t>youtube</a:t>
            </a:r>
            <a:r>
              <a:rPr lang="ru-RU" dirty="0"/>
              <a:t> и сильно ниже </a:t>
            </a:r>
            <a:r>
              <a:rPr lang="ru-RU" dirty="0" err="1"/>
              <a:t>yandex</a:t>
            </a:r>
            <a:r>
              <a:rPr lang="ru-RU" dirty="0"/>
              <a:t>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004C3A5-1761-F5EA-AACE-E03334E85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76" y="1527207"/>
            <a:ext cx="6248400" cy="3952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81BB4C-A8D5-8904-67B8-04969B912816}"/>
              </a:ext>
            </a:extLst>
          </p:cNvPr>
          <p:cNvSpPr txBox="1"/>
          <p:nvPr/>
        </p:nvSpPr>
        <p:spPr>
          <a:xfrm>
            <a:off x="10261600" y="5994400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364666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D591159-98F5-2185-CC84-4EC5C8068BBA}"/>
              </a:ext>
            </a:extLst>
          </p:cNvPr>
          <p:cNvSpPr txBox="1"/>
          <p:nvPr/>
        </p:nvSpPr>
        <p:spPr>
          <a:xfrm>
            <a:off x="914399" y="478971"/>
            <a:ext cx="7198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5">
                    <a:lumMod val="50000"/>
                  </a:schemeClr>
                </a:solidFill>
              </a:rPr>
              <a:t>Анализ источников привлечения пользователей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AEF9E0-475B-8C5F-A030-D8F09AC699FA}"/>
              </a:ext>
            </a:extLst>
          </p:cNvPr>
          <p:cNvSpPr txBox="1"/>
          <p:nvPr/>
        </p:nvSpPr>
        <p:spPr>
          <a:xfrm>
            <a:off x="6956610" y="2156047"/>
            <a:ext cx="43040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Количество построек (удельное, в расчет на понесенные затраты на привлечение) со временем значительно снижается. Это говорит о том, что рекламные средства в последний день используются менее эффективно, чем в первый. Возможно, игроки поняли, что через победу над игроком достичь первого уровня проще, в связи с этим количество построек сокращается.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3117BDD-6F3F-9898-E91E-87CB77DD3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07" y="1647728"/>
            <a:ext cx="6143625" cy="40290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ABBF9C-596C-2400-8A14-76E9DC7D7957}"/>
              </a:ext>
            </a:extLst>
          </p:cNvPr>
          <p:cNvSpPr txBox="1"/>
          <p:nvPr/>
        </p:nvSpPr>
        <p:spPr>
          <a:xfrm>
            <a:off x="10261600" y="5994400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8573893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575</Words>
  <Application>Microsoft Office PowerPoint</Application>
  <PresentationFormat>Широкоэкранный</PresentationFormat>
  <Paragraphs>52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 Neue</vt:lpstr>
      <vt:lpstr>Тема Office</vt:lpstr>
      <vt:lpstr>Анализ рекламных источников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рынка общественного питания в Москве</dc:title>
  <dc:creator>Igor Ryzhov</dc:creator>
  <cp:lastModifiedBy>Igor Ryzhov</cp:lastModifiedBy>
  <cp:revision>14</cp:revision>
  <dcterms:created xsi:type="dcterms:W3CDTF">2022-08-05T09:31:08Z</dcterms:created>
  <dcterms:modified xsi:type="dcterms:W3CDTF">2022-10-06T18:30:40Z</dcterms:modified>
</cp:coreProperties>
</file>