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300" r:id="rId2"/>
    <p:sldId id="301" r:id="rId3"/>
    <p:sldId id="302" r:id="rId4"/>
    <p:sldId id="312" r:id="rId5"/>
    <p:sldId id="303" r:id="rId6"/>
    <p:sldId id="304" r:id="rId7"/>
    <p:sldId id="305" r:id="rId8"/>
    <p:sldId id="306" r:id="rId9"/>
    <p:sldId id="307" r:id="rId10"/>
    <p:sldId id="308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08"/>
    <p:restoredTop sz="81481"/>
  </p:normalViewPr>
  <p:slideViewPr>
    <p:cSldViewPr snapToGrid="0" snapToObjects="1">
      <p:cViewPr varScale="1">
        <p:scale>
          <a:sx n="55" d="100"/>
          <a:sy n="55" d="100"/>
        </p:scale>
        <p:origin x="14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F6B08-79B7-6740-8BDA-3AD03A6295B5}" type="datetimeFigureOut">
              <a:rPr kumimoji="1" lang="zh-CN" altLang="en-US" smtClean="0"/>
              <a:t>2017/11/1</a:t>
            </a:fld>
            <a:endParaRPr kumimoji="1"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2E56D4-D419-0D43-B1FE-A2D0C7DEC8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9412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9012" cy="35988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730250" y="4560887"/>
            <a:ext cx="5854700" cy="4319587"/>
          </a:xfrm>
          <a:prstGeom prst="rect">
            <a:avLst/>
          </a:prstGeom>
          <a:noFill/>
          <a:ln>
            <a:noFill/>
          </a:ln>
        </p:spPr>
        <p:txBody>
          <a:bodyPr lIns="98800" tIns="49400" rIns="98800" bIns="494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20666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730250" y="4560887"/>
            <a:ext cx="5854799" cy="4319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9012" cy="35988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0744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730250" y="4560887"/>
            <a:ext cx="5854700" cy="431958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9012" cy="35988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27612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730250" y="4560887"/>
            <a:ext cx="5854700" cy="431958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9012" cy="35988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03570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730250" y="4560887"/>
            <a:ext cx="5854700" cy="431958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9012" cy="35988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999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730250" y="4560887"/>
            <a:ext cx="5854799" cy="4319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9012" cy="35988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60260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730250" y="4560887"/>
            <a:ext cx="5854799" cy="4319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9012" cy="35988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855602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730250" y="4560887"/>
            <a:ext cx="5854700" cy="431958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9012" cy="35988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593209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730250" y="4560887"/>
            <a:ext cx="5854799" cy="4319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9012" cy="35988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94429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730250" y="4560887"/>
            <a:ext cx="5854700" cy="431958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9012" cy="35988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47346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1723579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47233"/>
            <a:ext cx="6858000" cy="1655762"/>
          </a:xfrm>
        </p:spPr>
        <p:txBody>
          <a:bodyPr/>
          <a:lstStyle>
            <a:lvl1pPr marL="0" indent="0" algn="ctr">
              <a:buNone/>
              <a:defRPr sz="2400" b="0" i="0">
                <a:latin typeface="Segoe Light" charset="0"/>
                <a:ea typeface="Segoe Light" charset="0"/>
                <a:cs typeface="Segoe Light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6753-6848-884A-BBC7-A58B78A4F8DC}" type="datetimeFigureOut">
              <a:rPr kumimoji="1" lang="zh-CN" altLang="en-US" smtClean="0"/>
              <a:t>2017/11/1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4323B-299C-7F4A-9A94-E9652F5A94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604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6753-6848-884A-BBC7-A58B78A4F8DC}" type="datetimeFigureOut">
              <a:rPr kumimoji="1" lang="zh-CN" altLang="en-US" smtClean="0"/>
              <a:t>2017/11/1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4323B-299C-7F4A-9A94-E9652F5A94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275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6753-6848-884A-BBC7-A58B78A4F8DC}" type="datetimeFigureOut">
              <a:rPr kumimoji="1" lang="zh-CN" altLang="en-US" smtClean="0"/>
              <a:t>2017/11/1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4323B-299C-7F4A-9A94-E9652F5A94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46175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892969" y="1151930"/>
            <a:ext cx="7358063" cy="232171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ctr" defTabSz="410751">
              <a:defRPr sz="5625" spc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Light"/>
              </a:defRPr>
            </a:lvl1pPr>
          </a:lstStyle>
          <a:p>
            <a:pPr lvl="0">
              <a:defRPr sz="1800"/>
            </a:pPr>
            <a:r>
              <a:rPr sz="5625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892969" y="3536156"/>
            <a:ext cx="7358063" cy="794742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 algn="ctr" defTabSz="410751">
              <a:spcBef>
                <a:spcPts val="0"/>
              </a:spcBef>
              <a:buSzTx/>
              <a:buFontTx/>
              <a:buNone/>
              <a:defRPr sz="2250" spc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Light"/>
              </a:defRPr>
            </a:lvl1pPr>
            <a:lvl2pPr marL="0" indent="160729" algn="ctr" defTabSz="410751">
              <a:spcBef>
                <a:spcPts val="0"/>
              </a:spcBef>
              <a:buSzTx/>
              <a:buFontTx/>
              <a:buNone/>
              <a:defRPr sz="2250" spc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Light"/>
              </a:defRPr>
            </a:lvl2pPr>
            <a:lvl3pPr marL="0" indent="321457" algn="ctr" defTabSz="410751">
              <a:spcBef>
                <a:spcPts val="0"/>
              </a:spcBef>
              <a:buSzTx/>
              <a:buFontTx/>
              <a:buNone/>
              <a:defRPr sz="2250" spc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Light"/>
              </a:defRPr>
            </a:lvl3pPr>
            <a:lvl4pPr marL="0" indent="482186" algn="ctr" defTabSz="410751">
              <a:spcBef>
                <a:spcPts val="0"/>
              </a:spcBef>
              <a:buSzTx/>
              <a:buFontTx/>
              <a:buNone/>
              <a:defRPr sz="2250" spc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Light"/>
              </a:defRPr>
            </a:lvl4pPr>
            <a:lvl5pPr marL="0" indent="642915" algn="ctr" defTabSz="410751">
              <a:spcBef>
                <a:spcPts val="0"/>
              </a:spcBef>
              <a:buSzTx/>
              <a:buFontTx/>
              <a:buNone/>
              <a:defRPr sz="2250" spc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Light"/>
              </a:defRPr>
            </a:lvl5pPr>
          </a:lstStyle>
          <a:p>
            <a:pPr lvl="0">
              <a:defRPr sz="1800"/>
            </a:pPr>
            <a:r>
              <a:rPr sz="2250"/>
              <a:t>Body Level One</a:t>
            </a:r>
          </a:p>
          <a:p>
            <a:pPr lvl="1">
              <a:defRPr sz="1800"/>
            </a:pPr>
            <a:r>
              <a:rPr sz="2250"/>
              <a:t>Body Level Two</a:t>
            </a:r>
          </a:p>
          <a:p>
            <a:pPr lvl="2">
              <a:defRPr sz="1800"/>
            </a:pPr>
            <a:r>
              <a:rPr sz="2250"/>
              <a:t>Body Level Three</a:t>
            </a:r>
          </a:p>
          <a:p>
            <a:pPr lvl="3">
              <a:defRPr sz="1800"/>
            </a:pPr>
            <a:r>
              <a:rPr sz="2250"/>
              <a:t>Body Level Four</a:t>
            </a:r>
          </a:p>
          <a:p>
            <a:pPr lvl="4">
              <a:defRPr sz="1800"/>
            </a:pPr>
            <a:r>
              <a:rPr sz="225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96444588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6753-6848-884A-BBC7-A58B78A4F8DC}" type="datetimeFigureOut">
              <a:rPr kumimoji="1" lang="zh-CN" altLang="en-US" smtClean="0"/>
              <a:t>2017/11/1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4323B-299C-7F4A-9A94-E9652F5A94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6987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6753-6848-884A-BBC7-A58B78A4F8DC}" type="datetimeFigureOut">
              <a:rPr kumimoji="1" lang="zh-CN" altLang="en-US" smtClean="0"/>
              <a:t>2017/11/1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4323B-299C-7F4A-9A94-E9652F5A94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259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6753-6848-884A-BBC7-A58B78A4F8DC}" type="datetimeFigureOut">
              <a:rPr kumimoji="1" lang="zh-CN" altLang="en-US" smtClean="0"/>
              <a:t>2017/11/1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4323B-299C-7F4A-9A94-E9652F5A94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9512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6753-6848-884A-BBC7-A58B78A4F8DC}" type="datetimeFigureOut">
              <a:rPr kumimoji="1" lang="zh-CN" altLang="en-US" smtClean="0"/>
              <a:t>2017/11/1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4323B-299C-7F4A-9A94-E9652F5A94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0298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6753-6848-884A-BBC7-A58B78A4F8DC}" type="datetimeFigureOut">
              <a:rPr kumimoji="1" lang="zh-CN" altLang="en-US" smtClean="0"/>
              <a:t>2017/11/1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4323B-299C-7F4A-9A94-E9652F5A94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8295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6753-6848-884A-BBC7-A58B78A4F8DC}" type="datetimeFigureOut">
              <a:rPr kumimoji="1" lang="zh-CN" altLang="en-US" smtClean="0"/>
              <a:t>2017/11/1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4323B-299C-7F4A-9A94-E9652F5A94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6689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6753-6848-884A-BBC7-A58B78A4F8DC}" type="datetimeFigureOut">
              <a:rPr kumimoji="1" lang="zh-CN" altLang="en-US" smtClean="0"/>
              <a:t>2017/11/1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4323B-299C-7F4A-9A94-E9652F5A94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6206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6753-6848-884A-BBC7-A58B78A4F8DC}" type="datetimeFigureOut">
              <a:rPr kumimoji="1" lang="zh-CN" altLang="en-US" smtClean="0"/>
              <a:t>2017/11/1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4323B-299C-7F4A-9A94-E9652F5A94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1385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Segoe Light" charset="0"/>
                <a:ea typeface="Segoe Light" charset="0"/>
                <a:cs typeface="Segoe Light" charset="0"/>
              </a:defRPr>
            </a:lvl1pPr>
          </a:lstStyle>
          <a:p>
            <a:fld id="{BDC16753-6848-884A-BBC7-A58B78A4F8DC}" type="datetimeFigureOut">
              <a:rPr kumimoji="1" lang="zh-CN" altLang="en-US" smtClean="0"/>
              <a:pPr/>
              <a:t>2017/11/1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Segoe Light" charset="0"/>
                <a:ea typeface="Segoe Light" charset="0"/>
                <a:cs typeface="Segoe Light" charset="0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Segoe Light" charset="0"/>
                <a:ea typeface="Segoe Light" charset="0"/>
                <a:cs typeface="Segoe Light" charset="0"/>
              </a:defRPr>
            </a:lvl1pPr>
          </a:lstStyle>
          <a:p>
            <a:fld id="{71D4323B-299C-7F4A-9A94-E9652F5A941A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0466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>
          <a:solidFill>
            <a:schemeClr val="tx1"/>
          </a:solidFill>
          <a:latin typeface="Segoe Light" charset="0"/>
          <a:ea typeface="Segoe Light" charset="0"/>
          <a:cs typeface="Segoe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>
              <a:lumMod val="75000"/>
              <a:lumOff val="25000"/>
            </a:schemeClr>
          </a:solidFill>
          <a:latin typeface="Calibri" charset="0"/>
          <a:ea typeface="Calibri" charset="0"/>
          <a:cs typeface="Calibri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Calibri" charset="0"/>
          <a:ea typeface="Calibri" charset="0"/>
          <a:cs typeface="Calibri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>
              <a:lumMod val="75000"/>
              <a:lumOff val="25000"/>
            </a:schemeClr>
          </a:solidFill>
          <a:latin typeface="Calibri" charset="0"/>
          <a:ea typeface="Calibri" charset="0"/>
          <a:cs typeface="Calibri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>
              <a:lumMod val="75000"/>
              <a:lumOff val="25000"/>
            </a:schemeClr>
          </a:solidFill>
          <a:latin typeface="Calibri" charset="0"/>
          <a:ea typeface="Calibri" charset="0"/>
          <a:cs typeface="Calibri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>
              <a:lumMod val="75000"/>
              <a:lumOff val="25000"/>
            </a:schemeClr>
          </a:solidFill>
          <a:latin typeface="Calibri" charset="0"/>
          <a:ea typeface="Calibri" charset="0"/>
          <a:cs typeface="Calibri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ieeexplore.ieee.org/abstract/document/507414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/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Black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1</a:t>
            </a:fld>
            <a:endParaRPr lang="en-US" sz="1200" b="0" i="0" u="none" strike="noStrike" cap="none" baseline="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&lt;Anti-theft System&gt;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&lt;Group One&gt;</a:t>
            </a:r>
          </a:p>
          <a:p>
            <a:r>
              <a:rPr lang="en-US" dirty="0"/>
              <a:t>&lt;</a:t>
            </a:r>
            <a:r>
              <a:rPr lang="en-US" dirty="0" err="1"/>
              <a:t>Xiaoxiang</a:t>
            </a:r>
            <a:r>
              <a:rPr lang="en-US" dirty="0"/>
              <a:t> Zhang, xz2631&gt;</a:t>
            </a:r>
          </a:p>
          <a:p>
            <a:r>
              <a:rPr lang="en-US" dirty="0"/>
              <a:t>&lt;</a:t>
            </a:r>
            <a:r>
              <a:rPr lang="en-US" dirty="0" err="1"/>
              <a:t>Minghao</a:t>
            </a:r>
            <a:r>
              <a:rPr lang="en-US" dirty="0"/>
              <a:t> Li, ml4025&gt;</a:t>
            </a:r>
          </a:p>
          <a:p>
            <a:r>
              <a:rPr lang="en-US" dirty="0"/>
              <a:t>&lt;Ruimin Zhao, rz2390&gt;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98681" y="5646003"/>
            <a:ext cx="574663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atin typeface="Segoe Light" charset="0"/>
                <a:ea typeface="Segoe Light" charset="0"/>
                <a:cs typeface="Segoe Light" charset="0"/>
              </a:rPr>
              <a:t>EECS E4764 Fall ‘17 IoT </a:t>
            </a:r>
            <a:r>
              <a:rPr lang="en-US" sz="1600" dirty="0">
                <a:latin typeface="Segoe Light" charset="0"/>
                <a:ea typeface="Segoe Light" charset="0"/>
                <a:cs typeface="Segoe Light" charset="0"/>
              </a:rPr>
              <a:t>- Intelligent Connected Systems</a:t>
            </a:r>
          </a:p>
          <a:p>
            <a:pPr algn="ctr"/>
            <a:r>
              <a:rPr lang="en-US" altLang="zh-CN" sz="1600" dirty="0">
                <a:latin typeface="Segoe Light" charset="0"/>
                <a:ea typeface="Segoe Light" charset="0"/>
                <a:cs typeface="Segoe Light" charset="0"/>
              </a:rPr>
              <a:t>Columbia university</a:t>
            </a:r>
            <a:endParaRPr lang="en-US" sz="1600" dirty="0">
              <a:latin typeface="Segoe Light" charset="0"/>
              <a:ea typeface="Segoe Light" charset="0"/>
              <a:cs typeface="Segoe Light" charset="0"/>
            </a:endParaRPr>
          </a:p>
          <a:p>
            <a:pPr algn="ctr"/>
            <a:r>
              <a:rPr lang="en-US" sz="1600" dirty="0">
                <a:latin typeface="Segoe Light" charset="0"/>
                <a:ea typeface="Segoe Light" charset="0"/>
                <a:cs typeface="Segoe Light" charset="0"/>
              </a:rPr>
              <a:t>Prof. Xiaofan (Fred) Jiang</a:t>
            </a:r>
          </a:p>
        </p:txBody>
      </p:sp>
    </p:spTree>
    <p:extLst>
      <p:ext uri="{BB962C8B-B14F-4D97-AF65-F5344CB8AC3E}">
        <p14:creationId xmlns:p14="http://schemas.microsoft.com/office/powerpoint/2010/main" val="317097467"/>
      </p:ext>
    </p:extLst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/>
        </p:nvSpPr>
        <p:spPr>
          <a:xfrm>
            <a:off x="0" y="-4603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-25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21" name="Shape 121"/>
          <p:cNvSpPr txBox="1"/>
          <p:nvPr/>
        </p:nvSpPr>
        <p:spPr>
          <a:xfrm>
            <a:off x="0" y="-4603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-25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22" name="Shape 122"/>
          <p:cNvSpPr txBox="1"/>
          <p:nvPr/>
        </p:nvSpPr>
        <p:spPr>
          <a:xfrm>
            <a:off x="0" y="-4603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-25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23" name="Shape 123"/>
          <p:cNvSpPr txBox="1"/>
          <p:nvPr/>
        </p:nvSpPr>
        <p:spPr>
          <a:xfrm>
            <a:off x="0" y="-4603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-25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24" name="Shape 124"/>
          <p:cNvSpPr txBox="1"/>
          <p:nvPr/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Black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10</a:t>
            </a:fld>
            <a:endParaRPr lang="en-US" sz="1200" b="0" i="0" u="none" strike="noStrike" cap="none" baseline="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25" name="Shape 125"/>
          <p:cNvSpPr txBox="1"/>
          <p:nvPr/>
        </p:nvSpPr>
        <p:spPr>
          <a:xfrm>
            <a:off x="0" y="-4603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-25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26" name="Shape 126"/>
          <p:cNvSpPr txBox="1"/>
          <p:nvPr/>
        </p:nvSpPr>
        <p:spPr>
          <a:xfrm>
            <a:off x="990600" y="-4743"/>
            <a:ext cx="7162799" cy="763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4000" b="1" baseline="-25000">
                <a:solidFill>
                  <a:schemeClr val="lt2"/>
                </a:solidFill>
              </a:rPr>
              <a:t>References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542925" y="758825"/>
            <a:ext cx="8296199" cy="455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0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List half a dozen or more critical references (papers, presentations, links).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endParaRPr lang="en-US" sz="20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  <a:hlinkClick r:id="rId3"/>
              </a:rPr>
              <a:t>http://ieeexplore.ieee.org/abstract/document/507414/</a:t>
            </a:r>
            <a:endParaRPr lang="en-US" sz="20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0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Carullo</a:t>
            </a:r>
            <a:r>
              <a:rPr lang="en-US" sz="20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A.; Parvis M. (2001) An Ultrasonic Sensor for Distance Measurement in Automotive Applications. In: IEEE SENSORS JOURNAL, vol. 1 n. 2, pp. 143-147. - ISSN 1530-437X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endParaRPr lang="en-US" sz="20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21558440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-25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7" name="Shape 27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-25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8" name="Shape 28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-25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9" name="Shape 29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-25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0" name="Shape 30"/>
          <p:cNvSpPr txBox="1"/>
          <p:nvPr/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Black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2</a:t>
            </a:fld>
            <a:endParaRPr lang="en-US" sz="1200" b="0" i="0" u="none" strike="noStrike" cap="none" baseline="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1" name="Shape 31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-25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2" name="Shape 32"/>
          <p:cNvSpPr txBox="1"/>
          <p:nvPr/>
        </p:nvSpPr>
        <p:spPr>
          <a:xfrm>
            <a:off x="990600" y="115886"/>
            <a:ext cx="7162799" cy="11795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4000" b="1" baseline="-25000">
                <a:solidFill>
                  <a:schemeClr val="lt2"/>
                </a:solidFill>
              </a:rPr>
              <a:t>Description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4000" b="1" baseline="-25000">
                <a:solidFill>
                  <a:schemeClr val="lt2"/>
                </a:solidFill>
              </a:rPr>
              <a:t>What and Why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</a:pPr>
            <a:endParaRPr sz="2000" b="1" i="0" u="none" strike="noStrike" cap="none" baseline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 baseline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Shape 34"/>
          <p:cNvSpPr txBox="1"/>
          <p:nvPr/>
        </p:nvSpPr>
        <p:spPr>
          <a:xfrm>
            <a:off x="423899" y="547687"/>
            <a:ext cx="8296199" cy="57007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0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</a:t>
            </a: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endParaRPr sz="20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●"/>
            </a:pPr>
            <a:r>
              <a:rPr lang="en-US" sz="20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 implement vibration sensors on the ground nearby the door to detect footstep pattern of the person who just entered the room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●"/>
            </a:pPr>
            <a:r>
              <a:rPr lang="en-US" sz="20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 implement ultrasonic sensors on the door frame to detect the figure of the person who just entered the room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●"/>
            </a:pPr>
            <a:r>
              <a:rPr lang="en-US" sz="20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 analyze the data collected by these two groups of sensors to decide whether the person who just entered room is a member of this family</a:t>
            </a: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endParaRPr sz="20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0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Why</a:t>
            </a: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endParaRPr sz="20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●"/>
            </a:pPr>
            <a:r>
              <a:rPr lang="en-US" sz="20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Importance: Home protection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●"/>
            </a:pPr>
            <a:r>
              <a:rPr lang="en-US" sz="20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Utility: Inexpensive and Real-time 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●"/>
            </a:pPr>
            <a:r>
              <a:rPr lang="en-US" sz="20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Market Potential: Office protection</a:t>
            </a:r>
            <a:endParaRPr sz="20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376710097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-25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0" name="Shape 40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-25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1" name="Shape 41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-25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2" name="Shape 42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-25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3" name="Shape 43"/>
          <p:cNvSpPr txBox="1"/>
          <p:nvPr/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Black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3</a:t>
            </a:fld>
            <a:endParaRPr lang="en-US" sz="1200" b="0" i="0" u="none" strike="noStrike" cap="none" baseline="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4" name="Shape 44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-25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5" name="Shape 45"/>
          <p:cNvSpPr txBox="1"/>
          <p:nvPr/>
        </p:nvSpPr>
        <p:spPr>
          <a:xfrm>
            <a:off x="990600" y="115886"/>
            <a:ext cx="7162799" cy="11795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4000" b="1" baseline="-25000">
                <a:solidFill>
                  <a:schemeClr val="lt2"/>
                </a:solidFill>
              </a:rPr>
              <a:t>Feature </a:t>
            </a:r>
            <a:r>
              <a:rPr lang="en-US" sz="4000" b="1" i="0" u="none" strike="noStrike" cap="none" baseline="-25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Wish List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</a:pPr>
            <a:endParaRPr sz="2000" b="1" i="0" u="none" strike="noStrike" cap="none" baseline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 baseline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Shape 47"/>
          <p:cNvSpPr txBox="1"/>
          <p:nvPr/>
        </p:nvSpPr>
        <p:spPr>
          <a:xfrm>
            <a:off x="542925" y="1041400"/>
            <a:ext cx="8296274" cy="13239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Create a table with a 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wish list of all the features things you would like to implement in your project</a:t>
            </a: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 I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 doesn’t matter if you will be able to implement those items, </a:t>
            </a: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this 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is only a wish list. You will later asses</a:t>
            </a: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 the feasibility.</a:t>
            </a:r>
          </a:p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48" name="Shape 48"/>
          <p:cNvGraphicFramePr/>
          <p:nvPr>
            <p:extLst>
              <p:ext uri="{D42A27DB-BD31-4B8C-83A1-F6EECF244321}">
                <p14:modId xmlns:p14="http://schemas.microsoft.com/office/powerpoint/2010/main" val="1518845522"/>
              </p:ext>
            </p:extLst>
          </p:nvPr>
        </p:nvGraphicFramePr>
        <p:xfrm>
          <a:off x="601425" y="2667000"/>
          <a:ext cx="7924850" cy="18286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4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Feature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Description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Vibration</a:t>
                      </a:r>
                      <a:r>
                        <a:rPr lang="en-US" baseline="0" dirty="0"/>
                        <a:t> Sensor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The vibration</a:t>
                      </a:r>
                      <a:r>
                        <a:rPr lang="en-US" baseline="0" dirty="0"/>
                        <a:t> sensor can detect and collect data 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Distance Sensor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The ultrasonic sensor can detect and collect data 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Cloud</a:t>
                      </a:r>
                      <a:r>
                        <a:rPr lang="en-US" baseline="0" dirty="0"/>
                        <a:t> Service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Data in database</a:t>
                      </a:r>
                      <a:r>
                        <a:rPr lang="en-US" baseline="0" dirty="0"/>
                        <a:t> can be analyzed using the model we trained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0573317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-25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0" name="Shape 40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-25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1" name="Shape 41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-25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2" name="Shape 42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-25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3" name="Shape 43"/>
          <p:cNvSpPr txBox="1"/>
          <p:nvPr/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Black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4</a:t>
            </a:fld>
            <a:endParaRPr lang="en-US" sz="1200" b="0" i="0" u="none" strike="noStrike" cap="none" baseline="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4" name="Shape 44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-25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5" name="Shape 45"/>
          <p:cNvSpPr txBox="1"/>
          <p:nvPr/>
        </p:nvSpPr>
        <p:spPr>
          <a:xfrm>
            <a:off x="990600" y="115886"/>
            <a:ext cx="7162799" cy="11795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4000" b="1" baseline="-25000" dirty="0">
                <a:solidFill>
                  <a:schemeClr val="lt2"/>
                </a:solidFill>
              </a:rPr>
              <a:t>Results / Outcome</a:t>
            </a:r>
            <a:endParaRPr lang="en-US" sz="4000" b="1" i="0" u="none" strike="noStrike" cap="none" baseline="-25000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</a:pPr>
            <a:endParaRPr sz="2000" b="1" i="0" u="none" strike="noStrike" cap="none" baseline="0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 baseline="0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Shape 47"/>
          <p:cNvSpPr txBox="1"/>
          <p:nvPr/>
        </p:nvSpPr>
        <p:spPr>
          <a:xfrm>
            <a:off x="542925" y="1041400"/>
            <a:ext cx="8296274" cy="13239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0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Describe the final results and outcome of your project</a:t>
            </a:r>
            <a:endParaRPr sz="2000" b="0" i="0" u="none" strike="noStrike" cap="none" baseline="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48" name="Shape 48"/>
          <p:cNvGraphicFramePr/>
          <p:nvPr>
            <p:extLst>
              <p:ext uri="{D42A27DB-BD31-4B8C-83A1-F6EECF244321}">
                <p14:modId xmlns:p14="http://schemas.microsoft.com/office/powerpoint/2010/main" val="1038756984"/>
              </p:ext>
            </p:extLst>
          </p:nvPr>
        </p:nvGraphicFramePr>
        <p:xfrm>
          <a:off x="601425" y="1993900"/>
          <a:ext cx="7924850" cy="433765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4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19175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Level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Description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917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Bronze</a:t>
                      </a: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Complete</a:t>
                      </a:r>
                      <a:r>
                        <a:rPr lang="en-US" baseline="0" dirty="0"/>
                        <a:t> circuit configuration; </a:t>
                      </a:r>
                      <a:r>
                        <a:rPr lang="en-US" dirty="0"/>
                        <a:t>Detect</a:t>
                      </a:r>
                      <a:r>
                        <a:rPr lang="en-US" baseline="0" dirty="0"/>
                        <a:t> and collect data from vibration sensors as well as ultrasonic sensors; Simple signal processing on data</a:t>
                      </a:r>
                      <a:endParaRPr lang="en-US" dirty="0"/>
                    </a:p>
                    <a:p>
                      <a:pPr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917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Silver</a:t>
                      </a: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Identify the pattern</a:t>
                      </a:r>
                      <a:r>
                        <a:rPr lang="en-US" baseline="0" dirty="0"/>
                        <a:t> for footstep vibration; </a:t>
                      </a:r>
                      <a:r>
                        <a:rPr lang="en-US" dirty="0"/>
                        <a:t>Utilize</a:t>
                      </a:r>
                      <a:r>
                        <a:rPr lang="en-US" baseline="0" dirty="0"/>
                        <a:t> could service to manipulate our database.</a:t>
                      </a:r>
                      <a:endParaRPr lang="en-US" dirty="0"/>
                    </a:p>
                    <a:p>
                      <a:pPr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917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Gold</a:t>
                      </a: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Train a</a:t>
                      </a:r>
                      <a:r>
                        <a:rPr lang="en-US" baseline="0" dirty="0"/>
                        <a:t> model to detect the identification of the person who just entered</a:t>
                      </a:r>
                      <a:endParaRPr lang="en-US" dirty="0"/>
                    </a:p>
                    <a:p>
                      <a:pPr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806862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-25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4" name="Shape 54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-25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5" name="Shape 55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-25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6" name="Shape 56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-25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7" name="Shape 57"/>
          <p:cNvSpPr txBox="1"/>
          <p:nvPr/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Black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5</a:t>
            </a:fld>
            <a:endParaRPr lang="en-US" sz="1200" b="0" i="0" u="none" strike="noStrike" cap="none" baseline="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8" name="Shape 58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-25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9" name="Shape 59"/>
          <p:cNvSpPr txBox="1"/>
          <p:nvPr/>
        </p:nvSpPr>
        <p:spPr>
          <a:xfrm>
            <a:off x="990600" y="115886"/>
            <a:ext cx="7162799" cy="1179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4000" b="1" baseline="-25000">
                <a:solidFill>
                  <a:schemeClr val="lt2"/>
                </a:solidFill>
              </a:rPr>
              <a:t>Description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4000" b="1" baseline="-25000">
                <a:solidFill>
                  <a:schemeClr val="lt2"/>
                </a:solidFill>
              </a:rPr>
              <a:t>How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</a:pPr>
            <a:endParaRPr sz="2000" b="1" i="0" u="none" strike="noStrike" cap="none" baseline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 baseline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Shape 61"/>
          <p:cNvSpPr txBox="1"/>
          <p:nvPr/>
        </p:nvSpPr>
        <p:spPr>
          <a:xfrm>
            <a:off x="423875" y="1411275"/>
            <a:ext cx="8296199" cy="359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0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 how does the project work, what are the main technical components</a:t>
            </a: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endParaRPr sz="20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●"/>
            </a:pPr>
            <a:r>
              <a:rPr lang="en-US" sz="20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Embedded systems: vibration sensor, ultrasonic sensor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●"/>
            </a:pPr>
            <a:r>
              <a:rPr lang="en-US" sz="20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Cloud: AWS MongoDB</a:t>
            </a:r>
          </a:p>
          <a:p>
            <a:pPr marL="457200" indent="-355600">
              <a:buClr>
                <a:schemeClr val="dk1"/>
              </a:buClr>
              <a:buSzPct val="100000"/>
              <a:buFont typeface="Tahoma"/>
              <a:buChar char="●"/>
            </a:pPr>
            <a:r>
              <a:rPr lang="en-US" sz="20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Algorithms: Deep Learning 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●"/>
            </a:pPr>
            <a:r>
              <a:rPr lang="en-US" sz="20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Etc. </a:t>
            </a:r>
          </a:p>
        </p:txBody>
      </p:sp>
    </p:spTree>
    <p:extLst>
      <p:ext uri="{BB962C8B-B14F-4D97-AF65-F5344CB8AC3E}">
        <p14:creationId xmlns:p14="http://schemas.microsoft.com/office/powerpoint/2010/main" val="1687926652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-25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7" name="Shape 67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-25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8" name="Shape 68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-25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9" name="Shape 69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-25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70" name="Shape 70"/>
          <p:cNvSpPr txBox="1"/>
          <p:nvPr/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Black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6</a:t>
            </a:fld>
            <a:endParaRPr lang="en-US" sz="1200" b="0" i="0" u="none" strike="noStrike" cap="none" baseline="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1" name="Shape 71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-25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72" name="Shape 72"/>
          <p:cNvSpPr txBox="1"/>
          <p:nvPr/>
        </p:nvSpPr>
        <p:spPr>
          <a:xfrm>
            <a:off x="990600" y="115886"/>
            <a:ext cx="7162799" cy="1179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4000" b="1" i="0" u="none" strike="noStrike" cap="none" baseline="-25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Block Diagram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</a:pPr>
            <a:endParaRPr sz="2000" b="1" i="0" u="none" strike="noStrike" cap="none" baseline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 baseline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Shape 74"/>
          <p:cNvSpPr txBox="1"/>
          <p:nvPr/>
        </p:nvSpPr>
        <p:spPr>
          <a:xfrm>
            <a:off x="542925" y="1041400"/>
            <a:ext cx="8296199" cy="3327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Draw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block diagram 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●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nclude the main blocks</a:t>
            </a: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/components/modules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●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Include the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high level signals/connectivity 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●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Indicate the flow of data, signals tasks (this may require a second diagram)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1700D2A-66D6-4FC6-9B75-A18C0C81A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5" y="2800350"/>
            <a:ext cx="791527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97301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/>
        </p:nvSpPr>
        <p:spPr>
          <a:xfrm>
            <a:off x="0" y="-4603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-25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0" name="Shape 80"/>
          <p:cNvSpPr txBox="1"/>
          <p:nvPr/>
        </p:nvSpPr>
        <p:spPr>
          <a:xfrm>
            <a:off x="0" y="-4603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-25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1" name="Shape 81"/>
          <p:cNvSpPr txBox="1"/>
          <p:nvPr/>
        </p:nvSpPr>
        <p:spPr>
          <a:xfrm>
            <a:off x="0" y="-4603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-25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2" name="Shape 82"/>
          <p:cNvSpPr txBox="1"/>
          <p:nvPr/>
        </p:nvSpPr>
        <p:spPr>
          <a:xfrm>
            <a:off x="0" y="-4603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-25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3" name="Shape 83"/>
          <p:cNvSpPr txBox="1"/>
          <p:nvPr/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Black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7</a:t>
            </a:fld>
            <a:endParaRPr lang="en-US" sz="1200" b="0" i="0" u="none" strike="noStrike" cap="none" baseline="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84" name="Shape 84"/>
          <p:cNvSpPr txBox="1"/>
          <p:nvPr/>
        </p:nvSpPr>
        <p:spPr>
          <a:xfrm>
            <a:off x="0" y="-4603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-25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990600" y="-4751"/>
            <a:ext cx="7162799" cy="987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4000" b="1" i="0" u="none" strike="noStrike" cap="none" baseline="-25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Feasibility Study (</a:t>
            </a:r>
            <a:r>
              <a:rPr lang="en-US" sz="4000" b="1" baseline="-25000">
                <a:solidFill>
                  <a:schemeClr val="lt2"/>
                </a:solidFill>
              </a:rPr>
              <a:t>R</a:t>
            </a:r>
            <a:r>
              <a:rPr lang="en-US" sz="4000" b="1" i="0" u="none" strike="noStrike" cap="none" baseline="-25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isks)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576300" y="1149900"/>
            <a:ext cx="8296199" cy="455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0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Create a list/table with potential design challenges/risks in the process of implementation of the project. Indicate your assessment of the feasibility to execute key components of the project on the scale from 1-5 where 5 is the hardest.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endParaRPr sz="20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This is one of the most critical parts of the project proposal. Some components of the p</a:t>
            </a:r>
            <a:r>
              <a:rPr lang="en-US" sz="20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rojects may be undoable, or undoable in a reasonable amount of time.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endParaRPr sz="20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0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edicate for this part a significant amount of time.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0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 </a:t>
            </a:r>
            <a:r>
              <a:rPr lang="en-US" sz="20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ALL 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source of information for your final decision: your own knowledge,  faculty members, web, previous projects in the department, friends, family, etc.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230924"/>
              </p:ext>
            </p:extLst>
          </p:nvPr>
        </p:nvGraphicFramePr>
        <p:xfrm>
          <a:off x="271463" y="230059"/>
          <a:ext cx="8601036" cy="6368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7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7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67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2086">
                <a:tc>
                  <a:txBody>
                    <a:bodyPr/>
                    <a:lstStyle/>
                    <a:p>
                      <a:r>
                        <a:rPr lang="en-US" dirty="0"/>
                        <a:t>challenge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0385">
                <a:tc>
                  <a:txBody>
                    <a:bodyPr/>
                    <a:lstStyle/>
                    <a:p>
                      <a:r>
                        <a:rPr lang="en-US" dirty="0"/>
                        <a:t>Distance would influence the magnitude of the vibration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 implement ultrasonic sensors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0385">
                <a:tc>
                  <a:txBody>
                    <a:bodyPr/>
                    <a:lstStyle/>
                    <a:p>
                      <a:r>
                        <a:rPr lang="en-US" dirty="0"/>
                        <a:t>More than one person entering the home at the same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Paper Review required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0385">
                <a:tc>
                  <a:txBody>
                    <a:bodyPr/>
                    <a:lstStyle/>
                    <a:p>
                      <a:r>
                        <a:rPr lang="en-US" dirty="0"/>
                        <a:t>Data analysis in terms of the selection of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Paper Review required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00385">
                <a:tc>
                  <a:txBody>
                    <a:bodyPr/>
                    <a:lstStyle/>
                    <a:p>
                      <a:r>
                        <a:rPr lang="en-US" dirty="0"/>
                        <a:t>Sensor placement (allocation and combination)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Experiment</a:t>
                      </a:r>
                      <a:r>
                        <a:rPr lang="en-US" baseline="0" dirty="0"/>
                        <a:t>s with actual sensors required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003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003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724286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/>
        </p:nvSpPr>
        <p:spPr>
          <a:xfrm>
            <a:off x="0" y="-4603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-25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0" y="-4603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-25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0" y="-4603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-25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95" name="Shape 95"/>
          <p:cNvSpPr txBox="1"/>
          <p:nvPr/>
        </p:nvSpPr>
        <p:spPr>
          <a:xfrm>
            <a:off x="0" y="-4603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-25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96" name="Shape 96"/>
          <p:cNvSpPr txBox="1"/>
          <p:nvPr/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Black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8</a:t>
            </a:fld>
            <a:endParaRPr lang="en-US" sz="1200" b="0" i="0" u="none" strike="noStrike" cap="none" baseline="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0" y="-4603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-25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990600" y="-4751"/>
            <a:ext cx="7162799" cy="987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4000" b="1" baseline="-25000">
                <a:solidFill>
                  <a:schemeClr val="lt2"/>
                </a:solidFill>
              </a:rPr>
              <a:t>Components/Resources and Budget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576300" y="1149900"/>
            <a:ext cx="8296199" cy="855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Create a list of required components/resources and the associated cost. Estimate the total cost.</a:t>
            </a:r>
          </a:p>
        </p:txBody>
      </p:sp>
      <p:graphicFrame>
        <p:nvGraphicFramePr>
          <p:cNvPr id="101" name="Shape 101"/>
          <p:cNvGraphicFramePr/>
          <p:nvPr>
            <p:extLst>
              <p:ext uri="{D42A27DB-BD31-4B8C-83A1-F6EECF244321}">
                <p14:modId xmlns:p14="http://schemas.microsoft.com/office/powerpoint/2010/main" val="3504130336"/>
              </p:ext>
            </p:extLst>
          </p:nvPr>
        </p:nvGraphicFramePr>
        <p:xfrm>
          <a:off x="952500" y="2667000"/>
          <a:ext cx="7239000" cy="39316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Component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Units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Cost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Arduino UNO R3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3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24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Ultrasonic module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1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8.86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8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breadboard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1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10.99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8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Amplifier ICs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1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5.95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545454334"/>
                  </a:ext>
                </a:extLst>
              </a:tr>
              <a:tr h="36574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Piezoelectric Disk Elements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1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8.99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843721394"/>
                  </a:ext>
                </a:extLst>
              </a:tr>
              <a:tr h="36574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ADC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1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3.75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268478306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Total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8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62.54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953865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-25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-25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08" name="Shape 108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-25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-25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10" name="Shape 110"/>
          <p:cNvSpPr txBox="1"/>
          <p:nvPr/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Black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9</a:t>
            </a:fld>
            <a:endParaRPr lang="en-US" sz="1200" b="0" i="0" u="none" strike="noStrike" cap="none" baseline="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1" name="Shape 111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-25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12" name="Shape 112"/>
          <p:cNvSpPr txBox="1"/>
          <p:nvPr/>
        </p:nvSpPr>
        <p:spPr>
          <a:xfrm>
            <a:off x="990600" y="115886"/>
            <a:ext cx="7162799" cy="11795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4000" b="1" i="0" u="none" strike="noStrike" cap="none" baseline="-2500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Milestones and Timeline</a:t>
            </a:r>
            <a:endParaRPr lang="en-US" sz="4000" b="1" baseline="-25000" dirty="0">
              <a:solidFill>
                <a:schemeClr val="lt2"/>
              </a:solidFill>
            </a:endParaRPr>
          </a:p>
        </p:txBody>
      </p:sp>
      <p:sp>
        <p:nvSpPr>
          <p:cNvPr id="114" name="Shape 114"/>
          <p:cNvSpPr txBox="1"/>
          <p:nvPr/>
        </p:nvSpPr>
        <p:spPr>
          <a:xfrm>
            <a:off x="542925" y="1041401"/>
            <a:ext cx="8296199" cy="736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000" b="0" i="1" u="none" strike="noStrike" cap="none" baseline="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Create 4 milestones </a:t>
            </a:r>
            <a:r>
              <a:rPr lang="en-US" sz="20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complete the project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r>
              <a:rPr lang="en-US" sz="2000" b="1" i="0" u="none" strike="noStrike" cap="none" baseline="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0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At the end of each milestone, check with TAs for feedback. </a:t>
            </a:r>
            <a:endParaRPr lang="en-US" sz="2000" b="0" i="0" u="none" strike="noStrike" cap="none" baseline="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115" name="Shape 115"/>
          <p:cNvGraphicFramePr/>
          <p:nvPr>
            <p:extLst>
              <p:ext uri="{D42A27DB-BD31-4B8C-83A1-F6EECF244321}">
                <p14:modId xmlns:p14="http://schemas.microsoft.com/office/powerpoint/2010/main" val="1956087873"/>
              </p:ext>
            </p:extLst>
          </p:nvPr>
        </p:nvGraphicFramePr>
        <p:xfrm>
          <a:off x="725099" y="1968499"/>
          <a:ext cx="7428299" cy="473709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91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6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4023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b="1" dirty="0"/>
                        <a:t>Milestone 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b="1" dirty="0"/>
                        <a:t>Description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326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0</a:t>
                      </a:r>
                    </a:p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10.18-10.25</a:t>
                      </a: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Finalize the project idea</a:t>
                      </a:r>
                      <a:endParaRPr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326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1</a:t>
                      </a:r>
                    </a:p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10.25-11.15</a:t>
                      </a: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Paper</a:t>
                      </a:r>
                      <a:r>
                        <a:rPr lang="en-US" baseline="0" dirty="0"/>
                        <a:t> review and algorithm selection</a:t>
                      </a:r>
                      <a:endParaRPr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326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2</a:t>
                      </a:r>
                    </a:p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11.15-11.29</a:t>
                      </a: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Hardware establishment</a:t>
                      </a:r>
                      <a:r>
                        <a:rPr lang="en-US" baseline="0" dirty="0"/>
                        <a:t>, and cloud service implementation</a:t>
                      </a:r>
                      <a:endParaRPr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326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3</a:t>
                      </a:r>
                    </a:p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11.29-12.13</a:t>
                      </a: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Data analysis</a:t>
                      </a:r>
                      <a:endParaRPr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228444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4056</TotalTime>
  <Words>688</Words>
  <Application>Microsoft Office PowerPoint</Application>
  <PresentationFormat>On-screen Show (4:3)</PresentationFormat>
  <Paragraphs>134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Helvetica Light</vt:lpstr>
      <vt:lpstr>Questrial</vt:lpstr>
      <vt:lpstr>Segoe Light</vt:lpstr>
      <vt:lpstr>宋体</vt:lpstr>
      <vt:lpstr>Arial</vt:lpstr>
      <vt:lpstr>Arial Black</vt:lpstr>
      <vt:lpstr>Calibri</vt:lpstr>
      <vt:lpstr>Tahoma</vt:lpstr>
      <vt:lpstr>Wingdings</vt:lpstr>
      <vt:lpstr>Office Theme</vt:lpstr>
      <vt:lpstr>&lt;Anti-theft System&gt;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Fred Jiang</dc:creator>
  <cp:lastModifiedBy>李明昊</cp:lastModifiedBy>
  <cp:revision>60</cp:revision>
  <dcterms:created xsi:type="dcterms:W3CDTF">2015-09-01T00:25:20Z</dcterms:created>
  <dcterms:modified xsi:type="dcterms:W3CDTF">2017-11-01T18:45:57Z</dcterms:modified>
</cp:coreProperties>
</file>