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70" r:id="rId5"/>
    <p:sldId id="269" r:id="rId6"/>
    <p:sldId id="257" r:id="rId7"/>
    <p:sldId id="267" r:id="rId8"/>
    <p:sldId id="262" r:id="rId9"/>
    <p:sldId id="260" r:id="rId10"/>
    <p:sldId id="259" r:id="rId11"/>
    <p:sldId id="26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11" autoAdjust="0"/>
    <p:restoredTop sz="94660"/>
  </p:normalViewPr>
  <p:slideViewPr>
    <p:cSldViewPr snapToGrid="0">
      <p:cViewPr varScale="1">
        <p:scale>
          <a:sx n="210" d="100"/>
          <a:sy n="210" d="100"/>
        </p:scale>
        <p:origin x="10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12/7/22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1">
            <a:extLst>
              <a:ext uri="{FF2B5EF4-FFF2-40B4-BE49-F238E27FC236}">
                <a16:creationId xmlns:a16="http://schemas.microsoft.com/office/drawing/2014/main" id="{6350034E-1008-4F26-A89E-F7D8C5DD7254}"/>
              </a:ext>
            </a:extLst>
          </p:cNvPr>
          <p:cNvSpPr>
            <a:spLocks noGrp="1"/>
          </p:cNvSpPr>
          <p:nvPr>
            <p:ph type="ctrTitle"/>
          </p:nvPr>
        </p:nvSpPr>
        <p:spPr>
          <a:xfrm>
            <a:off x="838200" y="451381"/>
            <a:ext cx="10512552" cy="4066540"/>
          </a:xfrm>
        </p:spPr>
        <p:txBody>
          <a:bodyPr anchor="b">
            <a:normAutofit/>
          </a:bodyPr>
          <a:lstStyle/>
          <a:p>
            <a:pPr algn="l"/>
            <a:r>
              <a:rPr lang="en-US" sz="6600"/>
              <a:t>Video Sharing Web Site Analysis</a:t>
            </a:r>
          </a:p>
        </p:txBody>
      </p:sp>
      <p:sp>
        <p:nvSpPr>
          <p:cNvPr id="3" name="slide1">
            <a:extLst>
              <a:ext uri="{FF2B5EF4-FFF2-40B4-BE49-F238E27FC236}">
                <a16:creationId xmlns:a16="http://schemas.microsoft.com/office/drawing/2014/main" id="{28BFD880-C26D-418D-B8B4-1EA8817A73A7}"/>
              </a:ext>
            </a:extLst>
          </p:cNvPr>
          <p:cNvSpPr>
            <a:spLocks noGrp="1"/>
          </p:cNvSpPr>
          <p:nvPr>
            <p:ph type="subTitle" idx="1"/>
          </p:nvPr>
        </p:nvSpPr>
        <p:spPr>
          <a:xfrm>
            <a:off x="838199" y="4983276"/>
            <a:ext cx="10512552" cy="1126680"/>
          </a:xfrm>
        </p:spPr>
        <p:txBody>
          <a:bodyPr>
            <a:normAutofit/>
          </a:bodyPr>
          <a:lstStyle/>
          <a:p>
            <a:pPr algn="l"/>
            <a:r>
              <a:rPr lang="en-US" b="1" dirty="0"/>
              <a:t>Fu Wang</a:t>
            </a:r>
            <a:endParaRPr lang="en-US" b="1"/>
          </a:p>
        </p:txBody>
      </p:sp>
      <p:sp>
        <p:nvSpPr>
          <p:cNvPr id="17"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Active Uploader Analysis">
            <a:extLst>
              <a:ext uri="{FF2B5EF4-FFF2-40B4-BE49-F238E27FC236}">
                <a16:creationId xmlns:a16="http://schemas.microsoft.com/office/drawing/2014/main" id="{7E943ED3-2EC4-42AF-899E-047003A51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2" name="TextBox 1">
            <a:extLst>
              <a:ext uri="{FF2B5EF4-FFF2-40B4-BE49-F238E27FC236}">
                <a16:creationId xmlns:a16="http://schemas.microsoft.com/office/drawing/2014/main" id="{C1B9201F-4960-BEAA-2DD5-026D618C4A81}"/>
              </a:ext>
            </a:extLst>
          </p:cNvPr>
          <p:cNvSpPr txBox="1"/>
          <p:nvPr/>
        </p:nvSpPr>
        <p:spPr>
          <a:xfrm>
            <a:off x="9918989" y="2401781"/>
            <a:ext cx="1868556" cy="3600986"/>
          </a:xfrm>
          <a:prstGeom prst="rect">
            <a:avLst/>
          </a:prstGeom>
          <a:noFill/>
        </p:spPr>
        <p:txBody>
          <a:bodyPr wrap="square" rtlCol="0">
            <a:spAutoFit/>
          </a:bodyPr>
          <a:lstStyle/>
          <a:p>
            <a:r>
              <a:rPr lang="en-US" sz="1200" dirty="0"/>
              <a:t>Uploader Analysis </a:t>
            </a:r>
          </a:p>
          <a:p>
            <a:endParaRPr lang="en-US" sz="1200" dirty="0"/>
          </a:p>
          <a:p>
            <a:pPr marL="228600" indent="-228600">
              <a:buAutoNum type="arabicPeriod"/>
            </a:pPr>
            <a:r>
              <a:rPr lang="en-US" sz="1200" dirty="0"/>
              <a:t>In the year 2017, 2018, 2019, the rate of uploaders remain still activate is increasing   </a:t>
            </a:r>
          </a:p>
          <a:p>
            <a:pPr marL="228600" indent="-228600">
              <a:buAutoNum type="arabicPeriod"/>
            </a:pPr>
            <a:r>
              <a:rPr lang="en-US" sz="1200" dirty="0"/>
              <a:t>In the year of 2018, 2019, 2020, 2021 we can see more and more content creator are joining in the community </a:t>
            </a:r>
          </a:p>
          <a:p>
            <a:pPr marL="228600" indent="-228600">
              <a:buAutoNum type="arabicPeriod"/>
            </a:pPr>
            <a:r>
              <a:rPr lang="en-US" sz="1200" dirty="0"/>
              <a:t>This suggests the platform, is lacking in certain perspectives to keep uploaders stay activate</a:t>
            </a:r>
          </a:p>
          <a:p>
            <a:pPr marL="228600" indent="-228600">
              <a:buAutoNum type="arabicPeriod"/>
            </a:pPr>
            <a:endParaRPr lang="en-US" sz="1200" dirty="0"/>
          </a:p>
          <a:p>
            <a:pPr marL="228600" indent="-228600">
              <a:buAutoNum type="arabicPeriod"/>
            </a:pPr>
            <a:endParaRPr lang="en-US" sz="1200" dirty="0"/>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Lifc Cycle Analysis">
            <a:extLst>
              <a:ext uri="{FF2B5EF4-FFF2-40B4-BE49-F238E27FC236}">
                <a16:creationId xmlns:a16="http://schemas.microsoft.com/office/drawing/2014/main" id="{7301776C-8E27-4845-8E64-C4777C796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2" name="TextBox 1">
            <a:extLst>
              <a:ext uri="{FF2B5EF4-FFF2-40B4-BE49-F238E27FC236}">
                <a16:creationId xmlns:a16="http://schemas.microsoft.com/office/drawing/2014/main" id="{7F2AE287-2582-4F8A-7205-06702D61F641}"/>
              </a:ext>
            </a:extLst>
          </p:cNvPr>
          <p:cNvSpPr txBox="1"/>
          <p:nvPr/>
        </p:nvSpPr>
        <p:spPr>
          <a:xfrm>
            <a:off x="10058811" y="2759856"/>
            <a:ext cx="1868556" cy="3970318"/>
          </a:xfrm>
          <a:prstGeom prst="rect">
            <a:avLst/>
          </a:prstGeom>
          <a:noFill/>
        </p:spPr>
        <p:txBody>
          <a:bodyPr wrap="square" rtlCol="0">
            <a:spAutoFit/>
          </a:bodyPr>
          <a:lstStyle/>
          <a:p>
            <a:r>
              <a:rPr lang="en-US" sz="1200" dirty="0"/>
              <a:t>Uploader Analysis </a:t>
            </a:r>
          </a:p>
          <a:p>
            <a:endParaRPr lang="en-US" sz="1200" dirty="0"/>
          </a:p>
          <a:p>
            <a:pPr marL="228600" indent="-228600">
              <a:buAutoNum type="arabicPeriod"/>
            </a:pPr>
            <a:r>
              <a:rPr lang="en-US" sz="1200" dirty="0"/>
              <a:t>Here we focus on uploader who uploaded more one videos and are the main content creator in tech field</a:t>
            </a:r>
          </a:p>
          <a:p>
            <a:pPr marL="228600" indent="-228600">
              <a:buAutoNum type="arabicPeriod"/>
            </a:pPr>
            <a:r>
              <a:rPr lang="en-US" sz="1200" dirty="0"/>
              <a:t>We can see when they uploaded more than 30 vides, they are more likely to keep staying in the platform and keep creating content</a:t>
            </a:r>
          </a:p>
          <a:p>
            <a:pPr marL="228600" indent="-228600">
              <a:buAutoNum type="arabicPeriod"/>
            </a:pPr>
            <a:r>
              <a:rPr lang="en-US" sz="1200" dirty="0"/>
              <a:t>When they have more work uploaded, they will have a higher tendency to create work in a fast pace</a:t>
            </a:r>
          </a:p>
          <a:p>
            <a:pPr marL="228600" indent="-228600">
              <a:buAutoNum type="arabicPeriod"/>
            </a:pPr>
            <a:endParaRPr lang="en-US" sz="1200" dirty="0"/>
          </a:p>
          <a:p>
            <a:pPr marL="228600" indent="-228600">
              <a:buAutoNum type="arabicPeriod"/>
            </a:pPr>
            <a:endParaRPr lang="en-US" sz="1200" dirty="0"/>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2" descr="Ave LC by Year">
            <a:extLst>
              <a:ext uri="{FF2B5EF4-FFF2-40B4-BE49-F238E27FC236}">
                <a16:creationId xmlns:a16="http://schemas.microsoft.com/office/drawing/2014/main" id="{004D2B17-C2B7-4229-8D6F-82F758D91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3" y="642938"/>
            <a:ext cx="10898188" cy="5570538"/>
          </a:xfrm>
          <a:prstGeom prst="rect">
            <a:avLst/>
          </a:prstGeom>
        </p:spPr>
      </p:pic>
      <p:sp>
        <p:nvSpPr>
          <p:cNvPr id="3" name="TextBox 2">
            <a:extLst>
              <a:ext uri="{FF2B5EF4-FFF2-40B4-BE49-F238E27FC236}">
                <a16:creationId xmlns:a16="http://schemas.microsoft.com/office/drawing/2014/main" id="{51B91E38-0BAD-314E-7311-650D80E5ACA9}"/>
              </a:ext>
            </a:extLst>
          </p:cNvPr>
          <p:cNvSpPr txBox="1"/>
          <p:nvPr/>
        </p:nvSpPr>
        <p:spPr>
          <a:xfrm>
            <a:off x="646113" y="5943724"/>
            <a:ext cx="10898188" cy="912690"/>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dirty="0">
                <a:solidFill>
                  <a:srgbClr val="FFFFFF"/>
                </a:solidFill>
              </a:rPr>
              <a:t>Interesting Finding </a:t>
            </a:r>
          </a:p>
          <a:p>
            <a:pPr algn="ctr">
              <a:spcAft>
                <a:spcPts val="600"/>
              </a:spcAft>
            </a:pPr>
            <a:r>
              <a:rPr lang="en-US" sz="1300" dirty="0">
                <a:solidFill>
                  <a:srgbClr val="FFFFFF"/>
                </a:solidFill>
              </a:rPr>
              <a:t>The average in each columns are all larger than the Grand Total Average </a:t>
            </a:r>
          </a:p>
        </p:txBody>
      </p:sp>
    </p:spTree>
    <p:extLst>
      <p:ext uri="{BB962C8B-B14F-4D97-AF65-F5344CB8AC3E}">
        <p14:creationId xmlns:p14="http://schemas.microsoft.com/office/powerpoint/2010/main" val="3519360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D3E00-C3D0-0A5D-F83F-F5FACB7254D2}"/>
              </a:ext>
            </a:extLst>
          </p:cNvPr>
          <p:cNvSpPr>
            <a:spLocks noGrp="1"/>
          </p:cNvSpPr>
          <p:nvPr>
            <p:ph type="title"/>
          </p:nvPr>
        </p:nvSpPr>
        <p:spPr>
          <a:xfrm>
            <a:off x="630936" y="640080"/>
            <a:ext cx="4818888" cy="1481328"/>
          </a:xfrm>
        </p:spPr>
        <p:txBody>
          <a:bodyPr anchor="b">
            <a:normAutofit/>
          </a:bodyPr>
          <a:lstStyle/>
          <a:p>
            <a:r>
              <a:rPr lang="en-US" sz="5400"/>
              <a:t>Framework </a:t>
            </a:r>
            <a:endParaRPr lang="en-US" sz="5400" dirty="0"/>
          </a:p>
        </p:txBody>
      </p:sp>
      <p:sp>
        <p:nvSpPr>
          <p:cNvPr id="3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5FE0A7-DD5E-9580-3272-7C955F283A9B}"/>
              </a:ext>
            </a:extLst>
          </p:cNvPr>
          <p:cNvSpPr>
            <a:spLocks noGrp="1"/>
          </p:cNvSpPr>
          <p:nvPr>
            <p:ph idx="1"/>
          </p:nvPr>
        </p:nvSpPr>
        <p:spPr>
          <a:xfrm>
            <a:off x="630936" y="2660904"/>
            <a:ext cx="4818888" cy="3547872"/>
          </a:xfrm>
        </p:spPr>
        <p:txBody>
          <a:bodyPr anchor="t">
            <a:normAutofit/>
          </a:bodyPr>
          <a:lstStyle/>
          <a:p>
            <a:r>
              <a:rPr lang="en-US" sz="2200"/>
              <a:t>Pre-clean the raw data through Python and then import to SQL </a:t>
            </a:r>
          </a:p>
          <a:p>
            <a:r>
              <a:rPr lang="en-US" sz="2200"/>
              <a:t>Manipulated relevant data in SQL to generate a suitable data frame </a:t>
            </a:r>
          </a:p>
          <a:p>
            <a:r>
              <a:rPr lang="en-US" sz="2200"/>
              <a:t>Connect database to tableau for visualization and dashboard</a:t>
            </a:r>
          </a:p>
          <a:p>
            <a:endParaRPr lang="en-US" sz="2200" dirty="0"/>
          </a:p>
        </p:txBody>
      </p:sp>
      <p:pic>
        <p:nvPicPr>
          <p:cNvPr id="33" name="Graphic 32" descr="Database">
            <a:extLst>
              <a:ext uri="{FF2B5EF4-FFF2-40B4-BE49-F238E27FC236}">
                <a16:creationId xmlns:a16="http://schemas.microsoft.com/office/drawing/2014/main" id="{EB3180B1-AA58-B4A9-5D9E-8B451DFD30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08837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ADF0-027D-0262-1B8B-2BF12046ACBD}"/>
              </a:ext>
            </a:extLst>
          </p:cNvPr>
          <p:cNvSpPr>
            <a:spLocks noGrp="1"/>
          </p:cNvSpPr>
          <p:nvPr>
            <p:ph type="title"/>
          </p:nvPr>
        </p:nvSpPr>
        <p:spPr>
          <a:xfrm>
            <a:off x="1514292" y="513612"/>
            <a:ext cx="9894133" cy="1031216"/>
          </a:xfrm>
        </p:spPr>
        <p:txBody>
          <a:bodyPr anchor="b">
            <a:normAutofit/>
          </a:bodyPr>
          <a:lstStyle/>
          <a:p>
            <a:r>
              <a:rPr lang="en-US" dirty="0"/>
              <a:t>Business Idea </a:t>
            </a:r>
          </a:p>
        </p:txBody>
      </p:sp>
      <p:pic>
        <p:nvPicPr>
          <p:cNvPr id="6" name="Picture 5">
            <a:extLst>
              <a:ext uri="{FF2B5EF4-FFF2-40B4-BE49-F238E27FC236}">
                <a16:creationId xmlns:a16="http://schemas.microsoft.com/office/drawing/2014/main" id="{A4A08FD2-B333-4548-69A7-5D6189C23A2D}"/>
              </a:ext>
            </a:extLst>
          </p:cNvPr>
          <p:cNvPicPr>
            <a:picLocks noChangeAspect="1"/>
          </p:cNvPicPr>
          <p:nvPr/>
        </p:nvPicPr>
        <p:blipFill>
          <a:blip r:embed="rId2"/>
          <a:stretch>
            <a:fillRect/>
          </a:stretch>
        </p:blipFill>
        <p:spPr>
          <a:xfrm>
            <a:off x="1514293" y="2743837"/>
            <a:ext cx="5069382" cy="2445976"/>
          </a:xfrm>
          <a:prstGeom prst="rect">
            <a:avLst/>
          </a:prstGeom>
        </p:spPr>
      </p:pic>
      <p:sp>
        <p:nvSpPr>
          <p:cNvPr id="28" name="Freeform: Shape 27">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30" name="Freeform: Shape 29">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F3EC66D-12CA-7BDC-8B2E-89B26D5952DA}"/>
              </a:ext>
            </a:extLst>
          </p:cNvPr>
          <p:cNvSpPr>
            <a:spLocks noGrp="1"/>
          </p:cNvSpPr>
          <p:nvPr>
            <p:ph idx="1"/>
          </p:nvPr>
        </p:nvSpPr>
        <p:spPr>
          <a:xfrm>
            <a:off x="7781373" y="2279151"/>
            <a:ext cx="3627063" cy="3387145"/>
          </a:xfrm>
        </p:spPr>
        <p:txBody>
          <a:bodyPr anchor="ctr">
            <a:normAutofit/>
          </a:bodyPr>
          <a:lstStyle/>
          <a:p>
            <a:r>
              <a:rPr lang="en-US" sz="1300" b="1"/>
              <a:t>Objective</a:t>
            </a:r>
          </a:p>
          <a:p>
            <a:pPr marL="457200" lvl="1" indent="0">
              <a:buNone/>
            </a:pPr>
            <a:r>
              <a:rPr lang="en-US" sz="1300"/>
              <a:t>Get more users and more content creators  </a:t>
            </a:r>
          </a:p>
          <a:p>
            <a:pPr marL="457200" lvl="1" indent="0">
              <a:buNone/>
            </a:pPr>
            <a:endParaRPr lang="en-US" sz="1300"/>
          </a:p>
          <a:p>
            <a:r>
              <a:rPr lang="en-US" sz="1300" b="1"/>
              <a:t>Strategy </a:t>
            </a:r>
          </a:p>
          <a:p>
            <a:pPr marL="457200" lvl="1" indent="0">
              <a:buNone/>
            </a:pPr>
            <a:r>
              <a:rPr lang="en-US" sz="1300"/>
              <a:t>Giving user more interesting contents</a:t>
            </a:r>
          </a:p>
          <a:p>
            <a:pPr marL="457200" lvl="1" indent="0">
              <a:buNone/>
            </a:pPr>
            <a:r>
              <a:rPr lang="en-US" sz="1300"/>
              <a:t>Positive reward and promotion for content creator </a:t>
            </a:r>
          </a:p>
          <a:p>
            <a:endParaRPr lang="en-US" sz="1300"/>
          </a:p>
          <a:p>
            <a:r>
              <a:rPr lang="en-US" sz="1300" b="1"/>
              <a:t>Metric </a:t>
            </a:r>
            <a:r>
              <a:rPr lang="en-US" sz="1300"/>
              <a:t> </a:t>
            </a:r>
          </a:p>
          <a:p>
            <a:pPr marL="457200" lvl="1" indent="0">
              <a:buNone/>
            </a:pPr>
            <a:r>
              <a:rPr lang="en-US" sz="1300"/>
              <a:t>Interaction Rate</a:t>
            </a:r>
          </a:p>
          <a:p>
            <a:pPr marL="457200" lvl="1" indent="0">
              <a:buNone/>
            </a:pPr>
            <a:r>
              <a:rPr lang="en-US" sz="1300"/>
              <a:t>Uploader active rate </a:t>
            </a:r>
          </a:p>
          <a:p>
            <a:pPr marL="457200" lvl="1" indent="0">
              <a:buNone/>
            </a:pPr>
            <a:r>
              <a:rPr lang="en-US" sz="1300"/>
              <a:t>Uploader increment </a:t>
            </a:r>
          </a:p>
        </p:txBody>
      </p:sp>
    </p:spTree>
    <p:extLst>
      <p:ext uri="{BB962C8B-B14F-4D97-AF65-F5344CB8AC3E}">
        <p14:creationId xmlns:p14="http://schemas.microsoft.com/office/powerpoint/2010/main" val="1913658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Videos Over Year">
            <a:extLst>
              <a:ext uri="{FF2B5EF4-FFF2-40B4-BE49-F238E27FC236}">
                <a16:creationId xmlns:a16="http://schemas.microsoft.com/office/drawing/2014/main" id="{CF7CCB2A-BEE4-4820-BF88-7199622A1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3" name="TextBox 2">
            <a:extLst>
              <a:ext uri="{FF2B5EF4-FFF2-40B4-BE49-F238E27FC236}">
                <a16:creationId xmlns:a16="http://schemas.microsoft.com/office/drawing/2014/main" id="{289798D4-F748-4556-CA65-5D615634244C}"/>
              </a:ext>
            </a:extLst>
          </p:cNvPr>
          <p:cNvSpPr txBox="1"/>
          <p:nvPr/>
        </p:nvSpPr>
        <p:spPr>
          <a:xfrm>
            <a:off x="9599181" y="1138458"/>
            <a:ext cx="2137637" cy="5755422"/>
          </a:xfrm>
          <a:prstGeom prst="rect">
            <a:avLst/>
          </a:prstGeom>
          <a:noFill/>
        </p:spPr>
        <p:txBody>
          <a:bodyPr wrap="square" rtlCol="0">
            <a:spAutoFit/>
          </a:bodyPr>
          <a:lstStyle/>
          <a:p>
            <a:r>
              <a:rPr lang="en-US" sz="1600" dirty="0"/>
              <a:t>Video Trend Analysis</a:t>
            </a:r>
          </a:p>
          <a:p>
            <a:endParaRPr lang="en-US" sz="1600" dirty="0"/>
          </a:p>
          <a:p>
            <a:pPr marL="342900" indent="-342900">
              <a:buAutoNum type="arabicPeriod"/>
            </a:pPr>
            <a:r>
              <a:rPr lang="en-US" sz="1600" dirty="0"/>
              <a:t>We can see more and more uploaders are uploading videos over the years </a:t>
            </a:r>
          </a:p>
          <a:p>
            <a:pPr marL="342900" indent="-342900">
              <a:buAutoNum type="arabicPeriod"/>
            </a:pPr>
            <a:r>
              <a:rPr lang="en-US" sz="1600" dirty="0"/>
              <a:t>The first two quarters in 2020 had a very large increment that was due to the others famous content creators from other platforms were stepping into this platform   </a:t>
            </a:r>
          </a:p>
          <a:p>
            <a:pPr marL="342900" indent="-342900">
              <a:buAutoNum type="arabicPeriod"/>
            </a:pPr>
            <a:r>
              <a:rPr lang="en-US" sz="1600" dirty="0"/>
              <a:t>Most videos are between 1 min and 20 min long</a:t>
            </a:r>
          </a:p>
          <a:p>
            <a:pPr marL="342900" indent="-342900">
              <a:buAutoNum type="arabicPeriod"/>
            </a:pPr>
            <a:endParaRPr lang="en-US" sz="1600" dirty="0"/>
          </a:p>
          <a:p>
            <a:endParaRPr lang="en-US" sz="1600" dirty="0"/>
          </a:p>
          <a:p>
            <a:endParaRPr lang="en-US" sz="1600" dirty="0"/>
          </a:p>
        </p:txBody>
      </p:sp>
    </p:spTree>
    <p:extLst>
      <p:ext uri="{BB962C8B-B14F-4D97-AF65-F5344CB8AC3E}">
        <p14:creationId xmlns:p14="http://schemas.microsoft.com/office/powerpoint/2010/main" val="412180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Video Type Trend ">
            <a:extLst>
              <a:ext uri="{FF2B5EF4-FFF2-40B4-BE49-F238E27FC236}">
                <a16:creationId xmlns:a16="http://schemas.microsoft.com/office/drawing/2014/main" id="{9A0F7136-4499-4B8A-BF7F-E744ACC49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 y="0"/>
            <a:ext cx="9144000" cy="6858000"/>
          </a:xfrm>
          <a:prstGeom prst="rect">
            <a:avLst/>
          </a:prstGeom>
        </p:spPr>
      </p:pic>
      <p:sp>
        <p:nvSpPr>
          <p:cNvPr id="3" name="TextBox 2">
            <a:extLst>
              <a:ext uri="{FF2B5EF4-FFF2-40B4-BE49-F238E27FC236}">
                <a16:creationId xmlns:a16="http://schemas.microsoft.com/office/drawing/2014/main" id="{9C522C82-204E-49C4-5479-6214C484CB97}"/>
              </a:ext>
            </a:extLst>
          </p:cNvPr>
          <p:cNvSpPr txBox="1"/>
          <p:nvPr/>
        </p:nvSpPr>
        <p:spPr>
          <a:xfrm>
            <a:off x="9534985" y="1267547"/>
            <a:ext cx="2459421" cy="4801314"/>
          </a:xfrm>
          <a:prstGeom prst="rect">
            <a:avLst/>
          </a:prstGeom>
          <a:noFill/>
        </p:spPr>
        <p:txBody>
          <a:bodyPr wrap="square" rtlCol="0">
            <a:spAutoFit/>
          </a:bodyPr>
          <a:lstStyle/>
          <a:p>
            <a:r>
              <a:rPr lang="en-US" dirty="0"/>
              <a:t>Video Type Analysis </a:t>
            </a:r>
          </a:p>
          <a:p>
            <a:endParaRPr lang="en-US" dirty="0"/>
          </a:p>
          <a:p>
            <a:pPr marL="342900" indent="-342900">
              <a:buAutoNum type="arabicPeriod"/>
            </a:pPr>
            <a:r>
              <a:rPr lang="en-US" dirty="0"/>
              <a:t>The vertical type of videos keeps increasing over years suggesting that more and more ppl are creating and watching contents on their phones </a:t>
            </a:r>
          </a:p>
          <a:p>
            <a:pPr marL="342900" indent="-342900">
              <a:buAutoNum type="arabicPeriod"/>
            </a:pPr>
            <a:r>
              <a:rPr lang="en-US" dirty="0"/>
              <a:t>The number of short videos are increasing over years as well, suggesting the raise of short video platforms like TikTok </a:t>
            </a:r>
          </a:p>
        </p:txBody>
      </p:sp>
    </p:spTree>
    <p:extLst>
      <p:ext uri="{BB962C8B-B14F-4D97-AF65-F5344CB8AC3E}">
        <p14:creationId xmlns:p14="http://schemas.microsoft.com/office/powerpoint/2010/main" val="564960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Uploader General Look">
            <a:extLst>
              <a:ext uri="{FF2B5EF4-FFF2-40B4-BE49-F238E27FC236}">
                <a16:creationId xmlns:a16="http://schemas.microsoft.com/office/drawing/2014/main" id="{2312A45F-98BE-40CC-B2A2-657052259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4" name="TextBox 3">
            <a:extLst>
              <a:ext uri="{FF2B5EF4-FFF2-40B4-BE49-F238E27FC236}">
                <a16:creationId xmlns:a16="http://schemas.microsoft.com/office/drawing/2014/main" id="{1E90065E-552D-A3FD-B57E-7A41B26D86AC}"/>
              </a:ext>
            </a:extLst>
          </p:cNvPr>
          <p:cNvSpPr txBox="1"/>
          <p:nvPr/>
        </p:nvSpPr>
        <p:spPr>
          <a:xfrm>
            <a:off x="10166017" y="2457159"/>
            <a:ext cx="1868556" cy="4185761"/>
          </a:xfrm>
          <a:prstGeom prst="rect">
            <a:avLst/>
          </a:prstGeom>
          <a:noFill/>
        </p:spPr>
        <p:txBody>
          <a:bodyPr wrap="square" rtlCol="0">
            <a:spAutoFit/>
          </a:bodyPr>
          <a:lstStyle/>
          <a:p>
            <a:r>
              <a:rPr lang="en-US" sz="1400" dirty="0"/>
              <a:t>Uploader Analysis </a:t>
            </a:r>
          </a:p>
          <a:p>
            <a:endParaRPr lang="en-US" sz="1400" dirty="0"/>
          </a:p>
          <a:p>
            <a:pPr marL="228600" indent="-228600">
              <a:buAutoNum type="arabicPeriod"/>
            </a:pPr>
            <a:r>
              <a:rPr lang="en-US" sz="1400" dirty="0"/>
              <a:t>Most Uploaders user level are between 2 and 5, level 5 has the highest percentage 32.52% correspond to 42.4% to be a VIP user </a:t>
            </a:r>
          </a:p>
          <a:p>
            <a:pPr marL="228600" indent="-228600">
              <a:buAutoNum type="arabicPeriod"/>
            </a:pPr>
            <a:r>
              <a:rPr lang="en-US" sz="1400" dirty="0"/>
              <a:t>Level 6 uploaders have the highest fan group and usually uploaded 6 – 200 videos, and only level 6 have fan groups size more than 1 M</a:t>
            </a:r>
          </a:p>
          <a:p>
            <a:pPr marL="228600" indent="-228600">
              <a:buAutoNum type="arabicPeriod"/>
            </a:pPr>
            <a:endParaRPr lang="en-US" sz="1400" dirty="0"/>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Fan Group Size Analysis">
            <a:extLst>
              <a:ext uri="{FF2B5EF4-FFF2-40B4-BE49-F238E27FC236}">
                <a16:creationId xmlns:a16="http://schemas.microsoft.com/office/drawing/2014/main" id="{C9506AB2-DDC9-4CDA-9B28-FCF6C1B27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3" name="TextBox 2">
            <a:extLst>
              <a:ext uri="{FF2B5EF4-FFF2-40B4-BE49-F238E27FC236}">
                <a16:creationId xmlns:a16="http://schemas.microsoft.com/office/drawing/2014/main" id="{86D07F2D-126B-BCA2-F576-DCB79F4138B9}"/>
              </a:ext>
            </a:extLst>
          </p:cNvPr>
          <p:cNvSpPr txBox="1"/>
          <p:nvPr/>
        </p:nvSpPr>
        <p:spPr>
          <a:xfrm>
            <a:off x="9985601" y="2335170"/>
            <a:ext cx="1868556" cy="3385542"/>
          </a:xfrm>
          <a:prstGeom prst="rect">
            <a:avLst/>
          </a:prstGeom>
          <a:noFill/>
        </p:spPr>
        <p:txBody>
          <a:bodyPr wrap="square" rtlCol="0">
            <a:spAutoFit/>
          </a:bodyPr>
          <a:lstStyle/>
          <a:p>
            <a:r>
              <a:rPr lang="en-US" sz="1400" dirty="0"/>
              <a:t>Video/view Analysis </a:t>
            </a:r>
          </a:p>
          <a:p>
            <a:endParaRPr lang="en-US" sz="1400" dirty="0"/>
          </a:p>
          <a:p>
            <a:pPr marL="228600" indent="-228600">
              <a:buAutoNum type="arabicPeriod"/>
            </a:pPr>
            <a:r>
              <a:rPr lang="en-US" sz="1400" dirty="0"/>
              <a:t>Original Video has more views than reproduced videos</a:t>
            </a:r>
          </a:p>
          <a:p>
            <a:pPr marL="228600" indent="-228600">
              <a:buAutoNum type="arabicPeriod"/>
            </a:pPr>
            <a:r>
              <a:rPr lang="en-US" sz="1400" dirty="0"/>
              <a:t>Uploaders with more than 1M followers is less than </a:t>
            </a:r>
            <a:r>
              <a:rPr lang="en-US" altLang="zh-CN" sz="1400" dirty="0"/>
              <a:t>0.</a:t>
            </a:r>
            <a:r>
              <a:rPr lang="en-US" sz="1400" dirty="0"/>
              <a:t>1% but contribute to 9.35% total views</a:t>
            </a:r>
          </a:p>
          <a:p>
            <a:pPr marL="228600" indent="-228600">
              <a:buAutoNum type="arabicPeriod"/>
            </a:pPr>
            <a:r>
              <a:rPr lang="en-US" sz="1200" dirty="0"/>
              <a:t>Uploaders with followers less than 100 uploaded about 15% videos yet don’t even receive 3% views</a:t>
            </a:r>
          </a:p>
        </p:txBody>
      </p:sp>
    </p:spTree>
    <p:extLst>
      <p:ext uri="{BB962C8B-B14F-4D97-AF65-F5344CB8AC3E}">
        <p14:creationId xmlns:p14="http://schemas.microsoft.com/office/powerpoint/2010/main" val="378086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Interaction Among Diff Fan Range">
            <a:extLst>
              <a:ext uri="{FF2B5EF4-FFF2-40B4-BE49-F238E27FC236}">
                <a16:creationId xmlns:a16="http://schemas.microsoft.com/office/drawing/2014/main" id="{B9D65834-D8EA-4EA2-8933-8646E1AA6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9" y="1029964"/>
            <a:ext cx="12192000" cy="4107728"/>
          </a:xfrm>
          <a:prstGeom prst="rect">
            <a:avLst/>
          </a:prstGeom>
        </p:spPr>
      </p:pic>
      <p:sp>
        <p:nvSpPr>
          <p:cNvPr id="2" name="TextBox 1">
            <a:extLst>
              <a:ext uri="{FF2B5EF4-FFF2-40B4-BE49-F238E27FC236}">
                <a16:creationId xmlns:a16="http://schemas.microsoft.com/office/drawing/2014/main" id="{AC4CC869-CD8A-5D04-CAF6-122B8523C134}"/>
              </a:ext>
            </a:extLst>
          </p:cNvPr>
          <p:cNvSpPr txBox="1"/>
          <p:nvPr/>
        </p:nvSpPr>
        <p:spPr>
          <a:xfrm>
            <a:off x="551062" y="5304730"/>
            <a:ext cx="10221902" cy="1754326"/>
          </a:xfrm>
          <a:prstGeom prst="rect">
            <a:avLst/>
          </a:prstGeom>
          <a:noFill/>
        </p:spPr>
        <p:txBody>
          <a:bodyPr wrap="square" rtlCol="0">
            <a:spAutoFit/>
          </a:bodyPr>
          <a:lstStyle/>
          <a:p>
            <a:pPr algn="ctr"/>
            <a:r>
              <a:rPr lang="en-US" dirty="0"/>
              <a:t>Interaction Analysis </a:t>
            </a:r>
          </a:p>
          <a:p>
            <a:pPr marL="342900" indent="-342900">
              <a:buAutoNum type="arabicPeriod"/>
            </a:pPr>
            <a:r>
              <a:rPr lang="en-US" dirty="0"/>
              <a:t>When the uploaders’ followers are more than 10k, the interaction rate is getting better noticeably.</a:t>
            </a:r>
          </a:p>
          <a:p>
            <a:pPr marL="342900" indent="-342900">
              <a:buAutoNum type="arabicPeriod"/>
            </a:pPr>
            <a:r>
              <a:rPr lang="en-US" dirty="0"/>
              <a:t>When the uploader’s have followers' range between 5k and 500k, they have more favorites than likes, this is due to the fact their contents are more in depth than for general users</a:t>
            </a:r>
          </a:p>
          <a:p>
            <a:pPr marL="342900" indent="-342900">
              <a:buAutoNum type="arabicPeriod"/>
            </a:pPr>
            <a:r>
              <a:rPr lang="en-US" dirty="0"/>
              <a:t>Uploaders with more than 500k followers tend to have contents fitting for common audiences’ tastes </a:t>
            </a:r>
          </a:p>
          <a:p>
            <a:endParaRPr lang="en-US" dirty="0"/>
          </a:p>
        </p:txBody>
      </p:sp>
    </p:spTree>
    <p:extLst>
      <p:ext uri="{BB962C8B-B14F-4D97-AF65-F5344CB8AC3E}">
        <p14:creationId xmlns:p14="http://schemas.microsoft.com/office/powerpoint/2010/main" val="3458187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Video And View Analysis">
            <a:extLst>
              <a:ext uri="{FF2B5EF4-FFF2-40B4-BE49-F238E27FC236}">
                <a16:creationId xmlns:a16="http://schemas.microsoft.com/office/drawing/2014/main" id="{7B680A24-E8A2-4BC8-AA51-36442F270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2" name="TextBox 1">
            <a:extLst>
              <a:ext uri="{FF2B5EF4-FFF2-40B4-BE49-F238E27FC236}">
                <a16:creationId xmlns:a16="http://schemas.microsoft.com/office/drawing/2014/main" id="{3A167480-E786-8F52-CA8E-063E2B8A4937}"/>
              </a:ext>
            </a:extLst>
          </p:cNvPr>
          <p:cNvSpPr txBox="1"/>
          <p:nvPr/>
        </p:nvSpPr>
        <p:spPr>
          <a:xfrm>
            <a:off x="10197548" y="3806687"/>
            <a:ext cx="1868556" cy="3231654"/>
          </a:xfrm>
          <a:prstGeom prst="rect">
            <a:avLst/>
          </a:prstGeom>
          <a:noFill/>
        </p:spPr>
        <p:txBody>
          <a:bodyPr wrap="square" rtlCol="0">
            <a:spAutoFit/>
          </a:bodyPr>
          <a:lstStyle/>
          <a:p>
            <a:r>
              <a:rPr lang="en-US" sz="1200" dirty="0"/>
              <a:t>Uploader Analysis </a:t>
            </a:r>
          </a:p>
          <a:p>
            <a:endParaRPr lang="en-US" sz="1200" dirty="0"/>
          </a:p>
          <a:p>
            <a:pPr marL="228600" indent="-228600">
              <a:buAutoNum type="arabicPeriod"/>
            </a:pPr>
            <a:r>
              <a:rPr lang="en-US" sz="1200" dirty="0"/>
              <a:t>Strong </a:t>
            </a:r>
            <a:r>
              <a:rPr lang="en-US" sz="1200" b="0" i="0" dirty="0">
                <a:solidFill>
                  <a:srgbClr val="202124"/>
                </a:solidFill>
                <a:effectLst/>
                <a:latin typeface="Roboto-Regular"/>
              </a:rPr>
              <a:t>Matthew effect</a:t>
            </a:r>
            <a:r>
              <a:rPr lang="zh-CN" altLang="en-US" sz="1200" b="0" i="0" dirty="0">
                <a:solidFill>
                  <a:srgbClr val="202124"/>
                </a:solidFill>
                <a:effectLst/>
                <a:latin typeface="Roboto-Regular"/>
              </a:rPr>
              <a:t> </a:t>
            </a:r>
            <a:r>
              <a:rPr lang="en-US" altLang="zh-CN" sz="1200" b="0" i="0" dirty="0">
                <a:solidFill>
                  <a:srgbClr val="202124"/>
                </a:solidFill>
                <a:effectLst/>
                <a:latin typeface="Roboto-Regular"/>
              </a:rPr>
              <a:t>can be seen here that the average views per Video is much higher than the 75 percentile and median of views</a:t>
            </a:r>
            <a:endParaRPr lang="en-US" sz="1200" dirty="0"/>
          </a:p>
          <a:p>
            <a:pPr marL="228600" indent="-228600">
              <a:buAutoNum type="arabicPeriod"/>
            </a:pPr>
            <a:r>
              <a:rPr lang="en-US" sz="1200" dirty="0"/>
              <a:t>More than half of the uploaders are not focused on the tech fields and only 35.9% uploaders are the main content creator  </a:t>
            </a:r>
          </a:p>
          <a:p>
            <a:pPr marL="228600" indent="-228600">
              <a:buAutoNum type="arabicPeriod"/>
            </a:pPr>
            <a:endParaRPr lang="en-US" sz="1200" dirty="0"/>
          </a:p>
          <a:p>
            <a:pPr marL="228600" indent="-228600">
              <a:buAutoNum type="arabicPeriod"/>
            </a:pPr>
            <a:endParaRPr lang="en-US" sz="1200" dirty="0"/>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535</Words>
  <Application>Microsoft Macintosh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Roboto-Regular</vt:lpstr>
      <vt:lpstr>Arial</vt:lpstr>
      <vt:lpstr>Calibri</vt:lpstr>
      <vt:lpstr>Calibri Light</vt:lpstr>
      <vt:lpstr>Office Theme</vt:lpstr>
      <vt:lpstr>Video Sharing Web Site Analysis</vt:lpstr>
      <vt:lpstr>Framework </vt:lpstr>
      <vt:lpstr>Business Idea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Sharing Web Site Analysis</dc:title>
  <dc:creator/>
  <cp:lastModifiedBy>Fu Wang</cp:lastModifiedBy>
  <cp:revision>2</cp:revision>
  <dcterms:created xsi:type="dcterms:W3CDTF">2022-12-07T05:39:46Z</dcterms:created>
  <dcterms:modified xsi:type="dcterms:W3CDTF">2022-12-07T21:25:16Z</dcterms:modified>
</cp:coreProperties>
</file>