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1" r:id="rId8"/>
    <p:sldId id="263" r:id="rId9"/>
    <p:sldId id="264" r:id="rId10"/>
    <p:sldId id="265" r:id="rId11"/>
  </p:sldIdLst>
  <p:sldSz cx="7559675" cy="106918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8964"/>
    <a:srgbClr val="E67345"/>
    <a:srgbClr val="FDAC6D"/>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320" y="-9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0DF56-CF8E-4A3B-BDDB-BF655CF85C3F}" type="datetimeFigureOut">
              <a:rPr lang="en-GB" smtClean="0"/>
              <a:t>19/06/2024</a:t>
            </a:fld>
            <a:endParaRPr lang="en-GB"/>
          </a:p>
        </p:txBody>
      </p:sp>
      <p:sp>
        <p:nvSpPr>
          <p:cNvPr id="4" name="幻灯片图像占位符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C7506-73F9-4E1D-BAC9-BBE2ECD4478E}" type="slidenum">
              <a:rPr lang="en-GB" smtClean="0"/>
              <a:t>‹#›</a:t>
            </a:fld>
            <a:endParaRPr lang="en-GB"/>
          </a:p>
        </p:txBody>
      </p:sp>
    </p:spTree>
    <p:extLst>
      <p:ext uri="{BB962C8B-B14F-4D97-AF65-F5344CB8AC3E}">
        <p14:creationId xmlns:p14="http://schemas.microsoft.com/office/powerpoint/2010/main" val="426741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DB2C7506-73F9-4E1D-BAC9-BBE2ECD4478E}" type="slidenum">
              <a:rPr lang="en-GB" smtClean="0"/>
              <a:t>2</a:t>
            </a:fld>
            <a:endParaRPr lang="en-GB"/>
          </a:p>
        </p:txBody>
      </p:sp>
    </p:spTree>
    <p:extLst>
      <p:ext uri="{BB962C8B-B14F-4D97-AF65-F5344CB8AC3E}">
        <p14:creationId xmlns:p14="http://schemas.microsoft.com/office/powerpoint/2010/main" val="26378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F1FAC-025F-CC93-B209-C0367914959D}"/>
              </a:ext>
            </a:extLst>
          </p:cNvPr>
          <p:cNvSpPr>
            <a:spLocks noGrp="1"/>
          </p:cNvSpPr>
          <p:nvPr>
            <p:ph type="ctrTitle"/>
          </p:nvPr>
        </p:nvSpPr>
        <p:spPr>
          <a:xfrm>
            <a:off x="944960" y="1749795"/>
            <a:ext cx="5669756" cy="3722335"/>
          </a:xfrm>
        </p:spPr>
        <p:txBody>
          <a:bodyPr anchor="b"/>
          <a:lstStyle>
            <a:lvl1pPr algn="ctr">
              <a:defRPr sz="9354"/>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0872882A-E047-B4B6-BDFE-4196F7551C57}"/>
              </a:ext>
            </a:extLst>
          </p:cNvPr>
          <p:cNvSpPr>
            <a:spLocks noGrp="1"/>
          </p:cNvSpPr>
          <p:nvPr>
            <p:ph type="subTitle" idx="1"/>
          </p:nvPr>
        </p:nvSpPr>
        <p:spPr>
          <a:xfrm>
            <a:off x="944960" y="5615678"/>
            <a:ext cx="5669756"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B662E0D4-5B73-ACD7-60B9-39AE1AF5F74B}"/>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5" name="页脚占位符 4">
            <a:extLst>
              <a:ext uri="{FF2B5EF4-FFF2-40B4-BE49-F238E27FC236}">
                <a16:creationId xmlns:a16="http://schemas.microsoft.com/office/drawing/2014/main" id="{B5479B50-5D32-B868-4452-916580508A7D}"/>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44300EC8-37A5-0EE9-ABDE-3D8A1973A465}"/>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211828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4F01E-90A1-3F95-1B85-5CC813F0E311}"/>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1C67D719-1DBA-DF39-31A5-17947ECAC8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F37E2B9D-B09D-598C-4FDA-C9CFA4E3EC16}"/>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5" name="页脚占位符 4">
            <a:extLst>
              <a:ext uri="{FF2B5EF4-FFF2-40B4-BE49-F238E27FC236}">
                <a16:creationId xmlns:a16="http://schemas.microsoft.com/office/drawing/2014/main" id="{FD68799B-431B-9939-7EAD-1B722DC47CCE}"/>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B8DF45D8-99D7-0A0B-E913-07D80F8936B1}"/>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83226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A8C90AA-86E1-A539-A92F-DB0B128428F8}"/>
              </a:ext>
            </a:extLst>
          </p:cNvPr>
          <p:cNvSpPr>
            <a:spLocks noGrp="1"/>
          </p:cNvSpPr>
          <p:nvPr>
            <p:ph type="title" orient="vert"/>
          </p:nvPr>
        </p:nvSpPr>
        <p:spPr>
          <a:xfrm>
            <a:off x="5409892" y="569240"/>
            <a:ext cx="1630055" cy="9060817"/>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F539E2FA-E77A-4F7B-B2A1-6EDA64CDCB7D}"/>
              </a:ext>
            </a:extLst>
          </p:cNvPr>
          <p:cNvSpPr>
            <a:spLocks noGrp="1"/>
          </p:cNvSpPr>
          <p:nvPr>
            <p:ph type="body" orient="vert" idx="1"/>
          </p:nvPr>
        </p:nvSpPr>
        <p:spPr>
          <a:xfrm>
            <a:off x="519728" y="569240"/>
            <a:ext cx="4795669" cy="9060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C24CB4BE-2B90-D275-96DA-D291B076B545}"/>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5" name="页脚占位符 4">
            <a:extLst>
              <a:ext uri="{FF2B5EF4-FFF2-40B4-BE49-F238E27FC236}">
                <a16:creationId xmlns:a16="http://schemas.microsoft.com/office/drawing/2014/main" id="{DA4E157A-2595-3B7A-AF8A-519C0F442A7D}"/>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A49069FF-29C7-F3BA-9630-605FD4805E12}"/>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222006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BACAB-769B-8878-F4AE-09DF2A95F2F5}"/>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A0C7434B-1F78-AE8C-5100-8215F370B7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78DA1A3F-58E1-DFA7-A975-5450BE8E8BCA}"/>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5" name="页脚占位符 4">
            <a:extLst>
              <a:ext uri="{FF2B5EF4-FFF2-40B4-BE49-F238E27FC236}">
                <a16:creationId xmlns:a16="http://schemas.microsoft.com/office/drawing/2014/main" id="{CD4FE942-12BA-EE46-4547-5033E84ECD3A}"/>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5CFF116E-333E-8EE2-F8B8-E3817CAA3968}"/>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3472894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231EA-A869-BA03-4362-668D99958814}"/>
              </a:ext>
            </a:extLst>
          </p:cNvPr>
          <p:cNvSpPr>
            <a:spLocks noGrp="1"/>
          </p:cNvSpPr>
          <p:nvPr>
            <p:ph type="title"/>
          </p:nvPr>
        </p:nvSpPr>
        <p:spPr>
          <a:xfrm>
            <a:off x="515790" y="2665532"/>
            <a:ext cx="6520220" cy="4447496"/>
          </a:xfrm>
        </p:spPr>
        <p:txBody>
          <a:bodyPr anchor="b"/>
          <a:lstStyle>
            <a:lvl1pPr>
              <a:defRPr sz="9354"/>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F91C90BA-4B73-B223-17A4-32E61D9F14E3}"/>
              </a:ext>
            </a:extLst>
          </p:cNvPr>
          <p:cNvSpPr>
            <a:spLocks noGrp="1"/>
          </p:cNvSpPr>
          <p:nvPr>
            <p:ph type="body" idx="1"/>
          </p:nvPr>
        </p:nvSpPr>
        <p:spPr>
          <a:xfrm>
            <a:off x="515790" y="7155103"/>
            <a:ext cx="6520220" cy="2338833"/>
          </a:xfrm>
        </p:spPr>
        <p:txBody>
          <a:bodyPr/>
          <a:lstStyle>
            <a:lvl1pPr marL="0" indent="0">
              <a:buNone/>
              <a:defRPr sz="3742">
                <a:solidFill>
                  <a:schemeClr val="tx1">
                    <a:tint val="82000"/>
                  </a:schemeClr>
                </a:solidFill>
              </a:defRPr>
            </a:lvl1pPr>
            <a:lvl2pPr marL="712775" indent="0">
              <a:buNone/>
              <a:defRPr sz="3118">
                <a:solidFill>
                  <a:schemeClr val="tx1">
                    <a:tint val="82000"/>
                  </a:schemeClr>
                </a:solidFill>
              </a:defRPr>
            </a:lvl2pPr>
            <a:lvl3pPr marL="1425550" indent="0">
              <a:buNone/>
              <a:defRPr sz="2806">
                <a:solidFill>
                  <a:schemeClr val="tx1">
                    <a:tint val="82000"/>
                  </a:schemeClr>
                </a:solidFill>
              </a:defRPr>
            </a:lvl3pPr>
            <a:lvl4pPr marL="2138324" indent="0">
              <a:buNone/>
              <a:defRPr sz="2494">
                <a:solidFill>
                  <a:schemeClr val="tx1">
                    <a:tint val="82000"/>
                  </a:schemeClr>
                </a:solidFill>
              </a:defRPr>
            </a:lvl4pPr>
            <a:lvl5pPr marL="2851099" indent="0">
              <a:buNone/>
              <a:defRPr sz="2494">
                <a:solidFill>
                  <a:schemeClr val="tx1">
                    <a:tint val="82000"/>
                  </a:schemeClr>
                </a:solidFill>
              </a:defRPr>
            </a:lvl5pPr>
            <a:lvl6pPr marL="3563874" indent="0">
              <a:buNone/>
              <a:defRPr sz="2494">
                <a:solidFill>
                  <a:schemeClr val="tx1">
                    <a:tint val="82000"/>
                  </a:schemeClr>
                </a:solidFill>
              </a:defRPr>
            </a:lvl6pPr>
            <a:lvl7pPr marL="4276649" indent="0">
              <a:buNone/>
              <a:defRPr sz="2494">
                <a:solidFill>
                  <a:schemeClr val="tx1">
                    <a:tint val="82000"/>
                  </a:schemeClr>
                </a:solidFill>
              </a:defRPr>
            </a:lvl7pPr>
            <a:lvl8pPr marL="4989424" indent="0">
              <a:buNone/>
              <a:defRPr sz="2494">
                <a:solidFill>
                  <a:schemeClr val="tx1">
                    <a:tint val="82000"/>
                  </a:schemeClr>
                </a:solidFill>
              </a:defRPr>
            </a:lvl8pPr>
            <a:lvl9pPr marL="5702198" indent="0">
              <a:buNone/>
              <a:defRPr sz="2494">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9103D2-E341-F7AD-32E1-AD6815F547D8}"/>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5" name="页脚占位符 4">
            <a:extLst>
              <a:ext uri="{FF2B5EF4-FFF2-40B4-BE49-F238E27FC236}">
                <a16:creationId xmlns:a16="http://schemas.microsoft.com/office/drawing/2014/main" id="{A419FFF1-B9FB-89C2-9700-192D131C6804}"/>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319CF539-81BA-8D67-5F39-8148D59D2439}"/>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2152754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540BC-351B-0543-9705-D52BC53D74AB}"/>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622C4637-436B-C532-9FC3-4D681E3340B1}"/>
              </a:ext>
            </a:extLst>
          </p:cNvPr>
          <p:cNvSpPr>
            <a:spLocks noGrp="1"/>
          </p:cNvSpPr>
          <p:nvPr>
            <p:ph sz="half" idx="1"/>
          </p:nvPr>
        </p:nvSpPr>
        <p:spPr>
          <a:xfrm>
            <a:off x="519728" y="2846200"/>
            <a:ext cx="3212862" cy="67838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58797453-D2E3-840F-4509-7DB4CC820289}"/>
              </a:ext>
            </a:extLst>
          </p:cNvPr>
          <p:cNvSpPr>
            <a:spLocks noGrp="1"/>
          </p:cNvSpPr>
          <p:nvPr>
            <p:ph sz="half" idx="2"/>
          </p:nvPr>
        </p:nvSpPr>
        <p:spPr>
          <a:xfrm>
            <a:off x="3827086" y="2846200"/>
            <a:ext cx="3212862" cy="67838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43A093E8-4CD9-D3AF-76A9-9B56FFA35E51}"/>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6" name="页脚占位符 5">
            <a:extLst>
              <a:ext uri="{FF2B5EF4-FFF2-40B4-BE49-F238E27FC236}">
                <a16:creationId xmlns:a16="http://schemas.microsoft.com/office/drawing/2014/main" id="{2E03C7E9-FC73-0271-437B-EBF0C6898A45}"/>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59655C74-EBD3-30FA-0551-36B969AB7FCD}"/>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208490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E3B91-4F68-7FAE-BEE2-60858AFBDBDB}"/>
              </a:ext>
            </a:extLst>
          </p:cNvPr>
          <p:cNvSpPr>
            <a:spLocks noGrp="1"/>
          </p:cNvSpPr>
          <p:nvPr>
            <p:ph type="title"/>
          </p:nvPr>
        </p:nvSpPr>
        <p:spPr>
          <a:xfrm>
            <a:off x="520713" y="569242"/>
            <a:ext cx="6520220" cy="2066590"/>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CDD15974-7F06-FF36-7EA1-AB878477E097}"/>
              </a:ext>
            </a:extLst>
          </p:cNvPr>
          <p:cNvSpPr>
            <a:spLocks noGrp="1"/>
          </p:cNvSpPr>
          <p:nvPr>
            <p:ph type="body" idx="1"/>
          </p:nvPr>
        </p:nvSpPr>
        <p:spPr>
          <a:xfrm>
            <a:off x="520712" y="2620980"/>
            <a:ext cx="3198097"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50858E6-B683-240B-39BB-15254ED2A94C}"/>
              </a:ext>
            </a:extLst>
          </p:cNvPr>
          <p:cNvSpPr>
            <a:spLocks noGrp="1"/>
          </p:cNvSpPr>
          <p:nvPr>
            <p:ph sz="half" idx="2"/>
          </p:nvPr>
        </p:nvSpPr>
        <p:spPr>
          <a:xfrm>
            <a:off x="520712" y="3905482"/>
            <a:ext cx="3198097" cy="5744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C09B7AF4-0C82-A400-1931-841221AC78E7}"/>
              </a:ext>
            </a:extLst>
          </p:cNvPr>
          <p:cNvSpPr>
            <a:spLocks noGrp="1"/>
          </p:cNvSpPr>
          <p:nvPr>
            <p:ph type="body" sz="quarter" idx="3"/>
          </p:nvPr>
        </p:nvSpPr>
        <p:spPr>
          <a:xfrm>
            <a:off x="3827086" y="2620980"/>
            <a:ext cx="3213846"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2A1A0B-C68B-3655-2EE7-23704EA54836}"/>
              </a:ext>
            </a:extLst>
          </p:cNvPr>
          <p:cNvSpPr>
            <a:spLocks noGrp="1"/>
          </p:cNvSpPr>
          <p:nvPr>
            <p:ph sz="quarter" idx="4"/>
          </p:nvPr>
        </p:nvSpPr>
        <p:spPr>
          <a:xfrm>
            <a:off x="3827086" y="3905482"/>
            <a:ext cx="3213846" cy="5744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155D9FA1-8042-529F-71FC-7D9309A53829}"/>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8" name="页脚占位符 7">
            <a:extLst>
              <a:ext uri="{FF2B5EF4-FFF2-40B4-BE49-F238E27FC236}">
                <a16:creationId xmlns:a16="http://schemas.microsoft.com/office/drawing/2014/main" id="{EBF85D8B-CA05-1482-984B-D61B4D8CC7A4}"/>
              </a:ext>
            </a:extLst>
          </p:cNvPr>
          <p:cNvSpPr>
            <a:spLocks noGrp="1"/>
          </p:cNvSpPr>
          <p:nvPr>
            <p:ph type="ftr" sz="quarter" idx="11"/>
          </p:nvPr>
        </p:nvSpPr>
        <p:spPr/>
        <p:txBody>
          <a:bodyPr/>
          <a:lstStyle/>
          <a:p>
            <a:endParaRPr lang="en-GB"/>
          </a:p>
        </p:txBody>
      </p:sp>
      <p:sp>
        <p:nvSpPr>
          <p:cNvPr id="9" name="灯片编号占位符 8">
            <a:extLst>
              <a:ext uri="{FF2B5EF4-FFF2-40B4-BE49-F238E27FC236}">
                <a16:creationId xmlns:a16="http://schemas.microsoft.com/office/drawing/2014/main" id="{0E977D45-2CD9-1892-3E9D-53BE3B0B35BD}"/>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3351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AB18A-AE8C-74CD-E156-A2FBB09E9150}"/>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7AACBD60-F649-8436-1052-A1E945B07EEA}"/>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4" name="页脚占位符 3">
            <a:extLst>
              <a:ext uri="{FF2B5EF4-FFF2-40B4-BE49-F238E27FC236}">
                <a16:creationId xmlns:a16="http://schemas.microsoft.com/office/drawing/2014/main" id="{8C963FF0-8DB9-7767-FCF7-A7DA651DC49A}"/>
              </a:ext>
            </a:extLst>
          </p:cNvPr>
          <p:cNvSpPr>
            <a:spLocks noGrp="1"/>
          </p:cNvSpPr>
          <p:nvPr>
            <p:ph type="ftr" sz="quarter" idx="11"/>
          </p:nvPr>
        </p:nvSpPr>
        <p:spPr/>
        <p:txBody>
          <a:bodyPr/>
          <a:lstStyle/>
          <a:p>
            <a:endParaRPr lang="en-GB"/>
          </a:p>
        </p:txBody>
      </p:sp>
      <p:sp>
        <p:nvSpPr>
          <p:cNvPr id="5" name="灯片编号占位符 4">
            <a:extLst>
              <a:ext uri="{FF2B5EF4-FFF2-40B4-BE49-F238E27FC236}">
                <a16:creationId xmlns:a16="http://schemas.microsoft.com/office/drawing/2014/main" id="{CED9E353-3155-0B44-84B4-742DF57650C1}"/>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260738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3EE70F-15E1-C3AA-B18B-10FBB2B7E98A}"/>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3" name="页脚占位符 2">
            <a:extLst>
              <a:ext uri="{FF2B5EF4-FFF2-40B4-BE49-F238E27FC236}">
                <a16:creationId xmlns:a16="http://schemas.microsoft.com/office/drawing/2014/main" id="{601A8DE4-2B61-E5F3-37BD-97772DEEA605}"/>
              </a:ext>
            </a:extLst>
          </p:cNvPr>
          <p:cNvSpPr>
            <a:spLocks noGrp="1"/>
          </p:cNvSpPr>
          <p:nvPr>
            <p:ph type="ftr" sz="quarter" idx="11"/>
          </p:nvPr>
        </p:nvSpPr>
        <p:spPr/>
        <p:txBody>
          <a:bodyPr/>
          <a:lstStyle/>
          <a:p>
            <a:endParaRPr lang="en-GB"/>
          </a:p>
        </p:txBody>
      </p:sp>
      <p:sp>
        <p:nvSpPr>
          <p:cNvPr id="4" name="灯片编号占位符 3">
            <a:extLst>
              <a:ext uri="{FF2B5EF4-FFF2-40B4-BE49-F238E27FC236}">
                <a16:creationId xmlns:a16="http://schemas.microsoft.com/office/drawing/2014/main" id="{157F51FE-ADFA-F14A-E476-60CC3726E8C0}"/>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286767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69078-4798-A7CA-51F0-1086E78D915E}"/>
              </a:ext>
            </a:extLst>
          </p:cNvPr>
          <p:cNvSpPr>
            <a:spLocks noGrp="1"/>
          </p:cNvSpPr>
          <p:nvPr>
            <p:ph type="title"/>
          </p:nvPr>
        </p:nvSpPr>
        <p:spPr>
          <a:xfrm>
            <a:off x="520713" y="712788"/>
            <a:ext cx="2438192" cy="2494756"/>
          </a:xfrm>
        </p:spPr>
        <p:txBody>
          <a:bodyPr anchor="b"/>
          <a:lstStyle>
            <a:lvl1pPr>
              <a:defRPr sz="4989"/>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D9AE7D10-44C5-1E78-9C6B-30163C8DE768}"/>
              </a:ext>
            </a:extLst>
          </p:cNvPr>
          <p:cNvSpPr>
            <a:spLocks noGrp="1"/>
          </p:cNvSpPr>
          <p:nvPr>
            <p:ph idx="1"/>
          </p:nvPr>
        </p:nvSpPr>
        <p:spPr>
          <a:xfrm>
            <a:off x="3213847" y="1539425"/>
            <a:ext cx="3827086"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48342647-2AC7-4F00-4A5B-7449963F12F7}"/>
              </a:ext>
            </a:extLst>
          </p:cNvPr>
          <p:cNvSpPr>
            <a:spLocks noGrp="1"/>
          </p:cNvSpPr>
          <p:nvPr>
            <p:ph type="body" sz="half" idx="2"/>
          </p:nvPr>
        </p:nvSpPr>
        <p:spPr>
          <a:xfrm>
            <a:off x="520713" y="3207544"/>
            <a:ext cx="2438192"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1B8A51-6C95-E4D4-0020-F67BD3E96425}"/>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6" name="页脚占位符 5">
            <a:extLst>
              <a:ext uri="{FF2B5EF4-FFF2-40B4-BE49-F238E27FC236}">
                <a16:creationId xmlns:a16="http://schemas.microsoft.com/office/drawing/2014/main" id="{AA8B14FD-C576-AF35-7718-E9BF14C8B7D6}"/>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1AB317A9-43A3-722E-86AC-D7404416094F}"/>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93383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CEFF0-9445-EFC1-9FBD-43EDCE695CD3}"/>
              </a:ext>
            </a:extLst>
          </p:cNvPr>
          <p:cNvSpPr>
            <a:spLocks noGrp="1"/>
          </p:cNvSpPr>
          <p:nvPr>
            <p:ph type="title"/>
          </p:nvPr>
        </p:nvSpPr>
        <p:spPr>
          <a:xfrm>
            <a:off x="520713" y="712788"/>
            <a:ext cx="2438192" cy="2494756"/>
          </a:xfrm>
        </p:spPr>
        <p:txBody>
          <a:bodyPr anchor="b"/>
          <a:lstStyle>
            <a:lvl1pPr>
              <a:defRPr sz="4989"/>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1BE2220E-A942-4C48-F6DD-95A32A9A2F12}"/>
              </a:ext>
            </a:extLst>
          </p:cNvPr>
          <p:cNvSpPr>
            <a:spLocks noGrp="1"/>
          </p:cNvSpPr>
          <p:nvPr>
            <p:ph type="pic" idx="1"/>
          </p:nvPr>
        </p:nvSpPr>
        <p:spPr>
          <a:xfrm>
            <a:off x="3213847" y="1539425"/>
            <a:ext cx="3827086" cy="7598117"/>
          </a:xfrm>
        </p:spPr>
        <p:txBody>
          <a:bodyPr/>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endParaRPr lang="en-GB"/>
          </a:p>
        </p:txBody>
      </p:sp>
      <p:sp>
        <p:nvSpPr>
          <p:cNvPr id="4" name="文本占位符 3">
            <a:extLst>
              <a:ext uri="{FF2B5EF4-FFF2-40B4-BE49-F238E27FC236}">
                <a16:creationId xmlns:a16="http://schemas.microsoft.com/office/drawing/2014/main" id="{F69A5AEC-9D6A-B7AD-9B4A-6530B1376EEB}"/>
              </a:ext>
            </a:extLst>
          </p:cNvPr>
          <p:cNvSpPr>
            <a:spLocks noGrp="1"/>
          </p:cNvSpPr>
          <p:nvPr>
            <p:ph type="body" sz="half" idx="2"/>
          </p:nvPr>
        </p:nvSpPr>
        <p:spPr>
          <a:xfrm>
            <a:off x="520713" y="3207544"/>
            <a:ext cx="2438192"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5B5D86-F1FC-9A82-9964-C9F415650A7C}"/>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6" name="页脚占位符 5">
            <a:extLst>
              <a:ext uri="{FF2B5EF4-FFF2-40B4-BE49-F238E27FC236}">
                <a16:creationId xmlns:a16="http://schemas.microsoft.com/office/drawing/2014/main" id="{A9365F40-DB20-27A0-C146-D2A527424C85}"/>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095BC5E8-351D-1FF4-2ED5-2588058E7B60}"/>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156080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447FDC-0F7D-4657-F9E6-8FCD58631033}"/>
              </a:ext>
            </a:extLst>
          </p:cNvPr>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FE44675E-9825-122C-39AE-9BF5EE953627}"/>
              </a:ext>
            </a:extLst>
          </p:cNvPr>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3735BEE0-552D-754D-3227-85A28B625D1A}"/>
              </a:ext>
            </a:extLst>
          </p:cNvPr>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1871">
                <a:solidFill>
                  <a:schemeClr val="tx1">
                    <a:tint val="82000"/>
                  </a:schemeClr>
                </a:solidFill>
              </a:defRPr>
            </a:lvl1pPr>
          </a:lstStyle>
          <a:p>
            <a:fld id="{23209ABE-BB7E-4227-A19B-0DF3947871F4}" type="datetimeFigureOut">
              <a:rPr lang="en-GB" smtClean="0"/>
              <a:t>19/06/2024</a:t>
            </a:fld>
            <a:endParaRPr lang="en-GB"/>
          </a:p>
        </p:txBody>
      </p:sp>
      <p:sp>
        <p:nvSpPr>
          <p:cNvPr id="5" name="页脚占位符 4">
            <a:extLst>
              <a:ext uri="{FF2B5EF4-FFF2-40B4-BE49-F238E27FC236}">
                <a16:creationId xmlns:a16="http://schemas.microsoft.com/office/drawing/2014/main" id="{C9977A47-877F-8BD0-0D1B-C5B0E698C8EC}"/>
              </a:ext>
            </a:extLst>
          </p:cNvPr>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1871">
                <a:solidFill>
                  <a:schemeClr val="tx1">
                    <a:tint val="82000"/>
                  </a:schemeClr>
                </a:solidFill>
              </a:defRPr>
            </a:lvl1pPr>
          </a:lstStyle>
          <a:p>
            <a:endParaRPr lang="en-GB"/>
          </a:p>
        </p:txBody>
      </p:sp>
      <p:sp>
        <p:nvSpPr>
          <p:cNvPr id="6" name="灯片编号占位符 5">
            <a:extLst>
              <a:ext uri="{FF2B5EF4-FFF2-40B4-BE49-F238E27FC236}">
                <a16:creationId xmlns:a16="http://schemas.microsoft.com/office/drawing/2014/main" id="{690CA5A9-0103-AC7A-B28D-F21D6B5CDAAF}"/>
              </a:ext>
            </a:extLst>
          </p:cNvPr>
          <p:cNvSpPr>
            <a:spLocks noGrp="1"/>
          </p:cNvSpPr>
          <p:nvPr>
            <p:ph type="sldNum" sz="quarter" idx="4"/>
          </p:nvPr>
        </p:nvSpPr>
        <p:spPr>
          <a:xfrm>
            <a:off x="5339021" y="9909729"/>
            <a:ext cx="1700927" cy="569240"/>
          </a:xfrm>
          <a:prstGeom prst="rect">
            <a:avLst/>
          </a:prstGeom>
        </p:spPr>
        <p:txBody>
          <a:bodyPr vert="horz" lIns="91440" tIns="45720" rIns="91440" bIns="45720" rtlCol="0" anchor="ctr"/>
          <a:lstStyle>
            <a:lvl1pPr algn="r">
              <a:defRPr sz="1871">
                <a:solidFill>
                  <a:schemeClr val="tx1">
                    <a:tint val="82000"/>
                  </a:schemeClr>
                </a:solidFill>
              </a:defRPr>
            </a:lvl1pPr>
          </a:lstStyle>
          <a:p>
            <a:fld id="{F9C647A2-C7F1-4051-AB41-F69809CCBFD1}" type="slidenum">
              <a:rPr lang="en-GB" smtClean="0"/>
              <a:t>‹#›</a:t>
            </a:fld>
            <a:endParaRPr lang="en-GB"/>
          </a:p>
        </p:txBody>
      </p:sp>
    </p:spTree>
    <p:extLst>
      <p:ext uri="{BB962C8B-B14F-4D97-AF65-F5344CB8AC3E}">
        <p14:creationId xmlns:p14="http://schemas.microsoft.com/office/powerpoint/2010/main" val="295461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C0DE32F-638F-34FF-E2D8-558A26180F8C}"/>
              </a:ext>
            </a:extLst>
          </p:cNvPr>
          <p:cNvSpPr txBox="1"/>
          <p:nvPr/>
        </p:nvSpPr>
        <p:spPr>
          <a:xfrm>
            <a:off x="639353" y="3113190"/>
            <a:ext cx="6351578" cy="1754326"/>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观测云：打造新时代的一体化系统可观测平台</a:t>
            </a:r>
            <a:endParaRPr lang="en-GB" sz="3200" dirty="0">
              <a:solidFill>
                <a:schemeClr val="bg1"/>
              </a:solidFill>
              <a:latin typeface="微软雅黑" panose="020B0503020204020204" pitchFamily="34" charset="-122"/>
              <a:ea typeface="微软雅黑" panose="020B0503020204020204" pitchFamily="34" charset="-122"/>
            </a:endParaRPr>
          </a:p>
          <a:p>
            <a:pPr algn="ctr"/>
            <a:endParaRPr lang="zh-CN" altLang="en-US" sz="4400" b="1" dirty="0">
              <a:solidFill>
                <a:schemeClr val="bg1"/>
              </a:solidFill>
              <a:latin typeface="Arial"/>
              <a:ea typeface="微软雅黑"/>
              <a:cs typeface="方正光辉特粗简体" panose="03000509000000000000" pitchFamily="65" charset="-122"/>
              <a:sym typeface="Arial"/>
            </a:endParaRPr>
          </a:p>
        </p:txBody>
      </p:sp>
      <p:sp>
        <p:nvSpPr>
          <p:cNvPr id="7" name="矩形 6">
            <a:extLst>
              <a:ext uri="{FF2B5EF4-FFF2-40B4-BE49-F238E27FC236}">
                <a16:creationId xmlns:a16="http://schemas.microsoft.com/office/drawing/2014/main" id="{B5C07B19-E773-BD91-DFDA-C43C28911BDD}"/>
              </a:ext>
            </a:extLst>
          </p:cNvPr>
          <p:cNvSpPr/>
          <p:nvPr/>
        </p:nvSpPr>
        <p:spPr>
          <a:xfrm>
            <a:off x="285491" y="5046396"/>
            <a:ext cx="7003230" cy="830997"/>
          </a:xfrm>
          <a:prstGeom prst="rect">
            <a:avLst/>
          </a:prstGeom>
        </p:spPr>
        <p:txBody>
          <a:bodyPr wrap="square">
            <a:spAutoFit/>
          </a:bodyPr>
          <a:lstStyle/>
          <a:p>
            <a:pPr algn="ctr"/>
            <a:r>
              <a:rPr lang="en-GB" altLang="zh-CN" sz="2400" b="0" i="0" dirty="0" err="1">
                <a:solidFill>
                  <a:srgbClr val="4D4D4D"/>
                </a:solidFill>
                <a:effectLst/>
                <a:latin typeface="Arial"/>
                <a:ea typeface="微软雅黑"/>
                <a:sym typeface="Arial"/>
              </a:rPr>
              <a:t>Guance</a:t>
            </a:r>
            <a:r>
              <a:rPr lang="en-GB" altLang="zh-CN" sz="2400" b="0" i="0" dirty="0">
                <a:solidFill>
                  <a:srgbClr val="4D4D4D"/>
                </a:solidFill>
                <a:effectLst/>
                <a:latin typeface="Arial"/>
                <a:ea typeface="微软雅黑"/>
                <a:sym typeface="Arial"/>
              </a:rPr>
              <a:t> Cloud: Building an integrated system observability platform for the new era</a:t>
            </a:r>
            <a:endParaRPr lang="en-US" altLang="zh-CN" sz="2400" b="0" i="0" dirty="0">
              <a:solidFill>
                <a:srgbClr val="4D4D4D"/>
              </a:solidFill>
              <a:effectLst/>
              <a:latin typeface="Arial"/>
              <a:ea typeface="微软雅黑"/>
              <a:sym typeface="Arial"/>
            </a:endParaRPr>
          </a:p>
        </p:txBody>
      </p:sp>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grpSp>
        <p:nvGrpSpPr>
          <p:cNvPr id="13" name="组合 12">
            <a:extLst>
              <a:ext uri="{FF2B5EF4-FFF2-40B4-BE49-F238E27FC236}">
                <a16:creationId xmlns:a16="http://schemas.microsoft.com/office/drawing/2014/main" id="{13D67E78-71BA-4FF3-18C2-C7E737F69DF6}"/>
              </a:ext>
            </a:extLst>
          </p:cNvPr>
          <p:cNvGrpSpPr/>
          <p:nvPr/>
        </p:nvGrpSpPr>
        <p:grpSpPr>
          <a:xfrm>
            <a:off x="1282493" y="7048378"/>
            <a:ext cx="5341926" cy="3843655"/>
            <a:chOff x="166688" y="1177925"/>
            <a:chExt cx="4537075" cy="4059238"/>
          </a:xfrm>
        </p:grpSpPr>
        <p:grpSp>
          <p:nvGrpSpPr>
            <p:cNvPr id="14" name="组合 13">
              <a:extLst>
                <a:ext uri="{FF2B5EF4-FFF2-40B4-BE49-F238E27FC236}">
                  <a16:creationId xmlns:a16="http://schemas.microsoft.com/office/drawing/2014/main" id="{142C9827-8E59-D979-D513-7C60D37A9BAC}"/>
                </a:ext>
              </a:extLst>
            </p:cNvPr>
            <p:cNvGrpSpPr/>
            <p:nvPr/>
          </p:nvGrpSpPr>
          <p:grpSpPr>
            <a:xfrm>
              <a:off x="3151188" y="1673225"/>
              <a:ext cx="1552575" cy="2241551"/>
              <a:chOff x="3151188" y="1673225"/>
              <a:chExt cx="1552575" cy="2241551"/>
            </a:xfrm>
          </p:grpSpPr>
          <p:grpSp>
            <p:nvGrpSpPr>
              <p:cNvPr id="185" name="组合 184">
                <a:extLst>
                  <a:ext uri="{FF2B5EF4-FFF2-40B4-BE49-F238E27FC236}">
                    <a16:creationId xmlns:a16="http://schemas.microsoft.com/office/drawing/2014/main" id="{BFBAB471-DF4F-AD97-DE46-A334847190C7}"/>
                  </a:ext>
                </a:extLst>
              </p:cNvPr>
              <p:cNvGrpSpPr/>
              <p:nvPr/>
            </p:nvGrpSpPr>
            <p:grpSpPr>
              <a:xfrm>
                <a:off x="3151188" y="1673225"/>
                <a:ext cx="1552575" cy="2241550"/>
                <a:chOff x="3151188" y="1673225"/>
                <a:chExt cx="1552575" cy="2241550"/>
              </a:xfrm>
            </p:grpSpPr>
            <p:sp>
              <p:nvSpPr>
                <p:cNvPr id="187" name="Freeform 50">
                  <a:extLst>
                    <a:ext uri="{FF2B5EF4-FFF2-40B4-BE49-F238E27FC236}">
                      <a16:creationId xmlns:a16="http://schemas.microsoft.com/office/drawing/2014/main" id="{329D97FD-D610-4EE6-DBA7-C368D5F200B7}"/>
                    </a:ext>
                  </a:extLst>
                </p:cNvPr>
                <p:cNvSpPr/>
                <p:nvPr/>
              </p:nvSpPr>
              <p:spPr bwMode="auto">
                <a:xfrm>
                  <a:off x="3187701" y="1685925"/>
                  <a:ext cx="1479550" cy="1770063"/>
                </a:xfrm>
                <a:custGeom>
                  <a:avLst/>
                  <a:gdLst>
                    <a:gd name="T0" fmla="*/ 673 w 932"/>
                    <a:gd name="T1" fmla="*/ 1115 h 1115"/>
                    <a:gd name="T2" fmla="*/ 0 w 932"/>
                    <a:gd name="T3" fmla="*/ 921 h 1115"/>
                    <a:gd name="T4" fmla="*/ 259 w 932"/>
                    <a:gd name="T5" fmla="*/ 0 h 1115"/>
                    <a:gd name="T6" fmla="*/ 932 w 932"/>
                    <a:gd name="T7" fmla="*/ 186 h 1115"/>
                    <a:gd name="T8" fmla="*/ 673 w 932"/>
                    <a:gd name="T9" fmla="*/ 1115 h 1115"/>
                  </a:gdLst>
                  <a:ahLst/>
                  <a:cxnLst>
                    <a:cxn ang="0">
                      <a:pos x="T0" y="T1"/>
                    </a:cxn>
                    <a:cxn ang="0">
                      <a:pos x="T2" y="T3"/>
                    </a:cxn>
                    <a:cxn ang="0">
                      <a:pos x="T4" y="T5"/>
                    </a:cxn>
                    <a:cxn ang="0">
                      <a:pos x="T6" y="T7"/>
                    </a:cxn>
                    <a:cxn ang="0">
                      <a:pos x="T8" y="T9"/>
                    </a:cxn>
                  </a:cxnLst>
                  <a:rect l="0" t="0" r="r" b="b"/>
                  <a:pathLst>
                    <a:path w="932" h="1115">
                      <a:moveTo>
                        <a:pt x="673" y="1115"/>
                      </a:moveTo>
                      <a:lnTo>
                        <a:pt x="0" y="921"/>
                      </a:lnTo>
                      <a:lnTo>
                        <a:pt x="259" y="0"/>
                      </a:lnTo>
                      <a:lnTo>
                        <a:pt x="932" y="186"/>
                      </a:lnTo>
                      <a:lnTo>
                        <a:pt x="673" y="1115"/>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8" name="Freeform 52">
                  <a:extLst>
                    <a:ext uri="{FF2B5EF4-FFF2-40B4-BE49-F238E27FC236}">
                      <a16:creationId xmlns:a16="http://schemas.microsoft.com/office/drawing/2014/main" id="{43CEC31F-2E3D-BD31-416E-45973BF5CD38}"/>
                    </a:ext>
                  </a:extLst>
                </p:cNvPr>
                <p:cNvSpPr/>
                <p:nvPr/>
              </p:nvSpPr>
              <p:spPr bwMode="auto">
                <a:xfrm>
                  <a:off x="3151188" y="1673225"/>
                  <a:ext cx="1552575" cy="1804988"/>
                </a:xfrm>
                <a:custGeom>
                  <a:avLst/>
                  <a:gdLst>
                    <a:gd name="T0" fmla="*/ 652 w 978"/>
                    <a:gd name="T1" fmla="*/ 1137 h 1137"/>
                    <a:gd name="T2" fmla="*/ 0 w 978"/>
                    <a:gd name="T3" fmla="*/ 900 h 1137"/>
                    <a:gd name="T4" fmla="*/ 326 w 978"/>
                    <a:gd name="T5" fmla="*/ 0 h 1137"/>
                    <a:gd name="T6" fmla="*/ 978 w 978"/>
                    <a:gd name="T7" fmla="*/ 238 h 1137"/>
                    <a:gd name="T8" fmla="*/ 652 w 978"/>
                    <a:gd name="T9" fmla="*/ 1137 h 1137"/>
                  </a:gdLst>
                  <a:ahLst/>
                  <a:cxnLst>
                    <a:cxn ang="0">
                      <a:pos x="T0" y="T1"/>
                    </a:cxn>
                    <a:cxn ang="0">
                      <a:pos x="T2" y="T3"/>
                    </a:cxn>
                    <a:cxn ang="0">
                      <a:pos x="T4" y="T5"/>
                    </a:cxn>
                    <a:cxn ang="0">
                      <a:pos x="T6" y="T7"/>
                    </a:cxn>
                    <a:cxn ang="0">
                      <a:pos x="T8" y="T9"/>
                    </a:cxn>
                  </a:cxnLst>
                  <a:rect l="0" t="0" r="r" b="b"/>
                  <a:pathLst>
                    <a:path w="978" h="1137">
                      <a:moveTo>
                        <a:pt x="652" y="1137"/>
                      </a:moveTo>
                      <a:lnTo>
                        <a:pt x="0" y="900"/>
                      </a:lnTo>
                      <a:lnTo>
                        <a:pt x="326" y="0"/>
                      </a:lnTo>
                      <a:lnTo>
                        <a:pt x="978" y="238"/>
                      </a:lnTo>
                      <a:lnTo>
                        <a:pt x="652" y="11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9" name="Freeform 53">
                  <a:extLst>
                    <a:ext uri="{FF2B5EF4-FFF2-40B4-BE49-F238E27FC236}">
                      <a16:creationId xmlns:a16="http://schemas.microsoft.com/office/drawing/2014/main" id="{850417C8-FC9E-E459-B6C8-C413A5A9F91B}"/>
                    </a:ext>
                  </a:extLst>
                </p:cNvPr>
                <p:cNvSpPr/>
                <p:nvPr/>
              </p:nvSpPr>
              <p:spPr bwMode="auto">
                <a:xfrm>
                  <a:off x="3727451" y="1816100"/>
                  <a:ext cx="447675" cy="211138"/>
                </a:xfrm>
                <a:custGeom>
                  <a:avLst/>
                  <a:gdLst>
                    <a:gd name="T0" fmla="*/ 267 w 282"/>
                    <a:gd name="T1" fmla="*/ 133 h 133"/>
                    <a:gd name="T2" fmla="*/ 0 w 282"/>
                    <a:gd name="T3" fmla="*/ 37 h 133"/>
                    <a:gd name="T4" fmla="*/ 15 w 282"/>
                    <a:gd name="T5" fmla="*/ 0 h 133"/>
                    <a:gd name="T6" fmla="*/ 282 w 282"/>
                    <a:gd name="T7" fmla="*/ 96 h 133"/>
                    <a:gd name="T8" fmla="*/ 267 w 282"/>
                    <a:gd name="T9" fmla="*/ 133 h 133"/>
                  </a:gdLst>
                  <a:ahLst/>
                  <a:cxnLst>
                    <a:cxn ang="0">
                      <a:pos x="T0" y="T1"/>
                    </a:cxn>
                    <a:cxn ang="0">
                      <a:pos x="T2" y="T3"/>
                    </a:cxn>
                    <a:cxn ang="0">
                      <a:pos x="T4" y="T5"/>
                    </a:cxn>
                    <a:cxn ang="0">
                      <a:pos x="T6" y="T7"/>
                    </a:cxn>
                    <a:cxn ang="0">
                      <a:pos x="T8" y="T9"/>
                    </a:cxn>
                  </a:cxnLst>
                  <a:rect l="0" t="0" r="r" b="b"/>
                  <a:pathLst>
                    <a:path w="282" h="133">
                      <a:moveTo>
                        <a:pt x="267" y="133"/>
                      </a:moveTo>
                      <a:lnTo>
                        <a:pt x="0" y="37"/>
                      </a:lnTo>
                      <a:lnTo>
                        <a:pt x="15" y="0"/>
                      </a:lnTo>
                      <a:lnTo>
                        <a:pt x="282" y="96"/>
                      </a:lnTo>
                      <a:lnTo>
                        <a:pt x="267" y="133"/>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0" name="Freeform 54">
                  <a:extLst>
                    <a:ext uri="{FF2B5EF4-FFF2-40B4-BE49-F238E27FC236}">
                      <a16:creationId xmlns:a16="http://schemas.microsoft.com/office/drawing/2014/main" id="{3CC84F6B-6363-907A-B899-900E0DECBF8B}"/>
                    </a:ext>
                  </a:extLst>
                </p:cNvPr>
                <p:cNvSpPr/>
                <p:nvPr/>
              </p:nvSpPr>
              <p:spPr bwMode="auto">
                <a:xfrm>
                  <a:off x="3468688" y="2546350"/>
                  <a:ext cx="552450" cy="247650"/>
                </a:xfrm>
                <a:custGeom>
                  <a:avLst/>
                  <a:gdLst>
                    <a:gd name="T0" fmla="*/ 333 w 348"/>
                    <a:gd name="T1" fmla="*/ 156 h 156"/>
                    <a:gd name="T2" fmla="*/ 0 w 348"/>
                    <a:gd name="T3" fmla="*/ 38 h 156"/>
                    <a:gd name="T4" fmla="*/ 15 w 348"/>
                    <a:gd name="T5" fmla="*/ 0 h 156"/>
                    <a:gd name="T6" fmla="*/ 348 w 348"/>
                    <a:gd name="T7" fmla="*/ 119 h 156"/>
                    <a:gd name="T8" fmla="*/ 333 w 348"/>
                    <a:gd name="T9" fmla="*/ 156 h 156"/>
                  </a:gdLst>
                  <a:ahLst/>
                  <a:cxnLst>
                    <a:cxn ang="0">
                      <a:pos x="T0" y="T1"/>
                    </a:cxn>
                    <a:cxn ang="0">
                      <a:pos x="T2" y="T3"/>
                    </a:cxn>
                    <a:cxn ang="0">
                      <a:pos x="T4" y="T5"/>
                    </a:cxn>
                    <a:cxn ang="0">
                      <a:pos x="T6" y="T7"/>
                    </a:cxn>
                    <a:cxn ang="0">
                      <a:pos x="T8" y="T9"/>
                    </a:cxn>
                  </a:cxnLst>
                  <a:rect l="0" t="0" r="r" b="b"/>
                  <a:pathLst>
                    <a:path w="348" h="156">
                      <a:moveTo>
                        <a:pt x="333" y="156"/>
                      </a:moveTo>
                      <a:lnTo>
                        <a:pt x="0" y="38"/>
                      </a:lnTo>
                      <a:lnTo>
                        <a:pt x="15" y="0"/>
                      </a:lnTo>
                      <a:lnTo>
                        <a:pt x="348" y="119"/>
                      </a:lnTo>
                      <a:lnTo>
                        <a:pt x="333" y="156"/>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1" name="Freeform 55">
                  <a:extLst>
                    <a:ext uri="{FF2B5EF4-FFF2-40B4-BE49-F238E27FC236}">
                      <a16:creationId xmlns:a16="http://schemas.microsoft.com/office/drawing/2014/main" id="{C77C334B-396B-0177-624D-52D394194DC9}"/>
                    </a:ext>
                  </a:extLst>
                </p:cNvPr>
                <p:cNvSpPr/>
                <p:nvPr/>
              </p:nvSpPr>
              <p:spPr bwMode="auto">
                <a:xfrm>
                  <a:off x="3703638" y="1922463"/>
                  <a:ext cx="800100" cy="317500"/>
                </a:xfrm>
                <a:custGeom>
                  <a:avLst/>
                  <a:gdLst>
                    <a:gd name="T0" fmla="*/ 496 w 504"/>
                    <a:gd name="T1" fmla="*/ 200 h 200"/>
                    <a:gd name="T2" fmla="*/ 0 w 504"/>
                    <a:gd name="T3" fmla="*/ 22 h 200"/>
                    <a:gd name="T4" fmla="*/ 8 w 504"/>
                    <a:gd name="T5" fmla="*/ 0 h 200"/>
                    <a:gd name="T6" fmla="*/ 504 w 504"/>
                    <a:gd name="T7" fmla="*/ 185 h 200"/>
                    <a:gd name="T8" fmla="*/ 496 w 504"/>
                    <a:gd name="T9" fmla="*/ 200 h 200"/>
                  </a:gdLst>
                  <a:ahLst/>
                  <a:cxnLst>
                    <a:cxn ang="0">
                      <a:pos x="T0" y="T1"/>
                    </a:cxn>
                    <a:cxn ang="0">
                      <a:pos x="T2" y="T3"/>
                    </a:cxn>
                    <a:cxn ang="0">
                      <a:pos x="T4" y="T5"/>
                    </a:cxn>
                    <a:cxn ang="0">
                      <a:pos x="T6" y="T7"/>
                    </a:cxn>
                    <a:cxn ang="0">
                      <a:pos x="T8" y="T9"/>
                    </a:cxn>
                  </a:cxnLst>
                  <a:rect l="0" t="0" r="r" b="b"/>
                  <a:pathLst>
                    <a:path w="504" h="200">
                      <a:moveTo>
                        <a:pt x="496" y="200"/>
                      </a:moveTo>
                      <a:lnTo>
                        <a:pt x="0" y="22"/>
                      </a:lnTo>
                      <a:lnTo>
                        <a:pt x="8" y="0"/>
                      </a:lnTo>
                      <a:lnTo>
                        <a:pt x="504" y="185"/>
                      </a:lnTo>
                      <a:lnTo>
                        <a:pt x="496" y="20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2" name="Freeform 56">
                  <a:extLst>
                    <a:ext uri="{FF2B5EF4-FFF2-40B4-BE49-F238E27FC236}">
                      <a16:creationId xmlns:a16="http://schemas.microsoft.com/office/drawing/2014/main" id="{DCA3D2E4-391B-04C7-4F41-A764C252DCA5}"/>
                    </a:ext>
                  </a:extLst>
                </p:cNvPr>
                <p:cNvSpPr/>
                <p:nvPr/>
              </p:nvSpPr>
              <p:spPr bwMode="auto">
                <a:xfrm>
                  <a:off x="3681413" y="1981200"/>
                  <a:ext cx="809625" cy="317500"/>
                </a:xfrm>
                <a:custGeom>
                  <a:avLst/>
                  <a:gdLst>
                    <a:gd name="T0" fmla="*/ 503 w 510"/>
                    <a:gd name="T1" fmla="*/ 200 h 200"/>
                    <a:gd name="T2" fmla="*/ 0 w 510"/>
                    <a:gd name="T3" fmla="*/ 22 h 200"/>
                    <a:gd name="T4" fmla="*/ 7 w 510"/>
                    <a:gd name="T5" fmla="*/ 0 h 200"/>
                    <a:gd name="T6" fmla="*/ 510 w 510"/>
                    <a:gd name="T7" fmla="*/ 178 h 200"/>
                    <a:gd name="T8" fmla="*/ 503 w 510"/>
                    <a:gd name="T9" fmla="*/ 200 h 200"/>
                  </a:gdLst>
                  <a:ahLst/>
                  <a:cxnLst>
                    <a:cxn ang="0">
                      <a:pos x="T0" y="T1"/>
                    </a:cxn>
                    <a:cxn ang="0">
                      <a:pos x="T2" y="T3"/>
                    </a:cxn>
                    <a:cxn ang="0">
                      <a:pos x="T4" y="T5"/>
                    </a:cxn>
                    <a:cxn ang="0">
                      <a:pos x="T6" y="T7"/>
                    </a:cxn>
                    <a:cxn ang="0">
                      <a:pos x="T8" y="T9"/>
                    </a:cxn>
                  </a:cxnLst>
                  <a:rect l="0" t="0" r="r" b="b"/>
                  <a:pathLst>
                    <a:path w="510" h="200">
                      <a:moveTo>
                        <a:pt x="503" y="200"/>
                      </a:moveTo>
                      <a:lnTo>
                        <a:pt x="0" y="22"/>
                      </a:lnTo>
                      <a:lnTo>
                        <a:pt x="7" y="0"/>
                      </a:lnTo>
                      <a:lnTo>
                        <a:pt x="510" y="178"/>
                      </a:lnTo>
                      <a:lnTo>
                        <a:pt x="503" y="20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3" name="Freeform 57">
                  <a:extLst>
                    <a:ext uri="{FF2B5EF4-FFF2-40B4-BE49-F238E27FC236}">
                      <a16:creationId xmlns:a16="http://schemas.microsoft.com/office/drawing/2014/main" id="{7D6FCFA2-6CDB-D974-4358-6E898848142A}"/>
                    </a:ext>
                  </a:extLst>
                </p:cNvPr>
                <p:cNvSpPr/>
                <p:nvPr/>
              </p:nvSpPr>
              <p:spPr bwMode="auto">
                <a:xfrm>
                  <a:off x="4010026" y="2311400"/>
                  <a:ext cx="411163" cy="152400"/>
                </a:xfrm>
                <a:custGeom>
                  <a:avLst/>
                  <a:gdLst>
                    <a:gd name="T0" fmla="*/ 252 w 259"/>
                    <a:gd name="T1" fmla="*/ 96 h 96"/>
                    <a:gd name="T2" fmla="*/ 0 w 259"/>
                    <a:gd name="T3" fmla="*/ 7 h 96"/>
                    <a:gd name="T4" fmla="*/ 7 w 259"/>
                    <a:gd name="T5" fmla="*/ 0 h 96"/>
                    <a:gd name="T6" fmla="*/ 259 w 259"/>
                    <a:gd name="T7" fmla="*/ 89 h 96"/>
                    <a:gd name="T8" fmla="*/ 252 w 259"/>
                    <a:gd name="T9" fmla="*/ 96 h 96"/>
                  </a:gdLst>
                  <a:ahLst/>
                  <a:cxnLst>
                    <a:cxn ang="0">
                      <a:pos x="T0" y="T1"/>
                    </a:cxn>
                    <a:cxn ang="0">
                      <a:pos x="T2" y="T3"/>
                    </a:cxn>
                    <a:cxn ang="0">
                      <a:pos x="T4" y="T5"/>
                    </a:cxn>
                    <a:cxn ang="0">
                      <a:pos x="T6" y="T7"/>
                    </a:cxn>
                    <a:cxn ang="0">
                      <a:pos x="T8" y="T9"/>
                    </a:cxn>
                  </a:cxnLst>
                  <a:rect l="0" t="0" r="r" b="b"/>
                  <a:pathLst>
                    <a:path w="259" h="96">
                      <a:moveTo>
                        <a:pt x="252" y="96"/>
                      </a:moveTo>
                      <a:lnTo>
                        <a:pt x="0" y="7"/>
                      </a:lnTo>
                      <a:lnTo>
                        <a:pt x="7" y="0"/>
                      </a:lnTo>
                      <a:lnTo>
                        <a:pt x="259" y="89"/>
                      </a:lnTo>
                      <a:lnTo>
                        <a:pt x="252" y="96"/>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4" name="Freeform 58">
                  <a:extLst>
                    <a:ext uri="{FF2B5EF4-FFF2-40B4-BE49-F238E27FC236}">
                      <a16:creationId xmlns:a16="http://schemas.microsoft.com/office/drawing/2014/main" id="{02BFCE53-E368-9DEE-8FE6-7CD90EC50A22}"/>
                    </a:ext>
                  </a:extLst>
                </p:cNvPr>
                <p:cNvSpPr/>
                <p:nvPr/>
              </p:nvSpPr>
              <p:spPr bwMode="auto">
                <a:xfrm>
                  <a:off x="3997326" y="2346325"/>
                  <a:ext cx="400050" cy="153988"/>
                </a:xfrm>
                <a:custGeom>
                  <a:avLst/>
                  <a:gdLst>
                    <a:gd name="T0" fmla="*/ 252 w 252"/>
                    <a:gd name="T1" fmla="*/ 97 h 97"/>
                    <a:gd name="T2" fmla="*/ 0 w 252"/>
                    <a:gd name="T3" fmla="*/ 7 h 97"/>
                    <a:gd name="T4" fmla="*/ 8 w 252"/>
                    <a:gd name="T5" fmla="*/ 0 h 97"/>
                    <a:gd name="T6" fmla="*/ 252 w 252"/>
                    <a:gd name="T7" fmla="*/ 89 h 97"/>
                    <a:gd name="T8" fmla="*/ 252 w 252"/>
                    <a:gd name="T9" fmla="*/ 97 h 97"/>
                  </a:gdLst>
                  <a:ahLst/>
                  <a:cxnLst>
                    <a:cxn ang="0">
                      <a:pos x="T0" y="T1"/>
                    </a:cxn>
                    <a:cxn ang="0">
                      <a:pos x="T2" y="T3"/>
                    </a:cxn>
                    <a:cxn ang="0">
                      <a:pos x="T4" y="T5"/>
                    </a:cxn>
                    <a:cxn ang="0">
                      <a:pos x="T6" y="T7"/>
                    </a:cxn>
                    <a:cxn ang="0">
                      <a:pos x="T8" y="T9"/>
                    </a:cxn>
                  </a:cxnLst>
                  <a:rect l="0" t="0" r="r" b="b"/>
                  <a:pathLst>
                    <a:path w="252" h="97">
                      <a:moveTo>
                        <a:pt x="252" y="97"/>
                      </a:moveTo>
                      <a:lnTo>
                        <a:pt x="0" y="7"/>
                      </a:lnTo>
                      <a:lnTo>
                        <a:pt x="8" y="0"/>
                      </a:lnTo>
                      <a:lnTo>
                        <a:pt x="252" y="89"/>
                      </a:lnTo>
                      <a:lnTo>
                        <a:pt x="252" y="9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5" name="Freeform 59">
                  <a:extLst>
                    <a:ext uri="{FF2B5EF4-FFF2-40B4-BE49-F238E27FC236}">
                      <a16:creationId xmlns:a16="http://schemas.microsoft.com/office/drawing/2014/main" id="{AE75704B-BAF7-43BD-53BE-CC3A6ACD456C}"/>
                    </a:ext>
                  </a:extLst>
                </p:cNvPr>
                <p:cNvSpPr/>
                <p:nvPr/>
              </p:nvSpPr>
              <p:spPr bwMode="auto">
                <a:xfrm>
                  <a:off x="3986213" y="2370138"/>
                  <a:ext cx="400050" cy="165100"/>
                </a:xfrm>
                <a:custGeom>
                  <a:avLst/>
                  <a:gdLst>
                    <a:gd name="T0" fmla="*/ 252 w 252"/>
                    <a:gd name="T1" fmla="*/ 104 h 104"/>
                    <a:gd name="T2" fmla="*/ 0 w 252"/>
                    <a:gd name="T3" fmla="*/ 15 h 104"/>
                    <a:gd name="T4" fmla="*/ 7 w 252"/>
                    <a:gd name="T5" fmla="*/ 0 h 104"/>
                    <a:gd name="T6" fmla="*/ 252 w 252"/>
                    <a:gd name="T7" fmla="*/ 97 h 104"/>
                    <a:gd name="T8" fmla="*/ 252 w 252"/>
                    <a:gd name="T9" fmla="*/ 104 h 104"/>
                  </a:gdLst>
                  <a:ahLst/>
                  <a:cxnLst>
                    <a:cxn ang="0">
                      <a:pos x="T0" y="T1"/>
                    </a:cxn>
                    <a:cxn ang="0">
                      <a:pos x="T2" y="T3"/>
                    </a:cxn>
                    <a:cxn ang="0">
                      <a:pos x="T4" y="T5"/>
                    </a:cxn>
                    <a:cxn ang="0">
                      <a:pos x="T6" y="T7"/>
                    </a:cxn>
                    <a:cxn ang="0">
                      <a:pos x="T8" y="T9"/>
                    </a:cxn>
                  </a:cxnLst>
                  <a:rect l="0" t="0" r="r" b="b"/>
                  <a:pathLst>
                    <a:path w="252" h="104">
                      <a:moveTo>
                        <a:pt x="252" y="104"/>
                      </a:moveTo>
                      <a:lnTo>
                        <a:pt x="0" y="15"/>
                      </a:lnTo>
                      <a:lnTo>
                        <a:pt x="7" y="0"/>
                      </a:lnTo>
                      <a:lnTo>
                        <a:pt x="252" y="97"/>
                      </a:lnTo>
                      <a:lnTo>
                        <a:pt x="252"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6" name="Freeform 60">
                  <a:extLst>
                    <a:ext uri="{FF2B5EF4-FFF2-40B4-BE49-F238E27FC236}">
                      <a16:creationId xmlns:a16="http://schemas.microsoft.com/office/drawing/2014/main" id="{77AD5E42-6779-AD0E-EDC2-2BBE471E1D12}"/>
                    </a:ext>
                  </a:extLst>
                </p:cNvPr>
                <p:cNvSpPr/>
                <p:nvPr/>
              </p:nvSpPr>
              <p:spPr bwMode="auto">
                <a:xfrm>
                  <a:off x="3975101" y="2405063"/>
                  <a:ext cx="398463" cy="165100"/>
                </a:xfrm>
                <a:custGeom>
                  <a:avLst/>
                  <a:gdLst>
                    <a:gd name="T0" fmla="*/ 251 w 251"/>
                    <a:gd name="T1" fmla="*/ 104 h 104"/>
                    <a:gd name="T2" fmla="*/ 0 w 251"/>
                    <a:gd name="T3" fmla="*/ 15 h 104"/>
                    <a:gd name="T4" fmla="*/ 7 w 251"/>
                    <a:gd name="T5" fmla="*/ 0 h 104"/>
                    <a:gd name="T6" fmla="*/ 251 w 251"/>
                    <a:gd name="T7" fmla="*/ 97 h 104"/>
                    <a:gd name="T8" fmla="*/ 251 w 251"/>
                    <a:gd name="T9" fmla="*/ 104 h 104"/>
                  </a:gdLst>
                  <a:ahLst/>
                  <a:cxnLst>
                    <a:cxn ang="0">
                      <a:pos x="T0" y="T1"/>
                    </a:cxn>
                    <a:cxn ang="0">
                      <a:pos x="T2" y="T3"/>
                    </a:cxn>
                    <a:cxn ang="0">
                      <a:pos x="T4" y="T5"/>
                    </a:cxn>
                    <a:cxn ang="0">
                      <a:pos x="T6" y="T7"/>
                    </a:cxn>
                    <a:cxn ang="0">
                      <a:pos x="T8" y="T9"/>
                    </a:cxn>
                  </a:cxnLst>
                  <a:rect l="0" t="0" r="r" b="b"/>
                  <a:pathLst>
                    <a:path w="251" h="104">
                      <a:moveTo>
                        <a:pt x="251" y="104"/>
                      </a:moveTo>
                      <a:lnTo>
                        <a:pt x="0" y="15"/>
                      </a:lnTo>
                      <a:lnTo>
                        <a:pt x="7" y="0"/>
                      </a:lnTo>
                      <a:lnTo>
                        <a:pt x="251" y="97"/>
                      </a:lnTo>
                      <a:lnTo>
                        <a:pt x="251"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7" name="Freeform 61">
                  <a:extLst>
                    <a:ext uri="{FF2B5EF4-FFF2-40B4-BE49-F238E27FC236}">
                      <a16:creationId xmlns:a16="http://schemas.microsoft.com/office/drawing/2014/main" id="{903251E8-16B9-3802-44A5-19D858C245DC}"/>
                    </a:ext>
                  </a:extLst>
                </p:cNvPr>
                <p:cNvSpPr/>
                <p:nvPr/>
              </p:nvSpPr>
              <p:spPr bwMode="auto">
                <a:xfrm>
                  <a:off x="4021138" y="2239963"/>
                  <a:ext cx="247650" cy="117475"/>
                </a:xfrm>
                <a:custGeom>
                  <a:avLst/>
                  <a:gdLst>
                    <a:gd name="T0" fmla="*/ 148 w 156"/>
                    <a:gd name="T1" fmla="*/ 74 h 74"/>
                    <a:gd name="T2" fmla="*/ 0 w 156"/>
                    <a:gd name="T3" fmla="*/ 22 h 74"/>
                    <a:gd name="T4" fmla="*/ 8 w 156"/>
                    <a:gd name="T5" fmla="*/ 0 h 74"/>
                    <a:gd name="T6" fmla="*/ 156 w 156"/>
                    <a:gd name="T7" fmla="*/ 52 h 74"/>
                    <a:gd name="T8" fmla="*/ 148 w 156"/>
                    <a:gd name="T9" fmla="*/ 74 h 74"/>
                  </a:gdLst>
                  <a:ahLst/>
                  <a:cxnLst>
                    <a:cxn ang="0">
                      <a:pos x="T0" y="T1"/>
                    </a:cxn>
                    <a:cxn ang="0">
                      <a:pos x="T2" y="T3"/>
                    </a:cxn>
                    <a:cxn ang="0">
                      <a:pos x="T4" y="T5"/>
                    </a:cxn>
                    <a:cxn ang="0">
                      <a:pos x="T6" y="T7"/>
                    </a:cxn>
                    <a:cxn ang="0">
                      <a:pos x="T8" y="T9"/>
                    </a:cxn>
                  </a:cxnLst>
                  <a:rect l="0" t="0" r="r" b="b"/>
                  <a:pathLst>
                    <a:path w="156" h="74">
                      <a:moveTo>
                        <a:pt x="148" y="74"/>
                      </a:moveTo>
                      <a:lnTo>
                        <a:pt x="0" y="22"/>
                      </a:lnTo>
                      <a:lnTo>
                        <a:pt x="8" y="0"/>
                      </a:lnTo>
                      <a:lnTo>
                        <a:pt x="156" y="52"/>
                      </a:lnTo>
                      <a:lnTo>
                        <a:pt x="148" y="74"/>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8" name="Freeform 62">
                  <a:extLst>
                    <a:ext uri="{FF2B5EF4-FFF2-40B4-BE49-F238E27FC236}">
                      <a16:creationId xmlns:a16="http://schemas.microsoft.com/office/drawing/2014/main" id="{F40BF182-6CD8-7D09-5823-D8BEFFAE92DD}"/>
                    </a:ext>
                  </a:extLst>
                </p:cNvPr>
                <p:cNvSpPr/>
                <p:nvPr/>
              </p:nvSpPr>
              <p:spPr bwMode="auto">
                <a:xfrm>
                  <a:off x="3551238" y="2370138"/>
                  <a:ext cx="787400" cy="306388"/>
                </a:xfrm>
                <a:custGeom>
                  <a:avLst/>
                  <a:gdLst>
                    <a:gd name="T0" fmla="*/ 496 w 496"/>
                    <a:gd name="T1" fmla="*/ 193 h 193"/>
                    <a:gd name="T2" fmla="*/ 0 w 496"/>
                    <a:gd name="T3" fmla="*/ 15 h 193"/>
                    <a:gd name="T4" fmla="*/ 0 w 496"/>
                    <a:gd name="T5" fmla="*/ 0 h 193"/>
                    <a:gd name="T6" fmla="*/ 496 w 496"/>
                    <a:gd name="T7" fmla="*/ 178 h 193"/>
                    <a:gd name="T8" fmla="*/ 496 w 496"/>
                    <a:gd name="T9" fmla="*/ 193 h 193"/>
                  </a:gdLst>
                  <a:ahLst/>
                  <a:cxnLst>
                    <a:cxn ang="0">
                      <a:pos x="T0" y="T1"/>
                    </a:cxn>
                    <a:cxn ang="0">
                      <a:pos x="T2" y="T3"/>
                    </a:cxn>
                    <a:cxn ang="0">
                      <a:pos x="T4" y="T5"/>
                    </a:cxn>
                    <a:cxn ang="0">
                      <a:pos x="T6" y="T7"/>
                    </a:cxn>
                    <a:cxn ang="0">
                      <a:pos x="T8" y="T9"/>
                    </a:cxn>
                  </a:cxnLst>
                  <a:rect l="0" t="0" r="r" b="b"/>
                  <a:pathLst>
                    <a:path w="496" h="193">
                      <a:moveTo>
                        <a:pt x="496" y="193"/>
                      </a:moveTo>
                      <a:lnTo>
                        <a:pt x="0" y="15"/>
                      </a:lnTo>
                      <a:lnTo>
                        <a:pt x="0" y="0"/>
                      </a:lnTo>
                      <a:lnTo>
                        <a:pt x="496" y="178"/>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9" name="Freeform 63">
                  <a:extLst>
                    <a:ext uri="{FF2B5EF4-FFF2-40B4-BE49-F238E27FC236}">
                      <a16:creationId xmlns:a16="http://schemas.microsoft.com/office/drawing/2014/main" id="{D51A33F9-C73A-AD45-DC6B-160AA14A3300}"/>
                    </a:ext>
                  </a:extLst>
                </p:cNvPr>
                <p:cNvSpPr/>
                <p:nvPr/>
              </p:nvSpPr>
              <p:spPr bwMode="auto">
                <a:xfrm>
                  <a:off x="3540126" y="2405063"/>
                  <a:ext cx="787400" cy="306388"/>
                </a:xfrm>
                <a:custGeom>
                  <a:avLst/>
                  <a:gdLst>
                    <a:gd name="T0" fmla="*/ 496 w 496"/>
                    <a:gd name="T1" fmla="*/ 193 h 193"/>
                    <a:gd name="T2" fmla="*/ 0 w 496"/>
                    <a:gd name="T3" fmla="*/ 15 h 193"/>
                    <a:gd name="T4" fmla="*/ 0 w 496"/>
                    <a:gd name="T5" fmla="*/ 0 h 193"/>
                    <a:gd name="T6" fmla="*/ 496 w 496"/>
                    <a:gd name="T7" fmla="*/ 179 h 193"/>
                    <a:gd name="T8" fmla="*/ 496 w 496"/>
                    <a:gd name="T9" fmla="*/ 193 h 193"/>
                  </a:gdLst>
                  <a:ahLst/>
                  <a:cxnLst>
                    <a:cxn ang="0">
                      <a:pos x="T0" y="T1"/>
                    </a:cxn>
                    <a:cxn ang="0">
                      <a:pos x="T2" y="T3"/>
                    </a:cxn>
                    <a:cxn ang="0">
                      <a:pos x="T4" y="T5"/>
                    </a:cxn>
                    <a:cxn ang="0">
                      <a:pos x="T6" y="T7"/>
                    </a:cxn>
                    <a:cxn ang="0">
                      <a:pos x="T8" y="T9"/>
                    </a:cxn>
                  </a:cxnLst>
                  <a:rect l="0" t="0" r="r" b="b"/>
                  <a:pathLst>
                    <a:path w="496" h="193">
                      <a:moveTo>
                        <a:pt x="496" y="193"/>
                      </a:moveTo>
                      <a:lnTo>
                        <a:pt x="0" y="15"/>
                      </a:lnTo>
                      <a:lnTo>
                        <a:pt x="0" y="0"/>
                      </a:lnTo>
                      <a:lnTo>
                        <a:pt x="496" y="179"/>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0" name="Freeform 64">
                  <a:extLst>
                    <a:ext uri="{FF2B5EF4-FFF2-40B4-BE49-F238E27FC236}">
                      <a16:creationId xmlns:a16="http://schemas.microsoft.com/office/drawing/2014/main" id="{18E7C41F-369E-47B6-1573-D42772DA95D1}"/>
                    </a:ext>
                  </a:extLst>
                </p:cNvPr>
                <p:cNvSpPr/>
                <p:nvPr/>
              </p:nvSpPr>
              <p:spPr bwMode="auto">
                <a:xfrm>
                  <a:off x="3562351" y="2335213"/>
                  <a:ext cx="788988" cy="306388"/>
                </a:xfrm>
                <a:custGeom>
                  <a:avLst/>
                  <a:gdLst>
                    <a:gd name="T0" fmla="*/ 497 w 497"/>
                    <a:gd name="T1" fmla="*/ 193 h 193"/>
                    <a:gd name="T2" fmla="*/ 0 w 497"/>
                    <a:gd name="T3" fmla="*/ 14 h 193"/>
                    <a:gd name="T4" fmla="*/ 0 w 497"/>
                    <a:gd name="T5" fmla="*/ 0 h 193"/>
                    <a:gd name="T6" fmla="*/ 497 w 497"/>
                    <a:gd name="T7" fmla="*/ 178 h 193"/>
                    <a:gd name="T8" fmla="*/ 497 w 497"/>
                    <a:gd name="T9" fmla="*/ 193 h 193"/>
                  </a:gdLst>
                  <a:ahLst/>
                  <a:cxnLst>
                    <a:cxn ang="0">
                      <a:pos x="T0" y="T1"/>
                    </a:cxn>
                    <a:cxn ang="0">
                      <a:pos x="T2" y="T3"/>
                    </a:cxn>
                    <a:cxn ang="0">
                      <a:pos x="T4" y="T5"/>
                    </a:cxn>
                    <a:cxn ang="0">
                      <a:pos x="T6" y="T7"/>
                    </a:cxn>
                    <a:cxn ang="0">
                      <a:pos x="T8" y="T9"/>
                    </a:cxn>
                  </a:cxnLst>
                  <a:rect l="0" t="0" r="r" b="b"/>
                  <a:pathLst>
                    <a:path w="497" h="193">
                      <a:moveTo>
                        <a:pt x="497" y="193"/>
                      </a:moveTo>
                      <a:lnTo>
                        <a:pt x="0" y="14"/>
                      </a:lnTo>
                      <a:lnTo>
                        <a:pt x="0" y="0"/>
                      </a:lnTo>
                      <a:lnTo>
                        <a:pt x="497" y="178"/>
                      </a:lnTo>
                      <a:lnTo>
                        <a:pt x="497"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1" name="Freeform 65">
                  <a:extLst>
                    <a:ext uri="{FF2B5EF4-FFF2-40B4-BE49-F238E27FC236}">
                      <a16:creationId xmlns:a16="http://schemas.microsoft.com/office/drawing/2014/main" id="{0A360551-EB69-4742-11A6-6F0D6EA09088}"/>
                    </a:ext>
                  </a:extLst>
                </p:cNvPr>
                <p:cNvSpPr/>
                <p:nvPr/>
              </p:nvSpPr>
              <p:spPr bwMode="auto">
                <a:xfrm>
                  <a:off x="3527426" y="2439988"/>
                  <a:ext cx="787400" cy="307975"/>
                </a:xfrm>
                <a:custGeom>
                  <a:avLst/>
                  <a:gdLst>
                    <a:gd name="T0" fmla="*/ 496 w 496"/>
                    <a:gd name="T1" fmla="*/ 194 h 194"/>
                    <a:gd name="T2" fmla="*/ 0 w 496"/>
                    <a:gd name="T3" fmla="*/ 8 h 194"/>
                    <a:gd name="T4" fmla="*/ 0 w 496"/>
                    <a:gd name="T5" fmla="*/ 0 h 194"/>
                    <a:gd name="T6" fmla="*/ 496 w 496"/>
                    <a:gd name="T7" fmla="*/ 179 h 194"/>
                    <a:gd name="T8" fmla="*/ 496 w 496"/>
                    <a:gd name="T9" fmla="*/ 194 h 194"/>
                  </a:gdLst>
                  <a:ahLst/>
                  <a:cxnLst>
                    <a:cxn ang="0">
                      <a:pos x="T0" y="T1"/>
                    </a:cxn>
                    <a:cxn ang="0">
                      <a:pos x="T2" y="T3"/>
                    </a:cxn>
                    <a:cxn ang="0">
                      <a:pos x="T4" y="T5"/>
                    </a:cxn>
                    <a:cxn ang="0">
                      <a:pos x="T6" y="T7"/>
                    </a:cxn>
                    <a:cxn ang="0">
                      <a:pos x="T8" y="T9"/>
                    </a:cxn>
                  </a:cxnLst>
                  <a:rect l="0" t="0" r="r" b="b"/>
                  <a:pathLst>
                    <a:path w="496" h="194">
                      <a:moveTo>
                        <a:pt x="496" y="194"/>
                      </a:moveTo>
                      <a:lnTo>
                        <a:pt x="0" y="8"/>
                      </a:lnTo>
                      <a:lnTo>
                        <a:pt x="0" y="0"/>
                      </a:lnTo>
                      <a:lnTo>
                        <a:pt x="496" y="179"/>
                      </a:lnTo>
                      <a:lnTo>
                        <a:pt x="496" y="19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2" name="Freeform 66">
                  <a:extLst>
                    <a:ext uri="{FF2B5EF4-FFF2-40B4-BE49-F238E27FC236}">
                      <a16:creationId xmlns:a16="http://schemas.microsoft.com/office/drawing/2014/main" id="{E0708D79-6A85-9846-2318-18596AAD6686}"/>
                    </a:ext>
                  </a:extLst>
                </p:cNvPr>
                <p:cNvSpPr/>
                <p:nvPr/>
              </p:nvSpPr>
              <p:spPr bwMode="auto">
                <a:xfrm>
                  <a:off x="3516313" y="2476500"/>
                  <a:ext cx="787400" cy="306388"/>
                </a:xfrm>
                <a:custGeom>
                  <a:avLst/>
                  <a:gdLst>
                    <a:gd name="T0" fmla="*/ 489 w 496"/>
                    <a:gd name="T1" fmla="*/ 193 h 193"/>
                    <a:gd name="T2" fmla="*/ 0 w 496"/>
                    <a:gd name="T3" fmla="*/ 7 h 193"/>
                    <a:gd name="T4" fmla="*/ 0 w 496"/>
                    <a:gd name="T5" fmla="*/ 0 h 193"/>
                    <a:gd name="T6" fmla="*/ 496 w 496"/>
                    <a:gd name="T7" fmla="*/ 178 h 193"/>
                    <a:gd name="T8" fmla="*/ 489 w 496"/>
                    <a:gd name="T9" fmla="*/ 193 h 193"/>
                  </a:gdLst>
                  <a:ahLst/>
                  <a:cxnLst>
                    <a:cxn ang="0">
                      <a:pos x="T0" y="T1"/>
                    </a:cxn>
                    <a:cxn ang="0">
                      <a:pos x="T2" y="T3"/>
                    </a:cxn>
                    <a:cxn ang="0">
                      <a:pos x="T4" y="T5"/>
                    </a:cxn>
                    <a:cxn ang="0">
                      <a:pos x="T6" y="T7"/>
                    </a:cxn>
                    <a:cxn ang="0">
                      <a:pos x="T8" y="T9"/>
                    </a:cxn>
                  </a:cxnLst>
                  <a:rect l="0" t="0" r="r" b="b"/>
                  <a:pathLst>
                    <a:path w="496" h="193">
                      <a:moveTo>
                        <a:pt x="489" y="193"/>
                      </a:moveTo>
                      <a:lnTo>
                        <a:pt x="0" y="7"/>
                      </a:lnTo>
                      <a:lnTo>
                        <a:pt x="0" y="0"/>
                      </a:lnTo>
                      <a:lnTo>
                        <a:pt x="496" y="178"/>
                      </a:lnTo>
                      <a:lnTo>
                        <a:pt x="489"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3" name="Freeform 67">
                  <a:extLst>
                    <a:ext uri="{FF2B5EF4-FFF2-40B4-BE49-F238E27FC236}">
                      <a16:creationId xmlns:a16="http://schemas.microsoft.com/office/drawing/2014/main" id="{8FD9CF52-2532-06E3-0EED-EE8F70C517AC}"/>
                    </a:ext>
                  </a:extLst>
                </p:cNvPr>
                <p:cNvSpPr/>
                <p:nvPr/>
              </p:nvSpPr>
              <p:spPr bwMode="auto">
                <a:xfrm>
                  <a:off x="3340101" y="2936875"/>
                  <a:ext cx="798513" cy="306388"/>
                </a:xfrm>
                <a:custGeom>
                  <a:avLst/>
                  <a:gdLst>
                    <a:gd name="T0" fmla="*/ 496 w 503"/>
                    <a:gd name="T1" fmla="*/ 193 h 193"/>
                    <a:gd name="T2" fmla="*/ 0 w 503"/>
                    <a:gd name="T3" fmla="*/ 7 h 193"/>
                    <a:gd name="T4" fmla="*/ 7 w 503"/>
                    <a:gd name="T5" fmla="*/ 0 h 193"/>
                    <a:gd name="T6" fmla="*/ 503 w 503"/>
                    <a:gd name="T7" fmla="*/ 178 h 193"/>
                    <a:gd name="T8" fmla="*/ 496 w 503"/>
                    <a:gd name="T9" fmla="*/ 193 h 193"/>
                  </a:gdLst>
                  <a:ahLst/>
                  <a:cxnLst>
                    <a:cxn ang="0">
                      <a:pos x="T0" y="T1"/>
                    </a:cxn>
                    <a:cxn ang="0">
                      <a:pos x="T2" y="T3"/>
                    </a:cxn>
                    <a:cxn ang="0">
                      <a:pos x="T4" y="T5"/>
                    </a:cxn>
                    <a:cxn ang="0">
                      <a:pos x="T6" y="T7"/>
                    </a:cxn>
                    <a:cxn ang="0">
                      <a:pos x="T8" y="T9"/>
                    </a:cxn>
                  </a:cxnLst>
                  <a:rect l="0" t="0" r="r" b="b"/>
                  <a:pathLst>
                    <a:path w="503" h="193">
                      <a:moveTo>
                        <a:pt x="496" y="193"/>
                      </a:moveTo>
                      <a:lnTo>
                        <a:pt x="0" y="7"/>
                      </a:lnTo>
                      <a:lnTo>
                        <a:pt x="7" y="0"/>
                      </a:lnTo>
                      <a:lnTo>
                        <a:pt x="503" y="178"/>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4" name="Freeform 68">
                  <a:extLst>
                    <a:ext uri="{FF2B5EF4-FFF2-40B4-BE49-F238E27FC236}">
                      <a16:creationId xmlns:a16="http://schemas.microsoft.com/office/drawing/2014/main" id="{AD89311B-8004-E7D4-663A-C7F17E3BA83F}"/>
                    </a:ext>
                  </a:extLst>
                </p:cNvPr>
                <p:cNvSpPr/>
                <p:nvPr/>
              </p:nvSpPr>
              <p:spPr bwMode="auto">
                <a:xfrm>
                  <a:off x="3327401" y="2971800"/>
                  <a:ext cx="800100" cy="295275"/>
                </a:xfrm>
                <a:custGeom>
                  <a:avLst/>
                  <a:gdLst>
                    <a:gd name="T0" fmla="*/ 496 w 504"/>
                    <a:gd name="T1" fmla="*/ 186 h 186"/>
                    <a:gd name="T2" fmla="*/ 0 w 504"/>
                    <a:gd name="T3" fmla="*/ 7 h 186"/>
                    <a:gd name="T4" fmla="*/ 8 w 504"/>
                    <a:gd name="T5" fmla="*/ 0 h 186"/>
                    <a:gd name="T6" fmla="*/ 504 w 504"/>
                    <a:gd name="T7" fmla="*/ 178 h 186"/>
                    <a:gd name="T8" fmla="*/ 496 w 504"/>
                    <a:gd name="T9" fmla="*/ 186 h 186"/>
                  </a:gdLst>
                  <a:ahLst/>
                  <a:cxnLst>
                    <a:cxn ang="0">
                      <a:pos x="T0" y="T1"/>
                    </a:cxn>
                    <a:cxn ang="0">
                      <a:pos x="T2" y="T3"/>
                    </a:cxn>
                    <a:cxn ang="0">
                      <a:pos x="T4" y="T5"/>
                    </a:cxn>
                    <a:cxn ang="0">
                      <a:pos x="T6" y="T7"/>
                    </a:cxn>
                    <a:cxn ang="0">
                      <a:pos x="T8" y="T9"/>
                    </a:cxn>
                  </a:cxnLst>
                  <a:rect l="0" t="0" r="r" b="b"/>
                  <a:pathLst>
                    <a:path w="504" h="186">
                      <a:moveTo>
                        <a:pt x="496" y="186"/>
                      </a:moveTo>
                      <a:lnTo>
                        <a:pt x="0" y="7"/>
                      </a:lnTo>
                      <a:lnTo>
                        <a:pt x="8" y="0"/>
                      </a:lnTo>
                      <a:lnTo>
                        <a:pt x="504" y="178"/>
                      </a:lnTo>
                      <a:lnTo>
                        <a:pt x="496" y="186"/>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5" name="Freeform 69">
                  <a:extLst>
                    <a:ext uri="{FF2B5EF4-FFF2-40B4-BE49-F238E27FC236}">
                      <a16:creationId xmlns:a16="http://schemas.microsoft.com/office/drawing/2014/main" id="{AE66CEC2-680E-661D-CE6B-1AD9CF6F657F}"/>
                    </a:ext>
                  </a:extLst>
                </p:cNvPr>
                <p:cNvSpPr/>
                <p:nvPr/>
              </p:nvSpPr>
              <p:spPr bwMode="auto">
                <a:xfrm>
                  <a:off x="3351213" y="2900363"/>
                  <a:ext cx="800100" cy="307975"/>
                </a:xfrm>
                <a:custGeom>
                  <a:avLst/>
                  <a:gdLst>
                    <a:gd name="T0" fmla="*/ 496 w 504"/>
                    <a:gd name="T1" fmla="*/ 194 h 194"/>
                    <a:gd name="T2" fmla="*/ 0 w 504"/>
                    <a:gd name="T3" fmla="*/ 15 h 194"/>
                    <a:gd name="T4" fmla="*/ 8 w 504"/>
                    <a:gd name="T5" fmla="*/ 0 h 194"/>
                    <a:gd name="T6" fmla="*/ 504 w 504"/>
                    <a:gd name="T7" fmla="*/ 179 h 194"/>
                    <a:gd name="T8" fmla="*/ 496 w 504"/>
                    <a:gd name="T9" fmla="*/ 194 h 194"/>
                  </a:gdLst>
                  <a:ahLst/>
                  <a:cxnLst>
                    <a:cxn ang="0">
                      <a:pos x="T0" y="T1"/>
                    </a:cxn>
                    <a:cxn ang="0">
                      <a:pos x="T2" y="T3"/>
                    </a:cxn>
                    <a:cxn ang="0">
                      <a:pos x="T4" y="T5"/>
                    </a:cxn>
                    <a:cxn ang="0">
                      <a:pos x="T6" y="T7"/>
                    </a:cxn>
                    <a:cxn ang="0">
                      <a:pos x="T8" y="T9"/>
                    </a:cxn>
                  </a:cxnLst>
                  <a:rect l="0" t="0" r="r" b="b"/>
                  <a:pathLst>
                    <a:path w="504" h="194">
                      <a:moveTo>
                        <a:pt x="496" y="194"/>
                      </a:moveTo>
                      <a:lnTo>
                        <a:pt x="0" y="15"/>
                      </a:lnTo>
                      <a:lnTo>
                        <a:pt x="8" y="0"/>
                      </a:lnTo>
                      <a:lnTo>
                        <a:pt x="504" y="179"/>
                      </a:lnTo>
                      <a:lnTo>
                        <a:pt x="496" y="19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6" name="Freeform 70">
                  <a:extLst>
                    <a:ext uri="{FF2B5EF4-FFF2-40B4-BE49-F238E27FC236}">
                      <a16:creationId xmlns:a16="http://schemas.microsoft.com/office/drawing/2014/main" id="{F5524AD6-CDF2-C3E2-1F9E-8E3452C42E0C}"/>
                    </a:ext>
                  </a:extLst>
                </p:cNvPr>
                <p:cNvSpPr/>
                <p:nvPr/>
              </p:nvSpPr>
              <p:spPr bwMode="auto">
                <a:xfrm>
                  <a:off x="3316288" y="2995613"/>
                  <a:ext cx="798513" cy="306388"/>
                </a:xfrm>
                <a:custGeom>
                  <a:avLst/>
                  <a:gdLst>
                    <a:gd name="T0" fmla="*/ 496 w 503"/>
                    <a:gd name="T1" fmla="*/ 193 h 193"/>
                    <a:gd name="T2" fmla="*/ 0 w 503"/>
                    <a:gd name="T3" fmla="*/ 15 h 193"/>
                    <a:gd name="T4" fmla="*/ 7 w 503"/>
                    <a:gd name="T5" fmla="*/ 0 h 193"/>
                    <a:gd name="T6" fmla="*/ 503 w 503"/>
                    <a:gd name="T7" fmla="*/ 186 h 193"/>
                    <a:gd name="T8" fmla="*/ 496 w 503"/>
                    <a:gd name="T9" fmla="*/ 193 h 193"/>
                  </a:gdLst>
                  <a:ahLst/>
                  <a:cxnLst>
                    <a:cxn ang="0">
                      <a:pos x="T0" y="T1"/>
                    </a:cxn>
                    <a:cxn ang="0">
                      <a:pos x="T2" y="T3"/>
                    </a:cxn>
                    <a:cxn ang="0">
                      <a:pos x="T4" y="T5"/>
                    </a:cxn>
                    <a:cxn ang="0">
                      <a:pos x="T6" y="T7"/>
                    </a:cxn>
                    <a:cxn ang="0">
                      <a:pos x="T8" y="T9"/>
                    </a:cxn>
                  </a:cxnLst>
                  <a:rect l="0" t="0" r="r" b="b"/>
                  <a:pathLst>
                    <a:path w="503" h="193">
                      <a:moveTo>
                        <a:pt x="496" y="193"/>
                      </a:moveTo>
                      <a:lnTo>
                        <a:pt x="0" y="15"/>
                      </a:lnTo>
                      <a:lnTo>
                        <a:pt x="7" y="0"/>
                      </a:lnTo>
                      <a:lnTo>
                        <a:pt x="503" y="186"/>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7" name="Freeform 71">
                  <a:extLst>
                    <a:ext uri="{FF2B5EF4-FFF2-40B4-BE49-F238E27FC236}">
                      <a16:creationId xmlns:a16="http://schemas.microsoft.com/office/drawing/2014/main" id="{4D99173B-D31B-215F-D1F5-F2541E4ABF16}"/>
                    </a:ext>
                  </a:extLst>
                </p:cNvPr>
                <p:cNvSpPr/>
                <p:nvPr/>
              </p:nvSpPr>
              <p:spPr bwMode="auto">
                <a:xfrm>
                  <a:off x="3305176" y="3030538"/>
                  <a:ext cx="633413" cy="247650"/>
                </a:xfrm>
                <a:custGeom>
                  <a:avLst/>
                  <a:gdLst>
                    <a:gd name="T0" fmla="*/ 392 w 399"/>
                    <a:gd name="T1" fmla="*/ 156 h 156"/>
                    <a:gd name="T2" fmla="*/ 0 w 399"/>
                    <a:gd name="T3" fmla="*/ 15 h 156"/>
                    <a:gd name="T4" fmla="*/ 7 w 399"/>
                    <a:gd name="T5" fmla="*/ 0 h 156"/>
                    <a:gd name="T6" fmla="*/ 399 w 399"/>
                    <a:gd name="T7" fmla="*/ 149 h 156"/>
                    <a:gd name="T8" fmla="*/ 392 w 399"/>
                    <a:gd name="T9" fmla="*/ 156 h 156"/>
                  </a:gdLst>
                  <a:ahLst/>
                  <a:cxnLst>
                    <a:cxn ang="0">
                      <a:pos x="T0" y="T1"/>
                    </a:cxn>
                    <a:cxn ang="0">
                      <a:pos x="T2" y="T3"/>
                    </a:cxn>
                    <a:cxn ang="0">
                      <a:pos x="T4" y="T5"/>
                    </a:cxn>
                    <a:cxn ang="0">
                      <a:pos x="T6" y="T7"/>
                    </a:cxn>
                    <a:cxn ang="0">
                      <a:pos x="T8" y="T9"/>
                    </a:cxn>
                  </a:cxnLst>
                  <a:rect l="0" t="0" r="r" b="b"/>
                  <a:pathLst>
                    <a:path w="399" h="156">
                      <a:moveTo>
                        <a:pt x="392" y="156"/>
                      </a:moveTo>
                      <a:lnTo>
                        <a:pt x="0" y="15"/>
                      </a:lnTo>
                      <a:lnTo>
                        <a:pt x="7" y="0"/>
                      </a:lnTo>
                      <a:lnTo>
                        <a:pt x="399" y="149"/>
                      </a:lnTo>
                      <a:lnTo>
                        <a:pt x="392" y="156"/>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8" name="Freeform 72">
                  <a:extLst>
                    <a:ext uri="{FF2B5EF4-FFF2-40B4-BE49-F238E27FC236}">
                      <a16:creationId xmlns:a16="http://schemas.microsoft.com/office/drawing/2014/main" id="{7C8F1A3B-3537-44CF-2963-ED1343375EF5}"/>
                    </a:ext>
                  </a:extLst>
                </p:cNvPr>
                <p:cNvSpPr/>
                <p:nvPr/>
              </p:nvSpPr>
              <p:spPr bwMode="auto">
                <a:xfrm>
                  <a:off x="3810001" y="2865438"/>
                  <a:ext cx="400050" cy="165100"/>
                </a:xfrm>
                <a:custGeom>
                  <a:avLst/>
                  <a:gdLst>
                    <a:gd name="T0" fmla="*/ 252 w 252"/>
                    <a:gd name="T1" fmla="*/ 104 h 104"/>
                    <a:gd name="T2" fmla="*/ 0 w 252"/>
                    <a:gd name="T3" fmla="*/ 15 h 104"/>
                    <a:gd name="T4" fmla="*/ 7 w 252"/>
                    <a:gd name="T5" fmla="*/ 0 h 104"/>
                    <a:gd name="T6" fmla="*/ 252 w 252"/>
                    <a:gd name="T7" fmla="*/ 89 h 104"/>
                    <a:gd name="T8" fmla="*/ 252 w 252"/>
                    <a:gd name="T9" fmla="*/ 104 h 104"/>
                  </a:gdLst>
                  <a:ahLst/>
                  <a:cxnLst>
                    <a:cxn ang="0">
                      <a:pos x="T0" y="T1"/>
                    </a:cxn>
                    <a:cxn ang="0">
                      <a:pos x="T2" y="T3"/>
                    </a:cxn>
                    <a:cxn ang="0">
                      <a:pos x="T4" y="T5"/>
                    </a:cxn>
                    <a:cxn ang="0">
                      <a:pos x="T6" y="T7"/>
                    </a:cxn>
                    <a:cxn ang="0">
                      <a:pos x="T8" y="T9"/>
                    </a:cxn>
                  </a:cxnLst>
                  <a:rect l="0" t="0" r="r" b="b"/>
                  <a:pathLst>
                    <a:path w="252" h="104">
                      <a:moveTo>
                        <a:pt x="252" y="104"/>
                      </a:moveTo>
                      <a:lnTo>
                        <a:pt x="0" y="15"/>
                      </a:lnTo>
                      <a:lnTo>
                        <a:pt x="7" y="0"/>
                      </a:lnTo>
                      <a:lnTo>
                        <a:pt x="252" y="89"/>
                      </a:lnTo>
                      <a:lnTo>
                        <a:pt x="252"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9" name="Freeform 73">
                  <a:extLst>
                    <a:ext uri="{FF2B5EF4-FFF2-40B4-BE49-F238E27FC236}">
                      <a16:creationId xmlns:a16="http://schemas.microsoft.com/office/drawing/2014/main" id="{D9F52BAC-CD15-4E74-1C2B-ED83AB386DCF}"/>
                    </a:ext>
                  </a:extLst>
                </p:cNvPr>
                <p:cNvSpPr/>
                <p:nvPr/>
              </p:nvSpPr>
              <p:spPr bwMode="auto">
                <a:xfrm>
                  <a:off x="3798888" y="2900363"/>
                  <a:ext cx="398463" cy="165100"/>
                </a:xfrm>
                <a:custGeom>
                  <a:avLst/>
                  <a:gdLst>
                    <a:gd name="T0" fmla="*/ 251 w 251"/>
                    <a:gd name="T1" fmla="*/ 104 h 104"/>
                    <a:gd name="T2" fmla="*/ 0 w 251"/>
                    <a:gd name="T3" fmla="*/ 15 h 104"/>
                    <a:gd name="T4" fmla="*/ 7 w 251"/>
                    <a:gd name="T5" fmla="*/ 0 h 104"/>
                    <a:gd name="T6" fmla="*/ 251 w 251"/>
                    <a:gd name="T7" fmla="*/ 89 h 104"/>
                    <a:gd name="T8" fmla="*/ 251 w 251"/>
                    <a:gd name="T9" fmla="*/ 104 h 104"/>
                  </a:gdLst>
                  <a:ahLst/>
                  <a:cxnLst>
                    <a:cxn ang="0">
                      <a:pos x="T0" y="T1"/>
                    </a:cxn>
                    <a:cxn ang="0">
                      <a:pos x="T2" y="T3"/>
                    </a:cxn>
                    <a:cxn ang="0">
                      <a:pos x="T4" y="T5"/>
                    </a:cxn>
                    <a:cxn ang="0">
                      <a:pos x="T6" y="T7"/>
                    </a:cxn>
                    <a:cxn ang="0">
                      <a:pos x="T8" y="T9"/>
                    </a:cxn>
                  </a:cxnLst>
                  <a:rect l="0" t="0" r="r" b="b"/>
                  <a:pathLst>
                    <a:path w="251" h="104">
                      <a:moveTo>
                        <a:pt x="251" y="104"/>
                      </a:moveTo>
                      <a:lnTo>
                        <a:pt x="0" y="15"/>
                      </a:lnTo>
                      <a:lnTo>
                        <a:pt x="7" y="0"/>
                      </a:lnTo>
                      <a:lnTo>
                        <a:pt x="251" y="89"/>
                      </a:lnTo>
                      <a:lnTo>
                        <a:pt x="251"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0" name="Freeform 74">
                  <a:extLst>
                    <a:ext uri="{FF2B5EF4-FFF2-40B4-BE49-F238E27FC236}">
                      <a16:creationId xmlns:a16="http://schemas.microsoft.com/office/drawing/2014/main" id="{0C742BEB-10CE-306F-48C1-4C2810981CF4}"/>
                    </a:ext>
                  </a:extLst>
                </p:cNvPr>
                <p:cNvSpPr/>
                <p:nvPr/>
              </p:nvSpPr>
              <p:spPr bwMode="auto">
                <a:xfrm>
                  <a:off x="3786188" y="2936875"/>
                  <a:ext cx="400050" cy="165100"/>
                </a:xfrm>
                <a:custGeom>
                  <a:avLst/>
                  <a:gdLst>
                    <a:gd name="T0" fmla="*/ 252 w 252"/>
                    <a:gd name="T1" fmla="*/ 104 h 104"/>
                    <a:gd name="T2" fmla="*/ 0 w 252"/>
                    <a:gd name="T3" fmla="*/ 14 h 104"/>
                    <a:gd name="T4" fmla="*/ 8 w 252"/>
                    <a:gd name="T5" fmla="*/ 0 h 104"/>
                    <a:gd name="T6" fmla="*/ 252 w 252"/>
                    <a:gd name="T7" fmla="*/ 89 h 104"/>
                    <a:gd name="T8" fmla="*/ 252 w 252"/>
                    <a:gd name="T9" fmla="*/ 104 h 104"/>
                  </a:gdLst>
                  <a:ahLst/>
                  <a:cxnLst>
                    <a:cxn ang="0">
                      <a:pos x="T0" y="T1"/>
                    </a:cxn>
                    <a:cxn ang="0">
                      <a:pos x="T2" y="T3"/>
                    </a:cxn>
                    <a:cxn ang="0">
                      <a:pos x="T4" y="T5"/>
                    </a:cxn>
                    <a:cxn ang="0">
                      <a:pos x="T6" y="T7"/>
                    </a:cxn>
                    <a:cxn ang="0">
                      <a:pos x="T8" y="T9"/>
                    </a:cxn>
                  </a:cxnLst>
                  <a:rect l="0" t="0" r="r" b="b"/>
                  <a:pathLst>
                    <a:path w="252" h="104">
                      <a:moveTo>
                        <a:pt x="252" y="104"/>
                      </a:moveTo>
                      <a:lnTo>
                        <a:pt x="0" y="14"/>
                      </a:lnTo>
                      <a:lnTo>
                        <a:pt x="8" y="0"/>
                      </a:lnTo>
                      <a:lnTo>
                        <a:pt x="252" y="89"/>
                      </a:lnTo>
                      <a:lnTo>
                        <a:pt x="252"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1" name="Freeform 75">
                  <a:extLst>
                    <a:ext uri="{FF2B5EF4-FFF2-40B4-BE49-F238E27FC236}">
                      <a16:creationId xmlns:a16="http://schemas.microsoft.com/office/drawing/2014/main" id="{EB771DA0-14FC-2BB7-F5B6-04D5A608DE3D}"/>
                    </a:ext>
                  </a:extLst>
                </p:cNvPr>
                <p:cNvSpPr/>
                <p:nvPr/>
              </p:nvSpPr>
              <p:spPr bwMode="auto">
                <a:xfrm>
                  <a:off x="3775076" y="2971800"/>
                  <a:ext cx="400050" cy="165100"/>
                </a:xfrm>
                <a:custGeom>
                  <a:avLst/>
                  <a:gdLst>
                    <a:gd name="T0" fmla="*/ 244 w 252"/>
                    <a:gd name="T1" fmla="*/ 104 h 104"/>
                    <a:gd name="T2" fmla="*/ 0 w 252"/>
                    <a:gd name="T3" fmla="*/ 15 h 104"/>
                    <a:gd name="T4" fmla="*/ 0 w 252"/>
                    <a:gd name="T5" fmla="*/ 0 h 104"/>
                    <a:gd name="T6" fmla="*/ 252 w 252"/>
                    <a:gd name="T7" fmla="*/ 89 h 104"/>
                    <a:gd name="T8" fmla="*/ 244 w 252"/>
                    <a:gd name="T9" fmla="*/ 104 h 104"/>
                  </a:gdLst>
                  <a:ahLst/>
                  <a:cxnLst>
                    <a:cxn ang="0">
                      <a:pos x="T0" y="T1"/>
                    </a:cxn>
                    <a:cxn ang="0">
                      <a:pos x="T2" y="T3"/>
                    </a:cxn>
                    <a:cxn ang="0">
                      <a:pos x="T4" y="T5"/>
                    </a:cxn>
                    <a:cxn ang="0">
                      <a:pos x="T6" y="T7"/>
                    </a:cxn>
                    <a:cxn ang="0">
                      <a:pos x="T8" y="T9"/>
                    </a:cxn>
                  </a:cxnLst>
                  <a:rect l="0" t="0" r="r" b="b"/>
                  <a:pathLst>
                    <a:path w="252" h="104">
                      <a:moveTo>
                        <a:pt x="244" y="104"/>
                      </a:moveTo>
                      <a:lnTo>
                        <a:pt x="0" y="15"/>
                      </a:lnTo>
                      <a:lnTo>
                        <a:pt x="0" y="0"/>
                      </a:lnTo>
                      <a:lnTo>
                        <a:pt x="252" y="89"/>
                      </a:lnTo>
                      <a:lnTo>
                        <a:pt x="244"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2" name="Freeform 76">
                  <a:extLst>
                    <a:ext uri="{FF2B5EF4-FFF2-40B4-BE49-F238E27FC236}">
                      <a16:creationId xmlns:a16="http://schemas.microsoft.com/office/drawing/2014/main" id="{68F8B69F-161F-EA1D-B949-6227FE0736CC}"/>
                    </a:ext>
                  </a:extLst>
                </p:cNvPr>
                <p:cNvSpPr/>
                <p:nvPr/>
              </p:nvSpPr>
              <p:spPr bwMode="auto">
                <a:xfrm>
                  <a:off x="3821113" y="2806700"/>
                  <a:ext cx="234950" cy="117475"/>
                </a:xfrm>
                <a:custGeom>
                  <a:avLst/>
                  <a:gdLst>
                    <a:gd name="T0" fmla="*/ 141 w 148"/>
                    <a:gd name="T1" fmla="*/ 74 h 74"/>
                    <a:gd name="T2" fmla="*/ 0 w 148"/>
                    <a:gd name="T3" fmla="*/ 22 h 74"/>
                    <a:gd name="T4" fmla="*/ 8 w 148"/>
                    <a:gd name="T5" fmla="*/ 0 h 74"/>
                    <a:gd name="T6" fmla="*/ 148 w 148"/>
                    <a:gd name="T7" fmla="*/ 52 h 74"/>
                    <a:gd name="T8" fmla="*/ 141 w 148"/>
                    <a:gd name="T9" fmla="*/ 74 h 74"/>
                  </a:gdLst>
                  <a:ahLst/>
                  <a:cxnLst>
                    <a:cxn ang="0">
                      <a:pos x="T0" y="T1"/>
                    </a:cxn>
                    <a:cxn ang="0">
                      <a:pos x="T2" y="T3"/>
                    </a:cxn>
                    <a:cxn ang="0">
                      <a:pos x="T4" y="T5"/>
                    </a:cxn>
                    <a:cxn ang="0">
                      <a:pos x="T6" y="T7"/>
                    </a:cxn>
                    <a:cxn ang="0">
                      <a:pos x="T8" y="T9"/>
                    </a:cxn>
                  </a:cxnLst>
                  <a:rect l="0" t="0" r="r" b="b"/>
                  <a:pathLst>
                    <a:path w="148" h="74">
                      <a:moveTo>
                        <a:pt x="141" y="74"/>
                      </a:moveTo>
                      <a:lnTo>
                        <a:pt x="0" y="22"/>
                      </a:lnTo>
                      <a:lnTo>
                        <a:pt x="8" y="0"/>
                      </a:lnTo>
                      <a:lnTo>
                        <a:pt x="148" y="52"/>
                      </a:lnTo>
                      <a:lnTo>
                        <a:pt x="141" y="74"/>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3" name="Freeform 77">
                  <a:extLst>
                    <a:ext uri="{FF2B5EF4-FFF2-40B4-BE49-F238E27FC236}">
                      <a16:creationId xmlns:a16="http://schemas.microsoft.com/office/drawing/2014/main" id="{1D09F13D-AD22-7C79-B429-31B82A08767C}"/>
                    </a:ext>
                  </a:extLst>
                </p:cNvPr>
                <p:cNvSpPr/>
                <p:nvPr/>
              </p:nvSpPr>
              <p:spPr bwMode="auto">
                <a:xfrm>
                  <a:off x="3786188" y="2146300"/>
                  <a:ext cx="82550" cy="106363"/>
                </a:xfrm>
                <a:custGeom>
                  <a:avLst/>
                  <a:gdLst>
                    <a:gd name="T0" fmla="*/ 7 w 7"/>
                    <a:gd name="T1" fmla="*/ 3 h 9"/>
                    <a:gd name="T2" fmla="*/ 4 w 7"/>
                    <a:gd name="T3" fmla="*/ 0 h 9"/>
                    <a:gd name="T4" fmla="*/ 0 w 7"/>
                    <a:gd name="T5" fmla="*/ 9 h 9"/>
                    <a:gd name="T6" fmla="*/ 7 w 7"/>
                    <a:gd name="T7" fmla="*/ 3 h 9"/>
                  </a:gdLst>
                  <a:ahLst/>
                  <a:cxnLst>
                    <a:cxn ang="0">
                      <a:pos x="T0" y="T1"/>
                    </a:cxn>
                    <a:cxn ang="0">
                      <a:pos x="T2" y="T3"/>
                    </a:cxn>
                    <a:cxn ang="0">
                      <a:pos x="T4" y="T5"/>
                    </a:cxn>
                    <a:cxn ang="0">
                      <a:pos x="T6" y="T7"/>
                    </a:cxn>
                  </a:cxnLst>
                  <a:rect l="0" t="0" r="r" b="b"/>
                  <a:pathLst>
                    <a:path w="7" h="9">
                      <a:moveTo>
                        <a:pt x="7" y="3"/>
                      </a:moveTo>
                      <a:cubicBezTo>
                        <a:pt x="6" y="2"/>
                        <a:pt x="5" y="1"/>
                        <a:pt x="4" y="0"/>
                      </a:cubicBezTo>
                      <a:cubicBezTo>
                        <a:pt x="0" y="9"/>
                        <a:pt x="0" y="9"/>
                        <a:pt x="0" y="9"/>
                      </a:cubicBezTo>
                      <a:lnTo>
                        <a:pt x="7" y="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4" name="Freeform 78">
                  <a:extLst>
                    <a:ext uri="{FF2B5EF4-FFF2-40B4-BE49-F238E27FC236}">
                      <a16:creationId xmlns:a16="http://schemas.microsoft.com/office/drawing/2014/main" id="{E66C597F-0A00-6185-595E-DB29527049CC}"/>
                    </a:ext>
                  </a:extLst>
                </p:cNvPr>
                <p:cNvSpPr/>
                <p:nvPr/>
              </p:nvSpPr>
              <p:spPr bwMode="auto">
                <a:xfrm>
                  <a:off x="3786188" y="2181225"/>
                  <a:ext cx="130175" cy="153988"/>
                </a:xfrm>
                <a:custGeom>
                  <a:avLst/>
                  <a:gdLst>
                    <a:gd name="T0" fmla="*/ 9 w 11"/>
                    <a:gd name="T1" fmla="*/ 10 h 13"/>
                    <a:gd name="T2" fmla="*/ 7 w 11"/>
                    <a:gd name="T3" fmla="*/ 0 h 13"/>
                    <a:gd name="T4" fmla="*/ 0 w 11"/>
                    <a:gd name="T5" fmla="*/ 6 h 13"/>
                    <a:gd name="T6" fmla="*/ 7 w 11"/>
                    <a:gd name="T7" fmla="*/ 13 h 13"/>
                    <a:gd name="T8" fmla="*/ 9 w 11"/>
                    <a:gd name="T9" fmla="*/ 10 h 13"/>
                  </a:gdLst>
                  <a:ahLst/>
                  <a:cxnLst>
                    <a:cxn ang="0">
                      <a:pos x="T0" y="T1"/>
                    </a:cxn>
                    <a:cxn ang="0">
                      <a:pos x="T2" y="T3"/>
                    </a:cxn>
                    <a:cxn ang="0">
                      <a:pos x="T4" y="T5"/>
                    </a:cxn>
                    <a:cxn ang="0">
                      <a:pos x="T6" y="T7"/>
                    </a:cxn>
                    <a:cxn ang="0">
                      <a:pos x="T8" y="T9"/>
                    </a:cxn>
                  </a:cxnLst>
                  <a:rect l="0" t="0" r="r" b="b"/>
                  <a:pathLst>
                    <a:path w="11" h="13">
                      <a:moveTo>
                        <a:pt x="9" y="10"/>
                      </a:moveTo>
                      <a:cubicBezTo>
                        <a:pt x="11" y="6"/>
                        <a:pt x="10" y="2"/>
                        <a:pt x="7" y="0"/>
                      </a:cubicBezTo>
                      <a:cubicBezTo>
                        <a:pt x="0" y="6"/>
                        <a:pt x="0" y="6"/>
                        <a:pt x="0" y="6"/>
                      </a:cubicBezTo>
                      <a:cubicBezTo>
                        <a:pt x="7" y="13"/>
                        <a:pt x="7" y="13"/>
                        <a:pt x="7" y="13"/>
                      </a:cubicBezTo>
                      <a:cubicBezTo>
                        <a:pt x="8" y="12"/>
                        <a:pt x="9" y="11"/>
                        <a:pt x="9" y="10"/>
                      </a:cubicBez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5" name="Freeform 79">
                  <a:extLst>
                    <a:ext uri="{FF2B5EF4-FFF2-40B4-BE49-F238E27FC236}">
                      <a16:creationId xmlns:a16="http://schemas.microsoft.com/office/drawing/2014/main" id="{5D5B7F91-21CA-EFC4-8753-4BC485F7D93B}"/>
                    </a:ext>
                  </a:extLst>
                </p:cNvPr>
                <p:cNvSpPr/>
                <p:nvPr/>
              </p:nvSpPr>
              <p:spPr bwMode="auto">
                <a:xfrm>
                  <a:off x="3775076" y="2252663"/>
                  <a:ext cx="93663" cy="117475"/>
                </a:xfrm>
                <a:custGeom>
                  <a:avLst/>
                  <a:gdLst>
                    <a:gd name="T0" fmla="*/ 8 w 8"/>
                    <a:gd name="T1" fmla="*/ 7 h 10"/>
                    <a:gd name="T2" fmla="*/ 1 w 8"/>
                    <a:gd name="T3" fmla="*/ 0 h 10"/>
                    <a:gd name="T4" fmla="*/ 0 w 8"/>
                    <a:gd name="T5" fmla="*/ 10 h 10"/>
                    <a:gd name="T6" fmla="*/ 8 w 8"/>
                    <a:gd name="T7" fmla="*/ 7 h 10"/>
                  </a:gdLst>
                  <a:ahLst/>
                  <a:cxnLst>
                    <a:cxn ang="0">
                      <a:pos x="T0" y="T1"/>
                    </a:cxn>
                    <a:cxn ang="0">
                      <a:pos x="T2" y="T3"/>
                    </a:cxn>
                    <a:cxn ang="0">
                      <a:pos x="T4" y="T5"/>
                    </a:cxn>
                    <a:cxn ang="0">
                      <a:pos x="T6" y="T7"/>
                    </a:cxn>
                  </a:cxnLst>
                  <a:rect l="0" t="0" r="r" b="b"/>
                  <a:pathLst>
                    <a:path w="8" h="10">
                      <a:moveTo>
                        <a:pt x="8" y="7"/>
                      </a:moveTo>
                      <a:cubicBezTo>
                        <a:pt x="1" y="0"/>
                        <a:pt x="1" y="0"/>
                        <a:pt x="1" y="0"/>
                      </a:cubicBezTo>
                      <a:cubicBezTo>
                        <a:pt x="0" y="10"/>
                        <a:pt x="0" y="10"/>
                        <a:pt x="0" y="10"/>
                      </a:cubicBezTo>
                      <a:cubicBezTo>
                        <a:pt x="3" y="10"/>
                        <a:pt x="6" y="9"/>
                        <a:pt x="8" y="7"/>
                      </a:cubicBez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6" name="Freeform 80">
                  <a:extLst>
                    <a:ext uri="{FF2B5EF4-FFF2-40B4-BE49-F238E27FC236}">
                      <a16:creationId xmlns:a16="http://schemas.microsoft.com/office/drawing/2014/main" id="{522B9FF0-6ECB-7701-A56F-4F623B365006}"/>
                    </a:ext>
                  </a:extLst>
                </p:cNvPr>
                <p:cNvSpPr/>
                <p:nvPr/>
              </p:nvSpPr>
              <p:spPr bwMode="auto">
                <a:xfrm>
                  <a:off x="3681413" y="2133600"/>
                  <a:ext cx="152400" cy="119063"/>
                </a:xfrm>
                <a:custGeom>
                  <a:avLst/>
                  <a:gdLst>
                    <a:gd name="T0" fmla="*/ 13 w 13"/>
                    <a:gd name="T1" fmla="*/ 1 h 10"/>
                    <a:gd name="T2" fmla="*/ 1 w 13"/>
                    <a:gd name="T3" fmla="*/ 7 h 10"/>
                    <a:gd name="T4" fmla="*/ 0 w 13"/>
                    <a:gd name="T5" fmla="*/ 9 h 10"/>
                    <a:gd name="T6" fmla="*/ 9 w 13"/>
                    <a:gd name="T7" fmla="*/ 10 h 10"/>
                    <a:gd name="T8" fmla="*/ 13 w 13"/>
                    <a:gd name="T9" fmla="*/ 1 h 10"/>
                  </a:gdLst>
                  <a:ahLst/>
                  <a:cxnLst>
                    <a:cxn ang="0">
                      <a:pos x="T0" y="T1"/>
                    </a:cxn>
                    <a:cxn ang="0">
                      <a:pos x="T2" y="T3"/>
                    </a:cxn>
                    <a:cxn ang="0">
                      <a:pos x="T4" y="T5"/>
                    </a:cxn>
                    <a:cxn ang="0">
                      <a:pos x="T6" y="T7"/>
                    </a:cxn>
                    <a:cxn ang="0">
                      <a:pos x="T8" y="T9"/>
                    </a:cxn>
                  </a:cxnLst>
                  <a:rect l="0" t="0" r="r" b="b"/>
                  <a:pathLst>
                    <a:path w="13" h="10">
                      <a:moveTo>
                        <a:pt x="13" y="1"/>
                      </a:moveTo>
                      <a:cubicBezTo>
                        <a:pt x="8" y="0"/>
                        <a:pt x="2" y="2"/>
                        <a:pt x="1" y="7"/>
                      </a:cubicBezTo>
                      <a:cubicBezTo>
                        <a:pt x="0" y="8"/>
                        <a:pt x="0" y="8"/>
                        <a:pt x="0" y="9"/>
                      </a:cubicBezTo>
                      <a:cubicBezTo>
                        <a:pt x="9" y="10"/>
                        <a:pt x="9" y="10"/>
                        <a:pt x="9" y="10"/>
                      </a:cubicBezTo>
                      <a:lnTo>
                        <a:pt x="13" y="1"/>
                      </a:lnTo>
                      <a:close/>
                    </a:path>
                  </a:pathLst>
                </a:custGeom>
                <a:solidFill>
                  <a:srgbClr val="79C1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7" name="Freeform 81">
                  <a:extLst>
                    <a:ext uri="{FF2B5EF4-FFF2-40B4-BE49-F238E27FC236}">
                      <a16:creationId xmlns:a16="http://schemas.microsoft.com/office/drawing/2014/main" id="{90457D26-7293-1725-E404-60C65485126C}"/>
                    </a:ext>
                  </a:extLst>
                </p:cNvPr>
                <p:cNvSpPr/>
                <p:nvPr/>
              </p:nvSpPr>
              <p:spPr bwMode="auto">
                <a:xfrm>
                  <a:off x="3681413" y="2239963"/>
                  <a:ext cx="104775" cy="130175"/>
                </a:xfrm>
                <a:custGeom>
                  <a:avLst/>
                  <a:gdLst>
                    <a:gd name="T0" fmla="*/ 9 w 9"/>
                    <a:gd name="T1" fmla="*/ 1 h 11"/>
                    <a:gd name="T2" fmla="*/ 0 w 9"/>
                    <a:gd name="T3" fmla="*/ 0 h 11"/>
                    <a:gd name="T4" fmla="*/ 6 w 9"/>
                    <a:gd name="T5" fmla="*/ 10 h 11"/>
                    <a:gd name="T6" fmla="*/ 8 w 9"/>
                    <a:gd name="T7" fmla="*/ 11 h 11"/>
                    <a:gd name="T8" fmla="*/ 9 w 9"/>
                    <a:gd name="T9" fmla="*/ 1 h 11"/>
                  </a:gdLst>
                  <a:ahLst/>
                  <a:cxnLst>
                    <a:cxn ang="0">
                      <a:pos x="T0" y="T1"/>
                    </a:cxn>
                    <a:cxn ang="0">
                      <a:pos x="T2" y="T3"/>
                    </a:cxn>
                    <a:cxn ang="0">
                      <a:pos x="T4" y="T5"/>
                    </a:cxn>
                    <a:cxn ang="0">
                      <a:pos x="T6" y="T7"/>
                    </a:cxn>
                    <a:cxn ang="0">
                      <a:pos x="T8" y="T9"/>
                    </a:cxn>
                  </a:cxnLst>
                  <a:rect l="0" t="0" r="r" b="b"/>
                  <a:pathLst>
                    <a:path w="9" h="11">
                      <a:moveTo>
                        <a:pt x="9" y="1"/>
                      </a:moveTo>
                      <a:cubicBezTo>
                        <a:pt x="0" y="0"/>
                        <a:pt x="0" y="0"/>
                        <a:pt x="0" y="0"/>
                      </a:cubicBezTo>
                      <a:cubicBezTo>
                        <a:pt x="0" y="4"/>
                        <a:pt x="2" y="9"/>
                        <a:pt x="6" y="10"/>
                      </a:cubicBezTo>
                      <a:cubicBezTo>
                        <a:pt x="7" y="10"/>
                        <a:pt x="8" y="11"/>
                        <a:pt x="8" y="11"/>
                      </a:cubicBezTo>
                      <a:lnTo>
                        <a:pt x="9" y="1"/>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8" name="Freeform 82">
                  <a:extLst>
                    <a:ext uri="{FF2B5EF4-FFF2-40B4-BE49-F238E27FC236}">
                      <a16:creationId xmlns:a16="http://schemas.microsoft.com/office/drawing/2014/main" id="{771924F9-B3B4-4BF1-DE5F-27AEC5E34468}"/>
                    </a:ext>
                  </a:extLst>
                </p:cNvPr>
                <p:cNvSpPr/>
                <p:nvPr/>
              </p:nvSpPr>
              <p:spPr bwMode="auto">
                <a:xfrm>
                  <a:off x="3609976" y="2747963"/>
                  <a:ext cx="106363" cy="200025"/>
                </a:xfrm>
                <a:custGeom>
                  <a:avLst/>
                  <a:gdLst>
                    <a:gd name="T0" fmla="*/ 0 w 67"/>
                    <a:gd name="T1" fmla="*/ 119 h 126"/>
                    <a:gd name="T2" fmla="*/ 37 w 67"/>
                    <a:gd name="T3" fmla="*/ 0 h 126"/>
                    <a:gd name="T4" fmla="*/ 67 w 67"/>
                    <a:gd name="T5" fmla="*/ 7 h 126"/>
                    <a:gd name="T6" fmla="*/ 22 w 67"/>
                    <a:gd name="T7" fmla="*/ 126 h 126"/>
                    <a:gd name="T8" fmla="*/ 0 w 67"/>
                    <a:gd name="T9" fmla="*/ 119 h 126"/>
                  </a:gdLst>
                  <a:ahLst/>
                  <a:cxnLst>
                    <a:cxn ang="0">
                      <a:pos x="T0" y="T1"/>
                    </a:cxn>
                    <a:cxn ang="0">
                      <a:pos x="T2" y="T3"/>
                    </a:cxn>
                    <a:cxn ang="0">
                      <a:pos x="T4" y="T5"/>
                    </a:cxn>
                    <a:cxn ang="0">
                      <a:pos x="T6" y="T7"/>
                    </a:cxn>
                    <a:cxn ang="0">
                      <a:pos x="T8" y="T9"/>
                    </a:cxn>
                  </a:cxnLst>
                  <a:rect l="0" t="0" r="r" b="b"/>
                  <a:pathLst>
                    <a:path w="67" h="126">
                      <a:moveTo>
                        <a:pt x="0" y="119"/>
                      </a:moveTo>
                      <a:lnTo>
                        <a:pt x="37" y="0"/>
                      </a:lnTo>
                      <a:lnTo>
                        <a:pt x="67" y="7"/>
                      </a:lnTo>
                      <a:lnTo>
                        <a:pt x="22" y="126"/>
                      </a:lnTo>
                      <a:lnTo>
                        <a:pt x="0" y="119"/>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9" name="Freeform 83">
                  <a:extLst>
                    <a:ext uri="{FF2B5EF4-FFF2-40B4-BE49-F238E27FC236}">
                      <a16:creationId xmlns:a16="http://schemas.microsoft.com/office/drawing/2014/main" id="{75470210-1B26-2EFB-B3B2-4BDCDEBB402D}"/>
                    </a:ext>
                  </a:extLst>
                </p:cNvPr>
                <p:cNvSpPr/>
                <p:nvPr/>
              </p:nvSpPr>
              <p:spPr bwMode="auto">
                <a:xfrm>
                  <a:off x="3551238" y="2771775"/>
                  <a:ext cx="82550" cy="152400"/>
                </a:xfrm>
                <a:custGeom>
                  <a:avLst/>
                  <a:gdLst>
                    <a:gd name="T0" fmla="*/ 0 w 52"/>
                    <a:gd name="T1" fmla="*/ 89 h 96"/>
                    <a:gd name="T2" fmla="*/ 30 w 52"/>
                    <a:gd name="T3" fmla="*/ 0 h 96"/>
                    <a:gd name="T4" fmla="*/ 52 w 52"/>
                    <a:gd name="T5" fmla="*/ 14 h 96"/>
                    <a:gd name="T6" fmla="*/ 22 w 52"/>
                    <a:gd name="T7" fmla="*/ 96 h 96"/>
                    <a:gd name="T8" fmla="*/ 0 w 52"/>
                    <a:gd name="T9" fmla="*/ 89 h 96"/>
                  </a:gdLst>
                  <a:ahLst/>
                  <a:cxnLst>
                    <a:cxn ang="0">
                      <a:pos x="T0" y="T1"/>
                    </a:cxn>
                    <a:cxn ang="0">
                      <a:pos x="T2" y="T3"/>
                    </a:cxn>
                    <a:cxn ang="0">
                      <a:pos x="T4" y="T5"/>
                    </a:cxn>
                    <a:cxn ang="0">
                      <a:pos x="T6" y="T7"/>
                    </a:cxn>
                    <a:cxn ang="0">
                      <a:pos x="T8" y="T9"/>
                    </a:cxn>
                  </a:cxnLst>
                  <a:rect l="0" t="0" r="r" b="b"/>
                  <a:pathLst>
                    <a:path w="52" h="96">
                      <a:moveTo>
                        <a:pt x="0" y="89"/>
                      </a:moveTo>
                      <a:lnTo>
                        <a:pt x="30" y="0"/>
                      </a:lnTo>
                      <a:lnTo>
                        <a:pt x="52" y="14"/>
                      </a:lnTo>
                      <a:lnTo>
                        <a:pt x="22" y="96"/>
                      </a:lnTo>
                      <a:lnTo>
                        <a:pt x="0" y="89"/>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0" name="Freeform 84">
                  <a:extLst>
                    <a:ext uri="{FF2B5EF4-FFF2-40B4-BE49-F238E27FC236}">
                      <a16:creationId xmlns:a16="http://schemas.microsoft.com/office/drawing/2014/main" id="{F7C093A1-5112-CD02-242A-10190A2689DF}"/>
                    </a:ext>
                  </a:extLst>
                </p:cNvPr>
                <p:cNvSpPr/>
                <p:nvPr/>
              </p:nvSpPr>
              <p:spPr bwMode="auto">
                <a:xfrm>
                  <a:off x="3492501" y="2735263"/>
                  <a:ext cx="93663" cy="165100"/>
                </a:xfrm>
                <a:custGeom>
                  <a:avLst/>
                  <a:gdLst>
                    <a:gd name="T0" fmla="*/ 0 w 59"/>
                    <a:gd name="T1" fmla="*/ 97 h 104"/>
                    <a:gd name="T2" fmla="*/ 37 w 59"/>
                    <a:gd name="T3" fmla="*/ 0 h 104"/>
                    <a:gd name="T4" fmla="*/ 59 w 59"/>
                    <a:gd name="T5" fmla="*/ 8 h 104"/>
                    <a:gd name="T6" fmla="*/ 22 w 59"/>
                    <a:gd name="T7" fmla="*/ 104 h 104"/>
                    <a:gd name="T8" fmla="*/ 0 w 59"/>
                    <a:gd name="T9" fmla="*/ 97 h 104"/>
                  </a:gdLst>
                  <a:ahLst/>
                  <a:cxnLst>
                    <a:cxn ang="0">
                      <a:pos x="T0" y="T1"/>
                    </a:cxn>
                    <a:cxn ang="0">
                      <a:pos x="T2" y="T3"/>
                    </a:cxn>
                    <a:cxn ang="0">
                      <a:pos x="T4" y="T5"/>
                    </a:cxn>
                    <a:cxn ang="0">
                      <a:pos x="T6" y="T7"/>
                    </a:cxn>
                    <a:cxn ang="0">
                      <a:pos x="T8" y="T9"/>
                    </a:cxn>
                  </a:cxnLst>
                  <a:rect l="0" t="0" r="r" b="b"/>
                  <a:pathLst>
                    <a:path w="59" h="104">
                      <a:moveTo>
                        <a:pt x="0" y="97"/>
                      </a:moveTo>
                      <a:lnTo>
                        <a:pt x="37" y="0"/>
                      </a:lnTo>
                      <a:lnTo>
                        <a:pt x="59" y="8"/>
                      </a:lnTo>
                      <a:lnTo>
                        <a:pt x="22" y="104"/>
                      </a:lnTo>
                      <a:lnTo>
                        <a:pt x="0" y="97"/>
                      </a:lnTo>
                      <a:close/>
                    </a:path>
                  </a:pathLst>
                </a:custGeom>
                <a:solidFill>
                  <a:srgbClr val="79C1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1" name="Freeform 85">
                  <a:extLst>
                    <a:ext uri="{FF2B5EF4-FFF2-40B4-BE49-F238E27FC236}">
                      <a16:creationId xmlns:a16="http://schemas.microsoft.com/office/drawing/2014/main" id="{DEF6B15D-0C34-4B5B-7F8F-1CACFF06A732}"/>
                    </a:ext>
                  </a:extLst>
                </p:cNvPr>
                <p:cNvSpPr/>
                <p:nvPr/>
              </p:nvSpPr>
              <p:spPr bwMode="auto">
                <a:xfrm>
                  <a:off x="3444876" y="2782888"/>
                  <a:ext cx="71438" cy="106363"/>
                </a:xfrm>
                <a:custGeom>
                  <a:avLst/>
                  <a:gdLst>
                    <a:gd name="T0" fmla="*/ 0 w 45"/>
                    <a:gd name="T1" fmla="*/ 59 h 67"/>
                    <a:gd name="T2" fmla="*/ 23 w 45"/>
                    <a:gd name="T3" fmla="*/ 0 h 67"/>
                    <a:gd name="T4" fmla="*/ 45 w 45"/>
                    <a:gd name="T5" fmla="*/ 7 h 67"/>
                    <a:gd name="T6" fmla="*/ 23 w 45"/>
                    <a:gd name="T7" fmla="*/ 67 h 67"/>
                    <a:gd name="T8" fmla="*/ 0 w 45"/>
                    <a:gd name="T9" fmla="*/ 59 h 67"/>
                  </a:gdLst>
                  <a:ahLst/>
                  <a:cxnLst>
                    <a:cxn ang="0">
                      <a:pos x="T0" y="T1"/>
                    </a:cxn>
                    <a:cxn ang="0">
                      <a:pos x="T2" y="T3"/>
                    </a:cxn>
                    <a:cxn ang="0">
                      <a:pos x="T4" y="T5"/>
                    </a:cxn>
                    <a:cxn ang="0">
                      <a:pos x="T6" y="T7"/>
                    </a:cxn>
                    <a:cxn ang="0">
                      <a:pos x="T8" y="T9"/>
                    </a:cxn>
                  </a:cxnLst>
                  <a:rect l="0" t="0" r="r" b="b"/>
                  <a:pathLst>
                    <a:path w="45" h="67">
                      <a:moveTo>
                        <a:pt x="0" y="59"/>
                      </a:moveTo>
                      <a:lnTo>
                        <a:pt x="23" y="0"/>
                      </a:lnTo>
                      <a:lnTo>
                        <a:pt x="45" y="7"/>
                      </a:lnTo>
                      <a:lnTo>
                        <a:pt x="23" y="67"/>
                      </a:lnTo>
                      <a:lnTo>
                        <a:pt x="0" y="59"/>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2" name="Freeform 191">
                  <a:extLst>
                    <a:ext uri="{FF2B5EF4-FFF2-40B4-BE49-F238E27FC236}">
                      <a16:creationId xmlns:a16="http://schemas.microsoft.com/office/drawing/2014/main" id="{CB7419E8-3048-63A7-4E9A-4066268635D4}"/>
                    </a:ext>
                  </a:extLst>
                </p:cNvPr>
                <p:cNvSpPr/>
                <p:nvPr/>
              </p:nvSpPr>
              <p:spPr bwMode="auto">
                <a:xfrm>
                  <a:off x="4162426" y="3136900"/>
                  <a:ext cx="130175" cy="777875"/>
                </a:xfrm>
                <a:custGeom>
                  <a:avLst/>
                  <a:gdLst>
                    <a:gd name="T0" fmla="*/ 82 w 82"/>
                    <a:gd name="T1" fmla="*/ 490 h 490"/>
                    <a:gd name="T2" fmla="*/ 45 w 82"/>
                    <a:gd name="T3" fmla="*/ 490 h 490"/>
                    <a:gd name="T4" fmla="*/ 0 w 82"/>
                    <a:gd name="T5" fmla="*/ 7 h 490"/>
                    <a:gd name="T6" fmla="*/ 37 w 82"/>
                    <a:gd name="T7" fmla="*/ 0 h 490"/>
                    <a:gd name="T8" fmla="*/ 82 w 82"/>
                    <a:gd name="T9" fmla="*/ 490 h 490"/>
                  </a:gdLst>
                  <a:ahLst/>
                  <a:cxnLst>
                    <a:cxn ang="0">
                      <a:pos x="T0" y="T1"/>
                    </a:cxn>
                    <a:cxn ang="0">
                      <a:pos x="T2" y="T3"/>
                    </a:cxn>
                    <a:cxn ang="0">
                      <a:pos x="T4" y="T5"/>
                    </a:cxn>
                    <a:cxn ang="0">
                      <a:pos x="T6" y="T7"/>
                    </a:cxn>
                    <a:cxn ang="0">
                      <a:pos x="T8" y="T9"/>
                    </a:cxn>
                  </a:cxnLst>
                  <a:rect l="0" t="0" r="r" b="b"/>
                  <a:pathLst>
                    <a:path w="82" h="490">
                      <a:moveTo>
                        <a:pt x="82" y="490"/>
                      </a:moveTo>
                      <a:lnTo>
                        <a:pt x="45" y="490"/>
                      </a:lnTo>
                      <a:lnTo>
                        <a:pt x="0" y="7"/>
                      </a:lnTo>
                      <a:lnTo>
                        <a:pt x="37" y="0"/>
                      </a:lnTo>
                      <a:lnTo>
                        <a:pt x="82" y="49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3" name="Freeform 193">
                  <a:extLst>
                    <a:ext uri="{FF2B5EF4-FFF2-40B4-BE49-F238E27FC236}">
                      <a16:creationId xmlns:a16="http://schemas.microsoft.com/office/drawing/2014/main" id="{FE23FF7C-53B0-C29A-9BA7-3BCED822D4E3}"/>
                    </a:ext>
                  </a:extLst>
                </p:cNvPr>
                <p:cNvSpPr/>
                <p:nvPr/>
              </p:nvSpPr>
              <p:spPr bwMode="auto">
                <a:xfrm>
                  <a:off x="4162426" y="3030538"/>
                  <a:ext cx="58738" cy="117475"/>
                </a:xfrm>
                <a:custGeom>
                  <a:avLst/>
                  <a:gdLst>
                    <a:gd name="T0" fmla="*/ 8 w 37"/>
                    <a:gd name="T1" fmla="*/ 0 h 74"/>
                    <a:gd name="T2" fmla="*/ 0 w 37"/>
                    <a:gd name="T3" fmla="*/ 74 h 74"/>
                    <a:gd name="T4" fmla="*/ 37 w 37"/>
                    <a:gd name="T5" fmla="*/ 67 h 74"/>
                    <a:gd name="T6" fmla="*/ 8 w 37"/>
                    <a:gd name="T7" fmla="*/ 0 h 74"/>
                  </a:gdLst>
                  <a:ahLst/>
                  <a:cxnLst>
                    <a:cxn ang="0">
                      <a:pos x="T0" y="T1"/>
                    </a:cxn>
                    <a:cxn ang="0">
                      <a:pos x="T2" y="T3"/>
                    </a:cxn>
                    <a:cxn ang="0">
                      <a:pos x="T4" y="T5"/>
                    </a:cxn>
                    <a:cxn ang="0">
                      <a:pos x="T6" y="T7"/>
                    </a:cxn>
                  </a:cxnLst>
                  <a:rect l="0" t="0" r="r" b="b"/>
                  <a:pathLst>
                    <a:path w="37" h="74">
                      <a:moveTo>
                        <a:pt x="8" y="0"/>
                      </a:moveTo>
                      <a:lnTo>
                        <a:pt x="0" y="74"/>
                      </a:lnTo>
                      <a:lnTo>
                        <a:pt x="37" y="6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sp>
            <p:nvSpPr>
              <p:cNvPr id="186" name="Freeform 192">
                <a:extLst>
                  <a:ext uri="{FF2B5EF4-FFF2-40B4-BE49-F238E27FC236}">
                    <a16:creationId xmlns:a16="http://schemas.microsoft.com/office/drawing/2014/main" id="{0806AA71-5DE1-88A6-5C17-CFE00B8A3B70}"/>
                  </a:ext>
                </a:extLst>
              </p:cNvPr>
              <p:cNvSpPr/>
              <p:nvPr/>
            </p:nvSpPr>
            <p:spPr bwMode="auto">
              <a:xfrm>
                <a:off x="4233863" y="3868738"/>
                <a:ext cx="58738" cy="46038"/>
              </a:xfrm>
              <a:custGeom>
                <a:avLst/>
                <a:gdLst>
                  <a:gd name="T0" fmla="*/ 37 w 37"/>
                  <a:gd name="T1" fmla="*/ 29 h 29"/>
                  <a:gd name="T2" fmla="*/ 0 w 37"/>
                  <a:gd name="T3" fmla="*/ 29 h 29"/>
                  <a:gd name="T4" fmla="*/ 0 w 37"/>
                  <a:gd name="T5" fmla="*/ 7 h 29"/>
                  <a:gd name="T6" fmla="*/ 37 w 37"/>
                  <a:gd name="T7" fmla="*/ 0 h 29"/>
                  <a:gd name="T8" fmla="*/ 37 w 37"/>
                  <a:gd name="T9" fmla="*/ 29 h 29"/>
                </a:gdLst>
                <a:ahLst/>
                <a:cxnLst>
                  <a:cxn ang="0">
                    <a:pos x="T0" y="T1"/>
                  </a:cxn>
                  <a:cxn ang="0">
                    <a:pos x="T2" y="T3"/>
                  </a:cxn>
                  <a:cxn ang="0">
                    <a:pos x="T4" y="T5"/>
                  </a:cxn>
                  <a:cxn ang="0">
                    <a:pos x="T6" y="T7"/>
                  </a:cxn>
                  <a:cxn ang="0">
                    <a:pos x="T8" y="T9"/>
                  </a:cxn>
                </a:cxnLst>
                <a:rect l="0" t="0" r="r" b="b"/>
                <a:pathLst>
                  <a:path w="37" h="29">
                    <a:moveTo>
                      <a:pt x="37" y="29"/>
                    </a:moveTo>
                    <a:lnTo>
                      <a:pt x="0" y="29"/>
                    </a:lnTo>
                    <a:lnTo>
                      <a:pt x="0" y="7"/>
                    </a:lnTo>
                    <a:lnTo>
                      <a:pt x="37" y="0"/>
                    </a:lnTo>
                    <a:lnTo>
                      <a:pt x="37"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5" name="组合 14">
              <a:extLst>
                <a:ext uri="{FF2B5EF4-FFF2-40B4-BE49-F238E27FC236}">
                  <a16:creationId xmlns:a16="http://schemas.microsoft.com/office/drawing/2014/main" id="{3FF95FCB-4771-7399-E724-DBD328323925}"/>
                </a:ext>
              </a:extLst>
            </p:cNvPr>
            <p:cNvGrpSpPr/>
            <p:nvPr/>
          </p:nvGrpSpPr>
          <p:grpSpPr>
            <a:xfrm>
              <a:off x="3457576" y="3608388"/>
              <a:ext cx="635000" cy="636588"/>
              <a:chOff x="3457576" y="3608388"/>
              <a:chExt cx="635000" cy="636588"/>
            </a:xfrm>
          </p:grpSpPr>
          <p:sp>
            <p:nvSpPr>
              <p:cNvPr id="179" name="Oval 5">
                <a:extLst>
                  <a:ext uri="{FF2B5EF4-FFF2-40B4-BE49-F238E27FC236}">
                    <a16:creationId xmlns:a16="http://schemas.microsoft.com/office/drawing/2014/main" id="{4DFA48A2-137F-A392-D235-865CEA514D0B}"/>
                  </a:ext>
                </a:extLst>
              </p:cNvPr>
              <p:cNvSpPr>
                <a:spLocks noChangeArrowheads="1"/>
              </p:cNvSpPr>
              <p:nvPr/>
            </p:nvSpPr>
            <p:spPr bwMode="auto">
              <a:xfrm>
                <a:off x="3457576" y="3608388"/>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0" name="Freeform 6">
                <a:extLst>
                  <a:ext uri="{FF2B5EF4-FFF2-40B4-BE49-F238E27FC236}">
                    <a16:creationId xmlns:a16="http://schemas.microsoft.com/office/drawing/2014/main" id="{63178B1E-254D-E95F-434B-216D90CCE76B}"/>
                  </a:ext>
                </a:extLst>
              </p:cNvPr>
              <p:cNvSpPr/>
              <p:nvPr/>
            </p:nvSpPr>
            <p:spPr bwMode="auto">
              <a:xfrm>
                <a:off x="3622676" y="3773488"/>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1" name="Oval 7">
                <a:extLst>
                  <a:ext uri="{FF2B5EF4-FFF2-40B4-BE49-F238E27FC236}">
                    <a16:creationId xmlns:a16="http://schemas.microsoft.com/office/drawing/2014/main" id="{86549D22-CC59-6959-89B9-2B714816F7E3}"/>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2" name="Oval 8">
                <a:extLst>
                  <a:ext uri="{FF2B5EF4-FFF2-40B4-BE49-F238E27FC236}">
                    <a16:creationId xmlns:a16="http://schemas.microsoft.com/office/drawing/2014/main" id="{B9D78D3D-54CA-1B13-6B9A-21CF4FC26815}"/>
                  </a:ext>
                </a:extLst>
              </p:cNvPr>
              <p:cNvSpPr>
                <a:spLocks noChangeArrowheads="1"/>
              </p:cNvSpPr>
              <p:nvPr/>
            </p:nvSpPr>
            <p:spPr bwMode="auto">
              <a:xfrm>
                <a:off x="3609976" y="3762375"/>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3" name="Freeform 9">
                <a:extLst>
                  <a:ext uri="{FF2B5EF4-FFF2-40B4-BE49-F238E27FC236}">
                    <a16:creationId xmlns:a16="http://schemas.microsoft.com/office/drawing/2014/main" id="{F2962A69-3DDC-8214-6FDF-65009D3D4A06}"/>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4" name="Freeform 10">
                <a:extLst>
                  <a:ext uri="{FF2B5EF4-FFF2-40B4-BE49-F238E27FC236}">
                    <a16:creationId xmlns:a16="http://schemas.microsoft.com/office/drawing/2014/main" id="{555935AD-45D8-ECEA-A7A8-56A3A1967394}"/>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6" name="组合 15">
              <a:extLst>
                <a:ext uri="{FF2B5EF4-FFF2-40B4-BE49-F238E27FC236}">
                  <a16:creationId xmlns:a16="http://schemas.microsoft.com/office/drawing/2014/main" id="{F26F8DA4-9CFC-9945-AABE-91E2E11E44B3}"/>
                </a:ext>
              </a:extLst>
            </p:cNvPr>
            <p:cNvGrpSpPr/>
            <p:nvPr/>
          </p:nvGrpSpPr>
          <p:grpSpPr>
            <a:xfrm>
              <a:off x="601663" y="3514725"/>
              <a:ext cx="1185863" cy="1722438"/>
              <a:chOff x="601663" y="3514725"/>
              <a:chExt cx="1185863" cy="1722438"/>
            </a:xfrm>
          </p:grpSpPr>
          <p:sp>
            <p:nvSpPr>
              <p:cNvPr id="171" name="Freeform 11">
                <a:extLst>
                  <a:ext uri="{FF2B5EF4-FFF2-40B4-BE49-F238E27FC236}">
                    <a16:creationId xmlns:a16="http://schemas.microsoft.com/office/drawing/2014/main" id="{0DB1AEC6-E795-B8F8-78EB-DC20918CD03C}"/>
                  </a:ext>
                </a:extLst>
              </p:cNvPr>
              <p:cNvSpPr/>
              <p:nvPr/>
            </p:nvSpPr>
            <p:spPr bwMode="auto">
              <a:xfrm>
                <a:off x="1271588" y="3597275"/>
                <a:ext cx="515938" cy="482600"/>
              </a:xfrm>
              <a:custGeom>
                <a:avLst/>
                <a:gdLst>
                  <a:gd name="T0" fmla="*/ 3 w 44"/>
                  <a:gd name="T1" fmla="*/ 29 h 41"/>
                  <a:gd name="T2" fmla="*/ 1 w 44"/>
                  <a:gd name="T3" fmla="*/ 26 h 41"/>
                  <a:gd name="T4" fmla="*/ 1 w 44"/>
                  <a:gd name="T5" fmla="*/ 22 h 41"/>
                  <a:gd name="T6" fmla="*/ 13 w 44"/>
                  <a:gd name="T7" fmla="*/ 0 h 41"/>
                  <a:gd name="T8" fmla="*/ 44 w 44"/>
                  <a:gd name="T9" fmla="*/ 17 h 41"/>
                  <a:gd name="T10" fmla="*/ 33 w 44"/>
                  <a:gd name="T11" fmla="*/ 39 h 41"/>
                  <a:gd name="T12" fmla="*/ 30 w 44"/>
                  <a:gd name="T13" fmla="*/ 41 h 41"/>
                  <a:gd name="T14" fmla="*/ 26 w 44"/>
                  <a:gd name="T15" fmla="*/ 41 h 41"/>
                  <a:gd name="T16" fmla="*/ 3 w 44"/>
                  <a:gd name="T1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1">
                    <a:moveTo>
                      <a:pt x="3" y="29"/>
                    </a:moveTo>
                    <a:cubicBezTo>
                      <a:pt x="2" y="28"/>
                      <a:pt x="1" y="27"/>
                      <a:pt x="1" y="26"/>
                    </a:cubicBezTo>
                    <a:cubicBezTo>
                      <a:pt x="0" y="25"/>
                      <a:pt x="1" y="23"/>
                      <a:pt x="1" y="22"/>
                    </a:cubicBezTo>
                    <a:cubicBezTo>
                      <a:pt x="13" y="0"/>
                      <a:pt x="13" y="0"/>
                      <a:pt x="13" y="0"/>
                    </a:cubicBezTo>
                    <a:cubicBezTo>
                      <a:pt x="44" y="17"/>
                      <a:pt x="44" y="17"/>
                      <a:pt x="44" y="17"/>
                    </a:cubicBezTo>
                    <a:cubicBezTo>
                      <a:pt x="33" y="39"/>
                      <a:pt x="33" y="39"/>
                      <a:pt x="33" y="39"/>
                    </a:cubicBezTo>
                    <a:cubicBezTo>
                      <a:pt x="33" y="40"/>
                      <a:pt x="31" y="41"/>
                      <a:pt x="30" y="41"/>
                    </a:cubicBezTo>
                    <a:cubicBezTo>
                      <a:pt x="29" y="41"/>
                      <a:pt x="27" y="41"/>
                      <a:pt x="26" y="41"/>
                    </a:cubicBezTo>
                    <a:lnTo>
                      <a:pt x="3"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2" name="Freeform 12">
                <a:extLst>
                  <a:ext uri="{FF2B5EF4-FFF2-40B4-BE49-F238E27FC236}">
                    <a16:creationId xmlns:a16="http://schemas.microsoft.com/office/drawing/2014/main" id="{0DDCC1AB-A5FF-768A-6424-4D639EEEF8FC}"/>
                  </a:ext>
                </a:extLst>
              </p:cNvPr>
              <p:cNvSpPr/>
              <p:nvPr/>
            </p:nvSpPr>
            <p:spPr bwMode="auto">
              <a:xfrm>
                <a:off x="1235076" y="3927475"/>
                <a:ext cx="341313" cy="317500"/>
              </a:xfrm>
              <a:custGeom>
                <a:avLst/>
                <a:gdLst>
                  <a:gd name="T0" fmla="*/ 0 w 215"/>
                  <a:gd name="T1" fmla="*/ 119 h 200"/>
                  <a:gd name="T2" fmla="*/ 67 w 215"/>
                  <a:gd name="T3" fmla="*/ 0 h 200"/>
                  <a:gd name="T4" fmla="*/ 215 w 215"/>
                  <a:gd name="T5" fmla="*/ 74 h 200"/>
                  <a:gd name="T6" fmla="*/ 149 w 215"/>
                  <a:gd name="T7" fmla="*/ 200 h 200"/>
                  <a:gd name="T8" fmla="*/ 0 w 215"/>
                  <a:gd name="T9" fmla="*/ 119 h 200"/>
                </a:gdLst>
                <a:ahLst/>
                <a:cxnLst>
                  <a:cxn ang="0">
                    <a:pos x="T0" y="T1"/>
                  </a:cxn>
                  <a:cxn ang="0">
                    <a:pos x="T2" y="T3"/>
                  </a:cxn>
                  <a:cxn ang="0">
                    <a:pos x="T4" y="T5"/>
                  </a:cxn>
                  <a:cxn ang="0">
                    <a:pos x="T6" y="T7"/>
                  </a:cxn>
                  <a:cxn ang="0">
                    <a:pos x="T8" y="T9"/>
                  </a:cxn>
                </a:cxnLst>
                <a:rect l="0" t="0" r="r" b="b"/>
                <a:pathLst>
                  <a:path w="215" h="200">
                    <a:moveTo>
                      <a:pt x="0" y="119"/>
                    </a:moveTo>
                    <a:lnTo>
                      <a:pt x="67" y="0"/>
                    </a:lnTo>
                    <a:lnTo>
                      <a:pt x="215" y="74"/>
                    </a:lnTo>
                    <a:lnTo>
                      <a:pt x="149" y="200"/>
                    </a:lnTo>
                    <a:lnTo>
                      <a:pt x="0"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3" name="Freeform 13">
                <a:extLst>
                  <a:ext uri="{FF2B5EF4-FFF2-40B4-BE49-F238E27FC236}">
                    <a16:creationId xmlns:a16="http://schemas.microsoft.com/office/drawing/2014/main" id="{AD5CD00F-2960-5C56-D39D-96E9F52F3D55}"/>
                  </a:ext>
                </a:extLst>
              </p:cNvPr>
              <p:cNvSpPr/>
              <p:nvPr/>
            </p:nvSpPr>
            <p:spPr bwMode="auto">
              <a:xfrm>
                <a:off x="1212851" y="4010025"/>
                <a:ext cx="339725" cy="234950"/>
              </a:xfrm>
              <a:custGeom>
                <a:avLst/>
                <a:gdLst>
                  <a:gd name="T0" fmla="*/ 0 w 214"/>
                  <a:gd name="T1" fmla="*/ 52 h 148"/>
                  <a:gd name="T2" fmla="*/ 29 w 214"/>
                  <a:gd name="T3" fmla="*/ 0 h 148"/>
                  <a:gd name="T4" fmla="*/ 214 w 214"/>
                  <a:gd name="T5" fmla="*/ 96 h 148"/>
                  <a:gd name="T6" fmla="*/ 185 w 214"/>
                  <a:gd name="T7" fmla="*/ 148 h 148"/>
                  <a:gd name="T8" fmla="*/ 0 w 214"/>
                  <a:gd name="T9" fmla="*/ 52 h 148"/>
                </a:gdLst>
                <a:ahLst/>
                <a:cxnLst>
                  <a:cxn ang="0">
                    <a:pos x="T0" y="T1"/>
                  </a:cxn>
                  <a:cxn ang="0">
                    <a:pos x="T2" y="T3"/>
                  </a:cxn>
                  <a:cxn ang="0">
                    <a:pos x="T4" y="T5"/>
                  </a:cxn>
                  <a:cxn ang="0">
                    <a:pos x="T6" y="T7"/>
                  </a:cxn>
                  <a:cxn ang="0">
                    <a:pos x="T8" y="T9"/>
                  </a:cxn>
                </a:cxnLst>
                <a:rect l="0" t="0" r="r" b="b"/>
                <a:pathLst>
                  <a:path w="214" h="148">
                    <a:moveTo>
                      <a:pt x="0" y="52"/>
                    </a:moveTo>
                    <a:lnTo>
                      <a:pt x="29" y="0"/>
                    </a:lnTo>
                    <a:lnTo>
                      <a:pt x="214" y="96"/>
                    </a:lnTo>
                    <a:lnTo>
                      <a:pt x="185" y="148"/>
                    </a:lnTo>
                    <a:lnTo>
                      <a:pt x="0" y="5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4" name="Freeform 14">
                <a:extLst>
                  <a:ext uri="{FF2B5EF4-FFF2-40B4-BE49-F238E27FC236}">
                    <a16:creationId xmlns:a16="http://schemas.microsoft.com/office/drawing/2014/main" id="{ED3D163D-740F-FD43-18C0-4BF021385676}"/>
                  </a:ext>
                </a:extLst>
              </p:cNvPr>
              <p:cNvSpPr/>
              <p:nvPr/>
            </p:nvSpPr>
            <p:spPr bwMode="auto">
              <a:xfrm>
                <a:off x="601663" y="4068763"/>
                <a:ext cx="939800" cy="1168400"/>
              </a:xfrm>
              <a:custGeom>
                <a:avLst/>
                <a:gdLst>
                  <a:gd name="T0" fmla="*/ 274 w 592"/>
                  <a:gd name="T1" fmla="*/ 736 h 736"/>
                  <a:gd name="T2" fmla="*/ 592 w 592"/>
                  <a:gd name="T3" fmla="*/ 111 h 736"/>
                  <a:gd name="T4" fmla="*/ 370 w 592"/>
                  <a:gd name="T5" fmla="*/ 0 h 736"/>
                  <a:gd name="T6" fmla="*/ 0 w 592"/>
                  <a:gd name="T7" fmla="*/ 713 h 736"/>
                  <a:gd name="T8" fmla="*/ 274 w 592"/>
                  <a:gd name="T9" fmla="*/ 736 h 736"/>
                </a:gdLst>
                <a:ahLst/>
                <a:cxnLst>
                  <a:cxn ang="0">
                    <a:pos x="T0" y="T1"/>
                  </a:cxn>
                  <a:cxn ang="0">
                    <a:pos x="T2" y="T3"/>
                  </a:cxn>
                  <a:cxn ang="0">
                    <a:pos x="T4" y="T5"/>
                  </a:cxn>
                  <a:cxn ang="0">
                    <a:pos x="T6" y="T7"/>
                  </a:cxn>
                  <a:cxn ang="0">
                    <a:pos x="T8" y="T9"/>
                  </a:cxn>
                </a:cxnLst>
                <a:rect l="0" t="0" r="r" b="b"/>
                <a:pathLst>
                  <a:path w="592" h="736">
                    <a:moveTo>
                      <a:pt x="274" y="736"/>
                    </a:moveTo>
                    <a:lnTo>
                      <a:pt x="592" y="111"/>
                    </a:lnTo>
                    <a:lnTo>
                      <a:pt x="370" y="0"/>
                    </a:lnTo>
                    <a:lnTo>
                      <a:pt x="0" y="713"/>
                    </a:lnTo>
                    <a:lnTo>
                      <a:pt x="274" y="736"/>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5" name="Freeform 15">
                <a:extLst>
                  <a:ext uri="{FF2B5EF4-FFF2-40B4-BE49-F238E27FC236}">
                    <a16:creationId xmlns:a16="http://schemas.microsoft.com/office/drawing/2014/main" id="{71FC9112-A545-8AF0-ABCA-0D147A7C2DB0}"/>
                  </a:ext>
                </a:extLst>
              </p:cNvPr>
              <p:cNvSpPr/>
              <p:nvPr/>
            </p:nvSpPr>
            <p:spPr bwMode="auto">
              <a:xfrm>
                <a:off x="1189038" y="4151313"/>
                <a:ext cx="58738" cy="58738"/>
              </a:xfrm>
              <a:custGeom>
                <a:avLst/>
                <a:gdLst>
                  <a:gd name="T0" fmla="*/ 1 w 5"/>
                  <a:gd name="T1" fmla="*/ 4 h 5"/>
                  <a:gd name="T2" fmla="*/ 0 w 5"/>
                  <a:gd name="T3" fmla="*/ 1 h 5"/>
                  <a:gd name="T4" fmla="*/ 3 w 5"/>
                  <a:gd name="T5" fmla="*/ 1 h 5"/>
                  <a:gd name="T6" fmla="*/ 4 w 5"/>
                  <a:gd name="T7" fmla="*/ 3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0" y="4"/>
                      <a:pt x="0" y="3"/>
                      <a:pt x="0" y="1"/>
                    </a:cubicBezTo>
                    <a:cubicBezTo>
                      <a:pt x="1" y="0"/>
                      <a:pt x="2" y="0"/>
                      <a:pt x="3" y="1"/>
                    </a:cubicBezTo>
                    <a:cubicBezTo>
                      <a:pt x="4" y="1"/>
                      <a:pt x="5" y="2"/>
                      <a:pt x="4" y="3"/>
                    </a:cubicBezTo>
                    <a:cubicBezTo>
                      <a:pt x="4" y="5"/>
                      <a:pt x="2" y="5"/>
                      <a:pt x="1" y="4"/>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6" name="Freeform 16">
                <a:extLst>
                  <a:ext uri="{FF2B5EF4-FFF2-40B4-BE49-F238E27FC236}">
                    <a16:creationId xmlns:a16="http://schemas.microsoft.com/office/drawing/2014/main" id="{E548DC0B-D6AF-20B7-0842-43AEB8AA7F86}"/>
                  </a:ext>
                </a:extLst>
              </p:cNvPr>
              <p:cNvSpPr/>
              <p:nvPr/>
            </p:nvSpPr>
            <p:spPr bwMode="auto">
              <a:xfrm>
                <a:off x="1141413" y="4233863"/>
                <a:ext cx="58738" cy="58738"/>
              </a:xfrm>
              <a:custGeom>
                <a:avLst/>
                <a:gdLst>
                  <a:gd name="T0" fmla="*/ 1 w 5"/>
                  <a:gd name="T1" fmla="*/ 5 h 5"/>
                  <a:gd name="T2" fmla="*/ 1 w 5"/>
                  <a:gd name="T3" fmla="*/ 2 h 5"/>
                  <a:gd name="T4" fmla="*/ 3 w 5"/>
                  <a:gd name="T5" fmla="*/ 1 h 5"/>
                  <a:gd name="T6" fmla="*/ 4 w 5"/>
                  <a:gd name="T7" fmla="*/ 4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0" y="4"/>
                      <a:pt x="0" y="3"/>
                      <a:pt x="1" y="2"/>
                    </a:cubicBezTo>
                    <a:cubicBezTo>
                      <a:pt x="1" y="0"/>
                      <a:pt x="2" y="0"/>
                      <a:pt x="3" y="1"/>
                    </a:cubicBezTo>
                    <a:cubicBezTo>
                      <a:pt x="5" y="1"/>
                      <a:pt x="5" y="3"/>
                      <a:pt x="4" y="4"/>
                    </a:cubicBezTo>
                    <a:cubicBezTo>
                      <a:pt x="4" y="5"/>
                      <a:pt x="3" y="5"/>
                      <a:pt x="1" y="5"/>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7" name="Freeform 17">
                <a:extLst>
                  <a:ext uri="{FF2B5EF4-FFF2-40B4-BE49-F238E27FC236}">
                    <a16:creationId xmlns:a16="http://schemas.microsoft.com/office/drawing/2014/main" id="{50CBF05C-996E-0460-64F6-943C967A78C1}"/>
                  </a:ext>
                </a:extLst>
              </p:cNvPr>
              <p:cNvSpPr/>
              <p:nvPr/>
            </p:nvSpPr>
            <p:spPr bwMode="auto">
              <a:xfrm>
                <a:off x="1200151" y="3514725"/>
                <a:ext cx="165100" cy="234950"/>
              </a:xfrm>
              <a:custGeom>
                <a:avLst/>
                <a:gdLst>
                  <a:gd name="T0" fmla="*/ 1 w 14"/>
                  <a:gd name="T1" fmla="*/ 14 h 20"/>
                  <a:gd name="T2" fmla="*/ 6 w 14"/>
                  <a:gd name="T3" fmla="*/ 3 h 20"/>
                  <a:gd name="T4" fmla="*/ 11 w 14"/>
                  <a:gd name="T5" fmla="*/ 1 h 20"/>
                  <a:gd name="T6" fmla="*/ 13 w 14"/>
                  <a:gd name="T7" fmla="*/ 7 h 20"/>
                  <a:gd name="T8" fmla="*/ 7 w 14"/>
                  <a:gd name="T9" fmla="*/ 17 h 20"/>
                  <a:gd name="T10" fmla="*/ 2 w 14"/>
                  <a:gd name="T11" fmla="*/ 19 h 20"/>
                  <a:gd name="T12" fmla="*/ 1 w 14"/>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1" y="14"/>
                    </a:moveTo>
                    <a:cubicBezTo>
                      <a:pt x="6" y="3"/>
                      <a:pt x="6" y="3"/>
                      <a:pt x="6" y="3"/>
                    </a:cubicBezTo>
                    <a:cubicBezTo>
                      <a:pt x="7" y="1"/>
                      <a:pt x="9" y="0"/>
                      <a:pt x="11" y="1"/>
                    </a:cubicBezTo>
                    <a:cubicBezTo>
                      <a:pt x="13" y="2"/>
                      <a:pt x="14" y="5"/>
                      <a:pt x="13" y="7"/>
                    </a:cubicBezTo>
                    <a:cubicBezTo>
                      <a:pt x="7" y="17"/>
                      <a:pt x="7" y="17"/>
                      <a:pt x="7" y="17"/>
                    </a:cubicBezTo>
                    <a:cubicBezTo>
                      <a:pt x="6" y="19"/>
                      <a:pt x="4" y="20"/>
                      <a:pt x="2" y="19"/>
                    </a:cubicBezTo>
                    <a:cubicBezTo>
                      <a:pt x="0" y="18"/>
                      <a:pt x="0" y="15"/>
                      <a:pt x="1"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8" name="Freeform 18">
                <a:extLst>
                  <a:ext uri="{FF2B5EF4-FFF2-40B4-BE49-F238E27FC236}">
                    <a16:creationId xmlns:a16="http://schemas.microsoft.com/office/drawing/2014/main" id="{CAA9987D-2A71-88B9-29FC-B84C80719864}"/>
                  </a:ext>
                </a:extLst>
              </p:cNvPr>
              <p:cNvSpPr/>
              <p:nvPr/>
            </p:nvSpPr>
            <p:spPr bwMode="auto">
              <a:xfrm>
                <a:off x="1200151" y="3643313"/>
                <a:ext cx="165100" cy="295275"/>
              </a:xfrm>
              <a:custGeom>
                <a:avLst/>
                <a:gdLst>
                  <a:gd name="T0" fmla="*/ 6 w 14"/>
                  <a:gd name="T1" fmla="*/ 22 h 25"/>
                  <a:gd name="T2" fmla="*/ 0 w 14"/>
                  <a:gd name="T3" fmla="*/ 5 h 25"/>
                  <a:gd name="T4" fmla="*/ 3 w 14"/>
                  <a:gd name="T5" fmla="*/ 0 h 25"/>
                  <a:gd name="T6" fmla="*/ 8 w 14"/>
                  <a:gd name="T7" fmla="*/ 3 h 25"/>
                  <a:gd name="T8" fmla="*/ 13 w 14"/>
                  <a:gd name="T9" fmla="*/ 19 h 25"/>
                  <a:gd name="T10" fmla="*/ 10 w 14"/>
                  <a:gd name="T11" fmla="*/ 24 h 25"/>
                  <a:gd name="T12" fmla="*/ 6 w 14"/>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6" y="22"/>
                    </a:moveTo>
                    <a:cubicBezTo>
                      <a:pt x="0" y="5"/>
                      <a:pt x="0" y="5"/>
                      <a:pt x="0" y="5"/>
                    </a:cubicBezTo>
                    <a:cubicBezTo>
                      <a:pt x="0" y="3"/>
                      <a:pt x="1" y="1"/>
                      <a:pt x="3" y="0"/>
                    </a:cubicBezTo>
                    <a:cubicBezTo>
                      <a:pt x="5" y="0"/>
                      <a:pt x="7" y="1"/>
                      <a:pt x="8" y="3"/>
                    </a:cubicBezTo>
                    <a:cubicBezTo>
                      <a:pt x="13" y="19"/>
                      <a:pt x="13" y="19"/>
                      <a:pt x="13" y="19"/>
                    </a:cubicBezTo>
                    <a:cubicBezTo>
                      <a:pt x="14" y="21"/>
                      <a:pt x="12" y="23"/>
                      <a:pt x="10" y="24"/>
                    </a:cubicBezTo>
                    <a:cubicBezTo>
                      <a:pt x="8" y="25"/>
                      <a:pt x="6" y="24"/>
                      <a:pt x="6"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7" name="组合 16">
              <a:extLst>
                <a:ext uri="{FF2B5EF4-FFF2-40B4-BE49-F238E27FC236}">
                  <a16:creationId xmlns:a16="http://schemas.microsoft.com/office/drawing/2014/main" id="{1CF6E443-B230-2869-09D7-ED2A716493DC}"/>
                </a:ext>
              </a:extLst>
            </p:cNvPr>
            <p:cNvGrpSpPr/>
            <p:nvPr/>
          </p:nvGrpSpPr>
          <p:grpSpPr>
            <a:xfrm>
              <a:off x="1741488" y="1177925"/>
              <a:ext cx="1233488" cy="1604963"/>
              <a:chOff x="1741488" y="1177925"/>
              <a:chExt cx="1233488" cy="1604963"/>
            </a:xfrm>
          </p:grpSpPr>
          <p:sp>
            <p:nvSpPr>
              <p:cNvPr id="140" name="Freeform 19">
                <a:extLst>
                  <a:ext uri="{FF2B5EF4-FFF2-40B4-BE49-F238E27FC236}">
                    <a16:creationId xmlns:a16="http://schemas.microsoft.com/office/drawing/2014/main" id="{6E3CF304-5F13-9608-603E-0D2CB753E4C3}"/>
                  </a:ext>
                </a:extLst>
              </p:cNvPr>
              <p:cNvSpPr/>
              <p:nvPr/>
            </p:nvSpPr>
            <p:spPr bwMode="auto">
              <a:xfrm>
                <a:off x="1741488" y="1177925"/>
                <a:ext cx="1233488" cy="1604963"/>
              </a:xfrm>
              <a:custGeom>
                <a:avLst/>
                <a:gdLst>
                  <a:gd name="T0" fmla="*/ 696 w 777"/>
                  <a:gd name="T1" fmla="*/ 1011 h 1011"/>
                  <a:gd name="T2" fmla="*/ 0 w 777"/>
                  <a:gd name="T3" fmla="*/ 952 h 1011"/>
                  <a:gd name="T4" fmla="*/ 81 w 777"/>
                  <a:gd name="T5" fmla="*/ 0 h 1011"/>
                  <a:gd name="T6" fmla="*/ 777 w 777"/>
                  <a:gd name="T7" fmla="*/ 60 h 1011"/>
                  <a:gd name="T8" fmla="*/ 696 w 777"/>
                  <a:gd name="T9" fmla="*/ 1011 h 1011"/>
                </a:gdLst>
                <a:ahLst/>
                <a:cxnLst>
                  <a:cxn ang="0">
                    <a:pos x="T0" y="T1"/>
                  </a:cxn>
                  <a:cxn ang="0">
                    <a:pos x="T2" y="T3"/>
                  </a:cxn>
                  <a:cxn ang="0">
                    <a:pos x="T4" y="T5"/>
                  </a:cxn>
                  <a:cxn ang="0">
                    <a:pos x="T6" y="T7"/>
                  </a:cxn>
                  <a:cxn ang="0">
                    <a:pos x="T8" y="T9"/>
                  </a:cxn>
                </a:cxnLst>
                <a:rect l="0" t="0" r="r" b="b"/>
                <a:pathLst>
                  <a:path w="777" h="1011">
                    <a:moveTo>
                      <a:pt x="696" y="1011"/>
                    </a:moveTo>
                    <a:lnTo>
                      <a:pt x="0" y="952"/>
                    </a:lnTo>
                    <a:lnTo>
                      <a:pt x="81" y="0"/>
                    </a:lnTo>
                    <a:lnTo>
                      <a:pt x="777" y="60"/>
                    </a:lnTo>
                    <a:lnTo>
                      <a:pt x="696" y="10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1" name="Freeform 20">
                <a:extLst>
                  <a:ext uri="{FF2B5EF4-FFF2-40B4-BE49-F238E27FC236}">
                    <a16:creationId xmlns:a16="http://schemas.microsoft.com/office/drawing/2014/main" id="{7AF3027A-B94B-EAB6-C0CA-45A60C504011}"/>
                  </a:ext>
                </a:extLst>
              </p:cNvPr>
              <p:cNvSpPr/>
              <p:nvPr/>
            </p:nvSpPr>
            <p:spPr bwMode="auto">
              <a:xfrm>
                <a:off x="2000251" y="1579563"/>
                <a:ext cx="328613" cy="212725"/>
              </a:xfrm>
              <a:custGeom>
                <a:avLst/>
                <a:gdLst>
                  <a:gd name="T0" fmla="*/ 200 w 207"/>
                  <a:gd name="T1" fmla="*/ 134 h 134"/>
                  <a:gd name="T2" fmla="*/ 0 w 207"/>
                  <a:gd name="T3" fmla="*/ 119 h 134"/>
                  <a:gd name="T4" fmla="*/ 15 w 207"/>
                  <a:gd name="T5" fmla="*/ 0 h 134"/>
                  <a:gd name="T6" fmla="*/ 207 w 207"/>
                  <a:gd name="T7" fmla="*/ 15 h 134"/>
                  <a:gd name="T8" fmla="*/ 200 w 207"/>
                  <a:gd name="T9" fmla="*/ 134 h 134"/>
                </a:gdLst>
                <a:ahLst/>
                <a:cxnLst>
                  <a:cxn ang="0">
                    <a:pos x="T0" y="T1"/>
                  </a:cxn>
                  <a:cxn ang="0">
                    <a:pos x="T2" y="T3"/>
                  </a:cxn>
                  <a:cxn ang="0">
                    <a:pos x="T4" y="T5"/>
                  </a:cxn>
                  <a:cxn ang="0">
                    <a:pos x="T6" y="T7"/>
                  </a:cxn>
                  <a:cxn ang="0">
                    <a:pos x="T8" y="T9"/>
                  </a:cxn>
                </a:cxnLst>
                <a:rect l="0" t="0" r="r" b="b"/>
                <a:pathLst>
                  <a:path w="207" h="134">
                    <a:moveTo>
                      <a:pt x="200" y="134"/>
                    </a:moveTo>
                    <a:lnTo>
                      <a:pt x="0" y="119"/>
                    </a:lnTo>
                    <a:lnTo>
                      <a:pt x="15" y="0"/>
                    </a:lnTo>
                    <a:lnTo>
                      <a:pt x="207" y="15"/>
                    </a:lnTo>
                    <a:lnTo>
                      <a:pt x="200" y="134"/>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2" name="Line 21">
                <a:extLst>
                  <a:ext uri="{FF2B5EF4-FFF2-40B4-BE49-F238E27FC236}">
                    <a16:creationId xmlns:a16="http://schemas.microsoft.com/office/drawing/2014/main" id="{940705DA-08FF-DF59-BC08-AEF50A09D343}"/>
                  </a:ext>
                </a:extLst>
              </p:cNvPr>
              <p:cNvSpPr>
                <a:spLocks noChangeShapeType="1"/>
              </p:cNvSpPr>
              <p:nvPr/>
            </p:nvSpPr>
            <p:spPr bwMode="auto">
              <a:xfrm>
                <a:off x="2024063" y="1579563"/>
                <a:ext cx="293688" cy="212725"/>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3" name="Line 22">
                <a:extLst>
                  <a:ext uri="{FF2B5EF4-FFF2-40B4-BE49-F238E27FC236}">
                    <a16:creationId xmlns:a16="http://schemas.microsoft.com/office/drawing/2014/main" id="{42502FDE-2EF6-15CA-C6A8-01164EAE48E2}"/>
                  </a:ext>
                </a:extLst>
              </p:cNvPr>
              <p:cNvSpPr>
                <a:spLocks noChangeShapeType="1"/>
              </p:cNvSpPr>
              <p:nvPr/>
            </p:nvSpPr>
            <p:spPr bwMode="auto">
              <a:xfrm flipV="1">
                <a:off x="2000251" y="1603375"/>
                <a:ext cx="328613"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4" name="Freeform 23">
                <a:extLst>
                  <a:ext uri="{FF2B5EF4-FFF2-40B4-BE49-F238E27FC236}">
                    <a16:creationId xmlns:a16="http://schemas.microsoft.com/office/drawing/2014/main" id="{1B5BF9A9-079B-3480-D60B-85AB3E444DC5}"/>
                  </a:ext>
                </a:extLst>
              </p:cNvPr>
              <p:cNvSpPr/>
              <p:nvPr/>
            </p:nvSpPr>
            <p:spPr bwMode="auto">
              <a:xfrm>
                <a:off x="2422526" y="1614488"/>
                <a:ext cx="330200" cy="212725"/>
              </a:xfrm>
              <a:custGeom>
                <a:avLst/>
                <a:gdLst>
                  <a:gd name="T0" fmla="*/ 200 w 208"/>
                  <a:gd name="T1" fmla="*/ 134 h 134"/>
                  <a:gd name="T2" fmla="*/ 0 w 208"/>
                  <a:gd name="T3" fmla="*/ 119 h 134"/>
                  <a:gd name="T4" fmla="*/ 8 w 208"/>
                  <a:gd name="T5" fmla="*/ 0 h 134"/>
                  <a:gd name="T6" fmla="*/ 208 w 208"/>
                  <a:gd name="T7" fmla="*/ 15 h 134"/>
                  <a:gd name="T8" fmla="*/ 200 w 208"/>
                  <a:gd name="T9" fmla="*/ 134 h 134"/>
                </a:gdLst>
                <a:ahLst/>
                <a:cxnLst>
                  <a:cxn ang="0">
                    <a:pos x="T0" y="T1"/>
                  </a:cxn>
                  <a:cxn ang="0">
                    <a:pos x="T2" y="T3"/>
                  </a:cxn>
                  <a:cxn ang="0">
                    <a:pos x="T4" y="T5"/>
                  </a:cxn>
                  <a:cxn ang="0">
                    <a:pos x="T6" y="T7"/>
                  </a:cxn>
                  <a:cxn ang="0">
                    <a:pos x="T8" y="T9"/>
                  </a:cxn>
                </a:cxnLst>
                <a:rect l="0" t="0" r="r" b="b"/>
                <a:pathLst>
                  <a:path w="208" h="134">
                    <a:moveTo>
                      <a:pt x="200" y="134"/>
                    </a:moveTo>
                    <a:lnTo>
                      <a:pt x="0" y="119"/>
                    </a:lnTo>
                    <a:lnTo>
                      <a:pt x="8" y="0"/>
                    </a:lnTo>
                    <a:lnTo>
                      <a:pt x="208" y="15"/>
                    </a:lnTo>
                    <a:lnTo>
                      <a:pt x="200" y="134"/>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5" name="Line 24">
                <a:extLst>
                  <a:ext uri="{FF2B5EF4-FFF2-40B4-BE49-F238E27FC236}">
                    <a16:creationId xmlns:a16="http://schemas.microsoft.com/office/drawing/2014/main" id="{69AAFC1D-9EE7-138B-883E-D8A2D319FC4A}"/>
                  </a:ext>
                </a:extLst>
              </p:cNvPr>
              <p:cNvSpPr>
                <a:spLocks noChangeShapeType="1"/>
              </p:cNvSpPr>
              <p:nvPr/>
            </p:nvSpPr>
            <p:spPr bwMode="auto">
              <a:xfrm>
                <a:off x="2435226" y="1614488"/>
                <a:ext cx="304800" cy="212725"/>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6" name="Line 25">
                <a:extLst>
                  <a:ext uri="{FF2B5EF4-FFF2-40B4-BE49-F238E27FC236}">
                    <a16:creationId xmlns:a16="http://schemas.microsoft.com/office/drawing/2014/main" id="{8847F38E-1EE4-3E95-CDC7-B151064CD83B}"/>
                  </a:ext>
                </a:extLst>
              </p:cNvPr>
              <p:cNvSpPr>
                <a:spLocks noChangeShapeType="1"/>
              </p:cNvSpPr>
              <p:nvPr/>
            </p:nvSpPr>
            <p:spPr bwMode="auto">
              <a:xfrm flipV="1">
                <a:off x="2422526" y="1638300"/>
                <a:ext cx="330200"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7" name="Freeform 26">
                <a:extLst>
                  <a:ext uri="{FF2B5EF4-FFF2-40B4-BE49-F238E27FC236}">
                    <a16:creationId xmlns:a16="http://schemas.microsoft.com/office/drawing/2014/main" id="{B567C288-35FD-FEB6-09A1-039C1ACCE789}"/>
                  </a:ext>
                </a:extLst>
              </p:cNvPr>
              <p:cNvSpPr/>
              <p:nvPr/>
            </p:nvSpPr>
            <p:spPr bwMode="auto">
              <a:xfrm>
                <a:off x="1952626" y="2109788"/>
                <a:ext cx="328613" cy="212725"/>
              </a:xfrm>
              <a:custGeom>
                <a:avLst/>
                <a:gdLst>
                  <a:gd name="T0" fmla="*/ 200 w 207"/>
                  <a:gd name="T1" fmla="*/ 134 h 134"/>
                  <a:gd name="T2" fmla="*/ 0 w 207"/>
                  <a:gd name="T3" fmla="*/ 119 h 134"/>
                  <a:gd name="T4" fmla="*/ 15 w 207"/>
                  <a:gd name="T5" fmla="*/ 0 h 134"/>
                  <a:gd name="T6" fmla="*/ 207 w 207"/>
                  <a:gd name="T7" fmla="*/ 15 h 134"/>
                  <a:gd name="T8" fmla="*/ 200 w 207"/>
                  <a:gd name="T9" fmla="*/ 134 h 134"/>
                </a:gdLst>
                <a:ahLst/>
                <a:cxnLst>
                  <a:cxn ang="0">
                    <a:pos x="T0" y="T1"/>
                  </a:cxn>
                  <a:cxn ang="0">
                    <a:pos x="T2" y="T3"/>
                  </a:cxn>
                  <a:cxn ang="0">
                    <a:pos x="T4" y="T5"/>
                  </a:cxn>
                  <a:cxn ang="0">
                    <a:pos x="T6" y="T7"/>
                  </a:cxn>
                  <a:cxn ang="0">
                    <a:pos x="T8" y="T9"/>
                  </a:cxn>
                </a:cxnLst>
                <a:rect l="0" t="0" r="r" b="b"/>
                <a:pathLst>
                  <a:path w="207" h="134">
                    <a:moveTo>
                      <a:pt x="200" y="134"/>
                    </a:moveTo>
                    <a:lnTo>
                      <a:pt x="0" y="119"/>
                    </a:lnTo>
                    <a:lnTo>
                      <a:pt x="15" y="0"/>
                    </a:lnTo>
                    <a:lnTo>
                      <a:pt x="207" y="15"/>
                    </a:lnTo>
                    <a:lnTo>
                      <a:pt x="200" y="134"/>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8" name="Line 27">
                <a:extLst>
                  <a:ext uri="{FF2B5EF4-FFF2-40B4-BE49-F238E27FC236}">
                    <a16:creationId xmlns:a16="http://schemas.microsoft.com/office/drawing/2014/main" id="{5B33C67D-BC07-963F-E654-6B8B56BEA19E}"/>
                  </a:ext>
                </a:extLst>
              </p:cNvPr>
              <p:cNvSpPr>
                <a:spLocks noChangeShapeType="1"/>
              </p:cNvSpPr>
              <p:nvPr/>
            </p:nvSpPr>
            <p:spPr bwMode="auto">
              <a:xfrm>
                <a:off x="1976438" y="2109788"/>
                <a:ext cx="293688" cy="212725"/>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9" name="Line 28">
                <a:extLst>
                  <a:ext uri="{FF2B5EF4-FFF2-40B4-BE49-F238E27FC236}">
                    <a16:creationId xmlns:a16="http://schemas.microsoft.com/office/drawing/2014/main" id="{9BEEA241-F9C4-C3B2-7B42-D28B3AE95C5A}"/>
                  </a:ext>
                </a:extLst>
              </p:cNvPr>
              <p:cNvSpPr>
                <a:spLocks noChangeShapeType="1"/>
              </p:cNvSpPr>
              <p:nvPr/>
            </p:nvSpPr>
            <p:spPr bwMode="auto">
              <a:xfrm flipV="1">
                <a:off x="1952626" y="2133600"/>
                <a:ext cx="328613"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0" name="Freeform 29">
                <a:extLst>
                  <a:ext uri="{FF2B5EF4-FFF2-40B4-BE49-F238E27FC236}">
                    <a16:creationId xmlns:a16="http://schemas.microsoft.com/office/drawing/2014/main" id="{C2089636-C0EA-45CC-BF7C-BA843C88D7CE}"/>
                  </a:ext>
                </a:extLst>
              </p:cNvPr>
              <p:cNvSpPr/>
              <p:nvPr/>
            </p:nvSpPr>
            <p:spPr bwMode="auto">
              <a:xfrm>
                <a:off x="2376488" y="2146300"/>
                <a:ext cx="328613" cy="211138"/>
              </a:xfrm>
              <a:custGeom>
                <a:avLst/>
                <a:gdLst>
                  <a:gd name="T0" fmla="*/ 200 w 207"/>
                  <a:gd name="T1" fmla="*/ 133 h 133"/>
                  <a:gd name="T2" fmla="*/ 0 w 207"/>
                  <a:gd name="T3" fmla="*/ 119 h 133"/>
                  <a:gd name="T4" fmla="*/ 14 w 207"/>
                  <a:gd name="T5" fmla="*/ 0 h 133"/>
                  <a:gd name="T6" fmla="*/ 207 w 207"/>
                  <a:gd name="T7" fmla="*/ 15 h 133"/>
                  <a:gd name="T8" fmla="*/ 200 w 207"/>
                  <a:gd name="T9" fmla="*/ 133 h 133"/>
                </a:gdLst>
                <a:ahLst/>
                <a:cxnLst>
                  <a:cxn ang="0">
                    <a:pos x="T0" y="T1"/>
                  </a:cxn>
                  <a:cxn ang="0">
                    <a:pos x="T2" y="T3"/>
                  </a:cxn>
                  <a:cxn ang="0">
                    <a:pos x="T4" y="T5"/>
                  </a:cxn>
                  <a:cxn ang="0">
                    <a:pos x="T6" y="T7"/>
                  </a:cxn>
                  <a:cxn ang="0">
                    <a:pos x="T8" y="T9"/>
                  </a:cxn>
                </a:cxnLst>
                <a:rect l="0" t="0" r="r" b="b"/>
                <a:pathLst>
                  <a:path w="207" h="133">
                    <a:moveTo>
                      <a:pt x="200" y="133"/>
                    </a:moveTo>
                    <a:lnTo>
                      <a:pt x="0" y="119"/>
                    </a:lnTo>
                    <a:lnTo>
                      <a:pt x="14" y="0"/>
                    </a:lnTo>
                    <a:lnTo>
                      <a:pt x="207" y="15"/>
                    </a:lnTo>
                    <a:lnTo>
                      <a:pt x="200" y="133"/>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1" name="Line 30">
                <a:extLst>
                  <a:ext uri="{FF2B5EF4-FFF2-40B4-BE49-F238E27FC236}">
                    <a16:creationId xmlns:a16="http://schemas.microsoft.com/office/drawing/2014/main" id="{798DD831-7417-D644-EBA2-40DF45CF0329}"/>
                  </a:ext>
                </a:extLst>
              </p:cNvPr>
              <p:cNvSpPr>
                <a:spLocks noChangeShapeType="1"/>
              </p:cNvSpPr>
              <p:nvPr/>
            </p:nvSpPr>
            <p:spPr bwMode="auto">
              <a:xfrm>
                <a:off x="2398713" y="2146300"/>
                <a:ext cx="295275" cy="211138"/>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2" name="Line 31">
                <a:extLst>
                  <a:ext uri="{FF2B5EF4-FFF2-40B4-BE49-F238E27FC236}">
                    <a16:creationId xmlns:a16="http://schemas.microsoft.com/office/drawing/2014/main" id="{E31DAC27-3B93-37A0-0387-0DF1AE9DF94C}"/>
                  </a:ext>
                </a:extLst>
              </p:cNvPr>
              <p:cNvSpPr>
                <a:spLocks noChangeShapeType="1"/>
              </p:cNvSpPr>
              <p:nvPr/>
            </p:nvSpPr>
            <p:spPr bwMode="auto">
              <a:xfrm flipV="1">
                <a:off x="2376488" y="2170113"/>
                <a:ext cx="328613"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3" name="Freeform 32">
                <a:extLst>
                  <a:ext uri="{FF2B5EF4-FFF2-40B4-BE49-F238E27FC236}">
                    <a16:creationId xmlns:a16="http://schemas.microsoft.com/office/drawing/2014/main" id="{E49622C2-A6E5-5D27-8218-242435F33E74}"/>
                  </a:ext>
                </a:extLst>
              </p:cNvPr>
              <p:cNvSpPr/>
              <p:nvPr/>
            </p:nvSpPr>
            <p:spPr bwMode="auto">
              <a:xfrm>
                <a:off x="2187576" y="1343025"/>
                <a:ext cx="447675" cy="106363"/>
              </a:xfrm>
              <a:custGeom>
                <a:avLst/>
                <a:gdLst>
                  <a:gd name="T0" fmla="*/ 274 w 282"/>
                  <a:gd name="T1" fmla="*/ 67 h 67"/>
                  <a:gd name="T2" fmla="*/ 0 w 282"/>
                  <a:gd name="T3" fmla="*/ 38 h 67"/>
                  <a:gd name="T4" fmla="*/ 0 w 282"/>
                  <a:gd name="T5" fmla="*/ 0 h 67"/>
                  <a:gd name="T6" fmla="*/ 282 w 282"/>
                  <a:gd name="T7" fmla="*/ 23 h 67"/>
                  <a:gd name="T8" fmla="*/ 274 w 282"/>
                  <a:gd name="T9" fmla="*/ 67 h 67"/>
                </a:gdLst>
                <a:ahLst/>
                <a:cxnLst>
                  <a:cxn ang="0">
                    <a:pos x="T0" y="T1"/>
                  </a:cxn>
                  <a:cxn ang="0">
                    <a:pos x="T2" y="T3"/>
                  </a:cxn>
                  <a:cxn ang="0">
                    <a:pos x="T4" y="T5"/>
                  </a:cxn>
                  <a:cxn ang="0">
                    <a:pos x="T6" y="T7"/>
                  </a:cxn>
                  <a:cxn ang="0">
                    <a:pos x="T8" y="T9"/>
                  </a:cxn>
                </a:cxnLst>
                <a:rect l="0" t="0" r="r" b="b"/>
                <a:pathLst>
                  <a:path w="282" h="67">
                    <a:moveTo>
                      <a:pt x="274" y="67"/>
                    </a:moveTo>
                    <a:lnTo>
                      <a:pt x="0" y="38"/>
                    </a:lnTo>
                    <a:lnTo>
                      <a:pt x="0" y="0"/>
                    </a:lnTo>
                    <a:lnTo>
                      <a:pt x="282" y="23"/>
                    </a:lnTo>
                    <a:lnTo>
                      <a:pt x="274" y="6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4" name="Freeform 33">
                <a:extLst>
                  <a:ext uri="{FF2B5EF4-FFF2-40B4-BE49-F238E27FC236}">
                    <a16:creationId xmlns:a16="http://schemas.microsoft.com/office/drawing/2014/main" id="{3A309FF1-AA38-E608-BE09-EA114366FDD8}"/>
                  </a:ext>
                </a:extLst>
              </p:cNvPr>
              <p:cNvSpPr/>
              <p:nvPr/>
            </p:nvSpPr>
            <p:spPr bwMode="auto">
              <a:xfrm>
                <a:off x="2011363" y="1438275"/>
                <a:ext cx="763588" cy="93663"/>
              </a:xfrm>
              <a:custGeom>
                <a:avLst/>
                <a:gdLst>
                  <a:gd name="T0" fmla="*/ 481 w 481"/>
                  <a:gd name="T1" fmla="*/ 59 h 59"/>
                  <a:gd name="T2" fmla="*/ 0 w 481"/>
                  <a:gd name="T3" fmla="*/ 15 h 59"/>
                  <a:gd name="T4" fmla="*/ 8 w 481"/>
                  <a:gd name="T5" fmla="*/ 0 h 59"/>
                  <a:gd name="T6" fmla="*/ 481 w 481"/>
                  <a:gd name="T7" fmla="*/ 37 h 59"/>
                  <a:gd name="T8" fmla="*/ 481 w 481"/>
                  <a:gd name="T9" fmla="*/ 59 h 59"/>
                </a:gdLst>
                <a:ahLst/>
                <a:cxnLst>
                  <a:cxn ang="0">
                    <a:pos x="T0" y="T1"/>
                  </a:cxn>
                  <a:cxn ang="0">
                    <a:pos x="T2" y="T3"/>
                  </a:cxn>
                  <a:cxn ang="0">
                    <a:pos x="T4" y="T5"/>
                  </a:cxn>
                  <a:cxn ang="0">
                    <a:pos x="T6" y="T7"/>
                  </a:cxn>
                  <a:cxn ang="0">
                    <a:pos x="T8" y="T9"/>
                  </a:cxn>
                </a:cxnLst>
                <a:rect l="0" t="0" r="r" b="b"/>
                <a:pathLst>
                  <a:path w="481" h="59">
                    <a:moveTo>
                      <a:pt x="481" y="59"/>
                    </a:moveTo>
                    <a:lnTo>
                      <a:pt x="0" y="15"/>
                    </a:lnTo>
                    <a:lnTo>
                      <a:pt x="8" y="0"/>
                    </a:lnTo>
                    <a:lnTo>
                      <a:pt x="481" y="37"/>
                    </a:lnTo>
                    <a:lnTo>
                      <a:pt x="481" y="59"/>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5" name="Freeform 34">
                <a:extLst>
                  <a:ext uri="{FF2B5EF4-FFF2-40B4-BE49-F238E27FC236}">
                    <a16:creationId xmlns:a16="http://schemas.microsoft.com/office/drawing/2014/main" id="{F339797B-E876-5BC7-CCBB-BFD8EAFDD771}"/>
                  </a:ext>
                </a:extLst>
              </p:cNvPr>
              <p:cNvSpPr/>
              <p:nvPr/>
            </p:nvSpPr>
            <p:spPr bwMode="auto">
              <a:xfrm>
                <a:off x="1987551" y="1816100"/>
                <a:ext cx="330200" cy="58738"/>
              </a:xfrm>
              <a:custGeom>
                <a:avLst/>
                <a:gdLst>
                  <a:gd name="T0" fmla="*/ 208 w 208"/>
                  <a:gd name="T1" fmla="*/ 37 h 37"/>
                  <a:gd name="T2" fmla="*/ 0 w 208"/>
                  <a:gd name="T3" fmla="*/ 22 h 37"/>
                  <a:gd name="T4" fmla="*/ 0 w 208"/>
                  <a:gd name="T5" fmla="*/ 0 h 37"/>
                  <a:gd name="T6" fmla="*/ 208 w 208"/>
                  <a:gd name="T7" fmla="*/ 22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22"/>
                    </a:lnTo>
                    <a:lnTo>
                      <a:pt x="0" y="0"/>
                    </a:lnTo>
                    <a:lnTo>
                      <a:pt x="208" y="22"/>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6" name="Freeform 35">
                <a:extLst>
                  <a:ext uri="{FF2B5EF4-FFF2-40B4-BE49-F238E27FC236}">
                    <a16:creationId xmlns:a16="http://schemas.microsoft.com/office/drawing/2014/main" id="{C277E3FD-DBD9-2160-9524-C2135B79C4AF}"/>
                  </a:ext>
                </a:extLst>
              </p:cNvPr>
              <p:cNvSpPr/>
              <p:nvPr/>
            </p:nvSpPr>
            <p:spPr bwMode="auto">
              <a:xfrm>
                <a:off x="1976438" y="1885950"/>
                <a:ext cx="341313" cy="58738"/>
              </a:xfrm>
              <a:custGeom>
                <a:avLst/>
                <a:gdLst>
                  <a:gd name="T0" fmla="*/ 207 w 215"/>
                  <a:gd name="T1" fmla="*/ 37 h 37"/>
                  <a:gd name="T2" fmla="*/ 0 w 215"/>
                  <a:gd name="T3" fmla="*/ 15 h 37"/>
                  <a:gd name="T4" fmla="*/ 0 w 215"/>
                  <a:gd name="T5" fmla="*/ 0 h 37"/>
                  <a:gd name="T6" fmla="*/ 215 w 215"/>
                  <a:gd name="T7" fmla="*/ 23 h 37"/>
                  <a:gd name="T8" fmla="*/ 207 w 215"/>
                  <a:gd name="T9" fmla="*/ 37 h 37"/>
                </a:gdLst>
                <a:ahLst/>
                <a:cxnLst>
                  <a:cxn ang="0">
                    <a:pos x="T0" y="T1"/>
                  </a:cxn>
                  <a:cxn ang="0">
                    <a:pos x="T2" y="T3"/>
                  </a:cxn>
                  <a:cxn ang="0">
                    <a:pos x="T4" y="T5"/>
                  </a:cxn>
                  <a:cxn ang="0">
                    <a:pos x="T6" y="T7"/>
                  </a:cxn>
                  <a:cxn ang="0">
                    <a:pos x="T8" y="T9"/>
                  </a:cxn>
                </a:cxnLst>
                <a:rect l="0" t="0" r="r" b="b"/>
                <a:pathLst>
                  <a:path w="215" h="37">
                    <a:moveTo>
                      <a:pt x="207" y="37"/>
                    </a:moveTo>
                    <a:lnTo>
                      <a:pt x="0" y="15"/>
                    </a:lnTo>
                    <a:lnTo>
                      <a:pt x="0" y="0"/>
                    </a:lnTo>
                    <a:lnTo>
                      <a:pt x="215" y="23"/>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7" name="Freeform 36">
                <a:extLst>
                  <a:ext uri="{FF2B5EF4-FFF2-40B4-BE49-F238E27FC236}">
                    <a16:creationId xmlns:a16="http://schemas.microsoft.com/office/drawing/2014/main" id="{27A107B8-6991-E268-2D0D-5CF5206458C2}"/>
                  </a:ext>
                </a:extLst>
              </p:cNvPr>
              <p:cNvSpPr/>
              <p:nvPr/>
            </p:nvSpPr>
            <p:spPr bwMode="auto">
              <a:xfrm>
                <a:off x="1976438" y="1957388"/>
                <a:ext cx="328613" cy="58738"/>
              </a:xfrm>
              <a:custGeom>
                <a:avLst/>
                <a:gdLst>
                  <a:gd name="T0" fmla="*/ 207 w 207"/>
                  <a:gd name="T1" fmla="*/ 37 h 37"/>
                  <a:gd name="T2" fmla="*/ 0 w 207"/>
                  <a:gd name="T3" fmla="*/ 15 h 37"/>
                  <a:gd name="T4" fmla="*/ 0 w 207"/>
                  <a:gd name="T5" fmla="*/ 0 h 37"/>
                  <a:gd name="T6" fmla="*/ 207 w 207"/>
                  <a:gd name="T7" fmla="*/ 15 h 37"/>
                  <a:gd name="T8" fmla="*/ 207 w 207"/>
                  <a:gd name="T9" fmla="*/ 37 h 37"/>
                </a:gdLst>
                <a:ahLst/>
                <a:cxnLst>
                  <a:cxn ang="0">
                    <a:pos x="T0" y="T1"/>
                  </a:cxn>
                  <a:cxn ang="0">
                    <a:pos x="T2" y="T3"/>
                  </a:cxn>
                  <a:cxn ang="0">
                    <a:pos x="T4" y="T5"/>
                  </a:cxn>
                  <a:cxn ang="0">
                    <a:pos x="T6" y="T7"/>
                  </a:cxn>
                  <a:cxn ang="0">
                    <a:pos x="T8" y="T9"/>
                  </a:cxn>
                </a:cxnLst>
                <a:rect l="0" t="0" r="r" b="b"/>
                <a:pathLst>
                  <a:path w="207" h="37">
                    <a:moveTo>
                      <a:pt x="207" y="37"/>
                    </a:moveTo>
                    <a:lnTo>
                      <a:pt x="0" y="15"/>
                    </a:lnTo>
                    <a:lnTo>
                      <a:pt x="0" y="0"/>
                    </a:lnTo>
                    <a:lnTo>
                      <a:pt x="207" y="15"/>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8" name="Freeform 37">
                <a:extLst>
                  <a:ext uri="{FF2B5EF4-FFF2-40B4-BE49-F238E27FC236}">
                    <a16:creationId xmlns:a16="http://schemas.microsoft.com/office/drawing/2014/main" id="{89B37A02-F8A6-7FA0-645F-A57CBF085A64}"/>
                  </a:ext>
                </a:extLst>
              </p:cNvPr>
              <p:cNvSpPr/>
              <p:nvPr/>
            </p:nvSpPr>
            <p:spPr bwMode="auto">
              <a:xfrm>
                <a:off x="1965326" y="2016125"/>
                <a:ext cx="339725" cy="58738"/>
              </a:xfrm>
              <a:custGeom>
                <a:avLst/>
                <a:gdLst>
                  <a:gd name="T0" fmla="*/ 207 w 214"/>
                  <a:gd name="T1" fmla="*/ 37 h 37"/>
                  <a:gd name="T2" fmla="*/ 0 w 214"/>
                  <a:gd name="T3" fmla="*/ 22 h 37"/>
                  <a:gd name="T4" fmla="*/ 0 w 214"/>
                  <a:gd name="T5" fmla="*/ 0 h 37"/>
                  <a:gd name="T6" fmla="*/ 214 w 214"/>
                  <a:gd name="T7" fmla="*/ 22 h 37"/>
                  <a:gd name="T8" fmla="*/ 207 w 214"/>
                  <a:gd name="T9" fmla="*/ 37 h 37"/>
                </a:gdLst>
                <a:ahLst/>
                <a:cxnLst>
                  <a:cxn ang="0">
                    <a:pos x="T0" y="T1"/>
                  </a:cxn>
                  <a:cxn ang="0">
                    <a:pos x="T2" y="T3"/>
                  </a:cxn>
                  <a:cxn ang="0">
                    <a:pos x="T4" y="T5"/>
                  </a:cxn>
                  <a:cxn ang="0">
                    <a:pos x="T6" y="T7"/>
                  </a:cxn>
                  <a:cxn ang="0">
                    <a:pos x="T8" y="T9"/>
                  </a:cxn>
                </a:cxnLst>
                <a:rect l="0" t="0" r="r" b="b"/>
                <a:pathLst>
                  <a:path w="214" h="37">
                    <a:moveTo>
                      <a:pt x="207" y="37"/>
                    </a:moveTo>
                    <a:lnTo>
                      <a:pt x="0" y="22"/>
                    </a:lnTo>
                    <a:lnTo>
                      <a:pt x="0" y="0"/>
                    </a:lnTo>
                    <a:lnTo>
                      <a:pt x="214" y="22"/>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9" name="Freeform 38">
                <a:extLst>
                  <a:ext uri="{FF2B5EF4-FFF2-40B4-BE49-F238E27FC236}">
                    <a16:creationId xmlns:a16="http://schemas.microsoft.com/office/drawing/2014/main" id="{0D8B7463-7CCD-3E53-B048-6C21B841E7C4}"/>
                  </a:ext>
                </a:extLst>
              </p:cNvPr>
              <p:cNvSpPr/>
              <p:nvPr/>
            </p:nvSpPr>
            <p:spPr bwMode="auto">
              <a:xfrm>
                <a:off x="2411413" y="1862138"/>
                <a:ext cx="328613" cy="47625"/>
              </a:xfrm>
              <a:custGeom>
                <a:avLst/>
                <a:gdLst>
                  <a:gd name="T0" fmla="*/ 207 w 207"/>
                  <a:gd name="T1" fmla="*/ 30 h 30"/>
                  <a:gd name="T2" fmla="*/ 0 w 207"/>
                  <a:gd name="T3" fmla="*/ 15 h 30"/>
                  <a:gd name="T4" fmla="*/ 0 w 207"/>
                  <a:gd name="T5" fmla="*/ 0 h 30"/>
                  <a:gd name="T6" fmla="*/ 207 w 207"/>
                  <a:gd name="T7" fmla="*/ 15 h 30"/>
                  <a:gd name="T8" fmla="*/ 207 w 207"/>
                  <a:gd name="T9" fmla="*/ 30 h 30"/>
                </a:gdLst>
                <a:ahLst/>
                <a:cxnLst>
                  <a:cxn ang="0">
                    <a:pos x="T0" y="T1"/>
                  </a:cxn>
                  <a:cxn ang="0">
                    <a:pos x="T2" y="T3"/>
                  </a:cxn>
                  <a:cxn ang="0">
                    <a:pos x="T4" y="T5"/>
                  </a:cxn>
                  <a:cxn ang="0">
                    <a:pos x="T6" y="T7"/>
                  </a:cxn>
                  <a:cxn ang="0">
                    <a:pos x="T8" y="T9"/>
                  </a:cxn>
                </a:cxnLst>
                <a:rect l="0" t="0" r="r" b="b"/>
                <a:pathLst>
                  <a:path w="207" h="30">
                    <a:moveTo>
                      <a:pt x="207" y="30"/>
                    </a:moveTo>
                    <a:lnTo>
                      <a:pt x="0" y="15"/>
                    </a:lnTo>
                    <a:lnTo>
                      <a:pt x="0" y="0"/>
                    </a:lnTo>
                    <a:lnTo>
                      <a:pt x="207" y="15"/>
                    </a:lnTo>
                    <a:lnTo>
                      <a:pt x="207" y="3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0" name="Freeform 39">
                <a:extLst>
                  <a:ext uri="{FF2B5EF4-FFF2-40B4-BE49-F238E27FC236}">
                    <a16:creationId xmlns:a16="http://schemas.microsoft.com/office/drawing/2014/main" id="{9EBA6ED0-5044-9E9A-0C63-6047FF4AEF7D}"/>
                  </a:ext>
                </a:extLst>
              </p:cNvPr>
              <p:cNvSpPr/>
              <p:nvPr/>
            </p:nvSpPr>
            <p:spPr bwMode="auto">
              <a:xfrm>
                <a:off x="2398713" y="1922463"/>
                <a:ext cx="341313" cy="58738"/>
              </a:xfrm>
              <a:custGeom>
                <a:avLst/>
                <a:gdLst>
                  <a:gd name="T0" fmla="*/ 215 w 215"/>
                  <a:gd name="T1" fmla="*/ 37 h 37"/>
                  <a:gd name="T2" fmla="*/ 0 w 215"/>
                  <a:gd name="T3" fmla="*/ 22 h 37"/>
                  <a:gd name="T4" fmla="*/ 8 w 215"/>
                  <a:gd name="T5" fmla="*/ 0 h 37"/>
                  <a:gd name="T6" fmla="*/ 215 w 215"/>
                  <a:gd name="T7" fmla="*/ 22 h 37"/>
                  <a:gd name="T8" fmla="*/ 215 w 215"/>
                  <a:gd name="T9" fmla="*/ 37 h 37"/>
                </a:gdLst>
                <a:ahLst/>
                <a:cxnLst>
                  <a:cxn ang="0">
                    <a:pos x="T0" y="T1"/>
                  </a:cxn>
                  <a:cxn ang="0">
                    <a:pos x="T2" y="T3"/>
                  </a:cxn>
                  <a:cxn ang="0">
                    <a:pos x="T4" y="T5"/>
                  </a:cxn>
                  <a:cxn ang="0">
                    <a:pos x="T6" y="T7"/>
                  </a:cxn>
                  <a:cxn ang="0">
                    <a:pos x="T8" y="T9"/>
                  </a:cxn>
                </a:cxnLst>
                <a:rect l="0" t="0" r="r" b="b"/>
                <a:pathLst>
                  <a:path w="215" h="37">
                    <a:moveTo>
                      <a:pt x="215" y="37"/>
                    </a:moveTo>
                    <a:lnTo>
                      <a:pt x="0" y="22"/>
                    </a:lnTo>
                    <a:lnTo>
                      <a:pt x="8" y="0"/>
                    </a:lnTo>
                    <a:lnTo>
                      <a:pt x="215" y="22"/>
                    </a:lnTo>
                    <a:lnTo>
                      <a:pt x="215"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1" name="Freeform 40">
                <a:extLst>
                  <a:ext uri="{FF2B5EF4-FFF2-40B4-BE49-F238E27FC236}">
                    <a16:creationId xmlns:a16="http://schemas.microsoft.com/office/drawing/2014/main" id="{30F79506-F502-D7CB-5559-B0312CE08688}"/>
                  </a:ext>
                </a:extLst>
              </p:cNvPr>
              <p:cNvSpPr/>
              <p:nvPr/>
            </p:nvSpPr>
            <p:spPr bwMode="auto">
              <a:xfrm>
                <a:off x="2398713" y="1992313"/>
                <a:ext cx="330200" cy="58738"/>
              </a:xfrm>
              <a:custGeom>
                <a:avLst/>
                <a:gdLst>
                  <a:gd name="T0" fmla="*/ 208 w 208"/>
                  <a:gd name="T1" fmla="*/ 37 h 37"/>
                  <a:gd name="T2" fmla="*/ 0 w 208"/>
                  <a:gd name="T3" fmla="*/ 15 h 37"/>
                  <a:gd name="T4" fmla="*/ 0 w 208"/>
                  <a:gd name="T5" fmla="*/ 0 h 37"/>
                  <a:gd name="T6" fmla="*/ 208 w 208"/>
                  <a:gd name="T7" fmla="*/ 15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15"/>
                    </a:lnTo>
                    <a:lnTo>
                      <a:pt x="0" y="0"/>
                    </a:lnTo>
                    <a:lnTo>
                      <a:pt x="208" y="15"/>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2" name="Freeform 41">
                <a:extLst>
                  <a:ext uri="{FF2B5EF4-FFF2-40B4-BE49-F238E27FC236}">
                    <a16:creationId xmlns:a16="http://schemas.microsoft.com/office/drawing/2014/main" id="{BA0809EE-9782-3313-CEFF-41B24FE98C87}"/>
                  </a:ext>
                </a:extLst>
              </p:cNvPr>
              <p:cNvSpPr/>
              <p:nvPr/>
            </p:nvSpPr>
            <p:spPr bwMode="auto">
              <a:xfrm>
                <a:off x="2387601" y="2063750"/>
                <a:ext cx="341313" cy="46038"/>
              </a:xfrm>
              <a:custGeom>
                <a:avLst/>
                <a:gdLst>
                  <a:gd name="T0" fmla="*/ 215 w 215"/>
                  <a:gd name="T1" fmla="*/ 29 h 29"/>
                  <a:gd name="T2" fmla="*/ 0 w 215"/>
                  <a:gd name="T3" fmla="*/ 15 h 29"/>
                  <a:gd name="T4" fmla="*/ 7 w 215"/>
                  <a:gd name="T5" fmla="*/ 0 h 29"/>
                  <a:gd name="T6" fmla="*/ 215 w 215"/>
                  <a:gd name="T7" fmla="*/ 15 h 29"/>
                  <a:gd name="T8" fmla="*/ 215 w 215"/>
                  <a:gd name="T9" fmla="*/ 29 h 29"/>
                </a:gdLst>
                <a:ahLst/>
                <a:cxnLst>
                  <a:cxn ang="0">
                    <a:pos x="T0" y="T1"/>
                  </a:cxn>
                  <a:cxn ang="0">
                    <a:pos x="T2" y="T3"/>
                  </a:cxn>
                  <a:cxn ang="0">
                    <a:pos x="T4" y="T5"/>
                  </a:cxn>
                  <a:cxn ang="0">
                    <a:pos x="T6" y="T7"/>
                  </a:cxn>
                  <a:cxn ang="0">
                    <a:pos x="T8" y="T9"/>
                  </a:cxn>
                </a:cxnLst>
                <a:rect l="0" t="0" r="r" b="b"/>
                <a:pathLst>
                  <a:path w="215" h="29">
                    <a:moveTo>
                      <a:pt x="215" y="29"/>
                    </a:moveTo>
                    <a:lnTo>
                      <a:pt x="0" y="15"/>
                    </a:lnTo>
                    <a:lnTo>
                      <a:pt x="7" y="0"/>
                    </a:lnTo>
                    <a:lnTo>
                      <a:pt x="215" y="15"/>
                    </a:lnTo>
                    <a:lnTo>
                      <a:pt x="215" y="29"/>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3" name="Freeform 42">
                <a:extLst>
                  <a:ext uri="{FF2B5EF4-FFF2-40B4-BE49-F238E27FC236}">
                    <a16:creationId xmlns:a16="http://schemas.microsoft.com/office/drawing/2014/main" id="{E6CE71F6-D5EC-360B-8BB2-5679C955CBD5}"/>
                  </a:ext>
                </a:extLst>
              </p:cNvPr>
              <p:cNvSpPr/>
              <p:nvPr/>
            </p:nvSpPr>
            <p:spPr bwMode="auto">
              <a:xfrm>
                <a:off x="1941513" y="2357438"/>
                <a:ext cx="328613" cy="60325"/>
              </a:xfrm>
              <a:custGeom>
                <a:avLst/>
                <a:gdLst>
                  <a:gd name="T0" fmla="*/ 207 w 207"/>
                  <a:gd name="T1" fmla="*/ 38 h 38"/>
                  <a:gd name="T2" fmla="*/ 0 w 207"/>
                  <a:gd name="T3" fmla="*/ 15 h 38"/>
                  <a:gd name="T4" fmla="*/ 0 w 207"/>
                  <a:gd name="T5" fmla="*/ 0 h 38"/>
                  <a:gd name="T6" fmla="*/ 207 w 207"/>
                  <a:gd name="T7" fmla="*/ 15 h 38"/>
                  <a:gd name="T8" fmla="*/ 207 w 207"/>
                  <a:gd name="T9" fmla="*/ 38 h 38"/>
                </a:gdLst>
                <a:ahLst/>
                <a:cxnLst>
                  <a:cxn ang="0">
                    <a:pos x="T0" y="T1"/>
                  </a:cxn>
                  <a:cxn ang="0">
                    <a:pos x="T2" y="T3"/>
                  </a:cxn>
                  <a:cxn ang="0">
                    <a:pos x="T4" y="T5"/>
                  </a:cxn>
                  <a:cxn ang="0">
                    <a:pos x="T6" y="T7"/>
                  </a:cxn>
                  <a:cxn ang="0">
                    <a:pos x="T8" y="T9"/>
                  </a:cxn>
                </a:cxnLst>
                <a:rect l="0" t="0" r="r" b="b"/>
                <a:pathLst>
                  <a:path w="207" h="38">
                    <a:moveTo>
                      <a:pt x="207" y="38"/>
                    </a:moveTo>
                    <a:lnTo>
                      <a:pt x="0" y="15"/>
                    </a:lnTo>
                    <a:lnTo>
                      <a:pt x="0" y="0"/>
                    </a:lnTo>
                    <a:lnTo>
                      <a:pt x="207" y="15"/>
                    </a:lnTo>
                    <a:lnTo>
                      <a:pt x="207" y="38"/>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4" name="Freeform 43">
                <a:extLst>
                  <a:ext uri="{FF2B5EF4-FFF2-40B4-BE49-F238E27FC236}">
                    <a16:creationId xmlns:a16="http://schemas.microsoft.com/office/drawing/2014/main" id="{795DA0ED-6A18-661D-1528-9012D7978AD9}"/>
                  </a:ext>
                </a:extLst>
              </p:cNvPr>
              <p:cNvSpPr/>
              <p:nvPr/>
            </p:nvSpPr>
            <p:spPr bwMode="auto">
              <a:xfrm>
                <a:off x="1928813" y="2428875"/>
                <a:ext cx="341313" cy="47625"/>
              </a:xfrm>
              <a:custGeom>
                <a:avLst/>
                <a:gdLst>
                  <a:gd name="T0" fmla="*/ 208 w 215"/>
                  <a:gd name="T1" fmla="*/ 30 h 30"/>
                  <a:gd name="T2" fmla="*/ 0 w 215"/>
                  <a:gd name="T3" fmla="*/ 15 h 30"/>
                  <a:gd name="T4" fmla="*/ 0 w 215"/>
                  <a:gd name="T5" fmla="*/ 0 h 30"/>
                  <a:gd name="T6" fmla="*/ 215 w 215"/>
                  <a:gd name="T7" fmla="*/ 15 h 30"/>
                  <a:gd name="T8" fmla="*/ 208 w 215"/>
                  <a:gd name="T9" fmla="*/ 30 h 30"/>
                </a:gdLst>
                <a:ahLst/>
                <a:cxnLst>
                  <a:cxn ang="0">
                    <a:pos x="T0" y="T1"/>
                  </a:cxn>
                  <a:cxn ang="0">
                    <a:pos x="T2" y="T3"/>
                  </a:cxn>
                  <a:cxn ang="0">
                    <a:pos x="T4" y="T5"/>
                  </a:cxn>
                  <a:cxn ang="0">
                    <a:pos x="T6" y="T7"/>
                  </a:cxn>
                  <a:cxn ang="0">
                    <a:pos x="T8" y="T9"/>
                  </a:cxn>
                </a:cxnLst>
                <a:rect l="0" t="0" r="r" b="b"/>
                <a:pathLst>
                  <a:path w="215" h="30">
                    <a:moveTo>
                      <a:pt x="208" y="30"/>
                    </a:moveTo>
                    <a:lnTo>
                      <a:pt x="0" y="15"/>
                    </a:lnTo>
                    <a:lnTo>
                      <a:pt x="0" y="0"/>
                    </a:lnTo>
                    <a:lnTo>
                      <a:pt x="215" y="15"/>
                    </a:lnTo>
                    <a:lnTo>
                      <a:pt x="208" y="3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5" name="Freeform 44">
                <a:extLst>
                  <a:ext uri="{FF2B5EF4-FFF2-40B4-BE49-F238E27FC236}">
                    <a16:creationId xmlns:a16="http://schemas.microsoft.com/office/drawing/2014/main" id="{2089EF73-6190-3DB4-4D9D-2152818918D3}"/>
                  </a:ext>
                </a:extLst>
              </p:cNvPr>
              <p:cNvSpPr/>
              <p:nvPr/>
            </p:nvSpPr>
            <p:spPr bwMode="auto">
              <a:xfrm>
                <a:off x="1928813" y="2487613"/>
                <a:ext cx="330200" cy="58738"/>
              </a:xfrm>
              <a:custGeom>
                <a:avLst/>
                <a:gdLst>
                  <a:gd name="T0" fmla="*/ 208 w 208"/>
                  <a:gd name="T1" fmla="*/ 37 h 37"/>
                  <a:gd name="T2" fmla="*/ 0 w 208"/>
                  <a:gd name="T3" fmla="*/ 23 h 37"/>
                  <a:gd name="T4" fmla="*/ 0 w 208"/>
                  <a:gd name="T5" fmla="*/ 0 h 37"/>
                  <a:gd name="T6" fmla="*/ 208 w 208"/>
                  <a:gd name="T7" fmla="*/ 23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23"/>
                    </a:lnTo>
                    <a:lnTo>
                      <a:pt x="0" y="0"/>
                    </a:lnTo>
                    <a:lnTo>
                      <a:pt x="208" y="23"/>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6" name="Freeform 45">
                <a:extLst>
                  <a:ext uri="{FF2B5EF4-FFF2-40B4-BE49-F238E27FC236}">
                    <a16:creationId xmlns:a16="http://schemas.microsoft.com/office/drawing/2014/main" id="{EB56394D-D413-1D40-C247-501FC6AB8B9B}"/>
                  </a:ext>
                </a:extLst>
              </p:cNvPr>
              <p:cNvSpPr/>
              <p:nvPr/>
            </p:nvSpPr>
            <p:spPr bwMode="auto">
              <a:xfrm>
                <a:off x="1917701" y="2559050"/>
                <a:ext cx="341313" cy="58738"/>
              </a:xfrm>
              <a:custGeom>
                <a:avLst/>
                <a:gdLst>
                  <a:gd name="T0" fmla="*/ 207 w 215"/>
                  <a:gd name="T1" fmla="*/ 37 h 37"/>
                  <a:gd name="T2" fmla="*/ 0 w 215"/>
                  <a:gd name="T3" fmla="*/ 15 h 37"/>
                  <a:gd name="T4" fmla="*/ 0 w 215"/>
                  <a:gd name="T5" fmla="*/ 0 h 37"/>
                  <a:gd name="T6" fmla="*/ 215 w 215"/>
                  <a:gd name="T7" fmla="*/ 15 h 37"/>
                  <a:gd name="T8" fmla="*/ 207 w 215"/>
                  <a:gd name="T9" fmla="*/ 37 h 37"/>
                </a:gdLst>
                <a:ahLst/>
                <a:cxnLst>
                  <a:cxn ang="0">
                    <a:pos x="T0" y="T1"/>
                  </a:cxn>
                  <a:cxn ang="0">
                    <a:pos x="T2" y="T3"/>
                  </a:cxn>
                  <a:cxn ang="0">
                    <a:pos x="T4" y="T5"/>
                  </a:cxn>
                  <a:cxn ang="0">
                    <a:pos x="T6" y="T7"/>
                  </a:cxn>
                  <a:cxn ang="0">
                    <a:pos x="T8" y="T9"/>
                  </a:cxn>
                </a:cxnLst>
                <a:rect l="0" t="0" r="r" b="b"/>
                <a:pathLst>
                  <a:path w="215" h="37">
                    <a:moveTo>
                      <a:pt x="207" y="37"/>
                    </a:moveTo>
                    <a:lnTo>
                      <a:pt x="0" y="15"/>
                    </a:lnTo>
                    <a:lnTo>
                      <a:pt x="0" y="0"/>
                    </a:lnTo>
                    <a:lnTo>
                      <a:pt x="215" y="15"/>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7" name="Freeform 46">
                <a:extLst>
                  <a:ext uri="{FF2B5EF4-FFF2-40B4-BE49-F238E27FC236}">
                    <a16:creationId xmlns:a16="http://schemas.microsoft.com/office/drawing/2014/main" id="{0A3A38B1-3462-DBC0-789C-C8DF8CF5EE82}"/>
                  </a:ext>
                </a:extLst>
              </p:cNvPr>
              <p:cNvSpPr/>
              <p:nvPr/>
            </p:nvSpPr>
            <p:spPr bwMode="auto">
              <a:xfrm>
                <a:off x="2363788" y="2393950"/>
                <a:ext cx="330200" cy="58738"/>
              </a:xfrm>
              <a:custGeom>
                <a:avLst/>
                <a:gdLst>
                  <a:gd name="T0" fmla="*/ 208 w 208"/>
                  <a:gd name="T1" fmla="*/ 37 h 37"/>
                  <a:gd name="T2" fmla="*/ 0 w 208"/>
                  <a:gd name="T3" fmla="*/ 15 h 37"/>
                  <a:gd name="T4" fmla="*/ 0 w 208"/>
                  <a:gd name="T5" fmla="*/ 0 h 37"/>
                  <a:gd name="T6" fmla="*/ 208 w 208"/>
                  <a:gd name="T7" fmla="*/ 15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15"/>
                    </a:lnTo>
                    <a:lnTo>
                      <a:pt x="0" y="0"/>
                    </a:lnTo>
                    <a:lnTo>
                      <a:pt x="208" y="15"/>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8" name="Freeform 47">
                <a:extLst>
                  <a:ext uri="{FF2B5EF4-FFF2-40B4-BE49-F238E27FC236}">
                    <a16:creationId xmlns:a16="http://schemas.microsoft.com/office/drawing/2014/main" id="{9BA7549E-BCF6-CEEE-23B2-9A566732FF34}"/>
                  </a:ext>
                </a:extLst>
              </p:cNvPr>
              <p:cNvSpPr/>
              <p:nvPr/>
            </p:nvSpPr>
            <p:spPr bwMode="auto">
              <a:xfrm>
                <a:off x="2352676" y="2463800"/>
                <a:ext cx="341313" cy="47625"/>
              </a:xfrm>
              <a:custGeom>
                <a:avLst/>
                <a:gdLst>
                  <a:gd name="T0" fmla="*/ 215 w 215"/>
                  <a:gd name="T1" fmla="*/ 30 h 30"/>
                  <a:gd name="T2" fmla="*/ 0 w 215"/>
                  <a:gd name="T3" fmla="*/ 15 h 30"/>
                  <a:gd name="T4" fmla="*/ 7 w 215"/>
                  <a:gd name="T5" fmla="*/ 0 h 30"/>
                  <a:gd name="T6" fmla="*/ 215 w 215"/>
                  <a:gd name="T7" fmla="*/ 15 h 30"/>
                  <a:gd name="T8" fmla="*/ 215 w 215"/>
                  <a:gd name="T9" fmla="*/ 30 h 30"/>
                </a:gdLst>
                <a:ahLst/>
                <a:cxnLst>
                  <a:cxn ang="0">
                    <a:pos x="T0" y="T1"/>
                  </a:cxn>
                  <a:cxn ang="0">
                    <a:pos x="T2" y="T3"/>
                  </a:cxn>
                  <a:cxn ang="0">
                    <a:pos x="T4" y="T5"/>
                  </a:cxn>
                  <a:cxn ang="0">
                    <a:pos x="T6" y="T7"/>
                  </a:cxn>
                  <a:cxn ang="0">
                    <a:pos x="T8" y="T9"/>
                  </a:cxn>
                </a:cxnLst>
                <a:rect l="0" t="0" r="r" b="b"/>
                <a:pathLst>
                  <a:path w="215" h="30">
                    <a:moveTo>
                      <a:pt x="215" y="30"/>
                    </a:moveTo>
                    <a:lnTo>
                      <a:pt x="0" y="15"/>
                    </a:lnTo>
                    <a:lnTo>
                      <a:pt x="7" y="0"/>
                    </a:lnTo>
                    <a:lnTo>
                      <a:pt x="215" y="15"/>
                    </a:lnTo>
                    <a:lnTo>
                      <a:pt x="215" y="3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9" name="Freeform 48">
                <a:extLst>
                  <a:ext uri="{FF2B5EF4-FFF2-40B4-BE49-F238E27FC236}">
                    <a16:creationId xmlns:a16="http://schemas.microsoft.com/office/drawing/2014/main" id="{8356FDD0-6DA6-3308-A6F2-6F64D10801D6}"/>
                  </a:ext>
                </a:extLst>
              </p:cNvPr>
              <p:cNvSpPr/>
              <p:nvPr/>
            </p:nvSpPr>
            <p:spPr bwMode="auto">
              <a:xfrm>
                <a:off x="2352676" y="2524125"/>
                <a:ext cx="328613" cy="58738"/>
              </a:xfrm>
              <a:custGeom>
                <a:avLst/>
                <a:gdLst>
                  <a:gd name="T0" fmla="*/ 207 w 207"/>
                  <a:gd name="T1" fmla="*/ 37 h 37"/>
                  <a:gd name="T2" fmla="*/ 0 w 207"/>
                  <a:gd name="T3" fmla="*/ 22 h 37"/>
                  <a:gd name="T4" fmla="*/ 0 w 207"/>
                  <a:gd name="T5" fmla="*/ 0 h 37"/>
                  <a:gd name="T6" fmla="*/ 207 w 207"/>
                  <a:gd name="T7" fmla="*/ 22 h 37"/>
                  <a:gd name="T8" fmla="*/ 207 w 207"/>
                  <a:gd name="T9" fmla="*/ 37 h 37"/>
                </a:gdLst>
                <a:ahLst/>
                <a:cxnLst>
                  <a:cxn ang="0">
                    <a:pos x="T0" y="T1"/>
                  </a:cxn>
                  <a:cxn ang="0">
                    <a:pos x="T2" y="T3"/>
                  </a:cxn>
                  <a:cxn ang="0">
                    <a:pos x="T4" y="T5"/>
                  </a:cxn>
                  <a:cxn ang="0">
                    <a:pos x="T6" y="T7"/>
                  </a:cxn>
                  <a:cxn ang="0">
                    <a:pos x="T8" y="T9"/>
                  </a:cxn>
                </a:cxnLst>
                <a:rect l="0" t="0" r="r" b="b"/>
                <a:pathLst>
                  <a:path w="207" h="37">
                    <a:moveTo>
                      <a:pt x="207" y="37"/>
                    </a:moveTo>
                    <a:lnTo>
                      <a:pt x="0" y="22"/>
                    </a:lnTo>
                    <a:lnTo>
                      <a:pt x="0" y="0"/>
                    </a:lnTo>
                    <a:lnTo>
                      <a:pt x="207" y="22"/>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0" name="Freeform 49">
                <a:extLst>
                  <a:ext uri="{FF2B5EF4-FFF2-40B4-BE49-F238E27FC236}">
                    <a16:creationId xmlns:a16="http://schemas.microsoft.com/office/drawing/2014/main" id="{FDDC5BA6-C6AC-6835-F418-05F40DB78B00}"/>
                  </a:ext>
                </a:extLst>
              </p:cNvPr>
              <p:cNvSpPr/>
              <p:nvPr/>
            </p:nvSpPr>
            <p:spPr bwMode="auto">
              <a:xfrm>
                <a:off x="2352676" y="2593975"/>
                <a:ext cx="328613" cy="58738"/>
              </a:xfrm>
              <a:custGeom>
                <a:avLst/>
                <a:gdLst>
                  <a:gd name="T0" fmla="*/ 207 w 207"/>
                  <a:gd name="T1" fmla="*/ 37 h 37"/>
                  <a:gd name="T2" fmla="*/ 0 w 207"/>
                  <a:gd name="T3" fmla="*/ 15 h 37"/>
                  <a:gd name="T4" fmla="*/ 0 w 207"/>
                  <a:gd name="T5" fmla="*/ 0 h 37"/>
                  <a:gd name="T6" fmla="*/ 207 w 207"/>
                  <a:gd name="T7" fmla="*/ 15 h 37"/>
                  <a:gd name="T8" fmla="*/ 207 w 207"/>
                  <a:gd name="T9" fmla="*/ 37 h 37"/>
                </a:gdLst>
                <a:ahLst/>
                <a:cxnLst>
                  <a:cxn ang="0">
                    <a:pos x="T0" y="T1"/>
                  </a:cxn>
                  <a:cxn ang="0">
                    <a:pos x="T2" y="T3"/>
                  </a:cxn>
                  <a:cxn ang="0">
                    <a:pos x="T4" y="T5"/>
                  </a:cxn>
                  <a:cxn ang="0">
                    <a:pos x="T6" y="T7"/>
                  </a:cxn>
                  <a:cxn ang="0">
                    <a:pos x="T8" y="T9"/>
                  </a:cxn>
                </a:cxnLst>
                <a:rect l="0" t="0" r="r" b="b"/>
                <a:pathLst>
                  <a:path w="207" h="37">
                    <a:moveTo>
                      <a:pt x="207" y="37"/>
                    </a:moveTo>
                    <a:lnTo>
                      <a:pt x="0" y="15"/>
                    </a:lnTo>
                    <a:lnTo>
                      <a:pt x="0" y="0"/>
                    </a:lnTo>
                    <a:lnTo>
                      <a:pt x="207" y="15"/>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8" name="组合 17">
              <a:extLst>
                <a:ext uri="{FF2B5EF4-FFF2-40B4-BE49-F238E27FC236}">
                  <a16:creationId xmlns:a16="http://schemas.microsoft.com/office/drawing/2014/main" id="{8CFBB6F2-52A8-37B6-A03A-7E7921322A6B}"/>
                </a:ext>
              </a:extLst>
            </p:cNvPr>
            <p:cNvGrpSpPr/>
            <p:nvPr/>
          </p:nvGrpSpPr>
          <p:grpSpPr>
            <a:xfrm>
              <a:off x="166688" y="3254375"/>
              <a:ext cx="774700" cy="885825"/>
              <a:chOff x="166688" y="3254375"/>
              <a:chExt cx="774700" cy="885825"/>
            </a:xfrm>
          </p:grpSpPr>
          <p:sp>
            <p:nvSpPr>
              <p:cNvPr id="105" name="Freeform 117">
                <a:extLst>
                  <a:ext uri="{FF2B5EF4-FFF2-40B4-BE49-F238E27FC236}">
                    <a16:creationId xmlns:a16="http://schemas.microsoft.com/office/drawing/2014/main" id="{64476E9F-38DE-EEDD-D3CD-42EA1E04DB9F}"/>
                  </a:ext>
                </a:extLst>
              </p:cNvPr>
              <p:cNvSpPr/>
              <p:nvPr/>
            </p:nvSpPr>
            <p:spPr bwMode="auto">
              <a:xfrm>
                <a:off x="166688" y="3254375"/>
                <a:ext cx="774700" cy="885825"/>
              </a:xfrm>
              <a:custGeom>
                <a:avLst/>
                <a:gdLst>
                  <a:gd name="T0" fmla="*/ 370 w 488"/>
                  <a:gd name="T1" fmla="*/ 558 h 558"/>
                  <a:gd name="T2" fmla="*/ 0 w 488"/>
                  <a:gd name="T3" fmla="*/ 468 h 558"/>
                  <a:gd name="T4" fmla="*/ 118 w 488"/>
                  <a:gd name="T5" fmla="*/ 0 h 558"/>
                  <a:gd name="T6" fmla="*/ 488 w 488"/>
                  <a:gd name="T7" fmla="*/ 97 h 558"/>
                  <a:gd name="T8" fmla="*/ 370 w 488"/>
                  <a:gd name="T9" fmla="*/ 558 h 558"/>
                </a:gdLst>
                <a:ahLst/>
                <a:cxnLst>
                  <a:cxn ang="0">
                    <a:pos x="T0" y="T1"/>
                  </a:cxn>
                  <a:cxn ang="0">
                    <a:pos x="T2" y="T3"/>
                  </a:cxn>
                  <a:cxn ang="0">
                    <a:pos x="T4" y="T5"/>
                  </a:cxn>
                  <a:cxn ang="0">
                    <a:pos x="T6" y="T7"/>
                  </a:cxn>
                  <a:cxn ang="0">
                    <a:pos x="T8" y="T9"/>
                  </a:cxn>
                </a:cxnLst>
                <a:rect l="0" t="0" r="r" b="b"/>
                <a:pathLst>
                  <a:path w="488" h="558">
                    <a:moveTo>
                      <a:pt x="370" y="558"/>
                    </a:moveTo>
                    <a:lnTo>
                      <a:pt x="0" y="468"/>
                    </a:lnTo>
                    <a:lnTo>
                      <a:pt x="118" y="0"/>
                    </a:lnTo>
                    <a:lnTo>
                      <a:pt x="488" y="97"/>
                    </a:lnTo>
                    <a:lnTo>
                      <a:pt x="370" y="5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6" name="Freeform 118">
                <a:extLst>
                  <a:ext uri="{FF2B5EF4-FFF2-40B4-BE49-F238E27FC236}">
                    <a16:creationId xmlns:a16="http://schemas.microsoft.com/office/drawing/2014/main" id="{E092351B-43F3-2DA3-D44B-30AED50044AA}"/>
                  </a:ext>
                </a:extLst>
              </p:cNvPr>
              <p:cNvSpPr/>
              <p:nvPr/>
            </p:nvSpPr>
            <p:spPr bwMode="auto">
              <a:xfrm>
                <a:off x="366713" y="3349625"/>
                <a:ext cx="492125" cy="211138"/>
              </a:xfrm>
              <a:custGeom>
                <a:avLst/>
                <a:gdLst>
                  <a:gd name="T0" fmla="*/ 296 w 310"/>
                  <a:gd name="T1" fmla="*/ 133 h 133"/>
                  <a:gd name="T2" fmla="*/ 0 w 310"/>
                  <a:gd name="T3" fmla="*/ 59 h 133"/>
                  <a:gd name="T4" fmla="*/ 14 w 310"/>
                  <a:gd name="T5" fmla="*/ 0 h 133"/>
                  <a:gd name="T6" fmla="*/ 310 w 310"/>
                  <a:gd name="T7" fmla="*/ 74 h 133"/>
                  <a:gd name="T8" fmla="*/ 296 w 310"/>
                  <a:gd name="T9" fmla="*/ 133 h 133"/>
                </a:gdLst>
                <a:ahLst/>
                <a:cxnLst>
                  <a:cxn ang="0">
                    <a:pos x="T0" y="T1"/>
                  </a:cxn>
                  <a:cxn ang="0">
                    <a:pos x="T2" y="T3"/>
                  </a:cxn>
                  <a:cxn ang="0">
                    <a:pos x="T4" y="T5"/>
                  </a:cxn>
                  <a:cxn ang="0">
                    <a:pos x="T6" y="T7"/>
                  </a:cxn>
                  <a:cxn ang="0">
                    <a:pos x="T8" y="T9"/>
                  </a:cxn>
                </a:cxnLst>
                <a:rect l="0" t="0" r="r" b="b"/>
                <a:pathLst>
                  <a:path w="310" h="133">
                    <a:moveTo>
                      <a:pt x="296" y="133"/>
                    </a:moveTo>
                    <a:lnTo>
                      <a:pt x="0" y="59"/>
                    </a:lnTo>
                    <a:lnTo>
                      <a:pt x="14" y="0"/>
                    </a:lnTo>
                    <a:lnTo>
                      <a:pt x="310" y="74"/>
                    </a:lnTo>
                    <a:lnTo>
                      <a:pt x="296" y="133"/>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7" name="Freeform 119">
                <a:extLst>
                  <a:ext uri="{FF2B5EF4-FFF2-40B4-BE49-F238E27FC236}">
                    <a16:creationId xmlns:a16="http://schemas.microsoft.com/office/drawing/2014/main" id="{6CEA6D09-C4C5-592A-4065-67BFE7B31933}"/>
                  </a:ext>
                </a:extLst>
              </p:cNvPr>
              <p:cNvSpPr/>
              <p:nvPr/>
            </p:nvSpPr>
            <p:spPr bwMode="auto">
              <a:xfrm>
                <a:off x="247651" y="3903663"/>
                <a:ext cx="188913" cy="93663"/>
              </a:xfrm>
              <a:custGeom>
                <a:avLst/>
                <a:gdLst>
                  <a:gd name="T0" fmla="*/ 8 w 119"/>
                  <a:gd name="T1" fmla="*/ 0 h 59"/>
                  <a:gd name="T2" fmla="*/ 0 w 119"/>
                  <a:gd name="T3" fmla="*/ 30 h 59"/>
                  <a:gd name="T4" fmla="*/ 112 w 119"/>
                  <a:gd name="T5" fmla="*/ 59 h 59"/>
                  <a:gd name="T6" fmla="*/ 119 w 119"/>
                  <a:gd name="T7" fmla="*/ 22 h 59"/>
                  <a:gd name="T8" fmla="*/ 8 w 119"/>
                  <a:gd name="T9" fmla="*/ 0 h 59"/>
                </a:gdLst>
                <a:ahLst/>
                <a:cxnLst>
                  <a:cxn ang="0">
                    <a:pos x="T0" y="T1"/>
                  </a:cxn>
                  <a:cxn ang="0">
                    <a:pos x="T2" y="T3"/>
                  </a:cxn>
                  <a:cxn ang="0">
                    <a:pos x="T4" y="T5"/>
                  </a:cxn>
                  <a:cxn ang="0">
                    <a:pos x="T6" y="T7"/>
                  </a:cxn>
                  <a:cxn ang="0">
                    <a:pos x="T8" y="T9"/>
                  </a:cxn>
                </a:cxnLst>
                <a:rect l="0" t="0" r="r" b="b"/>
                <a:pathLst>
                  <a:path w="119" h="59">
                    <a:moveTo>
                      <a:pt x="8" y="0"/>
                    </a:moveTo>
                    <a:lnTo>
                      <a:pt x="0" y="30"/>
                    </a:lnTo>
                    <a:lnTo>
                      <a:pt x="112" y="59"/>
                    </a:lnTo>
                    <a:lnTo>
                      <a:pt x="119" y="22"/>
                    </a:lnTo>
                    <a:lnTo>
                      <a:pt x="8"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8" name="Freeform 120">
                <a:extLst>
                  <a:ext uri="{FF2B5EF4-FFF2-40B4-BE49-F238E27FC236}">
                    <a16:creationId xmlns:a16="http://schemas.microsoft.com/office/drawing/2014/main" id="{EB87D1BA-19E3-B288-E4C4-C9823D9B219A}"/>
                  </a:ext>
                </a:extLst>
              </p:cNvPr>
              <p:cNvSpPr/>
              <p:nvPr/>
            </p:nvSpPr>
            <p:spPr bwMode="auto">
              <a:xfrm>
                <a:off x="284163" y="3762375"/>
                <a:ext cx="82550" cy="69850"/>
              </a:xfrm>
              <a:custGeom>
                <a:avLst/>
                <a:gdLst>
                  <a:gd name="T0" fmla="*/ 52 w 52"/>
                  <a:gd name="T1" fmla="*/ 15 h 44"/>
                  <a:gd name="T2" fmla="*/ 7 w 52"/>
                  <a:gd name="T3" fmla="*/ 0 h 44"/>
                  <a:gd name="T4" fmla="*/ 0 w 52"/>
                  <a:gd name="T5" fmla="*/ 29 h 44"/>
                  <a:gd name="T6" fmla="*/ 44 w 52"/>
                  <a:gd name="T7" fmla="*/ 44 h 44"/>
                  <a:gd name="T8" fmla="*/ 52 w 52"/>
                  <a:gd name="T9" fmla="*/ 15 h 44"/>
                </a:gdLst>
                <a:ahLst/>
                <a:cxnLst>
                  <a:cxn ang="0">
                    <a:pos x="T0" y="T1"/>
                  </a:cxn>
                  <a:cxn ang="0">
                    <a:pos x="T2" y="T3"/>
                  </a:cxn>
                  <a:cxn ang="0">
                    <a:pos x="T4" y="T5"/>
                  </a:cxn>
                  <a:cxn ang="0">
                    <a:pos x="T6" y="T7"/>
                  </a:cxn>
                  <a:cxn ang="0">
                    <a:pos x="T8" y="T9"/>
                  </a:cxn>
                </a:cxnLst>
                <a:rect l="0" t="0" r="r" b="b"/>
                <a:pathLst>
                  <a:path w="52" h="44">
                    <a:moveTo>
                      <a:pt x="52" y="15"/>
                    </a:moveTo>
                    <a:lnTo>
                      <a:pt x="7" y="0"/>
                    </a:lnTo>
                    <a:lnTo>
                      <a:pt x="0" y="29"/>
                    </a:lnTo>
                    <a:lnTo>
                      <a:pt x="44" y="44"/>
                    </a:lnTo>
                    <a:lnTo>
                      <a:pt x="52" y="15"/>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9" name="Freeform 121">
                <a:extLst>
                  <a:ext uri="{FF2B5EF4-FFF2-40B4-BE49-F238E27FC236}">
                    <a16:creationId xmlns:a16="http://schemas.microsoft.com/office/drawing/2014/main" id="{54D7C23A-5990-B970-8EC5-82AFB88ECC1F}"/>
                  </a:ext>
                </a:extLst>
              </p:cNvPr>
              <p:cNvSpPr/>
              <p:nvPr/>
            </p:nvSpPr>
            <p:spPr bwMode="auto">
              <a:xfrm>
                <a:off x="436563" y="3951288"/>
                <a:ext cx="93663" cy="69850"/>
              </a:xfrm>
              <a:custGeom>
                <a:avLst/>
                <a:gdLst>
                  <a:gd name="T0" fmla="*/ 7 w 59"/>
                  <a:gd name="T1" fmla="*/ 0 h 44"/>
                  <a:gd name="T2" fmla="*/ 0 w 59"/>
                  <a:gd name="T3" fmla="*/ 29 h 44"/>
                  <a:gd name="T4" fmla="*/ 52 w 59"/>
                  <a:gd name="T5" fmla="*/ 44 h 44"/>
                  <a:gd name="T6" fmla="*/ 59 w 59"/>
                  <a:gd name="T7" fmla="*/ 7 h 44"/>
                  <a:gd name="T8" fmla="*/ 7 w 59"/>
                  <a:gd name="T9" fmla="*/ 0 h 44"/>
                </a:gdLst>
                <a:ahLst/>
                <a:cxnLst>
                  <a:cxn ang="0">
                    <a:pos x="T0" y="T1"/>
                  </a:cxn>
                  <a:cxn ang="0">
                    <a:pos x="T2" y="T3"/>
                  </a:cxn>
                  <a:cxn ang="0">
                    <a:pos x="T4" y="T5"/>
                  </a:cxn>
                  <a:cxn ang="0">
                    <a:pos x="T6" y="T7"/>
                  </a:cxn>
                  <a:cxn ang="0">
                    <a:pos x="T8" y="T9"/>
                  </a:cxn>
                </a:cxnLst>
                <a:rect l="0" t="0" r="r" b="b"/>
                <a:pathLst>
                  <a:path w="59" h="44">
                    <a:moveTo>
                      <a:pt x="7" y="0"/>
                    </a:moveTo>
                    <a:lnTo>
                      <a:pt x="0" y="29"/>
                    </a:lnTo>
                    <a:lnTo>
                      <a:pt x="52" y="44"/>
                    </a:lnTo>
                    <a:lnTo>
                      <a:pt x="59" y="7"/>
                    </a:lnTo>
                    <a:lnTo>
                      <a:pt x="7"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0" name="Freeform 122">
                <a:extLst>
                  <a:ext uri="{FF2B5EF4-FFF2-40B4-BE49-F238E27FC236}">
                    <a16:creationId xmlns:a16="http://schemas.microsoft.com/office/drawing/2014/main" id="{254A1FCB-E34A-DE4B-06A6-3871DCCB2296}"/>
                  </a:ext>
                </a:extLst>
              </p:cNvPr>
              <p:cNvSpPr/>
              <p:nvPr/>
            </p:nvSpPr>
            <p:spPr bwMode="auto">
              <a:xfrm>
                <a:off x="260351" y="3832225"/>
                <a:ext cx="93663" cy="71438"/>
              </a:xfrm>
              <a:custGeom>
                <a:avLst/>
                <a:gdLst>
                  <a:gd name="T0" fmla="*/ 59 w 59"/>
                  <a:gd name="T1" fmla="*/ 8 h 45"/>
                  <a:gd name="T2" fmla="*/ 7 w 59"/>
                  <a:gd name="T3" fmla="*/ 0 h 45"/>
                  <a:gd name="T4" fmla="*/ 0 w 59"/>
                  <a:gd name="T5" fmla="*/ 30 h 45"/>
                  <a:gd name="T6" fmla="*/ 52 w 59"/>
                  <a:gd name="T7" fmla="*/ 45 h 45"/>
                  <a:gd name="T8" fmla="*/ 59 w 59"/>
                  <a:gd name="T9" fmla="*/ 8 h 45"/>
                </a:gdLst>
                <a:ahLst/>
                <a:cxnLst>
                  <a:cxn ang="0">
                    <a:pos x="T0" y="T1"/>
                  </a:cxn>
                  <a:cxn ang="0">
                    <a:pos x="T2" y="T3"/>
                  </a:cxn>
                  <a:cxn ang="0">
                    <a:pos x="T4" y="T5"/>
                  </a:cxn>
                  <a:cxn ang="0">
                    <a:pos x="T6" y="T7"/>
                  </a:cxn>
                  <a:cxn ang="0">
                    <a:pos x="T8" y="T9"/>
                  </a:cxn>
                </a:cxnLst>
                <a:rect l="0" t="0" r="r" b="b"/>
                <a:pathLst>
                  <a:path w="59" h="45">
                    <a:moveTo>
                      <a:pt x="59" y="8"/>
                    </a:moveTo>
                    <a:lnTo>
                      <a:pt x="7" y="0"/>
                    </a:lnTo>
                    <a:lnTo>
                      <a:pt x="0" y="30"/>
                    </a:lnTo>
                    <a:lnTo>
                      <a:pt x="52" y="45"/>
                    </a:lnTo>
                    <a:lnTo>
                      <a:pt x="59" y="8"/>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1" name="Freeform 123">
                <a:extLst>
                  <a:ext uri="{FF2B5EF4-FFF2-40B4-BE49-F238E27FC236}">
                    <a16:creationId xmlns:a16="http://schemas.microsoft.com/office/drawing/2014/main" id="{B56DE410-143B-F9B0-6732-BC077EBDDD06}"/>
                  </a:ext>
                </a:extLst>
              </p:cNvPr>
              <p:cNvSpPr/>
              <p:nvPr/>
            </p:nvSpPr>
            <p:spPr bwMode="auto">
              <a:xfrm>
                <a:off x="530226" y="3975100"/>
                <a:ext cx="93663" cy="69850"/>
              </a:xfrm>
              <a:custGeom>
                <a:avLst/>
                <a:gdLst>
                  <a:gd name="T0" fmla="*/ 8 w 59"/>
                  <a:gd name="T1" fmla="*/ 0 h 44"/>
                  <a:gd name="T2" fmla="*/ 0 w 59"/>
                  <a:gd name="T3" fmla="*/ 29 h 44"/>
                  <a:gd name="T4" fmla="*/ 52 w 59"/>
                  <a:gd name="T5" fmla="*/ 44 h 44"/>
                  <a:gd name="T6" fmla="*/ 59 w 59"/>
                  <a:gd name="T7" fmla="*/ 7 h 44"/>
                  <a:gd name="T8" fmla="*/ 8 w 59"/>
                  <a:gd name="T9" fmla="*/ 0 h 44"/>
                </a:gdLst>
                <a:ahLst/>
                <a:cxnLst>
                  <a:cxn ang="0">
                    <a:pos x="T0" y="T1"/>
                  </a:cxn>
                  <a:cxn ang="0">
                    <a:pos x="T2" y="T3"/>
                  </a:cxn>
                  <a:cxn ang="0">
                    <a:pos x="T4" y="T5"/>
                  </a:cxn>
                  <a:cxn ang="0">
                    <a:pos x="T6" y="T7"/>
                  </a:cxn>
                  <a:cxn ang="0">
                    <a:pos x="T8" y="T9"/>
                  </a:cxn>
                </a:cxnLst>
                <a:rect l="0" t="0" r="r" b="b"/>
                <a:pathLst>
                  <a:path w="59" h="44">
                    <a:moveTo>
                      <a:pt x="8" y="0"/>
                    </a:moveTo>
                    <a:lnTo>
                      <a:pt x="0" y="29"/>
                    </a:lnTo>
                    <a:lnTo>
                      <a:pt x="52" y="44"/>
                    </a:lnTo>
                    <a:lnTo>
                      <a:pt x="59" y="7"/>
                    </a:lnTo>
                    <a:lnTo>
                      <a:pt x="8"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2" name="Freeform 124">
                <a:extLst>
                  <a:ext uri="{FF2B5EF4-FFF2-40B4-BE49-F238E27FC236}">
                    <a16:creationId xmlns:a16="http://schemas.microsoft.com/office/drawing/2014/main" id="{824D7CD9-458D-8D4C-71B6-4F6FF07FB8EB}"/>
                  </a:ext>
                </a:extLst>
              </p:cNvPr>
              <p:cNvSpPr/>
              <p:nvPr/>
            </p:nvSpPr>
            <p:spPr bwMode="auto">
              <a:xfrm>
                <a:off x="682626" y="3786188"/>
                <a:ext cx="95250" cy="69850"/>
              </a:xfrm>
              <a:custGeom>
                <a:avLst/>
                <a:gdLst>
                  <a:gd name="T0" fmla="*/ 0 w 60"/>
                  <a:gd name="T1" fmla="*/ 37 h 44"/>
                  <a:gd name="T2" fmla="*/ 52 w 60"/>
                  <a:gd name="T3" fmla="*/ 44 h 44"/>
                  <a:gd name="T4" fmla="*/ 60 w 60"/>
                  <a:gd name="T5" fmla="*/ 14 h 44"/>
                  <a:gd name="T6" fmla="*/ 8 w 60"/>
                  <a:gd name="T7" fmla="*/ 0 h 44"/>
                  <a:gd name="T8" fmla="*/ 0 w 60"/>
                  <a:gd name="T9" fmla="*/ 37 h 44"/>
                </a:gdLst>
                <a:ahLst/>
                <a:cxnLst>
                  <a:cxn ang="0">
                    <a:pos x="T0" y="T1"/>
                  </a:cxn>
                  <a:cxn ang="0">
                    <a:pos x="T2" y="T3"/>
                  </a:cxn>
                  <a:cxn ang="0">
                    <a:pos x="T4" y="T5"/>
                  </a:cxn>
                  <a:cxn ang="0">
                    <a:pos x="T6" y="T7"/>
                  </a:cxn>
                  <a:cxn ang="0">
                    <a:pos x="T8" y="T9"/>
                  </a:cxn>
                </a:cxnLst>
                <a:rect l="0" t="0" r="r" b="b"/>
                <a:pathLst>
                  <a:path w="60" h="44">
                    <a:moveTo>
                      <a:pt x="0" y="37"/>
                    </a:moveTo>
                    <a:lnTo>
                      <a:pt x="52" y="44"/>
                    </a:lnTo>
                    <a:lnTo>
                      <a:pt x="60" y="14"/>
                    </a:lnTo>
                    <a:lnTo>
                      <a:pt x="8"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3" name="Freeform 125">
                <a:extLst>
                  <a:ext uri="{FF2B5EF4-FFF2-40B4-BE49-F238E27FC236}">
                    <a16:creationId xmlns:a16="http://schemas.microsoft.com/office/drawing/2014/main" id="{71A72F1B-3830-0B5F-51A1-B9E9F7AAB1FF}"/>
                  </a:ext>
                </a:extLst>
              </p:cNvPr>
              <p:cNvSpPr/>
              <p:nvPr/>
            </p:nvSpPr>
            <p:spPr bwMode="auto">
              <a:xfrm>
                <a:off x="660401" y="3856038"/>
                <a:ext cx="93663" cy="71438"/>
              </a:xfrm>
              <a:custGeom>
                <a:avLst/>
                <a:gdLst>
                  <a:gd name="T0" fmla="*/ 0 w 59"/>
                  <a:gd name="T1" fmla="*/ 30 h 45"/>
                  <a:gd name="T2" fmla="*/ 51 w 59"/>
                  <a:gd name="T3" fmla="*/ 45 h 45"/>
                  <a:gd name="T4" fmla="*/ 59 w 59"/>
                  <a:gd name="T5" fmla="*/ 15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1" y="45"/>
                    </a:lnTo>
                    <a:lnTo>
                      <a:pt x="59" y="15"/>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4" name="Freeform 126">
                <a:extLst>
                  <a:ext uri="{FF2B5EF4-FFF2-40B4-BE49-F238E27FC236}">
                    <a16:creationId xmlns:a16="http://schemas.microsoft.com/office/drawing/2014/main" id="{94EFD4C1-B0EE-F863-0C61-AF83D0A6885D}"/>
                  </a:ext>
                </a:extLst>
              </p:cNvPr>
              <p:cNvSpPr/>
              <p:nvPr/>
            </p:nvSpPr>
            <p:spPr bwMode="auto">
              <a:xfrm>
                <a:off x="623888" y="3927475"/>
                <a:ext cx="117475" cy="141288"/>
              </a:xfrm>
              <a:custGeom>
                <a:avLst/>
                <a:gdLst>
                  <a:gd name="T0" fmla="*/ 0 w 74"/>
                  <a:gd name="T1" fmla="*/ 74 h 89"/>
                  <a:gd name="T2" fmla="*/ 52 w 74"/>
                  <a:gd name="T3" fmla="*/ 89 h 89"/>
                  <a:gd name="T4" fmla="*/ 74 w 74"/>
                  <a:gd name="T5" fmla="*/ 15 h 89"/>
                  <a:gd name="T6" fmla="*/ 23 w 74"/>
                  <a:gd name="T7" fmla="*/ 0 h 89"/>
                  <a:gd name="T8" fmla="*/ 0 w 74"/>
                  <a:gd name="T9" fmla="*/ 74 h 89"/>
                </a:gdLst>
                <a:ahLst/>
                <a:cxnLst>
                  <a:cxn ang="0">
                    <a:pos x="T0" y="T1"/>
                  </a:cxn>
                  <a:cxn ang="0">
                    <a:pos x="T2" y="T3"/>
                  </a:cxn>
                  <a:cxn ang="0">
                    <a:pos x="T4" y="T5"/>
                  </a:cxn>
                  <a:cxn ang="0">
                    <a:pos x="T6" y="T7"/>
                  </a:cxn>
                  <a:cxn ang="0">
                    <a:pos x="T8" y="T9"/>
                  </a:cxn>
                </a:cxnLst>
                <a:rect l="0" t="0" r="r" b="b"/>
                <a:pathLst>
                  <a:path w="74" h="89">
                    <a:moveTo>
                      <a:pt x="0" y="74"/>
                    </a:moveTo>
                    <a:lnTo>
                      <a:pt x="52" y="89"/>
                    </a:lnTo>
                    <a:lnTo>
                      <a:pt x="74" y="15"/>
                    </a:lnTo>
                    <a:lnTo>
                      <a:pt x="23" y="0"/>
                    </a:lnTo>
                    <a:lnTo>
                      <a:pt x="0" y="74"/>
                    </a:lnTo>
                    <a:close/>
                  </a:path>
                </a:pathLst>
              </a:custGeom>
              <a:solidFill>
                <a:srgbClr val="79C1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5" name="Freeform 127">
                <a:extLst>
                  <a:ext uri="{FF2B5EF4-FFF2-40B4-BE49-F238E27FC236}">
                    <a16:creationId xmlns:a16="http://schemas.microsoft.com/office/drawing/2014/main" id="{23C0D2FD-74EF-2DC7-8F60-AF39F1A78637}"/>
                  </a:ext>
                </a:extLst>
              </p:cNvPr>
              <p:cNvSpPr/>
              <p:nvPr/>
            </p:nvSpPr>
            <p:spPr bwMode="auto">
              <a:xfrm>
                <a:off x="330201" y="3560763"/>
                <a:ext cx="95250" cy="71438"/>
              </a:xfrm>
              <a:custGeom>
                <a:avLst/>
                <a:gdLst>
                  <a:gd name="T0" fmla="*/ 60 w 60"/>
                  <a:gd name="T1" fmla="*/ 8 h 45"/>
                  <a:gd name="T2" fmla="*/ 8 w 60"/>
                  <a:gd name="T3" fmla="*/ 0 h 45"/>
                  <a:gd name="T4" fmla="*/ 0 w 60"/>
                  <a:gd name="T5" fmla="*/ 30 h 45"/>
                  <a:gd name="T6" fmla="*/ 52 w 60"/>
                  <a:gd name="T7" fmla="*/ 45 h 45"/>
                  <a:gd name="T8" fmla="*/ 60 w 60"/>
                  <a:gd name="T9" fmla="*/ 8 h 45"/>
                </a:gdLst>
                <a:ahLst/>
                <a:cxnLst>
                  <a:cxn ang="0">
                    <a:pos x="T0" y="T1"/>
                  </a:cxn>
                  <a:cxn ang="0">
                    <a:pos x="T2" y="T3"/>
                  </a:cxn>
                  <a:cxn ang="0">
                    <a:pos x="T4" y="T5"/>
                  </a:cxn>
                  <a:cxn ang="0">
                    <a:pos x="T6" y="T7"/>
                  </a:cxn>
                  <a:cxn ang="0">
                    <a:pos x="T8" y="T9"/>
                  </a:cxn>
                </a:cxnLst>
                <a:rect l="0" t="0" r="r" b="b"/>
                <a:pathLst>
                  <a:path w="60" h="45">
                    <a:moveTo>
                      <a:pt x="60" y="8"/>
                    </a:moveTo>
                    <a:lnTo>
                      <a:pt x="8" y="0"/>
                    </a:lnTo>
                    <a:lnTo>
                      <a:pt x="0" y="30"/>
                    </a:lnTo>
                    <a:lnTo>
                      <a:pt x="52" y="45"/>
                    </a:lnTo>
                    <a:lnTo>
                      <a:pt x="60" y="8"/>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6" name="Freeform 128">
                <a:extLst>
                  <a:ext uri="{FF2B5EF4-FFF2-40B4-BE49-F238E27FC236}">
                    <a16:creationId xmlns:a16="http://schemas.microsoft.com/office/drawing/2014/main" id="{0B8B3125-17F4-1EFA-4B91-00DABB404D71}"/>
                  </a:ext>
                </a:extLst>
              </p:cNvPr>
              <p:cNvSpPr/>
              <p:nvPr/>
            </p:nvSpPr>
            <p:spPr bwMode="auto">
              <a:xfrm>
                <a:off x="636588" y="3560763"/>
                <a:ext cx="93663" cy="71438"/>
              </a:xfrm>
              <a:custGeom>
                <a:avLst/>
                <a:gdLst>
                  <a:gd name="T0" fmla="*/ 52 w 59"/>
                  <a:gd name="T1" fmla="*/ 45 h 45"/>
                  <a:gd name="T2" fmla="*/ 59 w 59"/>
                  <a:gd name="T3" fmla="*/ 8 h 45"/>
                  <a:gd name="T4" fmla="*/ 7 w 59"/>
                  <a:gd name="T5" fmla="*/ 0 h 45"/>
                  <a:gd name="T6" fmla="*/ 0 w 59"/>
                  <a:gd name="T7" fmla="*/ 30 h 45"/>
                  <a:gd name="T8" fmla="*/ 52 w 59"/>
                  <a:gd name="T9" fmla="*/ 45 h 45"/>
                </a:gdLst>
                <a:ahLst/>
                <a:cxnLst>
                  <a:cxn ang="0">
                    <a:pos x="T0" y="T1"/>
                  </a:cxn>
                  <a:cxn ang="0">
                    <a:pos x="T2" y="T3"/>
                  </a:cxn>
                  <a:cxn ang="0">
                    <a:pos x="T4" y="T5"/>
                  </a:cxn>
                  <a:cxn ang="0">
                    <a:pos x="T6" y="T7"/>
                  </a:cxn>
                  <a:cxn ang="0">
                    <a:pos x="T8" y="T9"/>
                  </a:cxn>
                </a:cxnLst>
                <a:rect l="0" t="0" r="r" b="b"/>
                <a:pathLst>
                  <a:path w="59" h="45">
                    <a:moveTo>
                      <a:pt x="52" y="45"/>
                    </a:moveTo>
                    <a:lnTo>
                      <a:pt x="59" y="8"/>
                    </a:lnTo>
                    <a:lnTo>
                      <a:pt x="7" y="0"/>
                    </a:lnTo>
                    <a:lnTo>
                      <a:pt x="0" y="30"/>
                    </a:lnTo>
                    <a:lnTo>
                      <a:pt x="52" y="45"/>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7" name="Freeform 129">
                <a:extLst>
                  <a:ext uri="{FF2B5EF4-FFF2-40B4-BE49-F238E27FC236}">
                    <a16:creationId xmlns:a16="http://schemas.microsoft.com/office/drawing/2014/main" id="{7858A08D-495B-9590-7E98-3056FF89E247}"/>
                  </a:ext>
                </a:extLst>
              </p:cNvPr>
              <p:cNvSpPr/>
              <p:nvPr/>
            </p:nvSpPr>
            <p:spPr bwMode="auto">
              <a:xfrm>
                <a:off x="542926" y="3538538"/>
                <a:ext cx="93663" cy="69850"/>
              </a:xfrm>
              <a:custGeom>
                <a:avLst/>
                <a:gdLst>
                  <a:gd name="T0" fmla="*/ 44 w 59"/>
                  <a:gd name="T1" fmla="*/ 44 h 44"/>
                  <a:gd name="T2" fmla="*/ 59 w 59"/>
                  <a:gd name="T3" fmla="*/ 7 h 44"/>
                  <a:gd name="T4" fmla="*/ 7 w 59"/>
                  <a:gd name="T5" fmla="*/ 0 h 44"/>
                  <a:gd name="T6" fmla="*/ 0 w 59"/>
                  <a:gd name="T7" fmla="*/ 29 h 44"/>
                  <a:gd name="T8" fmla="*/ 44 w 59"/>
                  <a:gd name="T9" fmla="*/ 44 h 44"/>
                </a:gdLst>
                <a:ahLst/>
                <a:cxnLst>
                  <a:cxn ang="0">
                    <a:pos x="T0" y="T1"/>
                  </a:cxn>
                  <a:cxn ang="0">
                    <a:pos x="T2" y="T3"/>
                  </a:cxn>
                  <a:cxn ang="0">
                    <a:pos x="T4" y="T5"/>
                  </a:cxn>
                  <a:cxn ang="0">
                    <a:pos x="T6" y="T7"/>
                  </a:cxn>
                  <a:cxn ang="0">
                    <a:pos x="T8" y="T9"/>
                  </a:cxn>
                </a:cxnLst>
                <a:rect l="0" t="0" r="r" b="b"/>
                <a:pathLst>
                  <a:path w="59" h="44">
                    <a:moveTo>
                      <a:pt x="44" y="44"/>
                    </a:moveTo>
                    <a:lnTo>
                      <a:pt x="59" y="7"/>
                    </a:lnTo>
                    <a:lnTo>
                      <a:pt x="7" y="0"/>
                    </a:lnTo>
                    <a:lnTo>
                      <a:pt x="0" y="29"/>
                    </a:lnTo>
                    <a:lnTo>
                      <a:pt x="44" y="4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8" name="Freeform 130">
                <a:extLst>
                  <a:ext uri="{FF2B5EF4-FFF2-40B4-BE49-F238E27FC236}">
                    <a16:creationId xmlns:a16="http://schemas.microsoft.com/office/drawing/2014/main" id="{5D760927-55FA-7B2E-9AE9-E687C7113009}"/>
                  </a:ext>
                </a:extLst>
              </p:cNvPr>
              <p:cNvSpPr/>
              <p:nvPr/>
            </p:nvSpPr>
            <p:spPr bwMode="auto">
              <a:xfrm>
                <a:off x="447676" y="3514725"/>
                <a:ext cx="82550" cy="69850"/>
              </a:xfrm>
              <a:custGeom>
                <a:avLst/>
                <a:gdLst>
                  <a:gd name="T0" fmla="*/ 45 w 52"/>
                  <a:gd name="T1" fmla="*/ 44 h 44"/>
                  <a:gd name="T2" fmla="*/ 52 w 52"/>
                  <a:gd name="T3" fmla="*/ 7 h 44"/>
                  <a:gd name="T4" fmla="*/ 8 w 52"/>
                  <a:gd name="T5" fmla="*/ 0 h 44"/>
                  <a:gd name="T6" fmla="*/ 0 w 52"/>
                  <a:gd name="T7" fmla="*/ 29 h 44"/>
                  <a:gd name="T8" fmla="*/ 45 w 52"/>
                  <a:gd name="T9" fmla="*/ 44 h 44"/>
                </a:gdLst>
                <a:ahLst/>
                <a:cxnLst>
                  <a:cxn ang="0">
                    <a:pos x="T0" y="T1"/>
                  </a:cxn>
                  <a:cxn ang="0">
                    <a:pos x="T2" y="T3"/>
                  </a:cxn>
                  <a:cxn ang="0">
                    <a:pos x="T4" y="T5"/>
                  </a:cxn>
                  <a:cxn ang="0">
                    <a:pos x="T6" y="T7"/>
                  </a:cxn>
                  <a:cxn ang="0">
                    <a:pos x="T8" y="T9"/>
                  </a:cxn>
                </a:cxnLst>
                <a:rect l="0" t="0" r="r" b="b"/>
                <a:pathLst>
                  <a:path w="52" h="44">
                    <a:moveTo>
                      <a:pt x="45" y="44"/>
                    </a:moveTo>
                    <a:lnTo>
                      <a:pt x="52" y="7"/>
                    </a:lnTo>
                    <a:lnTo>
                      <a:pt x="8" y="0"/>
                    </a:lnTo>
                    <a:lnTo>
                      <a:pt x="0" y="29"/>
                    </a:lnTo>
                    <a:lnTo>
                      <a:pt x="45" y="4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9" name="Freeform 131">
                <a:extLst>
                  <a:ext uri="{FF2B5EF4-FFF2-40B4-BE49-F238E27FC236}">
                    <a16:creationId xmlns:a16="http://schemas.microsoft.com/office/drawing/2014/main" id="{6270237B-F9D8-CA06-9706-899887C2AF83}"/>
                  </a:ext>
                </a:extLst>
              </p:cNvPr>
              <p:cNvSpPr/>
              <p:nvPr/>
            </p:nvSpPr>
            <p:spPr bwMode="auto">
              <a:xfrm>
                <a:off x="730251" y="3584575"/>
                <a:ext cx="93663" cy="71438"/>
              </a:xfrm>
              <a:custGeom>
                <a:avLst/>
                <a:gdLst>
                  <a:gd name="T0" fmla="*/ 52 w 59"/>
                  <a:gd name="T1" fmla="*/ 45 h 45"/>
                  <a:gd name="T2" fmla="*/ 59 w 59"/>
                  <a:gd name="T3" fmla="*/ 8 h 45"/>
                  <a:gd name="T4" fmla="*/ 7 w 59"/>
                  <a:gd name="T5" fmla="*/ 0 h 45"/>
                  <a:gd name="T6" fmla="*/ 0 w 59"/>
                  <a:gd name="T7" fmla="*/ 30 h 45"/>
                  <a:gd name="T8" fmla="*/ 52 w 59"/>
                  <a:gd name="T9" fmla="*/ 45 h 45"/>
                </a:gdLst>
                <a:ahLst/>
                <a:cxnLst>
                  <a:cxn ang="0">
                    <a:pos x="T0" y="T1"/>
                  </a:cxn>
                  <a:cxn ang="0">
                    <a:pos x="T2" y="T3"/>
                  </a:cxn>
                  <a:cxn ang="0">
                    <a:pos x="T4" y="T5"/>
                  </a:cxn>
                  <a:cxn ang="0">
                    <a:pos x="T6" y="T7"/>
                  </a:cxn>
                  <a:cxn ang="0">
                    <a:pos x="T8" y="T9"/>
                  </a:cxn>
                </a:cxnLst>
                <a:rect l="0" t="0" r="r" b="b"/>
                <a:pathLst>
                  <a:path w="59" h="45">
                    <a:moveTo>
                      <a:pt x="52" y="45"/>
                    </a:moveTo>
                    <a:lnTo>
                      <a:pt x="59" y="8"/>
                    </a:lnTo>
                    <a:lnTo>
                      <a:pt x="7" y="0"/>
                    </a:lnTo>
                    <a:lnTo>
                      <a:pt x="0" y="30"/>
                    </a:lnTo>
                    <a:lnTo>
                      <a:pt x="52" y="45"/>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0" name="Freeform 132">
                <a:extLst>
                  <a:ext uri="{FF2B5EF4-FFF2-40B4-BE49-F238E27FC236}">
                    <a16:creationId xmlns:a16="http://schemas.microsoft.com/office/drawing/2014/main" id="{E28BD4E9-59B6-A963-9892-99A8A54FF4F2}"/>
                  </a:ext>
                </a:extLst>
              </p:cNvPr>
              <p:cNvSpPr/>
              <p:nvPr/>
            </p:nvSpPr>
            <p:spPr bwMode="auto">
              <a:xfrm>
                <a:off x="695326" y="3725863"/>
                <a:ext cx="93663" cy="71438"/>
              </a:xfrm>
              <a:custGeom>
                <a:avLst/>
                <a:gdLst>
                  <a:gd name="T0" fmla="*/ 0 w 59"/>
                  <a:gd name="T1" fmla="*/ 30 h 45"/>
                  <a:gd name="T2" fmla="*/ 52 w 59"/>
                  <a:gd name="T3" fmla="*/ 45 h 45"/>
                  <a:gd name="T4" fmla="*/ 59 w 59"/>
                  <a:gd name="T5" fmla="*/ 8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8"/>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1" name="Freeform 133">
                <a:extLst>
                  <a:ext uri="{FF2B5EF4-FFF2-40B4-BE49-F238E27FC236}">
                    <a16:creationId xmlns:a16="http://schemas.microsoft.com/office/drawing/2014/main" id="{B68AB504-BB62-E93D-2B77-0DECE2902B96}"/>
                  </a:ext>
                </a:extLst>
              </p:cNvPr>
              <p:cNvSpPr/>
              <p:nvPr/>
            </p:nvSpPr>
            <p:spPr bwMode="auto">
              <a:xfrm>
                <a:off x="342901" y="3490913"/>
                <a:ext cx="93663" cy="69850"/>
              </a:xfrm>
              <a:custGeom>
                <a:avLst/>
                <a:gdLst>
                  <a:gd name="T0" fmla="*/ 59 w 59"/>
                  <a:gd name="T1" fmla="*/ 7 h 44"/>
                  <a:gd name="T2" fmla="*/ 7 w 59"/>
                  <a:gd name="T3" fmla="*/ 0 h 44"/>
                  <a:gd name="T4" fmla="*/ 0 w 59"/>
                  <a:gd name="T5" fmla="*/ 30 h 44"/>
                  <a:gd name="T6" fmla="*/ 52 w 59"/>
                  <a:gd name="T7" fmla="*/ 44 h 44"/>
                  <a:gd name="T8" fmla="*/ 59 w 59"/>
                  <a:gd name="T9" fmla="*/ 7 h 44"/>
                </a:gdLst>
                <a:ahLst/>
                <a:cxnLst>
                  <a:cxn ang="0">
                    <a:pos x="T0" y="T1"/>
                  </a:cxn>
                  <a:cxn ang="0">
                    <a:pos x="T2" y="T3"/>
                  </a:cxn>
                  <a:cxn ang="0">
                    <a:pos x="T4" y="T5"/>
                  </a:cxn>
                  <a:cxn ang="0">
                    <a:pos x="T6" y="T7"/>
                  </a:cxn>
                  <a:cxn ang="0">
                    <a:pos x="T8" y="T9"/>
                  </a:cxn>
                </a:cxnLst>
                <a:rect l="0" t="0" r="r" b="b"/>
                <a:pathLst>
                  <a:path w="59" h="44">
                    <a:moveTo>
                      <a:pt x="59" y="7"/>
                    </a:moveTo>
                    <a:lnTo>
                      <a:pt x="7" y="0"/>
                    </a:lnTo>
                    <a:lnTo>
                      <a:pt x="0" y="30"/>
                    </a:lnTo>
                    <a:lnTo>
                      <a:pt x="52" y="44"/>
                    </a:lnTo>
                    <a:lnTo>
                      <a:pt x="59" y="7"/>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2" name="Freeform 134">
                <a:extLst>
                  <a:ext uri="{FF2B5EF4-FFF2-40B4-BE49-F238E27FC236}">
                    <a16:creationId xmlns:a16="http://schemas.microsoft.com/office/drawing/2014/main" id="{19DE3BCC-9FF2-D75F-5E8F-71496F9C077A}"/>
                  </a:ext>
                </a:extLst>
              </p:cNvPr>
              <p:cNvSpPr/>
              <p:nvPr/>
            </p:nvSpPr>
            <p:spPr bwMode="auto">
              <a:xfrm>
                <a:off x="306388" y="3621088"/>
                <a:ext cx="95250" cy="69850"/>
              </a:xfrm>
              <a:custGeom>
                <a:avLst/>
                <a:gdLst>
                  <a:gd name="T0" fmla="*/ 60 w 60"/>
                  <a:gd name="T1" fmla="*/ 14 h 44"/>
                  <a:gd name="T2" fmla="*/ 15 w 60"/>
                  <a:gd name="T3" fmla="*/ 0 h 44"/>
                  <a:gd name="T4" fmla="*/ 0 w 60"/>
                  <a:gd name="T5" fmla="*/ 37 h 44"/>
                  <a:gd name="T6" fmla="*/ 52 w 60"/>
                  <a:gd name="T7" fmla="*/ 44 h 44"/>
                  <a:gd name="T8" fmla="*/ 60 w 60"/>
                  <a:gd name="T9" fmla="*/ 14 h 44"/>
                </a:gdLst>
                <a:ahLst/>
                <a:cxnLst>
                  <a:cxn ang="0">
                    <a:pos x="T0" y="T1"/>
                  </a:cxn>
                  <a:cxn ang="0">
                    <a:pos x="T2" y="T3"/>
                  </a:cxn>
                  <a:cxn ang="0">
                    <a:pos x="T4" y="T5"/>
                  </a:cxn>
                  <a:cxn ang="0">
                    <a:pos x="T6" y="T7"/>
                  </a:cxn>
                  <a:cxn ang="0">
                    <a:pos x="T8" y="T9"/>
                  </a:cxn>
                </a:cxnLst>
                <a:rect l="0" t="0" r="r" b="b"/>
                <a:pathLst>
                  <a:path w="60" h="44">
                    <a:moveTo>
                      <a:pt x="60" y="14"/>
                    </a:moveTo>
                    <a:lnTo>
                      <a:pt x="15" y="0"/>
                    </a:lnTo>
                    <a:lnTo>
                      <a:pt x="0" y="37"/>
                    </a:lnTo>
                    <a:lnTo>
                      <a:pt x="52" y="44"/>
                    </a:lnTo>
                    <a:lnTo>
                      <a:pt x="60" y="14"/>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3" name="Freeform 135">
                <a:extLst>
                  <a:ext uri="{FF2B5EF4-FFF2-40B4-BE49-F238E27FC236}">
                    <a16:creationId xmlns:a16="http://schemas.microsoft.com/office/drawing/2014/main" id="{43CE6DDC-154D-3C9C-89D0-6F0A2B5FB302}"/>
                  </a:ext>
                </a:extLst>
              </p:cNvPr>
              <p:cNvSpPr/>
              <p:nvPr/>
            </p:nvSpPr>
            <p:spPr bwMode="auto">
              <a:xfrm>
                <a:off x="295276" y="3690938"/>
                <a:ext cx="93663" cy="71438"/>
              </a:xfrm>
              <a:custGeom>
                <a:avLst/>
                <a:gdLst>
                  <a:gd name="T0" fmla="*/ 59 w 59"/>
                  <a:gd name="T1" fmla="*/ 15 h 45"/>
                  <a:gd name="T2" fmla="*/ 7 w 59"/>
                  <a:gd name="T3" fmla="*/ 0 h 45"/>
                  <a:gd name="T4" fmla="*/ 0 w 59"/>
                  <a:gd name="T5" fmla="*/ 37 h 45"/>
                  <a:gd name="T6" fmla="*/ 52 w 59"/>
                  <a:gd name="T7" fmla="*/ 45 h 45"/>
                  <a:gd name="T8" fmla="*/ 59 w 59"/>
                  <a:gd name="T9" fmla="*/ 15 h 45"/>
                </a:gdLst>
                <a:ahLst/>
                <a:cxnLst>
                  <a:cxn ang="0">
                    <a:pos x="T0" y="T1"/>
                  </a:cxn>
                  <a:cxn ang="0">
                    <a:pos x="T2" y="T3"/>
                  </a:cxn>
                  <a:cxn ang="0">
                    <a:pos x="T4" y="T5"/>
                  </a:cxn>
                  <a:cxn ang="0">
                    <a:pos x="T6" y="T7"/>
                  </a:cxn>
                  <a:cxn ang="0">
                    <a:pos x="T8" y="T9"/>
                  </a:cxn>
                </a:cxnLst>
                <a:rect l="0" t="0" r="r" b="b"/>
                <a:pathLst>
                  <a:path w="59" h="45">
                    <a:moveTo>
                      <a:pt x="59" y="15"/>
                    </a:moveTo>
                    <a:lnTo>
                      <a:pt x="7" y="0"/>
                    </a:lnTo>
                    <a:lnTo>
                      <a:pt x="0" y="37"/>
                    </a:lnTo>
                    <a:lnTo>
                      <a:pt x="52" y="45"/>
                    </a:lnTo>
                    <a:lnTo>
                      <a:pt x="59" y="15"/>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4" name="Freeform 136">
                <a:extLst>
                  <a:ext uri="{FF2B5EF4-FFF2-40B4-BE49-F238E27FC236}">
                    <a16:creationId xmlns:a16="http://schemas.microsoft.com/office/drawing/2014/main" id="{3AB54192-6EF8-380E-8107-0E018E9F94AA}"/>
                  </a:ext>
                </a:extLst>
              </p:cNvPr>
              <p:cNvSpPr/>
              <p:nvPr/>
            </p:nvSpPr>
            <p:spPr bwMode="auto">
              <a:xfrm>
                <a:off x="471488" y="3808413"/>
                <a:ext cx="93663" cy="71438"/>
              </a:xfrm>
              <a:custGeom>
                <a:avLst/>
                <a:gdLst>
                  <a:gd name="T0" fmla="*/ 0 w 59"/>
                  <a:gd name="T1" fmla="*/ 30 h 45"/>
                  <a:gd name="T2" fmla="*/ 52 w 59"/>
                  <a:gd name="T3" fmla="*/ 45 h 45"/>
                  <a:gd name="T4" fmla="*/ 59 w 59"/>
                  <a:gd name="T5" fmla="*/ 15 h 45"/>
                  <a:gd name="T6" fmla="*/ 8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15"/>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5" name="Freeform 137">
                <a:extLst>
                  <a:ext uri="{FF2B5EF4-FFF2-40B4-BE49-F238E27FC236}">
                    <a16:creationId xmlns:a16="http://schemas.microsoft.com/office/drawing/2014/main" id="{13206AD0-2C68-3DF9-2CFC-F8EF3402F15E}"/>
                  </a:ext>
                </a:extLst>
              </p:cNvPr>
              <p:cNvSpPr/>
              <p:nvPr/>
            </p:nvSpPr>
            <p:spPr bwMode="auto">
              <a:xfrm>
                <a:off x="588963" y="3762375"/>
                <a:ext cx="82550" cy="69850"/>
              </a:xfrm>
              <a:custGeom>
                <a:avLst/>
                <a:gdLst>
                  <a:gd name="T0" fmla="*/ 0 w 52"/>
                  <a:gd name="T1" fmla="*/ 37 h 44"/>
                  <a:gd name="T2" fmla="*/ 45 w 52"/>
                  <a:gd name="T3" fmla="*/ 44 h 44"/>
                  <a:gd name="T4" fmla="*/ 52 w 52"/>
                  <a:gd name="T5" fmla="*/ 15 h 44"/>
                  <a:gd name="T6" fmla="*/ 8 w 52"/>
                  <a:gd name="T7" fmla="*/ 0 h 44"/>
                  <a:gd name="T8" fmla="*/ 0 w 52"/>
                  <a:gd name="T9" fmla="*/ 37 h 44"/>
                </a:gdLst>
                <a:ahLst/>
                <a:cxnLst>
                  <a:cxn ang="0">
                    <a:pos x="T0" y="T1"/>
                  </a:cxn>
                  <a:cxn ang="0">
                    <a:pos x="T2" y="T3"/>
                  </a:cxn>
                  <a:cxn ang="0">
                    <a:pos x="T4" y="T5"/>
                  </a:cxn>
                  <a:cxn ang="0">
                    <a:pos x="T6" y="T7"/>
                  </a:cxn>
                  <a:cxn ang="0">
                    <a:pos x="T8" y="T9"/>
                  </a:cxn>
                </a:cxnLst>
                <a:rect l="0" t="0" r="r" b="b"/>
                <a:pathLst>
                  <a:path w="52" h="44">
                    <a:moveTo>
                      <a:pt x="0" y="37"/>
                    </a:moveTo>
                    <a:lnTo>
                      <a:pt x="45" y="44"/>
                    </a:lnTo>
                    <a:lnTo>
                      <a:pt x="52" y="15"/>
                    </a:lnTo>
                    <a:lnTo>
                      <a:pt x="8"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6" name="Freeform 138">
                <a:extLst>
                  <a:ext uri="{FF2B5EF4-FFF2-40B4-BE49-F238E27FC236}">
                    <a16:creationId xmlns:a16="http://schemas.microsoft.com/office/drawing/2014/main" id="{21D3157D-15E1-C73C-FC93-04710C8A239D}"/>
                  </a:ext>
                </a:extLst>
              </p:cNvPr>
              <p:cNvSpPr/>
              <p:nvPr/>
            </p:nvSpPr>
            <p:spPr bwMode="auto">
              <a:xfrm>
                <a:off x="519113" y="3608388"/>
                <a:ext cx="93663" cy="71438"/>
              </a:xfrm>
              <a:custGeom>
                <a:avLst/>
                <a:gdLst>
                  <a:gd name="T0" fmla="*/ 0 w 59"/>
                  <a:gd name="T1" fmla="*/ 30 h 45"/>
                  <a:gd name="T2" fmla="*/ 52 w 59"/>
                  <a:gd name="T3" fmla="*/ 45 h 45"/>
                  <a:gd name="T4" fmla="*/ 59 w 59"/>
                  <a:gd name="T5" fmla="*/ 8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8"/>
                    </a:lnTo>
                    <a:lnTo>
                      <a:pt x="7" y="0"/>
                    </a:lnTo>
                    <a:lnTo>
                      <a:pt x="0" y="3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7" name="Freeform 139">
                <a:extLst>
                  <a:ext uri="{FF2B5EF4-FFF2-40B4-BE49-F238E27FC236}">
                    <a16:creationId xmlns:a16="http://schemas.microsoft.com/office/drawing/2014/main" id="{98D484CE-239C-8D68-2351-8C69E78E7728}"/>
                  </a:ext>
                </a:extLst>
              </p:cNvPr>
              <p:cNvSpPr/>
              <p:nvPr/>
            </p:nvSpPr>
            <p:spPr bwMode="auto">
              <a:xfrm>
                <a:off x="601663" y="3703638"/>
                <a:ext cx="93663" cy="69850"/>
              </a:xfrm>
              <a:custGeom>
                <a:avLst/>
                <a:gdLst>
                  <a:gd name="T0" fmla="*/ 0 w 59"/>
                  <a:gd name="T1" fmla="*/ 29 h 44"/>
                  <a:gd name="T2" fmla="*/ 51 w 59"/>
                  <a:gd name="T3" fmla="*/ 44 h 44"/>
                  <a:gd name="T4" fmla="*/ 59 w 59"/>
                  <a:gd name="T5" fmla="*/ 7 h 44"/>
                  <a:gd name="T6" fmla="*/ 7 w 59"/>
                  <a:gd name="T7" fmla="*/ 0 h 44"/>
                  <a:gd name="T8" fmla="*/ 0 w 59"/>
                  <a:gd name="T9" fmla="*/ 29 h 44"/>
                </a:gdLst>
                <a:ahLst/>
                <a:cxnLst>
                  <a:cxn ang="0">
                    <a:pos x="T0" y="T1"/>
                  </a:cxn>
                  <a:cxn ang="0">
                    <a:pos x="T2" y="T3"/>
                  </a:cxn>
                  <a:cxn ang="0">
                    <a:pos x="T4" y="T5"/>
                  </a:cxn>
                  <a:cxn ang="0">
                    <a:pos x="T6" y="T7"/>
                  </a:cxn>
                  <a:cxn ang="0">
                    <a:pos x="T8" y="T9"/>
                  </a:cxn>
                </a:cxnLst>
                <a:rect l="0" t="0" r="r" b="b"/>
                <a:pathLst>
                  <a:path w="59" h="44">
                    <a:moveTo>
                      <a:pt x="0" y="29"/>
                    </a:moveTo>
                    <a:lnTo>
                      <a:pt x="51" y="44"/>
                    </a:lnTo>
                    <a:lnTo>
                      <a:pt x="59" y="7"/>
                    </a:lnTo>
                    <a:lnTo>
                      <a:pt x="7" y="0"/>
                    </a:lnTo>
                    <a:lnTo>
                      <a:pt x="0" y="29"/>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8" name="Freeform 140">
                <a:extLst>
                  <a:ext uri="{FF2B5EF4-FFF2-40B4-BE49-F238E27FC236}">
                    <a16:creationId xmlns:a16="http://schemas.microsoft.com/office/drawing/2014/main" id="{262051CF-A628-3A1A-C94D-E034FC2DCCD2}"/>
                  </a:ext>
                </a:extLst>
              </p:cNvPr>
              <p:cNvSpPr/>
              <p:nvPr/>
            </p:nvSpPr>
            <p:spPr bwMode="auto">
              <a:xfrm>
                <a:off x="554038" y="3903663"/>
                <a:ext cx="82550" cy="71438"/>
              </a:xfrm>
              <a:custGeom>
                <a:avLst/>
                <a:gdLst>
                  <a:gd name="T0" fmla="*/ 0 w 52"/>
                  <a:gd name="T1" fmla="*/ 30 h 45"/>
                  <a:gd name="T2" fmla="*/ 44 w 52"/>
                  <a:gd name="T3" fmla="*/ 45 h 45"/>
                  <a:gd name="T4" fmla="*/ 52 w 52"/>
                  <a:gd name="T5" fmla="*/ 15 h 45"/>
                  <a:gd name="T6" fmla="*/ 7 w 52"/>
                  <a:gd name="T7" fmla="*/ 0 h 45"/>
                  <a:gd name="T8" fmla="*/ 0 w 52"/>
                  <a:gd name="T9" fmla="*/ 30 h 45"/>
                </a:gdLst>
                <a:ahLst/>
                <a:cxnLst>
                  <a:cxn ang="0">
                    <a:pos x="T0" y="T1"/>
                  </a:cxn>
                  <a:cxn ang="0">
                    <a:pos x="T2" y="T3"/>
                  </a:cxn>
                  <a:cxn ang="0">
                    <a:pos x="T4" y="T5"/>
                  </a:cxn>
                  <a:cxn ang="0">
                    <a:pos x="T6" y="T7"/>
                  </a:cxn>
                  <a:cxn ang="0">
                    <a:pos x="T8" y="T9"/>
                  </a:cxn>
                </a:cxnLst>
                <a:rect l="0" t="0" r="r" b="b"/>
                <a:pathLst>
                  <a:path w="52" h="45">
                    <a:moveTo>
                      <a:pt x="0" y="30"/>
                    </a:moveTo>
                    <a:lnTo>
                      <a:pt x="44" y="45"/>
                    </a:lnTo>
                    <a:lnTo>
                      <a:pt x="52" y="15"/>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9" name="Freeform 141">
                <a:extLst>
                  <a:ext uri="{FF2B5EF4-FFF2-40B4-BE49-F238E27FC236}">
                    <a16:creationId xmlns:a16="http://schemas.microsoft.com/office/drawing/2014/main" id="{294514B3-AAFF-8C0F-6BC3-1F952BB3A88A}"/>
                  </a:ext>
                </a:extLst>
              </p:cNvPr>
              <p:cNvSpPr/>
              <p:nvPr/>
            </p:nvSpPr>
            <p:spPr bwMode="auto">
              <a:xfrm>
                <a:off x="565151" y="3832225"/>
                <a:ext cx="95250" cy="71438"/>
              </a:xfrm>
              <a:custGeom>
                <a:avLst/>
                <a:gdLst>
                  <a:gd name="T0" fmla="*/ 0 w 60"/>
                  <a:gd name="T1" fmla="*/ 30 h 45"/>
                  <a:gd name="T2" fmla="*/ 52 w 60"/>
                  <a:gd name="T3" fmla="*/ 45 h 45"/>
                  <a:gd name="T4" fmla="*/ 60 w 60"/>
                  <a:gd name="T5" fmla="*/ 15 h 45"/>
                  <a:gd name="T6" fmla="*/ 8 w 60"/>
                  <a:gd name="T7" fmla="*/ 0 h 45"/>
                  <a:gd name="T8" fmla="*/ 0 w 60"/>
                  <a:gd name="T9" fmla="*/ 30 h 45"/>
                </a:gdLst>
                <a:ahLst/>
                <a:cxnLst>
                  <a:cxn ang="0">
                    <a:pos x="T0" y="T1"/>
                  </a:cxn>
                  <a:cxn ang="0">
                    <a:pos x="T2" y="T3"/>
                  </a:cxn>
                  <a:cxn ang="0">
                    <a:pos x="T4" y="T5"/>
                  </a:cxn>
                  <a:cxn ang="0">
                    <a:pos x="T6" y="T7"/>
                  </a:cxn>
                  <a:cxn ang="0">
                    <a:pos x="T8" y="T9"/>
                  </a:cxn>
                </a:cxnLst>
                <a:rect l="0" t="0" r="r" b="b"/>
                <a:pathLst>
                  <a:path w="60" h="45">
                    <a:moveTo>
                      <a:pt x="0" y="30"/>
                    </a:moveTo>
                    <a:lnTo>
                      <a:pt x="52" y="45"/>
                    </a:lnTo>
                    <a:lnTo>
                      <a:pt x="60" y="15"/>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0" name="Freeform 142">
                <a:extLst>
                  <a:ext uri="{FF2B5EF4-FFF2-40B4-BE49-F238E27FC236}">
                    <a16:creationId xmlns:a16="http://schemas.microsoft.com/office/drawing/2014/main" id="{ED9F4155-411D-0908-E874-593B7F3CFEA8}"/>
                  </a:ext>
                </a:extLst>
              </p:cNvPr>
              <p:cNvSpPr/>
              <p:nvPr/>
            </p:nvSpPr>
            <p:spPr bwMode="auto">
              <a:xfrm>
                <a:off x="719138" y="3656013"/>
                <a:ext cx="80963" cy="69850"/>
              </a:xfrm>
              <a:custGeom>
                <a:avLst/>
                <a:gdLst>
                  <a:gd name="T0" fmla="*/ 7 w 51"/>
                  <a:gd name="T1" fmla="*/ 0 h 44"/>
                  <a:gd name="T2" fmla="*/ 0 w 51"/>
                  <a:gd name="T3" fmla="*/ 30 h 44"/>
                  <a:gd name="T4" fmla="*/ 44 w 51"/>
                  <a:gd name="T5" fmla="*/ 44 h 44"/>
                  <a:gd name="T6" fmla="*/ 51 w 51"/>
                  <a:gd name="T7" fmla="*/ 7 h 44"/>
                  <a:gd name="T8" fmla="*/ 7 w 51"/>
                  <a:gd name="T9" fmla="*/ 0 h 44"/>
                </a:gdLst>
                <a:ahLst/>
                <a:cxnLst>
                  <a:cxn ang="0">
                    <a:pos x="T0" y="T1"/>
                  </a:cxn>
                  <a:cxn ang="0">
                    <a:pos x="T2" y="T3"/>
                  </a:cxn>
                  <a:cxn ang="0">
                    <a:pos x="T4" y="T5"/>
                  </a:cxn>
                  <a:cxn ang="0">
                    <a:pos x="T6" y="T7"/>
                  </a:cxn>
                  <a:cxn ang="0">
                    <a:pos x="T8" y="T9"/>
                  </a:cxn>
                </a:cxnLst>
                <a:rect l="0" t="0" r="r" b="b"/>
                <a:pathLst>
                  <a:path w="51" h="44">
                    <a:moveTo>
                      <a:pt x="7" y="0"/>
                    </a:moveTo>
                    <a:lnTo>
                      <a:pt x="0" y="30"/>
                    </a:lnTo>
                    <a:lnTo>
                      <a:pt x="44" y="44"/>
                    </a:lnTo>
                    <a:lnTo>
                      <a:pt x="51" y="7"/>
                    </a:lnTo>
                    <a:lnTo>
                      <a:pt x="7"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1" name="Freeform 143">
                <a:extLst>
                  <a:ext uri="{FF2B5EF4-FFF2-40B4-BE49-F238E27FC236}">
                    <a16:creationId xmlns:a16="http://schemas.microsoft.com/office/drawing/2014/main" id="{FE53F2A2-F01E-245D-25BD-D75D6C84432F}"/>
                  </a:ext>
                </a:extLst>
              </p:cNvPr>
              <p:cNvSpPr/>
              <p:nvPr/>
            </p:nvSpPr>
            <p:spPr bwMode="auto">
              <a:xfrm>
                <a:off x="354013" y="3856038"/>
                <a:ext cx="93663" cy="71438"/>
              </a:xfrm>
              <a:custGeom>
                <a:avLst/>
                <a:gdLst>
                  <a:gd name="T0" fmla="*/ 0 w 59"/>
                  <a:gd name="T1" fmla="*/ 30 h 45"/>
                  <a:gd name="T2" fmla="*/ 52 w 59"/>
                  <a:gd name="T3" fmla="*/ 45 h 45"/>
                  <a:gd name="T4" fmla="*/ 59 w 59"/>
                  <a:gd name="T5" fmla="*/ 15 h 45"/>
                  <a:gd name="T6" fmla="*/ 8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15"/>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2" name="Freeform 144">
                <a:extLst>
                  <a:ext uri="{FF2B5EF4-FFF2-40B4-BE49-F238E27FC236}">
                    <a16:creationId xmlns:a16="http://schemas.microsoft.com/office/drawing/2014/main" id="{0B748664-CFD6-8FC1-3EF1-BF1CBF930635}"/>
                  </a:ext>
                </a:extLst>
              </p:cNvPr>
              <p:cNvSpPr/>
              <p:nvPr/>
            </p:nvSpPr>
            <p:spPr bwMode="auto">
              <a:xfrm>
                <a:off x="612776" y="3632200"/>
                <a:ext cx="93663" cy="71438"/>
              </a:xfrm>
              <a:custGeom>
                <a:avLst/>
                <a:gdLst>
                  <a:gd name="T0" fmla="*/ 0 w 59"/>
                  <a:gd name="T1" fmla="*/ 30 h 45"/>
                  <a:gd name="T2" fmla="*/ 52 w 59"/>
                  <a:gd name="T3" fmla="*/ 45 h 45"/>
                  <a:gd name="T4" fmla="*/ 59 w 59"/>
                  <a:gd name="T5" fmla="*/ 7 h 45"/>
                  <a:gd name="T6" fmla="*/ 15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7"/>
                    </a:lnTo>
                    <a:lnTo>
                      <a:pt x="15" y="0"/>
                    </a:lnTo>
                    <a:lnTo>
                      <a:pt x="0" y="3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3" name="Freeform 145">
                <a:extLst>
                  <a:ext uri="{FF2B5EF4-FFF2-40B4-BE49-F238E27FC236}">
                    <a16:creationId xmlns:a16="http://schemas.microsoft.com/office/drawing/2014/main" id="{017E9230-2F81-90EA-3C00-0D5DFA86B47F}"/>
                  </a:ext>
                </a:extLst>
              </p:cNvPr>
              <p:cNvSpPr/>
              <p:nvPr/>
            </p:nvSpPr>
            <p:spPr bwMode="auto">
              <a:xfrm>
                <a:off x="506413" y="3679825"/>
                <a:ext cx="95250" cy="58738"/>
              </a:xfrm>
              <a:custGeom>
                <a:avLst/>
                <a:gdLst>
                  <a:gd name="T0" fmla="*/ 0 w 60"/>
                  <a:gd name="T1" fmla="*/ 29 h 37"/>
                  <a:gd name="T2" fmla="*/ 52 w 60"/>
                  <a:gd name="T3" fmla="*/ 37 h 37"/>
                  <a:gd name="T4" fmla="*/ 60 w 60"/>
                  <a:gd name="T5" fmla="*/ 7 h 37"/>
                  <a:gd name="T6" fmla="*/ 8 w 60"/>
                  <a:gd name="T7" fmla="*/ 0 h 37"/>
                  <a:gd name="T8" fmla="*/ 0 w 60"/>
                  <a:gd name="T9" fmla="*/ 29 h 37"/>
                </a:gdLst>
                <a:ahLst/>
                <a:cxnLst>
                  <a:cxn ang="0">
                    <a:pos x="T0" y="T1"/>
                  </a:cxn>
                  <a:cxn ang="0">
                    <a:pos x="T2" y="T3"/>
                  </a:cxn>
                  <a:cxn ang="0">
                    <a:pos x="T4" y="T5"/>
                  </a:cxn>
                  <a:cxn ang="0">
                    <a:pos x="T6" y="T7"/>
                  </a:cxn>
                  <a:cxn ang="0">
                    <a:pos x="T8" y="T9"/>
                  </a:cxn>
                </a:cxnLst>
                <a:rect l="0" t="0" r="r" b="b"/>
                <a:pathLst>
                  <a:path w="60" h="37">
                    <a:moveTo>
                      <a:pt x="0" y="29"/>
                    </a:moveTo>
                    <a:lnTo>
                      <a:pt x="52" y="37"/>
                    </a:lnTo>
                    <a:lnTo>
                      <a:pt x="60" y="7"/>
                    </a:lnTo>
                    <a:lnTo>
                      <a:pt x="8" y="0"/>
                    </a:lnTo>
                    <a:lnTo>
                      <a:pt x="0" y="29"/>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4" name="Freeform 146">
                <a:extLst>
                  <a:ext uri="{FF2B5EF4-FFF2-40B4-BE49-F238E27FC236}">
                    <a16:creationId xmlns:a16="http://schemas.microsoft.com/office/drawing/2014/main" id="{E57EC740-2BC7-EA1F-5407-4854965241E7}"/>
                  </a:ext>
                </a:extLst>
              </p:cNvPr>
              <p:cNvSpPr/>
              <p:nvPr/>
            </p:nvSpPr>
            <p:spPr bwMode="auto">
              <a:xfrm>
                <a:off x="425451" y="3584575"/>
                <a:ext cx="93663" cy="71438"/>
              </a:xfrm>
              <a:custGeom>
                <a:avLst/>
                <a:gdLst>
                  <a:gd name="T0" fmla="*/ 0 w 59"/>
                  <a:gd name="T1" fmla="*/ 30 h 45"/>
                  <a:gd name="T2" fmla="*/ 51 w 59"/>
                  <a:gd name="T3" fmla="*/ 45 h 45"/>
                  <a:gd name="T4" fmla="*/ 59 w 59"/>
                  <a:gd name="T5" fmla="*/ 8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1" y="45"/>
                    </a:lnTo>
                    <a:lnTo>
                      <a:pt x="59" y="8"/>
                    </a:lnTo>
                    <a:lnTo>
                      <a:pt x="7" y="0"/>
                    </a:lnTo>
                    <a:lnTo>
                      <a:pt x="0" y="3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5" name="Freeform 147">
                <a:extLst>
                  <a:ext uri="{FF2B5EF4-FFF2-40B4-BE49-F238E27FC236}">
                    <a16:creationId xmlns:a16="http://schemas.microsoft.com/office/drawing/2014/main" id="{B6FCB1F4-2B69-8E57-4C48-C3EEE31F927A}"/>
                  </a:ext>
                </a:extLst>
              </p:cNvPr>
              <p:cNvSpPr/>
              <p:nvPr/>
            </p:nvSpPr>
            <p:spPr bwMode="auto">
              <a:xfrm>
                <a:off x="388938" y="3714750"/>
                <a:ext cx="95250" cy="71438"/>
              </a:xfrm>
              <a:custGeom>
                <a:avLst/>
                <a:gdLst>
                  <a:gd name="T0" fmla="*/ 0 w 60"/>
                  <a:gd name="T1" fmla="*/ 37 h 45"/>
                  <a:gd name="T2" fmla="*/ 52 w 60"/>
                  <a:gd name="T3" fmla="*/ 45 h 45"/>
                  <a:gd name="T4" fmla="*/ 60 w 60"/>
                  <a:gd name="T5" fmla="*/ 15 h 45"/>
                  <a:gd name="T6" fmla="*/ 8 w 60"/>
                  <a:gd name="T7" fmla="*/ 0 h 45"/>
                  <a:gd name="T8" fmla="*/ 0 w 60"/>
                  <a:gd name="T9" fmla="*/ 37 h 45"/>
                </a:gdLst>
                <a:ahLst/>
                <a:cxnLst>
                  <a:cxn ang="0">
                    <a:pos x="T0" y="T1"/>
                  </a:cxn>
                  <a:cxn ang="0">
                    <a:pos x="T2" y="T3"/>
                  </a:cxn>
                  <a:cxn ang="0">
                    <a:pos x="T4" y="T5"/>
                  </a:cxn>
                  <a:cxn ang="0">
                    <a:pos x="T6" y="T7"/>
                  </a:cxn>
                  <a:cxn ang="0">
                    <a:pos x="T8" y="T9"/>
                  </a:cxn>
                </a:cxnLst>
                <a:rect l="0" t="0" r="r" b="b"/>
                <a:pathLst>
                  <a:path w="60" h="45">
                    <a:moveTo>
                      <a:pt x="0" y="37"/>
                    </a:moveTo>
                    <a:lnTo>
                      <a:pt x="52" y="45"/>
                    </a:lnTo>
                    <a:lnTo>
                      <a:pt x="60" y="15"/>
                    </a:lnTo>
                    <a:lnTo>
                      <a:pt x="8"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6" name="Freeform 148">
                <a:extLst>
                  <a:ext uri="{FF2B5EF4-FFF2-40B4-BE49-F238E27FC236}">
                    <a16:creationId xmlns:a16="http://schemas.microsoft.com/office/drawing/2014/main" id="{39BB4D2E-DCC3-C1D9-6F60-EF8BD3CEF9F7}"/>
                  </a:ext>
                </a:extLst>
              </p:cNvPr>
              <p:cNvSpPr/>
              <p:nvPr/>
            </p:nvSpPr>
            <p:spPr bwMode="auto">
              <a:xfrm>
                <a:off x="377826" y="3786188"/>
                <a:ext cx="93663" cy="69850"/>
              </a:xfrm>
              <a:custGeom>
                <a:avLst/>
                <a:gdLst>
                  <a:gd name="T0" fmla="*/ 0 w 59"/>
                  <a:gd name="T1" fmla="*/ 29 h 44"/>
                  <a:gd name="T2" fmla="*/ 52 w 59"/>
                  <a:gd name="T3" fmla="*/ 44 h 44"/>
                  <a:gd name="T4" fmla="*/ 59 w 59"/>
                  <a:gd name="T5" fmla="*/ 14 h 44"/>
                  <a:gd name="T6" fmla="*/ 7 w 59"/>
                  <a:gd name="T7" fmla="*/ 0 h 44"/>
                  <a:gd name="T8" fmla="*/ 0 w 59"/>
                  <a:gd name="T9" fmla="*/ 29 h 44"/>
                </a:gdLst>
                <a:ahLst/>
                <a:cxnLst>
                  <a:cxn ang="0">
                    <a:pos x="T0" y="T1"/>
                  </a:cxn>
                  <a:cxn ang="0">
                    <a:pos x="T2" y="T3"/>
                  </a:cxn>
                  <a:cxn ang="0">
                    <a:pos x="T4" y="T5"/>
                  </a:cxn>
                  <a:cxn ang="0">
                    <a:pos x="T6" y="T7"/>
                  </a:cxn>
                  <a:cxn ang="0">
                    <a:pos x="T8" y="T9"/>
                  </a:cxn>
                </a:cxnLst>
                <a:rect l="0" t="0" r="r" b="b"/>
                <a:pathLst>
                  <a:path w="59" h="44">
                    <a:moveTo>
                      <a:pt x="0" y="29"/>
                    </a:moveTo>
                    <a:lnTo>
                      <a:pt x="52" y="44"/>
                    </a:lnTo>
                    <a:lnTo>
                      <a:pt x="59" y="14"/>
                    </a:lnTo>
                    <a:lnTo>
                      <a:pt x="7" y="0"/>
                    </a:lnTo>
                    <a:lnTo>
                      <a:pt x="0" y="29"/>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7" name="Freeform 149">
                <a:extLst>
                  <a:ext uri="{FF2B5EF4-FFF2-40B4-BE49-F238E27FC236}">
                    <a16:creationId xmlns:a16="http://schemas.microsoft.com/office/drawing/2014/main" id="{50550C53-D87F-30F4-81C6-1EB1A8C5424E}"/>
                  </a:ext>
                </a:extLst>
              </p:cNvPr>
              <p:cNvSpPr/>
              <p:nvPr/>
            </p:nvSpPr>
            <p:spPr bwMode="auto">
              <a:xfrm>
                <a:off x="412751" y="3656013"/>
                <a:ext cx="82550" cy="58738"/>
              </a:xfrm>
              <a:custGeom>
                <a:avLst/>
                <a:gdLst>
                  <a:gd name="T0" fmla="*/ 0 w 52"/>
                  <a:gd name="T1" fmla="*/ 30 h 37"/>
                  <a:gd name="T2" fmla="*/ 45 w 52"/>
                  <a:gd name="T3" fmla="*/ 37 h 37"/>
                  <a:gd name="T4" fmla="*/ 52 w 52"/>
                  <a:gd name="T5" fmla="*/ 7 h 37"/>
                  <a:gd name="T6" fmla="*/ 8 w 52"/>
                  <a:gd name="T7" fmla="*/ 0 h 37"/>
                  <a:gd name="T8" fmla="*/ 0 w 52"/>
                  <a:gd name="T9" fmla="*/ 30 h 37"/>
                </a:gdLst>
                <a:ahLst/>
                <a:cxnLst>
                  <a:cxn ang="0">
                    <a:pos x="T0" y="T1"/>
                  </a:cxn>
                  <a:cxn ang="0">
                    <a:pos x="T2" y="T3"/>
                  </a:cxn>
                  <a:cxn ang="0">
                    <a:pos x="T4" y="T5"/>
                  </a:cxn>
                  <a:cxn ang="0">
                    <a:pos x="T6" y="T7"/>
                  </a:cxn>
                  <a:cxn ang="0">
                    <a:pos x="T8" y="T9"/>
                  </a:cxn>
                </a:cxnLst>
                <a:rect l="0" t="0" r="r" b="b"/>
                <a:pathLst>
                  <a:path w="52" h="37">
                    <a:moveTo>
                      <a:pt x="0" y="30"/>
                    </a:moveTo>
                    <a:lnTo>
                      <a:pt x="45" y="37"/>
                    </a:lnTo>
                    <a:lnTo>
                      <a:pt x="52" y="7"/>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8" name="Freeform 150">
                <a:extLst>
                  <a:ext uri="{FF2B5EF4-FFF2-40B4-BE49-F238E27FC236}">
                    <a16:creationId xmlns:a16="http://schemas.microsoft.com/office/drawing/2014/main" id="{A8766144-E722-488B-CE9A-D24A141C8AC0}"/>
                  </a:ext>
                </a:extLst>
              </p:cNvPr>
              <p:cNvSpPr/>
              <p:nvPr/>
            </p:nvSpPr>
            <p:spPr bwMode="auto">
              <a:xfrm>
                <a:off x="484188" y="3738563"/>
                <a:ext cx="93663" cy="69850"/>
              </a:xfrm>
              <a:custGeom>
                <a:avLst/>
                <a:gdLst>
                  <a:gd name="T0" fmla="*/ 0 w 59"/>
                  <a:gd name="T1" fmla="*/ 37 h 44"/>
                  <a:gd name="T2" fmla="*/ 51 w 59"/>
                  <a:gd name="T3" fmla="*/ 44 h 44"/>
                  <a:gd name="T4" fmla="*/ 59 w 59"/>
                  <a:gd name="T5" fmla="*/ 15 h 44"/>
                  <a:gd name="T6" fmla="*/ 7 w 59"/>
                  <a:gd name="T7" fmla="*/ 0 h 44"/>
                  <a:gd name="T8" fmla="*/ 0 w 59"/>
                  <a:gd name="T9" fmla="*/ 37 h 44"/>
                </a:gdLst>
                <a:ahLst/>
                <a:cxnLst>
                  <a:cxn ang="0">
                    <a:pos x="T0" y="T1"/>
                  </a:cxn>
                  <a:cxn ang="0">
                    <a:pos x="T2" y="T3"/>
                  </a:cxn>
                  <a:cxn ang="0">
                    <a:pos x="T4" y="T5"/>
                  </a:cxn>
                  <a:cxn ang="0">
                    <a:pos x="T6" y="T7"/>
                  </a:cxn>
                  <a:cxn ang="0">
                    <a:pos x="T8" y="T9"/>
                  </a:cxn>
                </a:cxnLst>
                <a:rect l="0" t="0" r="r" b="b"/>
                <a:pathLst>
                  <a:path w="59" h="44">
                    <a:moveTo>
                      <a:pt x="0" y="37"/>
                    </a:moveTo>
                    <a:lnTo>
                      <a:pt x="51" y="44"/>
                    </a:lnTo>
                    <a:lnTo>
                      <a:pt x="59" y="15"/>
                    </a:lnTo>
                    <a:lnTo>
                      <a:pt x="7"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9" name="Freeform 151">
                <a:extLst>
                  <a:ext uri="{FF2B5EF4-FFF2-40B4-BE49-F238E27FC236}">
                    <a16:creationId xmlns:a16="http://schemas.microsoft.com/office/drawing/2014/main" id="{E7D5557D-5BC6-8F22-5A18-26150122ECCA}"/>
                  </a:ext>
                </a:extLst>
              </p:cNvPr>
              <p:cNvSpPr/>
              <p:nvPr/>
            </p:nvSpPr>
            <p:spPr bwMode="auto">
              <a:xfrm>
                <a:off x="460376" y="3879850"/>
                <a:ext cx="82550" cy="71438"/>
              </a:xfrm>
              <a:custGeom>
                <a:avLst/>
                <a:gdLst>
                  <a:gd name="T0" fmla="*/ 0 w 52"/>
                  <a:gd name="T1" fmla="*/ 30 h 45"/>
                  <a:gd name="T2" fmla="*/ 44 w 52"/>
                  <a:gd name="T3" fmla="*/ 45 h 45"/>
                  <a:gd name="T4" fmla="*/ 52 w 52"/>
                  <a:gd name="T5" fmla="*/ 15 h 45"/>
                  <a:gd name="T6" fmla="*/ 7 w 52"/>
                  <a:gd name="T7" fmla="*/ 0 h 45"/>
                  <a:gd name="T8" fmla="*/ 0 w 52"/>
                  <a:gd name="T9" fmla="*/ 30 h 45"/>
                </a:gdLst>
                <a:ahLst/>
                <a:cxnLst>
                  <a:cxn ang="0">
                    <a:pos x="T0" y="T1"/>
                  </a:cxn>
                  <a:cxn ang="0">
                    <a:pos x="T2" y="T3"/>
                  </a:cxn>
                  <a:cxn ang="0">
                    <a:pos x="T4" y="T5"/>
                  </a:cxn>
                  <a:cxn ang="0">
                    <a:pos x="T6" y="T7"/>
                  </a:cxn>
                  <a:cxn ang="0">
                    <a:pos x="T8" y="T9"/>
                  </a:cxn>
                </a:cxnLst>
                <a:rect l="0" t="0" r="r" b="b"/>
                <a:pathLst>
                  <a:path w="52" h="45">
                    <a:moveTo>
                      <a:pt x="0" y="30"/>
                    </a:moveTo>
                    <a:lnTo>
                      <a:pt x="44" y="45"/>
                    </a:lnTo>
                    <a:lnTo>
                      <a:pt x="52" y="15"/>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9" name="组合 18">
              <a:extLst>
                <a:ext uri="{FF2B5EF4-FFF2-40B4-BE49-F238E27FC236}">
                  <a16:creationId xmlns:a16="http://schemas.microsoft.com/office/drawing/2014/main" id="{B67319A3-E772-BA89-B652-CD5B238C22FC}"/>
                </a:ext>
              </a:extLst>
            </p:cNvPr>
            <p:cNvGrpSpPr/>
            <p:nvPr/>
          </p:nvGrpSpPr>
          <p:grpSpPr>
            <a:xfrm>
              <a:off x="1412876" y="2652713"/>
              <a:ext cx="1903413" cy="1322388"/>
              <a:chOff x="1412876" y="2652713"/>
              <a:chExt cx="1903413" cy="1322388"/>
            </a:xfrm>
          </p:grpSpPr>
          <p:sp>
            <p:nvSpPr>
              <p:cNvPr id="69" name="Freeform 152">
                <a:extLst>
                  <a:ext uri="{FF2B5EF4-FFF2-40B4-BE49-F238E27FC236}">
                    <a16:creationId xmlns:a16="http://schemas.microsoft.com/office/drawing/2014/main" id="{A11A6D46-F932-193C-0027-DC44DCBC76D5}"/>
                  </a:ext>
                </a:extLst>
              </p:cNvPr>
              <p:cNvSpPr/>
              <p:nvPr/>
            </p:nvSpPr>
            <p:spPr bwMode="auto">
              <a:xfrm>
                <a:off x="1412876" y="2652713"/>
                <a:ext cx="1903413" cy="1322388"/>
              </a:xfrm>
              <a:custGeom>
                <a:avLst/>
                <a:gdLst>
                  <a:gd name="T0" fmla="*/ 162 w 162"/>
                  <a:gd name="T1" fmla="*/ 104 h 112"/>
                  <a:gd name="T2" fmla="*/ 160 w 162"/>
                  <a:gd name="T3" fmla="*/ 110 h 112"/>
                  <a:gd name="T4" fmla="*/ 154 w 162"/>
                  <a:gd name="T5" fmla="*/ 112 h 112"/>
                  <a:gd name="T6" fmla="*/ 8 w 162"/>
                  <a:gd name="T7" fmla="*/ 112 h 112"/>
                  <a:gd name="T8" fmla="*/ 2 w 162"/>
                  <a:gd name="T9" fmla="*/ 110 h 112"/>
                  <a:gd name="T10" fmla="*/ 0 w 162"/>
                  <a:gd name="T11" fmla="*/ 104 h 112"/>
                  <a:gd name="T12" fmla="*/ 0 w 162"/>
                  <a:gd name="T13" fmla="*/ 8 h 112"/>
                  <a:gd name="T14" fmla="*/ 2 w 162"/>
                  <a:gd name="T15" fmla="*/ 3 h 112"/>
                  <a:gd name="T16" fmla="*/ 8 w 162"/>
                  <a:gd name="T17" fmla="*/ 0 h 112"/>
                  <a:gd name="T18" fmla="*/ 154 w 162"/>
                  <a:gd name="T19" fmla="*/ 0 h 112"/>
                  <a:gd name="T20" fmla="*/ 160 w 162"/>
                  <a:gd name="T21" fmla="*/ 3 h 112"/>
                  <a:gd name="T22" fmla="*/ 162 w 162"/>
                  <a:gd name="T23" fmla="*/ 8 h 112"/>
                  <a:gd name="T24" fmla="*/ 162 w 162"/>
                  <a:gd name="T25"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12">
                    <a:moveTo>
                      <a:pt x="162" y="104"/>
                    </a:moveTo>
                    <a:cubicBezTo>
                      <a:pt x="162" y="106"/>
                      <a:pt x="161" y="108"/>
                      <a:pt x="160" y="110"/>
                    </a:cubicBezTo>
                    <a:cubicBezTo>
                      <a:pt x="158" y="111"/>
                      <a:pt x="156" y="112"/>
                      <a:pt x="154" y="112"/>
                    </a:cubicBezTo>
                    <a:cubicBezTo>
                      <a:pt x="8" y="112"/>
                      <a:pt x="8" y="112"/>
                      <a:pt x="8" y="112"/>
                    </a:cubicBezTo>
                    <a:cubicBezTo>
                      <a:pt x="6" y="112"/>
                      <a:pt x="4" y="111"/>
                      <a:pt x="2" y="110"/>
                    </a:cubicBezTo>
                    <a:cubicBezTo>
                      <a:pt x="1" y="108"/>
                      <a:pt x="0" y="106"/>
                      <a:pt x="0" y="104"/>
                    </a:cubicBezTo>
                    <a:cubicBezTo>
                      <a:pt x="0" y="8"/>
                      <a:pt x="0" y="8"/>
                      <a:pt x="0" y="8"/>
                    </a:cubicBezTo>
                    <a:cubicBezTo>
                      <a:pt x="0" y="6"/>
                      <a:pt x="1" y="4"/>
                      <a:pt x="2" y="3"/>
                    </a:cubicBezTo>
                    <a:cubicBezTo>
                      <a:pt x="4" y="1"/>
                      <a:pt x="6" y="0"/>
                      <a:pt x="8" y="0"/>
                    </a:cubicBezTo>
                    <a:cubicBezTo>
                      <a:pt x="154" y="0"/>
                      <a:pt x="154" y="0"/>
                      <a:pt x="154" y="0"/>
                    </a:cubicBezTo>
                    <a:cubicBezTo>
                      <a:pt x="156" y="0"/>
                      <a:pt x="158" y="1"/>
                      <a:pt x="160" y="3"/>
                    </a:cubicBezTo>
                    <a:cubicBezTo>
                      <a:pt x="161" y="4"/>
                      <a:pt x="162" y="6"/>
                      <a:pt x="162" y="8"/>
                    </a:cubicBezTo>
                    <a:lnTo>
                      <a:pt x="162" y="10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0" name="Freeform 153">
                <a:extLst>
                  <a:ext uri="{FF2B5EF4-FFF2-40B4-BE49-F238E27FC236}">
                    <a16:creationId xmlns:a16="http://schemas.microsoft.com/office/drawing/2014/main" id="{CDA21073-1830-23C4-9973-856C1BF8B5F9}"/>
                  </a:ext>
                </a:extLst>
              </p:cNvPr>
              <p:cNvSpPr/>
              <p:nvPr/>
            </p:nvSpPr>
            <p:spPr bwMode="auto">
              <a:xfrm>
                <a:off x="1412876" y="3243263"/>
                <a:ext cx="1903413" cy="731838"/>
              </a:xfrm>
              <a:custGeom>
                <a:avLst/>
                <a:gdLst>
                  <a:gd name="T0" fmla="*/ 162 w 162"/>
                  <a:gd name="T1" fmla="*/ 54 h 62"/>
                  <a:gd name="T2" fmla="*/ 160 w 162"/>
                  <a:gd name="T3" fmla="*/ 60 h 62"/>
                  <a:gd name="T4" fmla="*/ 154 w 162"/>
                  <a:gd name="T5" fmla="*/ 62 h 62"/>
                  <a:gd name="T6" fmla="*/ 8 w 162"/>
                  <a:gd name="T7" fmla="*/ 62 h 62"/>
                  <a:gd name="T8" fmla="*/ 2 w 162"/>
                  <a:gd name="T9" fmla="*/ 60 h 62"/>
                  <a:gd name="T10" fmla="*/ 0 w 162"/>
                  <a:gd name="T11" fmla="*/ 54 h 62"/>
                  <a:gd name="T12" fmla="*/ 0 w 162"/>
                  <a:gd name="T13" fmla="*/ 16 h 62"/>
                  <a:gd name="T14" fmla="*/ 162 w 162"/>
                  <a:gd name="T15" fmla="*/ 0 h 62"/>
                  <a:gd name="T16" fmla="*/ 162 w 162"/>
                  <a:gd name="T17"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62">
                    <a:moveTo>
                      <a:pt x="162" y="54"/>
                    </a:moveTo>
                    <a:cubicBezTo>
                      <a:pt x="162" y="56"/>
                      <a:pt x="161" y="58"/>
                      <a:pt x="160" y="60"/>
                    </a:cubicBezTo>
                    <a:cubicBezTo>
                      <a:pt x="158" y="61"/>
                      <a:pt x="156" y="62"/>
                      <a:pt x="154" y="62"/>
                    </a:cubicBezTo>
                    <a:cubicBezTo>
                      <a:pt x="8" y="62"/>
                      <a:pt x="8" y="62"/>
                      <a:pt x="8" y="62"/>
                    </a:cubicBezTo>
                    <a:cubicBezTo>
                      <a:pt x="6" y="62"/>
                      <a:pt x="4" y="61"/>
                      <a:pt x="2" y="60"/>
                    </a:cubicBezTo>
                    <a:cubicBezTo>
                      <a:pt x="1" y="58"/>
                      <a:pt x="0" y="56"/>
                      <a:pt x="0" y="54"/>
                    </a:cubicBezTo>
                    <a:cubicBezTo>
                      <a:pt x="0" y="16"/>
                      <a:pt x="0" y="16"/>
                      <a:pt x="0" y="16"/>
                    </a:cubicBezTo>
                    <a:cubicBezTo>
                      <a:pt x="162" y="0"/>
                      <a:pt x="162" y="0"/>
                      <a:pt x="162" y="0"/>
                    </a:cubicBezTo>
                    <a:lnTo>
                      <a:pt x="162" y="54"/>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1" name="Rectangle 154">
                <a:extLst>
                  <a:ext uri="{FF2B5EF4-FFF2-40B4-BE49-F238E27FC236}">
                    <a16:creationId xmlns:a16="http://schemas.microsoft.com/office/drawing/2014/main" id="{E9397709-B549-5399-1125-A554C7E9B117}"/>
                  </a:ext>
                </a:extLst>
              </p:cNvPr>
              <p:cNvSpPr>
                <a:spLocks noChangeArrowheads="1"/>
              </p:cNvSpPr>
              <p:nvPr/>
            </p:nvSpPr>
            <p:spPr bwMode="auto">
              <a:xfrm>
                <a:off x="1576388" y="2724150"/>
                <a:ext cx="1587500" cy="11795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2" name="Freeform 155">
                <a:extLst>
                  <a:ext uri="{FF2B5EF4-FFF2-40B4-BE49-F238E27FC236}">
                    <a16:creationId xmlns:a16="http://schemas.microsoft.com/office/drawing/2014/main" id="{98F08E16-698A-7BDB-CF37-EDD8264159E2}"/>
                  </a:ext>
                </a:extLst>
              </p:cNvPr>
              <p:cNvSpPr/>
              <p:nvPr/>
            </p:nvSpPr>
            <p:spPr bwMode="auto">
              <a:xfrm>
                <a:off x="3209926" y="3195638"/>
                <a:ext cx="58738" cy="247650"/>
              </a:xfrm>
              <a:custGeom>
                <a:avLst/>
                <a:gdLst>
                  <a:gd name="T0" fmla="*/ 2 w 5"/>
                  <a:gd name="T1" fmla="*/ 0 h 21"/>
                  <a:gd name="T2" fmla="*/ 0 w 5"/>
                  <a:gd name="T3" fmla="*/ 2 h 21"/>
                  <a:gd name="T4" fmla="*/ 0 w 5"/>
                  <a:gd name="T5" fmla="*/ 18 h 21"/>
                  <a:gd name="T6" fmla="*/ 2 w 5"/>
                  <a:gd name="T7" fmla="*/ 21 h 21"/>
                  <a:gd name="T8" fmla="*/ 5 w 5"/>
                  <a:gd name="T9" fmla="*/ 18 h 21"/>
                  <a:gd name="T10" fmla="*/ 5 w 5"/>
                  <a:gd name="T11" fmla="*/ 2 h 21"/>
                  <a:gd name="T12" fmla="*/ 2 w 5"/>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5" h="21">
                    <a:moveTo>
                      <a:pt x="2" y="0"/>
                    </a:moveTo>
                    <a:cubicBezTo>
                      <a:pt x="1" y="0"/>
                      <a:pt x="0" y="1"/>
                      <a:pt x="0" y="2"/>
                    </a:cubicBezTo>
                    <a:cubicBezTo>
                      <a:pt x="0" y="18"/>
                      <a:pt x="0" y="18"/>
                      <a:pt x="0" y="18"/>
                    </a:cubicBezTo>
                    <a:cubicBezTo>
                      <a:pt x="0" y="20"/>
                      <a:pt x="1" y="21"/>
                      <a:pt x="2" y="21"/>
                    </a:cubicBezTo>
                    <a:cubicBezTo>
                      <a:pt x="4" y="21"/>
                      <a:pt x="5" y="20"/>
                      <a:pt x="5" y="18"/>
                    </a:cubicBezTo>
                    <a:cubicBezTo>
                      <a:pt x="5" y="2"/>
                      <a:pt x="5" y="2"/>
                      <a:pt x="5" y="2"/>
                    </a:cubicBezTo>
                    <a:cubicBezTo>
                      <a:pt x="5" y="1"/>
                      <a:pt x="4" y="0"/>
                      <a:pt x="2" y="0"/>
                    </a:cubicBez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3" name="Rectangle 156">
                <a:extLst>
                  <a:ext uri="{FF2B5EF4-FFF2-40B4-BE49-F238E27FC236}">
                    <a16:creationId xmlns:a16="http://schemas.microsoft.com/office/drawing/2014/main" id="{13584548-50E8-FCD1-F9D6-8A0369140CCF}"/>
                  </a:ext>
                </a:extLst>
              </p:cNvPr>
              <p:cNvSpPr>
                <a:spLocks noChangeArrowheads="1"/>
              </p:cNvSpPr>
              <p:nvPr/>
            </p:nvSpPr>
            <p:spPr bwMode="auto">
              <a:xfrm>
                <a:off x="1741488" y="3030538"/>
                <a:ext cx="552450" cy="349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4" name="Rectangle 157">
                <a:extLst>
                  <a:ext uri="{FF2B5EF4-FFF2-40B4-BE49-F238E27FC236}">
                    <a16:creationId xmlns:a16="http://schemas.microsoft.com/office/drawing/2014/main" id="{BB0D3FEC-0EA0-5CD3-473D-77DE1E56E1AF}"/>
                  </a:ext>
                </a:extLst>
              </p:cNvPr>
              <p:cNvSpPr>
                <a:spLocks noChangeArrowheads="1"/>
              </p:cNvSpPr>
              <p:nvPr/>
            </p:nvSpPr>
            <p:spPr bwMode="auto">
              <a:xfrm>
                <a:off x="1741488" y="3549650"/>
                <a:ext cx="552450" cy="349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5" name="Rectangle 158">
                <a:extLst>
                  <a:ext uri="{FF2B5EF4-FFF2-40B4-BE49-F238E27FC236}">
                    <a16:creationId xmlns:a16="http://schemas.microsoft.com/office/drawing/2014/main" id="{AC54002A-F153-90F7-FE2C-6820A2CEEFEB}"/>
                  </a:ext>
                </a:extLst>
              </p:cNvPr>
              <p:cNvSpPr>
                <a:spLocks noChangeArrowheads="1"/>
              </p:cNvSpPr>
              <p:nvPr/>
            </p:nvSpPr>
            <p:spPr bwMode="auto">
              <a:xfrm>
                <a:off x="1741488" y="3089275"/>
                <a:ext cx="681038" cy="476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6" name="Rectangle 159">
                <a:extLst>
                  <a:ext uri="{FF2B5EF4-FFF2-40B4-BE49-F238E27FC236}">
                    <a16:creationId xmlns:a16="http://schemas.microsoft.com/office/drawing/2014/main" id="{70CA1BE3-07F9-E0B2-78FF-278CF688F8E4}"/>
                  </a:ext>
                </a:extLst>
              </p:cNvPr>
              <p:cNvSpPr>
                <a:spLocks noChangeArrowheads="1"/>
              </p:cNvSpPr>
              <p:nvPr/>
            </p:nvSpPr>
            <p:spPr bwMode="auto">
              <a:xfrm>
                <a:off x="1741488" y="3208338"/>
                <a:ext cx="681038"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7" name="Rectangle 160">
                <a:extLst>
                  <a:ext uri="{FF2B5EF4-FFF2-40B4-BE49-F238E27FC236}">
                    <a16:creationId xmlns:a16="http://schemas.microsoft.com/office/drawing/2014/main" id="{77DDF8BA-9CE2-D34E-6129-C89033DCCF8C}"/>
                  </a:ext>
                </a:extLst>
              </p:cNvPr>
              <p:cNvSpPr>
                <a:spLocks noChangeArrowheads="1"/>
              </p:cNvSpPr>
              <p:nvPr/>
            </p:nvSpPr>
            <p:spPr bwMode="auto">
              <a:xfrm>
                <a:off x="1741488" y="3254375"/>
                <a:ext cx="681038"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8" name="Rectangle 161">
                <a:extLst>
                  <a:ext uri="{FF2B5EF4-FFF2-40B4-BE49-F238E27FC236}">
                    <a16:creationId xmlns:a16="http://schemas.microsoft.com/office/drawing/2014/main" id="{BBAC6750-A75A-9D83-3E04-BE0CED9766CB}"/>
                  </a:ext>
                </a:extLst>
              </p:cNvPr>
              <p:cNvSpPr>
                <a:spLocks noChangeArrowheads="1"/>
              </p:cNvSpPr>
              <p:nvPr/>
            </p:nvSpPr>
            <p:spPr bwMode="auto">
              <a:xfrm>
                <a:off x="1741488" y="3313113"/>
                <a:ext cx="681038"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9" name="Rectangle 162">
                <a:extLst>
                  <a:ext uri="{FF2B5EF4-FFF2-40B4-BE49-F238E27FC236}">
                    <a16:creationId xmlns:a16="http://schemas.microsoft.com/office/drawing/2014/main" id="{3A144CCF-A7C2-5860-8335-F5305C21270F}"/>
                  </a:ext>
                </a:extLst>
              </p:cNvPr>
              <p:cNvSpPr>
                <a:spLocks noChangeArrowheads="1"/>
              </p:cNvSpPr>
              <p:nvPr/>
            </p:nvSpPr>
            <p:spPr bwMode="auto">
              <a:xfrm>
                <a:off x="1741488" y="3373438"/>
                <a:ext cx="681038"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0" name="Rectangle 163">
                <a:extLst>
                  <a:ext uri="{FF2B5EF4-FFF2-40B4-BE49-F238E27FC236}">
                    <a16:creationId xmlns:a16="http://schemas.microsoft.com/office/drawing/2014/main" id="{1191AA31-7218-BEA1-14C3-62D676DDED9E}"/>
                  </a:ext>
                </a:extLst>
              </p:cNvPr>
              <p:cNvSpPr>
                <a:spLocks noChangeArrowheads="1"/>
              </p:cNvSpPr>
              <p:nvPr/>
            </p:nvSpPr>
            <p:spPr bwMode="auto">
              <a:xfrm>
                <a:off x="1741488" y="3419475"/>
                <a:ext cx="681038"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1" name="Rectangle 164">
                <a:extLst>
                  <a:ext uri="{FF2B5EF4-FFF2-40B4-BE49-F238E27FC236}">
                    <a16:creationId xmlns:a16="http://schemas.microsoft.com/office/drawing/2014/main" id="{8365C0E3-7517-889B-F2D3-9954CB66F7E0}"/>
                  </a:ext>
                </a:extLst>
              </p:cNvPr>
              <p:cNvSpPr>
                <a:spLocks noChangeArrowheads="1"/>
              </p:cNvSpPr>
              <p:nvPr/>
            </p:nvSpPr>
            <p:spPr bwMode="auto">
              <a:xfrm>
                <a:off x="1741488" y="3643313"/>
                <a:ext cx="681038"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2" name="Rectangle 165">
                <a:extLst>
                  <a:ext uri="{FF2B5EF4-FFF2-40B4-BE49-F238E27FC236}">
                    <a16:creationId xmlns:a16="http://schemas.microsoft.com/office/drawing/2014/main" id="{FDFF238B-9CCC-55C4-1FCD-5D2B2B471B1E}"/>
                  </a:ext>
                </a:extLst>
              </p:cNvPr>
              <p:cNvSpPr>
                <a:spLocks noChangeArrowheads="1"/>
              </p:cNvSpPr>
              <p:nvPr/>
            </p:nvSpPr>
            <p:spPr bwMode="auto">
              <a:xfrm>
                <a:off x="1741488" y="3703638"/>
                <a:ext cx="681038"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3" name="Rectangle 166">
                <a:extLst>
                  <a:ext uri="{FF2B5EF4-FFF2-40B4-BE49-F238E27FC236}">
                    <a16:creationId xmlns:a16="http://schemas.microsoft.com/office/drawing/2014/main" id="{916D7227-94B2-9521-136E-9A8D3C36AA2B}"/>
                  </a:ext>
                </a:extLst>
              </p:cNvPr>
              <p:cNvSpPr>
                <a:spLocks noChangeArrowheads="1"/>
              </p:cNvSpPr>
              <p:nvPr/>
            </p:nvSpPr>
            <p:spPr bwMode="auto">
              <a:xfrm>
                <a:off x="1741488" y="3749675"/>
                <a:ext cx="681038"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4" name="Rectangle 167">
                <a:extLst>
                  <a:ext uri="{FF2B5EF4-FFF2-40B4-BE49-F238E27FC236}">
                    <a16:creationId xmlns:a16="http://schemas.microsoft.com/office/drawing/2014/main" id="{47AF2CE6-A4EA-798B-6F93-1AC8230C42D8}"/>
                  </a:ext>
                </a:extLst>
              </p:cNvPr>
              <p:cNvSpPr>
                <a:spLocks noChangeArrowheads="1"/>
              </p:cNvSpPr>
              <p:nvPr/>
            </p:nvSpPr>
            <p:spPr bwMode="auto">
              <a:xfrm>
                <a:off x="1741488" y="3808413"/>
                <a:ext cx="681038"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5" name="Rectangle 168">
                <a:extLst>
                  <a:ext uri="{FF2B5EF4-FFF2-40B4-BE49-F238E27FC236}">
                    <a16:creationId xmlns:a16="http://schemas.microsoft.com/office/drawing/2014/main" id="{85636989-D0C7-2AEC-EEAB-10AC70523878}"/>
                  </a:ext>
                </a:extLst>
              </p:cNvPr>
              <p:cNvSpPr>
                <a:spLocks noChangeArrowheads="1"/>
              </p:cNvSpPr>
              <p:nvPr/>
            </p:nvSpPr>
            <p:spPr bwMode="auto">
              <a:xfrm>
                <a:off x="2540001" y="3549650"/>
                <a:ext cx="365125" cy="349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6" name="Rectangle 169">
                <a:extLst>
                  <a:ext uri="{FF2B5EF4-FFF2-40B4-BE49-F238E27FC236}">
                    <a16:creationId xmlns:a16="http://schemas.microsoft.com/office/drawing/2014/main" id="{6FE29378-1C5D-7451-C56E-47354B7466BC}"/>
                  </a:ext>
                </a:extLst>
              </p:cNvPr>
              <p:cNvSpPr>
                <a:spLocks noChangeArrowheads="1"/>
              </p:cNvSpPr>
              <p:nvPr/>
            </p:nvSpPr>
            <p:spPr bwMode="auto">
              <a:xfrm>
                <a:off x="2540001" y="3243263"/>
                <a:ext cx="365125" cy="476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7" name="Rectangle 170">
                <a:extLst>
                  <a:ext uri="{FF2B5EF4-FFF2-40B4-BE49-F238E27FC236}">
                    <a16:creationId xmlns:a16="http://schemas.microsoft.com/office/drawing/2014/main" id="{881EFDD2-CABD-BAE0-EFC4-C6C3C3A89ADD}"/>
                  </a:ext>
                </a:extLst>
              </p:cNvPr>
              <p:cNvSpPr>
                <a:spLocks noChangeArrowheads="1"/>
              </p:cNvSpPr>
              <p:nvPr/>
            </p:nvSpPr>
            <p:spPr bwMode="auto">
              <a:xfrm>
                <a:off x="2540001" y="2794000"/>
                <a:ext cx="306388" cy="36513"/>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8" name="Rectangle 171">
                <a:extLst>
                  <a:ext uri="{FF2B5EF4-FFF2-40B4-BE49-F238E27FC236}">
                    <a16:creationId xmlns:a16="http://schemas.microsoft.com/office/drawing/2014/main" id="{396A8CFD-8068-89AC-1F95-8038678E46F5}"/>
                  </a:ext>
                </a:extLst>
              </p:cNvPr>
              <p:cNvSpPr>
                <a:spLocks noChangeArrowheads="1"/>
              </p:cNvSpPr>
              <p:nvPr/>
            </p:nvSpPr>
            <p:spPr bwMode="auto">
              <a:xfrm>
                <a:off x="2540001" y="3336925"/>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9" name="Rectangle 172">
                <a:extLst>
                  <a:ext uri="{FF2B5EF4-FFF2-40B4-BE49-F238E27FC236}">
                    <a16:creationId xmlns:a16="http://schemas.microsoft.com/office/drawing/2014/main" id="{4224B105-80BF-039C-3D96-0E26815FBB84}"/>
                  </a:ext>
                </a:extLst>
              </p:cNvPr>
              <p:cNvSpPr>
                <a:spLocks noChangeArrowheads="1"/>
              </p:cNvSpPr>
              <p:nvPr/>
            </p:nvSpPr>
            <p:spPr bwMode="auto">
              <a:xfrm>
                <a:off x="2540001" y="3384550"/>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0" name="Rectangle 173">
                <a:extLst>
                  <a:ext uri="{FF2B5EF4-FFF2-40B4-BE49-F238E27FC236}">
                    <a16:creationId xmlns:a16="http://schemas.microsoft.com/office/drawing/2014/main" id="{409D85FE-91D0-F9B8-5903-6CEC39C37560}"/>
                  </a:ext>
                </a:extLst>
              </p:cNvPr>
              <p:cNvSpPr>
                <a:spLocks noChangeArrowheads="1"/>
              </p:cNvSpPr>
              <p:nvPr/>
            </p:nvSpPr>
            <p:spPr bwMode="auto">
              <a:xfrm>
                <a:off x="2540001" y="3443288"/>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1" name="Rectangle 174">
                <a:extLst>
                  <a:ext uri="{FF2B5EF4-FFF2-40B4-BE49-F238E27FC236}">
                    <a16:creationId xmlns:a16="http://schemas.microsoft.com/office/drawing/2014/main" id="{5315FCB0-DDE5-1454-ADF1-541BCDC02076}"/>
                  </a:ext>
                </a:extLst>
              </p:cNvPr>
              <p:cNvSpPr>
                <a:spLocks noChangeArrowheads="1"/>
              </p:cNvSpPr>
              <p:nvPr/>
            </p:nvSpPr>
            <p:spPr bwMode="auto">
              <a:xfrm>
                <a:off x="2540001" y="2924175"/>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2" name="Rectangle 175">
                <a:extLst>
                  <a:ext uri="{FF2B5EF4-FFF2-40B4-BE49-F238E27FC236}">
                    <a16:creationId xmlns:a16="http://schemas.microsoft.com/office/drawing/2014/main" id="{0B6F2BCD-4249-B5F6-A172-4284A1B9B685}"/>
                  </a:ext>
                </a:extLst>
              </p:cNvPr>
              <p:cNvSpPr>
                <a:spLocks noChangeArrowheads="1"/>
              </p:cNvSpPr>
              <p:nvPr/>
            </p:nvSpPr>
            <p:spPr bwMode="auto">
              <a:xfrm>
                <a:off x="2540001" y="2982913"/>
                <a:ext cx="447675"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3" name="Rectangle 176">
                <a:extLst>
                  <a:ext uri="{FF2B5EF4-FFF2-40B4-BE49-F238E27FC236}">
                    <a16:creationId xmlns:a16="http://schemas.microsoft.com/office/drawing/2014/main" id="{CF5D831D-5A6A-855D-E280-3EBB9AEA5AC4}"/>
                  </a:ext>
                </a:extLst>
              </p:cNvPr>
              <p:cNvSpPr>
                <a:spLocks noChangeArrowheads="1"/>
              </p:cNvSpPr>
              <p:nvPr/>
            </p:nvSpPr>
            <p:spPr bwMode="auto">
              <a:xfrm>
                <a:off x="2540001" y="2876550"/>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4" name="Rectangle 177">
                <a:extLst>
                  <a:ext uri="{FF2B5EF4-FFF2-40B4-BE49-F238E27FC236}">
                    <a16:creationId xmlns:a16="http://schemas.microsoft.com/office/drawing/2014/main" id="{CBD7B9DB-9A26-EF7A-7486-394217ABE0A7}"/>
                  </a:ext>
                </a:extLst>
              </p:cNvPr>
              <p:cNvSpPr>
                <a:spLocks noChangeArrowheads="1"/>
              </p:cNvSpPr>
              <p:nvPr/>
            </p:nvSpPr>
            <p:spPr bwMode="auto">
              <a:xfrm>
                <a:off x="2540001" y="3041650"/>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5" name="Rectangle 178">
                <a:extLst>
                  <a:ext uri="{FF2B5EF4-FFF2-40B4-BE49-F238E27FC236}">
                    <a16:creationId xmlns:a16="http://schemas.microsoft.com/office/drawing/2014/main" id="{A822F2D6-69B8-7ED7-C1E6-1C45D84CB53B}"/>
                  </a:ext>
                </a:extLst>
              </p:cNvPr>
              <p:cNvSpPr>
                <a:spLocks noChangeArrowheads="1"/>
              </p:cNvSpPr>
              <p:nvPr/>
            </p:nvSpPr>
            <p:spPr bwMode="auto">
              <a:xfrm>
                <a:off x="2540001" y="3089275"/>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6" name="Rectangle 179">
                <a:extLst>
                  <a:ext uri="{FF2B5EF4-FFF2-40B4-BE49-F238E27FC236}">
                    <a16:creationId xmlns:a16="http://schemas.microsoft.com/office/drawing/2014/main" id="{8BA26439-0002-9BBA-4514-91F931A38C0D}"/>
                  </a:ext>
                </a:extLst>
              </p:cNvPr>
              <p:cNvSpPr>
                <a:spLocks noChangeArrowheads="1"/>
              </p:cNvSpPr>
              <p:nvPr/>
            </p:nvSpPr>
            <p:spPr bwMode="auto">
              <a:xfrm>
                <a:off x="2540001" y="3148013"/>
                <a:ext cx="447675"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7" name="Rectangle 180">
                <a:extLst>
                  <a:ext uri="{FF2B5EF4-FFF2-40B4-BE49-F238E27FC236}">
                    <a16:creationId xmlns:a16="http://schemas.microsoft.com/office/drawing/2014/main" id="{7F047812-29B2-FC1A-454E-6D2F56602B52}"/>
                  </a:ext>
                </a:extLst>
              </p:cNvPr>
              <p:cNvSpPr>
                <a:spLocks noChangeArrowheads="1"/>
              </p:cNvSpPr>
              <p:nvPr/>
            </p:nvSpPr>
            <p:spPr bwMode="auto">
              <a:xfrm>
                <a:off x="2540001" y="3643313"/>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8" name="Rectangle 181">
                <a:extLst>
                  <a:ext uri="{FF2B5EF4-FFF2-40B4-BE49-F238E27FC236}">
                    <a16:creationId xmlns:a16="http://schemas.microsoft.com/office/drawing/2014/main" id="{AA84ED55-7EE9-57E7-CAD2-A0F0BDA2D6A1}"/>
                  </a:ext>
                </a:extLst>
              </p:cNvPr>
              <p:cNvSpPr>
                <a:spLocks noChangeArrowheads="1"/>
              </p:cNvSpPr>
              <p:nvPr/>
            </p:nvSpPr>
            <p:spPr bwMode="auto">
              <a:xfrm>
                <a:off x="2540001" y="3703638"/>
                <a:ext cx="447675"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9" name="Rectangle 182">
                <a:extLst>
                  <a:ext uri="{FF2B5EF4-FFF2-40B4-BE49-F238E27FC236}">
                    <a16:creationId xmlns:a16="http://schemas.microsoft.com/office/drawing/2014/main" id="{685AF6ED-625E-BFAB-F4ED-E74093A9B7EF}"/>
                  </a:ext>
                </a:extLst>
              </p:cNvPr>
              <p:cNvSpPr>
                <a:spLocks noChangeArrowheads="1"/>
              </p:cNvSpPr>
              <p:nvPr/>
            </p:nvSpPr>
            <p:spPr bwMode="auto">
              <a:xfrm>
                <a:off x="2540001" y="3749675"/>
                <a:ext cx="447675"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0" name="Rectangle 183">
                <a:extLst>
                  <a:ext uri="{FF2B5EF4-FFF2-40B4-BE49-F238E27FC236}">
                    <a16:creationId xmlns:a16="http://schemas.microsoft.com/office/drawing/2014/main" id="{F2AD053E-9CE3-43A0-E907-E18D3289BA08}"/>
                  </a:ext>
                </a:extLst>
              </p:cNvPr>
              <p:cNvSpPr>
                <a:spLocks noChangeArrowheads="1"/>
              </p:cNvSpPr>
              <p:nvPr/>
            </p:nvSpPr>
            <p:spPr bwMode="auto">
              <a:xfrm>
                <a:off x="2540001" y="3808413"/>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1" name="Freeform 184">
                <a:extLst>
                  <a:ext uri="{FF2B5EF4-FFF2-40B4-BE49-F238E27FC236}">
                    <a16:creationId xmlns:a16="http://schemas.microsoft.com/office/drawing/2014/main" id="{EEFE52C0-B285-012D-F96D-25C056EFF858}"/>
                  </a:ext>
                </a:extLst>
              </p:cNvPr>
              <p:cNvSpPr/>
              <p:nvPr/>
            </p:nvSpPr>
            <p:spPr bwMode="auto">
              <a:xfrm>
                <a:off x="1741488" y="2794000"/>
                <a:ext cx="141288" cy="177800"/>
              </a:xfrm>
              <a:custGeom>
                <a:avLst/>
                <a:gdLst>
                  <a:gd name="T0" fmla="*/ 0 w 89"/>
                  <a:gd name="T1" fmla="*/ 112 h 112"/>
                  <a:gd name="T2" fmla="*/ 0 w 89"/>
                  <a:gd name="T3" fmla="*/ 0 h 112"/>
                  <a:gd name="T4" fmla="*/ 22 w 89"/>
                  <a:gd name="T5" fmla="*/ 0 h 112"/>
                  <a:gd name="T6" fmla="*/ 66 w 89"/>
                  <a:gd name="T7" fmla="*/ 75 h 112"/>
                  <a:gd name="T8" fmla="*/ 66 w 89"/>
                  <a:gd name="T9" fmla="*/ 0 h 112"/>
                  <a:gd name="T10" fmla="*/ 89 w 89"/>
                  <a:gd name="T11" fmla="*/ 0 h 112"/>
                  <a:gd name="T12" fmla="*/ 89 w 89"/>
                  <a:gd name="T13" fmla="*/ 112 h 112"/>
                  <a:gd name="T14" fmla="*/ 66 w 89"/>
                  <a:gd name="T15" fmla="*/ 112 h 112"/>
                  <a:gd name="T16" fmla="*/ 22 w 89"/>
                  <a:gd name="T17" fmla="*/ 38 h 112"/>
                  <a:gd name="T18" fmla="*/ 22 w 89"/>
                  <a:gd name="T19" fmla="*/ 112 h 112"/>
                  <a:gd name="T20" fmla="*/ 0 w 89"/>
                  <a:gd name="T2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12">
                    <a:moveTo>
                      <a:pt x="0" y="112"/>
                    </a:moveTo>
                    <a:lnTo>
                      <a:pt x="0" y="0"/>
                    </a:lnTo>
                    <a:lnTo>
                      <a:pt x="22" y="0"/>
                    </a:lnTo>
                    <a:lnTo>
                      <a:pt x="66" y="75"/>
                    </a:lnTo>
                    <a:lnTo>
                      <a:pt x="66" y="0"/>
                    </a:lnTo>
                    <a:lnTo>
                      <a:pt x="89" y="0"/>
                    </a:lnTo>
                    <a:lnTo>
                      <a:pt x="89" y="112"/>
                    </a:lnTo>
                    <a:lnTo>
                      <a:pt x="66" y="112"/>
                    </a:lnTo>
                    <a:lnTo>
                      <a:pt x="22" y="38"/>
                    </a:lnTo>
                    <a:lnTo>
                      <a:pt x="22" y="112"/>
                    </a:lnTo>
                    <a:lnTo>
                      <a:pt x="0" y="112"/>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2" name="Freeform 185">
                <a:extLst>
                  <a:ext uri="{FF2B5EF4-FFF2-40B4-BE49-F238E27FC236}">
                    <a16:creationId xmlns:a16="http://schemas.microsoft.com/office/drawing/2014/main" id="{7FDCD245-10E1-6B7B-7E12-B76F286C892E}"/>
                  </a:ext>
                </a:extLst>
              </p:cNvPr>
              <p:cNvSpPr/>
              <p:nvPr/>
            </p:nvSpPr>
            <p:spPr bwMode="auto">
              <a:xfrm>
                <a:off x="1917701" y="2794000"/>
                <a:ext cx="128588" cy="177800"/>
              </a:xfrm>
              <a:custGeom>
                <a:avLst/>
                <a:gdLst>
                  <a:gd name="T0" fmla="*/ 0 w 81"/>
                  <a:gd name="T1" fmla="*/ 112 h 112"/>
                  <a:gd name="T2" fmla="*/ 0 w 81"/>
                  <a:gd name="T3" fmla="*/ 0 h 112"/>
                  <a:gd name="T4" fmla="*/ 81 w 81"/>
                  <a:gd name="T5" fmla="*/ 0 h 112"/>
                  <a:gd name="T6" fmla="*/ 81 w 81"/>
                  <a:gd name="T7" fmla="*/ 23 h 112"/>
                  <a:gd name="T8" fmla="*/ 22 w 81"/>
                  <a:gd name="T9" fmla="*/ 23 h 112"/>
                  <a:gd name="T10" fmla="*/ 22 w 81"/>
                  <a:gd name="T11" fmla="*/ 45 h 112"/>
                  <a:gd name="T12" fmla="*/ 74 w 81"/>
                  <a:gd name="T13" fmla="*/ 45 h 112"/>
                  <a:gd name="T14" fmla="*/ 74 w 81"/>
                  <a:gd name="T15" fmla="*/ 60 h 112"/>
                  <a:gd name="T16" fmla="*/ 22 w 81"/>
                  <a:gd name="T17" fmla="*/ 60 h 112"/>
                  <a:gd name="T18" fmla="*/ 22 w 81"/>
                  <a:gd name="T19" fmla="*/ 90 h 112"/>
                  <a:gd name="T20" fmla="*/ 81 w 81"/>
                  <a:gd name="T21" fmla="*/ 90 h 112"/>
                  <a:gd name="T22" fmla="*/ 81 w 81"/>
                  <a:gd name="T23" fmla="*/ 112 h 112"/>
                  <a:gd name="T24" fmla="*/ 0 w 81"/>
                  <a:gd name="T2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2">
                    <a:moveTo>
                      <a:pt x="0" y="112"/>
                    </a:moveTo>
                    <a:lnTo>
                      <a:pt x="0" y="0"/>
                    </a:lnTo>
                    <a:lnTo>
                      <a:pt x="81" y="0"/>
                    </a:lnTo>
                    <a:lnTo>
                      <a:pt x="81" y="23"/>
                    </a:lnTo>
                    <a:lnTo>
                      <a:pt x="22" y="23"/>
                    </a:lnTo>
                    <a:lnTo>
                      <a:pt x="22" y="45"/>
                    </a:lnTo>
                    <a:lnTo>
                      <a:pt x="74" y="45"/>
                    </a:lnTo>
                    <a:lnTo>
                      <a:pt x="74" y="60"/>
                    </a:lnTo>
                    <a:lnTo>
                      <a:pt x="22" y="60"/>
                    </a:lnTo>
                    <a:lnTo>
                      <a:pt x="22" y="90"/>
                    </a:lnTo>
                    <a:lnTo>
                      <a:pt x="81" y="90"/>
                    </a:lnTo>
                    <a:lnTo>
                      <a:pt x="81" y="112"/>
                    </a:lnTo>
                    <a:lnTo>
                      <a:pt x="0" y="112"/>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3" name="Freeform 186">
                <a:extLst>
                  <a:ext uri="{FF2B5EF4-FFF2-40B4-BE49-F238E27FC236}">
                    <a16:creationId xmlns:a16="http://schemas.microsoft.com/office/drawing/2014/main" id="{875E31A6-4D21-4410-2B6B-EB7E518EFD45}"/>
                  </a:ext>
                </a:extLst>
              </p:cNvPr>
              <p:cNvSpPr/>
              <p:nvPr/>
            </p:nvSpPr>
            <p:spPr bwMode="auto">
              <a:xfrm>
                <a:off x="2058988" y="2794000"/>
                <a:ext cx="222250" cy="177800"/>
              </a:xfrm>
              <a:custGeom>
                <a:avLst/>
                <a:gdLst>
                  <a:gd name="T0" fmla="*/ 29 w 140"/>
                  <a:gd name="T1" fmla="*/ 112 h 112"/>
                  <a:gd name="T2" fmla="*/ 0 w 140"/>
                  <a:gd name="T3" fmla="*/ 0 h 112"/>
                  <a:gd name="T4" fmla="*/ 22 w 140"/>
                  <a:gd name="T5" fmla="*/ 0 h 112"/>
                  <a:gd name="T6" fmla="*/ 37 w 140"/>
                  <a:gd name="T7" fmla="*/ 75 h 112"/>
                  <a:gd name="T8" fmla="*/ 59 w 140"/>
                  <a:gd name="T9" fmla="*/ 0 h 112"/>
                  <a:gd name="T10" fmla="*/ 89 w 140"/>
                  <a:gd name="T11" fmla="*/ 0 h 112"/>
                  <a:gd name="T12" fmla="*/ 103 w 140"/>
                  <a:gd name="T13" fmla="*/ 82 h 112"/>
                  <a:gd name="T14" fmla="*/ 118 w 140"/>
                  <a:gd name="T15" fmla="*/ 0 h 112"/>
                  <a:gd name="T16" fmla="*/ 140 w 140"/>
                  <a:gd name="T17" fmla="*/ 0 h 112"/>
                  <a:gd name="T18" fmla="*/ 118 w 140"/>
                  <a:gd name="T19" fmla="*/ 112 h 112"/>
                  <a:gd name="T20" fmla="*/ 96 w 140"/>
                  <a:gd name="T21" fmla="*/ 112 h 112"/>
                  <a:gd name="T22" fmla="*/ 74 w 140"/>
                  <a:gd name="T23" fmla="*/ 30 h 112"/>
                  <a:gd name="T24" fmla="*/ 52 w 140"/>
                  <a:gd name="T25" fmla="*/ 112 h 112"/>
                  <a:gd name="T26" fmla="*/ 29 w 140"/>
                  <a:gd name="T2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112">
                    <a:moveTo>
                      <a:pt x="29" y="112"/>
                    </a:moveTo>
                    <a:lnTo>
                      <a:pt x="0" y="0"/>
                    </a:lnTo>
                    <a:lnTo>
                      <a:pt x="22" y="0"/>
                    </a:lnTo>
                    <a:lnTo>
                      <a:pt x="37" y="75"/>
                    </a:lnTo>
                    <a:lnTo>
                      <a:pt x="59" y="0"/>
                    </a:lnTo>
                    <a:lnTo>
                      <a:pt x="89" y="0"/>
                    </a:lnTo>
                    <a:lnTo>
                      <a:pt x="103" y="82"/>
                    </a:lnTo>
                    <a:lnTo>
                      <a:pt x="118" y="0"/>
                    </a:lnTo>
                    <a:lnTo>
                      <a:pt x="140" y="0"/>
                    </a:lnTo>
                    <a:lnTo>
                      <a:pt x="118" y="112"/>
                    </a:lnTo>
                    <a:lnTo>
                      <a:pt x="96" y="112"/>
                    </a:lnTo>
                    <a:lnTo>
                      <a:pt x="74" y="30"/>
                    </a:lnTo>
                    <a:lnTo>
                      <a:pt x="52" y="112"/>
                    </a:lnTo>
                    <a:lnTo>
                      <a:pt x="29" y="112"/>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4" name="Freeform 187">
                <a:extLst>
                  <a:ext uri="{FF2B5EF4-FFF2-40B4-BE49-F238E27FC236}">
                    <a16:creationId xmlns:a16="http://schemas.microsoft.com/office/drawing/2014/main" id="{4367AC46-5698-57A6-7147-7C8C33F1E933}"/>
                  </a:ext>
                </a:extLst>
              </p:cNvPr>
              <p:cNvSpPr/>
              <p:nvPr/>
            </p:nvSpPr>
            <p:spPr bwMode="auto">
              <a:xfrm>
                <a:off x="2293938" y="2794000"/>
                <a:ext cx="141288" cy="177800"/>
              </a:xfrm>
              <a:custGeom>
                <a:avLst/>
                <a:gdLst>
                  <a:gd name="T0" fmla="*/ 0 w 12"/>
                  <a:gd name="T1" fmla="*/ 10 h 15"/>
                  <a:gd name="T2" fmla="*/ 3 w 12"/>
                  <a:gd name="T3" fmla="*/ 10 h 15"/>
                  <a:gd name="T4" fmla="*/ 4 w 12"/>
                  <a:gd name="T5" fmla="*/ 12 h 15"/>
                  <a:gd name="T6" fmla="*/ 6 w 12"/>
                  <a:gd name="T7" fmla="*/ 13 h 15"/>
                  <a:gd name="T8" fmla="*/ 8 w 12"/>
                  <a:gd name="T9" fmla="*/ 12 h 15"/>
                  <a:gd name="T10" fmla="*/ 9 w 12"/>
                  <a:gd name="T11" fmla="*/ 11 h 15"/>
                  <a:gd name="T12" fmla="*/ 9 w 12"/>
                  <a:gd name="T13" fmla="*/ 10 h 15"/>
                  <a:gd name="T14" fmla="*/ 8 w 12"/>
                  <a:gd name="T15" fmla="*/ 9 h 15"/>
                  <a:gd name="T16" fmla="*/ 5 w 12"/>
                  <a:gd name="T17" fmla="*/ 9 h 15"/>
                  <a:gd name="T18" fmla="*/ 2 w 12"/>
                  <a:gd name="T19" fmla="*/ 7 h 15"/>
                  <a:gd name="T20" fmla="*/ 1 w 12"/>
                  <a:gd name="T21" fmla="*/ 4 h 15"/>
                  <a:gd name="T22" fmla="*/ 1 w 12"/>
                  <a:gd name="T23" fmla="*/ 2 h 15"/>
                  <a:gd name="T24" fmla="*/ 3 w 12"/>
                  <a:gd name="T25" fmla="*/ 1 h 15"/>
                  <a:gd name="T26" fmla="*/ 6 w 12"/>
                  <a:gd name="T27" fmla="*/ 0 h 15"/>
                  <a:gd name="T28" fmla="*/ 10 w 12"/>
                  <a:gd name="T29" fmla="*/ 1 h 15"/>
                  <a:gd name="T30" fmla="*/ 12 w 12"/>
                  <a:gd name="T31" fmla="*/ 4 h 15"/>
                  <a:gd name="T32" fmla="*/ 9 w 12"/>
                  <a:gd name="T33" fmla="*/ 5 h 15"/>
                  <a:gd name="T34" fmla="*/ 8 w 12"/>
                  <a:gd name="T35" fmla="*/ 3 h 15"/>
                  <a:gd name="T36" fmla="*/ 6 w 12"/>
                  <a:gd name="T37" fmla="*/ 3 h 15"/>
                  <a:gd name="T38" fmla="*/ 4 w 12"/>
                  <a:gd name="T39" fmla="*/ 3 h 15"/>
                  <a:gd name="T40" fmla="*/ 3 w 12"/>
                  <a:gd name="T41" fmla="*/ 4 h 15"/>
                  <a:gd name="T42" fmla="*/ 4 w 12"/>
                  <a:gd name="T43" fmla="*/ 5 h 15"/>
                  <a:gd name="T44" fmla="*/ 7 w 12"/>
                  <a:gd name="T45" fmla="*/ 6 h 15"/>
                  <a:gd name="T46" fmla="*/ 10 w 12"/>
                  <a:gd name="T47" fmla="*/ 7 h 15"/>
                  <a:gd name="T48" fmla="*/ 11 w 12"/>
                  <a:gd name="T49" fmla="*/ 8 h 15"/>
                  <a:gd name="T50" fmla="*/ 12 w 12"/>
                  <a:gd name="T51" fmla="*/ 11 h 15"/>
                  <a:gd name="T52" fmla="*/ 11 w 12"/>
                  <a:gd name="T53" fmla="*/ 13 h 15"/>
                  <a:gd name="T54" fmla="*/ 9 w 12"/>
                  <a:gd name="T55" fmla="*/ 15 h 15"/>
                  <a:gd name="T56" fmla="*/ 6 w 12"/>
                  <a:gd name="T57" fmla="*/ 15 h 15"/>
                  <a:gd name="T58" fmla="*/ 2 w 12"/>
                  <a:gd name="T59" fmla="*/ 14 h 15"/>
                  <a:gd name="T60" fmla="*/ 0 w 12"/>
                  <a:gd name="T6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5">
                    <a:moveTo>
                      <a:pt x="0" y="10"/>
                    </a:moveTo>
                    <a:cubicBezTo>
                      <a:pt x="3" y="10"/>
                      <a:pt x="3" y="10"/>
                      <a:pt x="3" y="10"/>
                    </a:cubicBezTo>
                    <a:cubicBezTo>
                      <a:pt x="3" y="11"/>
                      <a:pt x="4" y="12"/>
                      <a:pt x="4" y="12"/>
                    </a:cubicBezTo>
                    <a:cubicBezTo>
                      <a:pt x="5" y="12"/>
                      <a:pt x="5" y="13"/>
                      <a:pt x="6" y="13"/>
                    </a:cubicBezTo>
                    <a:cubicBezTo>
                      <a:pt x="7" y="13"/>
                      <a:pt x="8" y="12"/>
                      <a:pt x="8" y="12"/>
                    </a:cubicBezTo>
                    <a:cubicBezTo>
                      <a:pt x="9" y="12"/>
                      <a:pt x="9" y="11"/>
                      <a:pt x="9" y="11"/>
                    </a:cubicBezTo>
                    <a:cubicBezTo>
                      <a:pt x="9" y="10"/>
                      <a:pt x="9" y="10"/>
                      <a:pt x="9" y="10"/>
                    </a:cubicBezTo>
                    <a:cubicBezTo>
                      <a:pt x="9" y="10"/>
                      <a:pt x="8" y="9"/>
                      <a:pt x="8" y="9"/>
                    </a:cubicBezTo>
                    <a:cubicBezTo>
                      <a:pt x="7" y="9"/>
                      <a:pt x="7" y="9"/>
                      <a:pt x="5" y="9"/>
                    </a:cubicBezTo>
                    <a:cubicBezTo>
                      <a:pt x="4" y="8"/>
                      <a:pt x="3" y="8"/>
                      <a:pt x="2" y="7"/>
                    </a:cubicBezTo>
                    <a:cubicBezTo>
                      <a:pt x="1" y="6"/>
                      <a:pt x="1" y="5"/>
                      <a:pt x="1" y="4"/>
                    </a:cubicBezTo>
                    <a:cubicBezTo>
                      <a:pt x="1" y="3"/>
                      <a:pt x="1" y="3"/>
                      <a:pt x="1" y="2"/>
                    </a:cubicBezTo>
                    <a:cubicBezTo>
                      <a:pt x="2" y="1"/>
                      <a:pt x="2" y="1"/>
                      <a:pt x="3" y="1"/>
                    </a:cubicBezTo>
                    <a:cubicBezTo>
                      <a:pt x="4" y="0"/>
                      <a:pt x="5" y="0"/>
                      <a:pt x="6" y="0"/>
                    </a:cubicBezTo>
                    <a:cubicBezTo>
                      <a:pt x="8" y="0"/>
                      <a:pt x="9" y="0"/>
                      <a:pt x="10" y="1"/>
                    </a:cubicBezTo>
                    <a:cubicBezTo>
                      <a:pt x="11" y="2"/>
                      <a:pt x="12" y="3"/>
                      <a:pt x="12" y="4"/>
                    </a:cubicBezTo>
                    <a:cubicBezTo>
                      <a:pt x="9" y="5"/>
                      <a:pt x="9" y="5"/>
                      <a:pt x="9" y="5"/>
                    </a:cubicBezTo>
                    <a:cubicBezTo>
                      <a:pt x="8" y="4"/>
                      <a:pt x="8" y="3"/>
                      <a:pt x="8" y="3"/>
                    </a:cubicBezTo>
                    <a:cubicBezTo>
                      <a:pt x="7" y="3"/>
                      <a:pt x="7" y="3"/>
                      <a:pt x="6" y="3"/>
                    </a:cubicBezTo>
                    <a:cubicBezTo>
                      <a:pt x="5" y="3"/>
                      <a:pt x="4" y="3"/>
                      <a:pt x="4" y="3"/>
                    </a:cubicBezTo>
                    <a:cubicBezTo>
                      <a:pt x="4" y="3"/>
                      <a:pt x="3" y="4"/>
                      <a:pt x="3" y="4"/>
                    </a:cubicBezTo>
                    <a:cubicBezTo>
                      <a:pt x="3" y="4"/>
                      <a:pt x="4" y="5"/>
                      <a:pt x="4" y="5"/>
                    </a:cubicBezTo>
                    <a:cubicBezTo>
                      <a:pt x="4" y="5"/>
                      <a:pt x="5" y="5"/>
                      <a:pt x="7" y="6"/>
                    </a:cubicBezTo>
                    <a:cubicBezTo>
                      <a:pt x="8" y="6"/>
                      <a:pt x="9" y="6"/>
                      <a:pt x="10" y="7"/>
                    </a:cubicBezTo>
                    <a:cubicBezTo>
                      <a:pt x="10" y="7"/>
                      <a:pt x="11" y="8"/>
                      <a:pt x="11" y="8"/>
                    </a:cubicBezTo>
                    <a:cubicBezTo>
                      <a:pt x="12" y="9"/>
                      <a:pt x="12" y="10"/>
                      <a:pt x="12" y="11"/>
                    </a:cubicBezTo>
                    <a:cubicBezTo>
                      <a:pt x="12" y="11"/>
                      <a:pt x="12" y="12"/>
                      <a:pt x="11" y="13"/>
                    </a:cubicBezTo>
                    <a:cubicBezTo>
                      <a:pt x="11" y="14"/>
                      <a:pt x="10" y="14"/>
                      <a:pt x="9" y="15"/>
                    </a:cubicBezTo>
                    <a:cubicBezTo>
                      <a:pt x="8" y="15"/>
                      <a:pt x="7" y="15"/>
                      <a:pt x="6" y="15"/>
                    </a:cubicBezTo>
                    <a:cubicBezTo>
                      <a:pt x="4" y="15"/>
                      <a:pt x="3" y="15"/>
                      <a:pt x="2" y="14"/>
                    </a:cubicBezTo>
                    <a:cubicBezTo>
                      <a:pt x="1" y="13"/>
                      <a:pt x="0" y="12"/>
                      <a:pt x="0" y="10"/>
                    </a:cubicBez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20" name="组合 19">
              <a:extLst>
                <a:ext uri="{FF2B5EF4-FFF2-40B4-BE49-F238E27FC236}">
                  <a16:creationId xmlns:a16="http://schemas.microsoft.com/office/drawing/2014/main" id="{7120E5B6-B5A9-CD15-17AF-E1DF6F25F445}"/>
                </a:ext>
              </a:extLst>
            </p:cNvPr>
            <p:cNvGrpSpPr/>
            <p:nvPr/>
          </p:nvGrpSpPr>
          <p:grpSpPr>
            <a:xfrm>
              <a:off x="319088" y="1273175"/>
              <a:ext cx="1609725" cy="1935163"/>
              <a:chOff x="319088" y="1273175"/>
              <a:chExt cx="1609725" cy="1935163"/>
            </a:xfrm>
          </p:grpSpPr>
          <p:sp>
            <p:nvSpPr>
              <p:cNvPr id="33" name="Freeform 51">
                <a:extLst>
                  <a:ext uri="{FF2B5EF4-FFF2-40B4-BE49-F238E27FC236}">
                    <a16:creationId xmlns:a16="http://schemas.microsoft.com/office/drawing/2014/main" id="{67C5ED4C-93DF-47AC-839A-AD563F20FF71}"/>
                  </a:ext>
                </a:extLst>
              </p:cNvPr>
              <p:cNvSpPr/>
              <p:nvPr/>
            </p:nvSpPr>
            <p:spPr bwMode="auto">
              <a:xfrm>
                <a:off x="319088" y="1273175"/>
                <a:ext cx="1609725" cy="1828800"/>
              </a:xfrm>
              <a:custGeom>
                <a:avLst/>
                <a:gdLst>
                  <a:gd name="T0" fmla="*/ 1014 w 1014"/>
                  <a:gd name="T1" fmla="*/ 877 h 1152"/>
                  <a:gd name="T2" fmla="*/ 370 w 1014"/>
                  <a:gd name="T3" fmla="*/ 1152 h 1152"/>
                  <a:gd name="T4" fmla="*/ 0 w 1014"/>
                  <a:gd name="T5" fmla="*/ 267 h 1152"/>
                  <a:gd name="T6" fmla="*/ 644 w 1014"/>
                  <a:gd name="T7" fmla="*/ 0 h 1152"/>
                  <a:gd name="T8" fmla="*/ 1014 w 1014"/>
                  <a:gd name="T9" fmla="*/ 877 h 1152"/>
                </a:gdLst>
                <a:ahLst/>
                <a:cxnLst>
                  <a:cxn ang="0">
                    <a:pos x="T0" y="T1"/>
                  </a:cxn>
                  <a:cxn ang="0">
                    <a:pos x="T2" y="T3"/>
                  </a:cxn>
                  <a:cxn ang="0">
                    <a:pos x="T4" y="T5"/>
                  </a:cxn>
                  <a:cxn ang="0">
                    <a:pos x="T6" y="T7"/>
                  </a:cxn>
                  <a:cxn ang="0">
                    <a:pos x="T8" y="T9"/>
                  </a:cxn>
                </a:cxnLst>
                <a:rect l="0" t="0" r="r" b="b"/>
                <a:pathLst>
                  <a:path w="1014" h="1152">
                    <a:moveTo>
                      <a:pt x="1014" y="877"/>
                    </a:moveTo>
                    <a:lnTo>
                      <a:pt x="370" y="1152"/>
                    </a:lnTo>
                    <a:lnTo>
                      <a:pt x="0" y="267"/>
                    </a:lnTo>
                    <a:lnTo>
                      <a:pt x="644" y="0"/>
                    </a:lnTo>
                    <a:lnTo>
                      <a:pt x="1014" y="877"/>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nvGrpSpPr>
              <p:cNvPr id="34" name="组合 33">
                <a:extLst>
                  <a:ext uri="{FF2B5EF4-FFF2-40B4-BE49-F238E27FC236}">
                    <a16:creationId xmlns:a16="http://schemas.microsoft.com/office/drawing/2014/main" id="{32D85245-0866-153A-571C-AAF5CE62B7D4}"/>
                  </a:ext>
                </a:extLst>
              </p:cNvPr>
              <p:cNvGrpSpPr/>
              <p:nvPr/>
            </p:nvGrpSpPr>
            <p:grpSpPr>
              <a:xfrm>
                <a:off x="354013" y="1296988"/>
                <a:ext cx="1528763" cy="1911350"/>
                <a:chOff x="354013" y="1296988"/>
                <a:chExt cx="1528763" cy="1911350"/>
              </a:xfrm>
            </p:grpSpPr>
            <p:sp>
              <p:nvSpPr>
                <p:cNvPr id="35" name="Freeform 86">
                  <a:extLst>
                    <a:ext uri="{FF2B5EF4-FFF2-40B4-BE49-F238E27FC236}">
                      <a16:creationId xmlns:a16="http://schemas.microsoft.com/office/drawing/2014/main" id="{2F29FE26-F8D4-EADE-89B9-C19A22DC9FF0}"/>
                    </a:ext>
                  </a:extLst>
                </p:cNvPr>
                <p:cNvSpPr/>
                <p:nvPr/>
              </p:nvSpPr>
              <p:spPr bwMode="auto">
                <a:xfrm>
                  <a:off x="354013" y="1296988"/>
                  <a:ext cx="1528763" cy="1792288"/>
                </a:xfrm>
                <a:custGeom>
                  <a:avLst/>
                  <a:gdLst>
                    <a:gd name="T0" fmla="*/ 963 w 963"/>
                    <a:gd name="T1" fmla="*/ 906 h 1129"/>
                    <a:gd name="T2" fmla="*/ 304 w 963"/>
                    <a:gd name="T3" fmla="*/ 1129 h 1129"/>
                    <a:gd name="T4" fmla="*/ 0 w 963"/>
                    <a:gd name="T5" fmla="*/ 223 h 1129"/>
                    <a:gd name="T6" fmla="*/ 659 w 963"/>
                    <a:gd name="T7" fmla="*/ 0 h 1129"/>
                    <a:gd name="T8" fmla="*/ 963 w 963"/>
                    <a:gd name="T9" fmla="*/ 906 h 1129"/>
                  </a:gdLst>
                  <a:ahLst/>
                  <a:cxnLst>
                    <a:cxn ang="0">
                      <a:pos x="T0" y="T1"/>
                    </a:cxn>
                    <a:cxn ang="0">
                      <a:pos x="T2" y="T3"/>
                    </a:cxn>
                    <a:cxn ang="0">
                      <a:pos x="T4" y="T5"/>
                    </a:cxn>
                    <a:cxn ang="0">
                      <a:pos x="T6" y="T7"/>
                    </a:cxn>
                    <a:cxn ang="0">
                      <a:pos x="T8" y="T9"/>
                    </a:cxn>
                  </a:cxnLst>
                  <a:rect l="0" t="0" r="r" b="b"/>
                  <a:pathLst>
                    <a:path w="963" h="1129">
                      <a:moveTo>
                        <a:pt x="963" y="906"/>
                      </a:moveTo>
                      <a:lnTo>
                        <a:pt x="304" y="1129"/>
                      </a:lnTo>
                      <a:lnTo>
                        <a:pt x="0" y="223"/>
                      </a:lnTo>
                      <a:lnTo>
                        <a:pt x="659" y="0"/>
                      </a:lnTo>
                      <a:lnTo>
                        <a:pt x="963" y="9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6" name="Freeform 87">
                  <a:extLst>
                    <a:ext uri="{FF2B5EF4-FFF2-40B4-BE49-F238E27FC236}">
                      <a16:creationId xmlns:a16="http://schemas.microsoft.com/office/drawing/2014/main" id="{F2B86531-9693-88B8-838E-D89814A54BE2}"/>
                    </a:ext>
                  </a:extLst>
                </p:cNvPr>
                <p:cNvSpPr/>
                <p:nvPr/>
              </p:nvSpPr>
              <p:spPr bwMode="auto">
                <a:xfrm>
                  <a:off x="519113" y="1425575"/>
                  <a:ext cx="811213" cy="331788"/>
                </a:xfrm>
                <a:custGeom>
                  <a:avLst/>
                  <a:gdLst>
                    <a:gd name="T0" fmla="*/ 511 w 511"/>
                    <a:gd name="T1" fmla="*/ 38 h 209"/>
                    <a:gd name="T2" fmla="*/ 15 w 511"/>
                    <a:gd name="T3" fmla="*/ 209 h 209"/>
                    <a:gd name="T4" fmla="*/ 0 w 511"/>
                    <a:gd name="T5" fmla="*/ 164 h 209"/>
                    <a:gd name="T6" fmla="*/ 496 w 511"/>
                    <a:gd name="T7" fmla="*/ 0 h 209"/>
                    <a:gd name="T8" fmla="*/ 511 w 511"/>
                    <a:gd name="T9" fmla="*/ 38 h 209"/>
                  </a:gdLst>
                  <a:ahLst/>
                  <a:cxnLst>
                    <a:cxn ang="0">
                      <a:pos x="T0" y="T1"/>
                    </a:cxn>
                    <a:cxn ang="0">
                      <a:pos x="T2" y="T3"/>
                    </a:cxn>
                    <a:cxn ang="0">
                      <a:pos x="T4" y="T5"/>
                    </a:cxn>
                    <a:cxn ang="0">
                      <a:pos x="T6" y="T7"/>
                    </a:cxn>
                    <a:cxn ang="0">
                      <a:pos x="T8" y="T9"/>
                    </a:cxn>
                  </a:cxnLst>
                  <a:rect l="0" t="0" r="r" b="b"/>
                  <a:pathLst>
                    <a:path w="511" h="209">
                      <a:moveTo>
                        <a:pt x="511" y="38"/>
                      </a:moveTo>
                      <a:lnTo>
                        <a:pt x="15" y="209"/>
                      </a:lnTo>
                      <a:lnTo>
                        <a:pt x="0" y="164"/>
                      </a:lnTo>
                      <a:lnTo>
                        <a:pt x="496" y="0"/>
                      </a:lnTo>
                      <a:lnTo>
                        <a:pt x="511" y="38"/>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7" name="Freeform 88">
                  <a:extLst>
                    <a:ext uri="{FF2B5EF4-FFF2-40B4-BE49-F238E27FC236}">
                      <a16:creationId xmlns:a16="http://schemas.microsoft.com/office/drawing/2014/main" id="{922808E5-9D9A-B561-D09F-A8EFEC3EDA9E}"/>
                    </a:ext>
                  </a:extLst>
                </p:cNvPr>
                <p:cNvSpPr/>
                <p:nvPr/>
              </p:nvSpPr>
              <p:spPr bwMode="auto">
                <a:xfrm>
                  <a:off x="741363" y="2228850"/>
                  <a:ext cx="365125" cy="176213"/>
                </a:xfrm>
                <a:custGeom>
                  <a:avLst/>
                  <a:gdLst>
                    <a:gd name="T0" fmla="*/ 230 w 230"/>
                    <a:gd name="T1" fmla="*/ 37 h 111"/>
                    <a:gd name="T2" fmla="*/ 15 w 230"/>
                    <a:gd name="T3" fmla="*/ 111 h 111"/>
                    <a:gd name="T4" fmla="*/ 0 w 230"/>
                    <a:gd name="T5" fmla="*/ 74 h 111"/>
                    <a:gd name="T6" fmla="*/ 215 w 230"/>
                    <a:gd name="T7" fmla="*/ 0 h 111"/>
                    <a:gd name="T8" fmla="*/ 230 w 230"/>
                    <a:gd name="T9" fmla="*/ 37 h 111"/>
                  </a:gdLst>
                  <a:ahLst/>
                  <a:cxnLst>
                    <a:cxn ang="0">
                      <a:pos x="T0" y="T1"/>
                    </a:cxn>
                    <a:cxn ang="0">
                      <a:pos x="T2" y="T3"/>
                    </a:cxn>
                    <a:cxn ang="0">
                      <a:pos x="T4" y="T5"/>
                    </a:cxn>
                    <a:cxn ang="0">
                      <a:pos x="T6" y="T7"/>
                    </a:cxn>
                    <a:cxn ang="0">
                      <a:pos x="T8" y="T9"/>
                    </a:cxn>
                  </a:cxnLst>
                  <a:rect l="0" t="0" r="r" b="b"/>
                  <a:pathLst>
                    <a:path w="230" h="111">
                      <a:moveTo>
                        <a:pt x="230" y="37"/>
                      </a:moveTo>
                      <a:lnTo>
                        <a:pt x="15" y="111"/>
                      </a:lnTo>
                      <a:lnTo>
                        <a:pt x="0" y="74"/>
                      </a:lnTo>
                      <a:lnTo>
                        <a:pt x="215" y="0"/>
                      </a:lnTo>
                      <a:lnTo>
                        <a:pt x="23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8" name="Freeform 89">
                  <a:extLst>
                    <a:ext uri="{FF2B5EF4-FFF2-40B4-BE49-F238E27FC236}">
                      <a16:creationId xmlns:a16="http://schemas.microsoft.com/office/drawing/2014/main" id="{69F18C4D-13D8-6807-97B2-6C86641804F8}"/>
                    </a:ext>
                  </a:extLst>
                </p:cNvPr>
                <p:cNvSpPr/>
                <p:nvPr/>
              </p:nvSpPr>
              <p:spPr bwMode="auto">
                <a:xfrm>
                  <a:off x="812801" y="2428875"/>
                  <a:ext cx="400050" cy="295275"/>
                </a:xfrm>
                <a:custGeom>
                  <a:avLst/>
                  <a:gdLst>
                    <a:gd name="T0" fmla="*/ 252 w 252"/>
                    <a:gd name="T1" fmla="*/ 112 h 186"/>
                    <a:gd name="T2" fmla="*/ 37 w 252"/>
                    <a:gd name="T3" fmla="*/ 186 h 186"/>
                    <a:gd name="T4" fmla="*/ 0 w 252"/>
                    <a:gd name="T5" fmla="*/ 74 h 186"/>
                    <a:gd name="T6" fmla="*/ 215 w 252"/>
                    <a:gd name="T7" fmla="*/ 0 h 186"/>
                    <a:gd name="T8" fmla="*/ 252 w 252"/>
                    <a:gd name="T9" fmla="*/ 112 h 186"/>
                  </a:gdLst>
                  <a:ahLst/>
                  <a:cxnLst>
                    <a:cxn ang="0">
                      <a:pos x="T0" y="T1"/>
                    </a:cxn>
                    <a:cxn ang="0">
                      <a:pos x="T2" y="T3"/>
                    </a:cxn>
                    <a:cxn ang="0">
                      <a:pos x="T4" y="T5"/>
                    </a:cxn>
                    <a:cxn ang="0">
                      <a:pos x="T6" y="T7"/>
                    </a:cxn>
                    <a:cxn ang="0">
                      <a:pos x="T8" y="T9"/>
                    </a:cxn>
                  </a:cxnLst>
                  <a:rect l="0" t="0" r="r" b="b"/>
                  <a:pathLst>
                    <a:path w="252" h="186">
                      <a:moveTo>
                        <a:pt x="252" y="112"/>
                      </a:moveTo>
                      <a:lnTo>
                        <a:pt x="37" y="186"/>
                      </a:lnTo>
                      <a:lnTo>
                        <a:pt x="0" y="74"/>
                      </a:lnTo>
                      <a:lnTo>
                        <a:pt x="215" y="0"/>
                      </a:lnTo>
                      <a:lnTo>
                        <a:pt x="252" y="112"/>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9" name="Freeform 90">
                  <a:extLst>
                    <a:ext uri="{FF2B5EF4-FFF2-40B4-BE49-F238E27FC236}">
                      <a16:creationId xmlns:a16="http://schemas.microsoft.com/office/drawing/2014/main" id="{62734DB9-F252-B023-08BF-98E24892DBC4}"/>
                    </a:ext>
                  </a:extLst>
                </p:cNvPr>
                <p:cNvSpPr/>
                <p:nvPr/>
              </p:nvSpPr>
              <p:spPr bwMode="auto">
                <a:xfrm>
                  <a:off x="554038" y="1614488"/>
                  <a:ext cx="517525" cy="201613"/>
                </a:xfrm>
                <a:custGeom>
                  <a:avLst/>
                  <a:gdLst>
                    <a:gd name="T0" fmla="*/ 326 w 326"/>
                    <a:gd name="T1" fmla="*/ 23 h 127"/>
                    <a:gd name="T2" fmla="*/ 7 w 326"/>
                    <a:gd name="T3" fmla="*/ 127 h 127"/>
                    <a:gd name="T4" fmla="*/ 0 w 326"/>
                    <a:gd name="T5" fmla="*/ 112 h 127"/>
                    <a:gd name="T6" fmla="*/ 318 w 326"/>
                    <a:gd name="T7" fmla="*/ 0 h 127"/>
                    <a:gd name="T8" fmla="*/ 326 w 326"/>
                    <a:gd name="T9" fmla="*/ 23 h 127"/>
                  </a:gdLst>
                  <a:ahLst/>
                  <a:cxnLst>
                    <a:cxn ang="0">
                      <a:pos x="T0" y="T1"/>
                    </a:cxn>
                    <a:cxn ang="0">
                      <a:pos x="T2" y="T3"/>
                    </a:cxn>
                    <a:cxn ang="0">
                      <a:pos x="T4" y="T5"/>
                    </a:cxn>
                    <a:cxn ang="0">
                      <a:pos x="T6" y="T7"/>
                    </a:cxn>
                    <a:cxn ang="0">
                      <a:pos x="T8" y="T9"/>
                    </a:cxn>
                  </a:cxnLst>
                  <a:rect l="0" t="0" r="r" b="b"/>
                  <a:pathLst>
                    <a:path w="326" h="127">
                      <a:moveTo>
                        <a:pt x="326" y="23"/>
                      </a:moveTo>
                      <a:lnTo>
                        <a:pt x="7" y="127"/>
                      </a:lnTo>
                      <a:lnTo>
                        <a:pt x="0" y="112"/>
                      </a:lnTo>
                      <a:lnTo>
                        <a:pt x="318" y="0"/>
                      </a:lnTo>
                      <a:lnTo>
                        <a:pt x="326" y="2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0" name="Freeform 91">
                  <a:extLst>
                    <a:ext uri="{FF2B5EF4-FFF2-40B4-BE49-F238E27FC236}">
                      <a16:creationId xmlns:a16="http://schemas.microsoft.com/office/drawing/2014/main" id="{A503BFCD-C2DD-273D-DFE2-5E553B0146D3}"/>
                    </a:ext>
                  </a:extLst>
                </p:cNvPr>
                <p:cNvSpPr/>
                <p:nvPr/>
              </p:nvSpPr>
              <p:spPr bwMode="auto">
                <a:xfrm>
                  <a:off x="565151" y="1662113"/>
                  <a:ext cx="517525" cy="200025"/>
                </a:xfrm>
                <a:custGeom>
                  <a:avLst/>
                  <a:gdLst>
                    <a:gd name="T0" fmla="*/ 326 w 326"/>
                    <a:gd name="T1" fmla="*/ 15 h 126"/>
                    <a:gd name="T2" fmla="*/ 8 w 326"/>
                    <a:gd name="T3" fmla="*/ 126 h 126"/>
                    <a:gd name="T4" fmla="*/ 0 w 326"/>
                    <a:gd name="T5" fmla="*/ 112 h 126"/>
                    <a:gd name="T6" fmla="*/ 319 w 326"/>
                    <a:gd name="T7" fmla="*/ 0 h 126"/>
                    <a:gd name="T8" fmla="*/ 326 w 326"/>
                    <a:gd name="T9" fmla="*/ 15 h 126"/>
                  </a:gdLst>
                  <a:ahLst/>
                  <a:cxnLst>
                    <a:cxn ang="0">
                      <a:pos x="T0" y="T1"/>
                    </a:cxn>
                    <a:cxn ang="0">
                      <a:pos x="T2" y="T3"/>
                    </a:cxn>
                    <a:cxn ang="0">
                      <a:pos x="T4" y="T5"/>
                    </a:cxn>
                    <a:cxn ang="0">
                      <a:pos x="T6" y="T7"/>
                    </a:cxn>
                    <a:cxn ang="0">
                      <a:pos x="T8" y="T9"/>
                    </a:cxn>
                  </a:cxnLst>
                  <a:rect l="0" t="0" r="r" b="b"/>
                  <a:pathLst>
                    <a:path w="326" h="126">
                      <a:moveTo>
                        <a:pt x="326" y="15"/>
                      </a:moveTo>
                      <a:lnTo>
                        <a:pt x="8" y="126"/>
                      </a:lnTo>
                      <a:lnTo>
                        <a:pt x="0" y="112"/>
                      </a:lnTo>
                      <a:lnTo>
                        <a:pt x="319" y="0"/>
                      </a:lnTo>
                      <a:lnTo>
                        <a:pt x="32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1" name="Freeform 92">
                  <a:extLst>
                    <a:ext uri="{FF2B5EF4-FFF2-40B4-BE49-F238E27FC236}">
                      <a16:creationId xmlns:a16="http://schemas.microsoft.com/office/drawing/2014/main" id="{2C4B9279-D6D4-C294-47E8-49A3A716FB08}"/>
                    </a:ext>
                  </a:extLst>
                </p:cNvPr>
                <p:cNvSpPr/>
                <p:nvPr/>
              </p:nvSpPr>
              <p:spPr bwMode="auto">
                <a:xfrm>
                  <a:off x="777876" y="2170113"/>
                  <a:ext cx="787400" cy="293688"/>
                </a:xfrm>
                <a:custGeom>
                  <a:avLst/>
                  <a:gdLst>
                    <a:gd name="T0" fmla="*/ 496 w 496"/>
                    <a:gd name="T1" fmla="*/ 14 h 185"/>
                    <a:gd name="T2" fmla="*/ 0 w 496"/>
                    <a:gd name="T3" fmla="*/ 185 h 185"/>
                    <a:gd name="T4" fmla="*/ 0 w 496"/>
                    <a:gd name="T5" fmla="*/ 170 h 185"/>
                    <a:gd name="T6" fmla="*/ 488 w 496"/>
                    <a:gd name="T7" fmla="*/ 0 h 185"/>
                    <a:gd name="T8" fmla="*/ 496 w 496"/>
                    <a:gd name="T9" fmla="*/ 14 h 185"/>
                  </a:gdLst>
                  <a:ahLst/>
                  <a:cxnLst>
                    <a:cxn ang="0">
                      <a:pos x="T0" y="T1"/>
                    </a:cxn>
                    <a:cxn ang="0">
                      <a:pos x="T2" y="T3"/>
                    </a:cxn>
                    <a:cxn ang="0">
                      <a:pos x="T4" y="T5"/>
                    </a:cxn>
                    <a:cxn ang="0">
                      <a:pos x="T6" y="T7"/>
                    </a:cxn>
                    <a:cxn ang="0">
                      <a:pos x="T8" y="T9"/>
                    </a:cxn>
                  </a:cxnLst>
                  <a:rect l="0" t="0" r="r" b="b"/>
                  <a:pathLst>
                    <a:path w="496" h="185">
                      <a:moveTo>
                        <a:pt x="496" y="14"/>
                      </a:moveTo>
                      <a:lnTo>
                        <a:pt x="0" y="185"/>
                      </a:lnTo>
                      <a:lnTo>
                        <a:pt x="0" y="170"/>
                      </a:lnTo>
                      <a:lnTo>
                        <a:pt x="488" y="0"/>
                      </a:lnTo>
                      <a:lnTo>
                        <a:pt x="496" y="1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2" name="Freeform 93">
                  <a:extLst>
                    <a:ext uri="{FF2B5EF4-FFF2-40B4-BE49-F238E27FC236}">
                      <a16:creationId xmlns:a16="http://schemas.microsoft.com/office/drawing/2014/main" id="{58C4909A-6250-8843-E060-460762077D4A}"/>
                    </a:ext>
                  </a:extLst>
                </p:cNvPr>
                <p:cNvSpPr/>
                <p:nvPr/>
              </p:nvSpPr>
              <p:spPr bwMode="auto">
                <a:xfrm>
                  <a:off x="788988" y="2239963"/>
                  <a:ext cx="704850" cy="271463"/>
                </a:xfrm>
                <a:custGeom>
                  <a:avLst/>
                  <a:gdLst>
                    <a:gd name="T0" fmla="*/ 444 w 444"/>
                    <a:gd name="T1" fmla="*/ 15 h 171"/>
                    <a:gd name="T2" fmla="*/ 7 w 444"/>
                    <a:gd name="T3" fmla="*/ 171 h 171"/>
                    <a:gd name="T4" fmla="*/ 0 w 444"/>
                    <a:gd name="T5" fmla="*/ 149 h 171"/>
                    <a:gd name="T6" fmla="*/ 437 w 444"/>
                    <a:gd name="T7" fmla="*/ 0 h 171"/>
                    <a:gd name="T8" fmla="*/ 444 w 444"/>
                    <a:gd name="T9" fmla="*/ 15 h 171"/>
                  </a:gdLst>
                  <a:ahLst/>
                  <a:cxnLst>
                    <a:cxn ang="0">
                      <a:pos x="T0" y="T1"/>
                    </a:cxn>
                    <a:cxn ang="0">
                      <a:pos x="T2" y="T3"/>
                    </a:cxn>
                    <a:cxn ang="0">
                      <a:pos x="T4" y="T5"/>
                    </a:cxn>
                    <a:cxn ang="0">
                      <a:pos x="T6" y="T7"/>
                    </a:cxn>
                    <a:cxn ang="0">
                      <a:pos x="T8" y="T9"/>
                    </a:cxn>
                  </a:cxnLst>
                  <a:rect l="0" t="0" r="r" b="b"/>
                  <a:pathLst>
                    <a:path w="444" h="171">
                      <a:moveTo>
                        <a:pt x="444" y="15"/>
                      </a:moveTo>
                      <a:lnTo>
                        <a:pt x="7" y="171"/>
                      </a:lnTo>
                      <a:lnTo>
                        <a:pt x="0" y="149"/>
                      </a:lnTo>
                      <a:lnTo>
                        <a:pt x="437" y="0"/>
                      </a:lnTo>
                      <a:lnTo>
                        <a:pt x="4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3" name="Freeform 94">
                  <a:extLst>
                    <a:ext uri="{FF2B5EF4-FFF2-40B4-BE49-F238E27FC236}">
                      <a16:creationId xmlns:a16="http://schemas.microsoft.com/office/drawing/2014/main" id="{27FCF5DE-5D33-B03E-85B4-27DA1DCB3973}"/>
                    </a:ext>
                  </a:extLst>
                </p:cNvPr>
                <p:cNvSpPr/>
                <p:nvPr/>
              </p:nvSpPr>
              <p:spPr bwMode="auto">
                <a:xfrm>
                  <a:off x="882651" y="2487613"/>
                  <a:ext cx="787400" cy="295275"/>
                </a:xfrm>
                <a:custGeom>
                  <a:avLst/>
                  <a:gdLst>
                    <a:gd name="T0" fmla="*/ 496 w 496"/>
                    <a:gd name="T1" fmla="*/ 15 h 186"/>
                    <a:gd name="T2" fmla="*/ 8 w 496"/>
                    <a:gd name="T3" fmla="*/ 186 h 186"/>
                    <a:gd name="T4" fmla="*/ 0 w 496"/>
                    <a:gd name="T5" fmla="*/ 171 h 186"/>
                    <a:gd name="T6" fmla="*/ 496 w 496"/>
                    <a:gd name="T7" fmla="*/ 0 h 186"/>
                    <a:gd name="T8" fmla="*/ 496 w 496"/>
                    <a:gd name="T9" fmla="*/ 15 h 186"/>
                  </a:gdLst>
                  <a:ahLst/>
                  <a:cxnLst>
                    <a:cxn ang="0">
                      <a:pos x="T0" y="T1"/>
                    </a:cxn>
                    <a:cxn ang="0">
                      <a:pos x="T2" y="T3"/>
                    </a:cxn>
                    <a:cxn ang="0">
                      <a:pos x="T4" y="T5"/>
                    </a:cxn>
                    <a:cxn ang="0">
                      <a:pos x="T6" y="T7"/>
                    </a:cxn>
                    <a:cxn ang="0">
                      <a:pos x="T8" y="T9"/>
                    </a:cxn>
                  </a:cxnLst>
                  <a:rect l="0" t="0" r="r" b="b"/>
                  <a:pathLst>
                    <a:path w="496" h="186">
                      <a:moveTo>
                        <a:pt x="496" y="15"/>
                      </a:moveTo>
                      <a:lnTo>
                        <a:pt x="8" y="186"/>
                      </a:lnTo>
                      <a:lnTo>
                        <a:pt x="0" y="171"/>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4" name="Freeform 95">
                  <a:extLst>
                    <a:ext uri="{FF2B5EF4-FFF2-40B4-BE49-F238E27FC236}">
                      <a16:creationId xmlns:a16="http://schemas.microsoft.com/office/drawing/2014/main" id="{B0A3078D-9482-D3CC-6C3B-8C55F4D486DC}"/>
                    </a:ext>
                  </a:extLst>
                </p:cNvPr>
                <p:cNvSpPr/>
                <p:nvPr/>
              </p:nvSpPr>
              <p:spPr bwMode="auto">
                <a:xfrm>
                  <a:off x="895351" y="2535238"/>
                  <a:ext cx="798513" cy="295275"/>
                </a:xfrm>
                <a:custGeom>
                  <a:avLst/>
                  <a:gdLst>
                    <a:gd name="T0" fmla="*/ 503 w 503"/>
                    <a:gd name="T1" fmla="*/ 15 h 186"/>
                    <a:gd name="T2" fmla="*/ 7 w 503"/>
                    <a:gd name="T3" fmla="*/ 186 h 186"/>
                    <a:gd name="T4" fmla="*/ 0 w 503"/>
                    <a:gd name="T5" fmla="*/ 171 h 186"/>
                    <a:gd name="T6" fmla="*/ 496 w 503"/>
                    <a:gd name="T7" fmla="*/ 0 h 186"/>
                    <a:gd name="T8" fmla="*/ 503 w 503"/>
                    <a:gd name="T9" fmla="*/ 15 h 186"/>
                  </a:gdLst>
                  <a:ahLst/>
                  <a:cxnLst>
                    <a:cxn ang="0">
                      <a:pos x="T0" y="T1"/>
                    </a:cxn>
                    <a:cxn ang="0">
                      <a:pos x="T2" y="T3"/>
                    </a:cxn>
                    <a:cxn ang="0">
                      <a:pos x="T4" y="T5"/>
                    </a:cxn>
                    <a:cxn ang="0">
                      <a:pos x="T6" y="T7"/>
                    </a:cxn>
                    <a:cxn ang="0">
                      <a:pos x="T8" y="T9"/>
                    </a:cxn>
                  </a:cxnLst>
                  <a:rect l="0" t="0" r="r" b="b"/>
                  <a:pathLst>
                    <a:path w="503" h="186">
                      <a:moveTo>
                        <a:pt x="503" y="15"/>
                      </a:moveTo>
                      <a:lnTo>
                        <a:pt x="7" y="186"/>
                      </a:lnTo>
                      <a:lnTo>
                        <a:pt x="0" y="171"/>
                      </a:lnTo>
                      <a:lnTo>
                        <a:pt x="496" y="0"/>
                      </a:lnTo>
                      <a:lnTo>
                        <a:pt x="503"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5" name="Freeform 96">
                  <a:extLst>
                    <a:ext uri="{FF2B5EF4-FFF2-40B4-BE49-F238E27FC236}">
                      <a16:creationId xmlns:a16="http://schemas.microsoft.com/office/drawing/2014/main" id="{1F05474C-4213-908B-132F-71F0F38695C3}"/>
                    </a:ext>
                  </a:extLst>
                </p:cNvPr>
                <p:cNvSpPr/>
                <p:nvPr/>
              </p:nvSpPr>
              <p:spPr bwMode="auto">
                <a:xfrm>
                  <a:off x="919163" y="2582863"/>
                  <a:ext cx="787400" cy="293688"/>
                </a:xfrm>
                <a:custGeom>
                  <a:avLst/>
                  <a:gdLst>
                    <a:gd name="T0" fmla="*/ 496 w 496"/>
                    <a:gd name="T1" fmla="*/ 15 h 185"/>
                    <a:gd name="T2" fmla="*/ 0 w 496"/>
                    <a:gd name="T3" fmla="*/ 185 h 185"/>
                    <a:gd name="T4" fmla="*/ 0 w 496"/>
                    <a:gd name="T5" fmla="*/ 163 h 185"/>
                    <a:gd name="T6" fmla="*/ 488 w 496"/>
                    <a:gd name="T7" fmla="*/ 0 h 185"/>
                    <a:gd name="T8" fmla="*/ 496 w 496"/>
                    <a:gd name="T9" fmla="*/ 15 h 185"/>
                  </a:gdLst>
                  <a:ahLst/>
                  <a:cxnLst>
                    <a:cxn ang="0">
                      <a:pos x="T0" y="T1"/>
                    </a:cxn>
                    <a:cxn ang="0">
                      <a:pos x="T2" y="T3"/>
                    </a:cxn>
                    <a:cxn ang="0">
                      <a:pos x="T4" y="T5"/>
                    </a:cxn>
                    <a:cxn ang="0">
                      <a:pos x="T6" y="T7"/>
                    </a:cxn>
                    <a:cxn ang="0">
                      <a:pos x="T8" y="T9"/>
                    </a:cxn>
                  </a:cxnLst>
                  <a:rect l="0" t="0" r="r" b="b"/>
                  <a:pathLst>
                    <a:path w="496" h="185">
                      <a:moveTo>
                        <a:pt x="496" y="15"/>
                      </a:moveTo>
                      <a:lnTo>
                        <a:pt x="0" y="185"/>
                      </a:lnTo>
                      <a:lnTo>
                        <a:pt x="0" y="163"/>
                      </a:lnTo>
                      <a:lnTo>
                        <a:pt x="488"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6" name="Freeform 97">
                  <a:extLst>
                    <a:ext uri="{FF2B5EF4-FFF2-40B4-BE49-F238E27FC236}">
                      <a16:creationId xmlns:a16="http://schemas.microsoft.com/office/drawing/2014/main" id="{844CE275-874F-4028-1F0F-CE6AD0EAD2A2}"/>
                    </a:ext>
                  </a:extLst>
                </p:cNvPr>
                <p:cNvSpPr/>
                <p:nvPr/>
              </p:nvSpPr>
              <p:spPr bwMode="auto">
                <a:xfrm>
                  <a:off x="930276" y="2628900"/>
                  <a:ext cx="787400" cy="284163"/>
                </a:xfrm>
                <a:custGeom>
                  <a:avLst/>
                  <a:gdLst>
                    <a:gd name="T0" fmla="*/ 496 w 496"/>
                    <a:gd name="T1" fmla="*/ 15 h 179"/>
                    <a:gd name="T2" fmla="*/ 7 w 496"/>
                    <a:gd name="T3" fmla="*/ 179 h 179"/>
                    <a:gd name="T4" fmla="*/ 0 w 496"/>
                    <a:gd name="T5" fmla="*/ 164 h 179"/>
                    <a:gd name="T6" fmla="*/ 496 w 496"/>
                    <a:gd name="T7" fmla="*/ 0 h 179"/>
                    <a:gd name="T8" fmla="*/ 496 w 496"/>
                    <a:gd name="T9" fmla="*/ 15 h 179"/>
                  </a:gdLst>
                  <a:ahLst/>
                  <a:cxnLst>
                    <a:cxn ang="0">
                      <a:pos x="T0" y="T1"/>
                    </a:cxn>
                    <a:cxn ang="0">
                      <a:pos x="T2" y="T3"/>
                    </a:cxn>
                    <a:cxn ang="0">
                      <a:pos x="T4" y="T5"/>
                    </a:cxn>
                    <a:cxn ang="0">
                      <a:pos x="T6" y="T7"/>
                    </a:cxn>
                    <a:cxn ang="0">
                      <a:pos x="T8" y="T9"/>
                    </a:cxn>
                  </a:cxnLst>
                  <a:rect l="0" t="0" r="r" b="b"/>
                  <a:pathLst>
                    <a:path w="496" h="179">
                      <a:moveTo>
                        <a:pt x="496" y="15"/>
                      </a:moveTo>
                      <a:lnTo>
                        <a:pt x="7" y="179"/>
                      </a:lnTo>
                      <a:lnTo>
                        <a:pt x="0" y="164"/>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7" name="Freeform 98">
                  <a:extLst>
                    <a:ext uri="{FF2B5EF4-FFF2-40B4-BE49-F238E27FC236}">
                      <a16:creationId xmlns:a16="http://schemas.microsoft.com/office/drawing/2014/main" id="{4BD8713C-7B98-4185-2367-716C065D91EC}"/>
                    </a:ext>
                  </a:extLst>
                </p:cNvPr>
                <p:cNvSpPr/>
                <p:nvPr/>
              </p:nvSpPr>
              <p:spPr bwMode="auto">
                <a:xfrm>
                  <a:off x="941388" y="2665413"/>
                  <a:ext cx="800100" cy="293688"/>
                </a:xfrm>
                <a:custGeom>
                  <a:avLst/>
                  <a:gdLst>
                    <a:gd name="T0" fmla="*/ 504 w 504"/>
                    <a:gd name="T1" fmla="*/ 22 h 185"/>
                    <a:gd name="T2" fmla="*/ 8 w 504"/>
                    <a:gd name="T3" fmla="*/ 185 h 185"/>
                    <a:gd name="T4" fmla="*/ 0 w 504"/>
                    <a:gd name="T5" fmla="*/ 171 h 185"/>
                    <a:gd name="T6" fmla="*/ 496 w 504"/>
                    <a:gd name="T7" fmla="*/ 0 h 185"/>
                    <a:gd name="T8" fmla="*/ 504 w 504"/>
                    <a:gd name="T9" fmla="*/ 22 h 185"/>
                  </a:gdLst>
                  <a:ahLst/>
                  <a:cxnLst>
                    <a:cxn ang="0">
                      <a:pos x="T0" y="T1"/>
                    </a:cxn>
                    <a:cxn ang="0">
                      <a:pos x="T2" y="T3"/>
                    </a:cxn>
                    <a:cxn ang="0">
                      <a:pos x="T4" y="T5"/>
                    </a:cxn>
                    <a:cxn ang="0">
                      <a:pos x="T6" y="T7"/>
                    </a:cxn>
                    <a:cxn ang="0">
                      <a:pos x="T8" y="T9"/>
                    </a:cxn>
                  </a:cxnLst>
                  <a:rect l="0" t="0" r="r" b="b"/>
                  <a:pathLst>
                    <a:path w="504" h="185">
                      <a:moveTo>
                        <a:pt x="504" y="22"/>
                      </a:moveTo>
                      <a:lnTo>
                        <a:pt x="8" y="185"/>
                      </a:lnTo>
                      <a:lnTo>
                        <a:pt x="0" y="171"/>
                      </a:lnTo>
                      <a:lnTo>
                        <a:pt x="496" y="0"/>
                      </a:lnTo>
                      <a:lnTo>
                        <a:pt x="504" y="22"/>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8" name="Freeform 99">
                  <a:extLst>
                    <a:ext uri="{FF2B5EF4-FFF2-40B4-BE49-F238E27FC236}">
                      <a16:creationId xmlns:a16="http://schemas.microsoft.com/office/drawing/2014/main" id="{E375FC16-05F5-067F-3DFE-4222B1672077}"/>
                    </a:ext>
                  </a:extLst>
                </p:cNvPr>
                <p:cNvSpPr/>
                <p:nvPr/>
              </p:nvSpPr>
              <p:spPr bwMode="auto">
                <a:xfrm>
                  <a:off x="1223963" y="2346325"/>
                  <a:ext cx="223838" cy="130175"/>
                </a:xfrm>
                <a:custGeom>
                  <a:avLst/>
                  <a:gdLst>
                    <a:gd name="T0" fmla="*/ 141 w 141"/>
                    <a:gd name="T1" fmla="*/ 37 h 82"/>
                    <a:gd name="T2" fmla="*/ 15 w 141"/>
                    <a:gd name="T3" fmla="*/ 82 h 82"/>
                    <a:gd name="T4" fmla="*/ 0 w 141"/>
                    <a:gd name="T5" fmla="*/ 37 h 82"/>
                    <a:gd name="T6" fmla="*/ 126 w 141"/>
                    <a:gd name="T7" fmla="*/ 0 h 82"/>
                    <a:gd name="T8" fmla="*/ 141 w 141"/>
                    <a:gd name="T9" fmla="*/ 37 h 82"/>
                  </a:gdLst>
                  <a:ahLst/>
                  <a:cxnLst>
                    <a:cxn ang="0">
                      <a:pos x="T0" y="T1"/>
                    </a:cxn>
                    <a:cxn ang="0">
                      <a:pos x="T2" y="T3"/>
                    </a:cxn>
                    <a:cxn ang="0">
                      <a:pos x="T4" y="T5"/>
                    </a:cxn>
                    <a:cxn ang="0">
                      <a:pos x="T6" y="T7"/>
                    </a:cxn>
                    <a:cxn ang="0">
                      <a:pos x="T8" y="T9"/>
                    </a:cxn>
                  </a:cxnLst>
                  <a:rect l="0" t="0" r="r" b="b"/>
                  <a:pathLst>
                    <a:path w="141" h="82">
                      <a:moveTo>
                        <a:pt x="141" y="37"/>
                      </a:moveTo>
                      <a:lnTo>
                        <a:pt x="15" y="82"/>
                      </a:lnTo>
                      <a:lnTo>
                        <a:pt x="0" y="37"/>
                      </a:lnTo>
                      <a:lnTo>
                        <a:pt x="126" y="0"/>
                      </a:lnTo>
                      <a:lnTo>
                        <a:pt x="141"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9" name="Freeform 100">
                  <a:extLst>
                    <a:ext uri="{FF2B5EF4-FFF2-40B4-BE49-F238E27FC236}">
                      <a16:creationId xmlns:a16="http://schemas.microsoft.com/office/drawing/2014/main" id="{2A3181E8-A28D-13AA-7124-C13216D9EF44}"/>
                    </a:ext>
                  </a:extLst>
                </p:cNvPr>
                <p:cNvSpPr/>
                <p:nvPr/>
              </p:nvSpPr>
              <p:spPr bwMode="auto">
                <a:xfrm>
                  <a:off x="1258888" y="2381250"/>
                  <a:ext cx="376238" cy="153988"/>
                </a:xfrm>
                <a:custGeom>
                  <a:avLst/>
                  <a:gdLst>
                    <a:gd name="T0" fmla="*/ 237 w 237"/>
                    <a:gd name="T1" fmla="*/ 15 h 97"/>
                    <a:gd name="T2" fmla="*/ 8 w 237"/>
                    <a:gd name="T3" fmla="*/ 97 h 97"/>
                    <a:gd name="T4" fmla="*/ 0 w 237"/>
                    <a:gd name="T5" fmla="*/ 82 h 97"/>
                    <a:gd name="T6" fmla="*/ 237 w 237"/>
                    <a:gd name="T7" fmla="*/ 0 h 97"/>
                    <a:gd name="T8" fmla="*/ 237 w 237"/>
                    <a:gd name="T9" fmla="*/ 15 h 97"/>
                  </a:gdLst>
                  <a:ahLst/>
                  <a:cxnLst>
                    <a:cxn ang="0">
                      <a:pos x="T0" y="T1"/>
                    </a:cxn>
                    <a:cxn ang="0">
                      <a:pos x="T2" y="T3"/>
                    </a:cxn>
                    <a:cxn ang="0">
                      <a:pos x="T4" y="T5"/>
                    </a:cxn>
                    <a:cxn ang="0">
                      <a:pos x="T6" y="T7"/>
                    </a:cxn>
                    <a:cxn ang="0">
                      <a:pos x="T8" y="T9"/>
                    </a:cxn>
                  </a:cxnLst>
                  <a:rect l="0" t="0" r="r" b="b"/>
                  <a:pathLst>
                    <a:path w="237" h="97">
                      <a:moveTo>
                        <a:pt x="237" y="15"/>
                      </a:moveTo>
                      <a:lnTo>
                        <a:pt x="8" y="97"/>
                      </a:lnTo>
                      <a:lnTo>
                        <a:pt x="0" y="82"/>
                      </a:lnTo>
                      <a:lnTo>
                        <a:pt x="237" y="0"/>
                      </a:lnTo>
                      <a:lnTo>
                        <a:pt x="237"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0" name="Freeform 101">
                  <a:extLst>
                    <a:ext uri="{FF2B5EF4-FFF2-40B4-BE49-F238E27FC236}">
                      <a16:creationId xmlns:a16="http://schemas.microsoft.com/office/drawing/2014/main" id="{B3B14AF4-BE9A-D41D-67B3-766E473F9084}"/>
                    </a:ext>
                  </a:extLst>
                </p:cNvPr>
                <p:cNvSpPr/>
                <p:nvPr/>
              </p:nvSpPr>
              <p:spPr bwMode="auto">
                <a:xfrm>
                  <a:off x="1271588" y="2428875"/>
                  <a:ext cx="387350" cy="153988"/>
                </a:xfrm>
                <a:custGeom>
                  <a:avLst/>
                  <a:gdLst>
                    <a:gd name="T0" fmla="*/ 244 w 244"/>
                    <a:gd name="T1" fmla="*/ 15 h 97"/>
                    <a:gd name="T2" fmla="*/ 7 w 244"/>
                    <a:gd name="T3" fmla="*/ 97 h 97"/>
                    <a:gd name="T4" fmla="*/ 0 w 244"/>
                    <a:gd name="T5" fmla="*/ 82 h 97"/>
                    <a:gd name="T6" fmla="*/ 237 w 244"/>
                    <a:gd name="T7" fmla="*/ 0 h 97"/>
                    <a:gd name="T8" fmla="*/ 244 w 244"/>
                    <a:gd name="T9" fmla="*/ 15 h 97"/>
                  </a:gdLst>
                  <a:ahLst/>
                  <a:cxnLst>
                    <a:cxn ang="0">
                      <a:pos x="T0" y="T1"/>
                    </a:cxn>
                    <a:cxn ang="0">
                      <a:pos x="T2" y="T3"/>
                    </a:cxn>
                    <a:cxn ang="0">
                      <a:pos x="T4" y="T5"/>
                    </a:cxn>
                    <a:cxn ang="0">
                      <a:pos x="T6" y="T7"/>
                    </a:cxn>
                    <a:cxn ang="0">
                      <a:pos x="T8" y="T9"/>
                    </a:cxn>
                  </a:cxnLst>
                  <a:rect l="0" t="0" r="r" b="b"/>
                  <a:pathLst>
                    <a:path w="244" h="97">
                      <a:moveTo>
                        <a:pt x="244" y="15"/>
                      </a:moveTo>
                      <a:lnTo>
                        <a:pt x="7" y="97"/>
                      </a:lnTo>
                      <a:lnTo>
                        <a:pt x="0" y="82"/>
                      </a:lnTo>
                      <a:lnTo>
                        <a:pt x="237" y="0"/>
                      </a:lnTo>
                      <a:lnTo>
                        <a:pt x="2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1" name="Freeform 102">
                  <a:extLst>
                    <a:ext uri="{FF2B5EF4-FFF2-40B4-BE49-F238E27FC236}">
                      <a16:creationId xmlns:a16="http://schemas.microsoft.com/office/drawing/2014/main" id="{B8EBF70E-D180-AE51-E338-2A96DF904574}"/>
                    </a:ext>
                  </a:extLst>
                </p:cNvPr>
                <p:cNvSpPr/>
                <p:nvPr/>
              </p:nvSpPr>
              <p:spPr bwMode="auto">
                <a:xfrm>
                  <a:off x="719138" y="2133600"/>
                  <a:ext cx="69850" cy="130175"/>
                </a:xfrm>
                <a:custGeom>
                  <a:avLst/>
                  <a:gdLst>
                    <a:gd name="T0" fmla="*/ 14 w 44"/>
                    <a:gd name="T1" fmla="*/ 0 h 82"/>
                    <a:gd name="T2" fmla="*/ 44 w 44"/>
                    <a:gd name="T3" fmla="*/ 82 h 82"/>
                    <a:gd name="T4" fmla="*/ 22 w 44"/>
                    <a:gd name="T5" fmla="*/ 82 h 82"/>
                    <a:gd name="T6" fmla="*/ 0 w 44"/>
                    <a:gd name="T7" fmla="*/ 0 h 82"/>
                    <a:gd name="T8" fmla="*/ 14 w 44"/>
                    <a:gd name="T9" fmla="*/ 0 h 82"/>
                  </a:gdLst>
                  <a:ahLst/>
                  <a:cxnLst>
                    <a:cxn ang="0">
                      <a:pos x="T0" y="T1"/>
                    </a:cxn>
                    <a:cxn ang="0">
                      <a:pos x="T2" y="T3"/>
                    </a:cxn>
                    <a:cxn ang="0">
                      <a:pos x="T4" y="T5"/>
                    </a:cxn>
                    <a:cxn ang="0">
                      <a:pos x="T6" y="T7"/>
                    </a:cxn>
                    <a:cxn ang="0">
                      <a:pos x="T8" y="T9"/>
                    </a:cxn>
                  </a:cxnLst>
                  <a:rect l="0" t="0" r="r" b="b"/>
                  <a:pathLst>
                    <a:path w="44" h="82">
                      <a:moveTo>
                        <a:pt x="14" y="0"/>
                      </a:moveTo>
                      <a:lnTo>
                        <a:pt x="44" y="82"/>
                      </a:lnTo>
                      <a:lnTo>
                        <a:pt x="22" y="82"/>
                      </a:lnTo>
                      <a:lnTo>
                        <a:pt x="0" y="0"/>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2" name="Freeform 103">
                  <a:extLst>
                    <a:ext uri="{FF2B5EF4-FFF2-40B4-BE49-F238E27FC236}">
                      <a16:creationId xmlns:a16="http://schemas.microsoft.com/office/drawing/2014/main" id="{EDCBBFA3-8BF3-F72D-E294-42BEB7E024FF}"/>
                    </a:ext>
                  </a:extLst>
                </p:cNvPr>
                <p:cNvSpPr/>
                <p:nvPr/>
              </p:nvSpPr>
              <p:spPr bwMode="auto">
                <a:xfrm>
                  <a:off x="730251" y="2016125"/>
                  <a:ext cx="106363" cy="236538"/>
                </a:xfrm>
                <a:custGeom>
                  <a:avLst/>
                  <a:gdLst>
                    <a:gd name="T0" fmla="*/ 22 w 67"/>
                    <a:gd name="T1" fmla="*/ 0 h 149"/>
                    <a:gd name="T2" fmla="*/ 67 w 67"/>
                    <a:gd name="T3" fmla="*/ 141 h 149"/>
                    <a:gd name="T4" fmla="*/ 52 w 67"/>
                    <a:gd name="T5" fmla="*/ 149 h 149"/>
                    <a:gd name="T6" fmla="*/ 0 w 67"/>
                    <a:gd name="T7" fmla="*/ 7 h 149"/>
                    <a:gd name="T8" fmla="*/ 22 w 67"/>
                    <a:gd name="T9" fmla="*/ 0 h 149"/>
                  </a:gdLst>
                  <a:ahLst/>
                  <a:cxnLst>
                    <a:cxn ang="0">
                      <a:pos x="T0" y="T1"/>
                    </a:cxn>
                    <a:cxn ang="0">
                      <a:pos x="T2" y="T3"/>
                    </a:cxn>
                    <a:cxn ang="0">
                      <a:pos x="T4" y="T5"/>
                    </a:cxn>
                    <a:cxn ang="0">
                      <a:pos x="T6" y="T7"/>
                    </a:cxn>
                    <a:cxn ang="0">
                      <a:pos x="T8" y="T9"/>
                    </a:cxn>
                  </a:cxnLst>
                  <a:rect l="0" t="0" r="r" b="b"/>
                  <a:pathLst>
                    <a:path w="67" h="149">
                      <a:moveTo>
                        <a:pt x="22" y="0"/>
                      </a:moveTo>
                      <a:lnTo>
                        <a:pt x="67" y="141"/>
                      </a:lnTo>
                      <a:lnTo>
                        <a:pt x="52" y="149"/>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3" name="Freeform 104">
                  <a:extLst>
                    <a:ext uri="{FF2B5EF4-FFF2-40B4-BE49-F238E27FC236}">
                      <a16:creationId xmlns:a16="http://schemas.microsoft.com/office/drawing/2014/main" id="{002A6B98-A5CA-BFD5-74CF-3DCE4BC51D2D}"/>
                    </a:ext>
                  </a:extLst>
                </p:cNvPr>
                <p:cNvSpPr/>
                <p:nvPr/>
              </p:nvSpPr>
              <p:spPr bwMode="auto">
                <a:xfrm>
                  <a:off x="800101" y="2051050"/>
                  <a:ext cx="95250" cy="188913"/>
                </a:xfrm>
                <a:custGeom>
                  <a:avLst/>
                  <a:gdLst>
                    <a:gd name="T0" fmla="*/ 23 w 60"/>
                    <a:gd name="T1" fmla="*/ 0 h 119"/>
                    <a:gd name="T2" fmla="*/ 60 w 60"/>
                    <a:gd name="T3" fmla="*/ 112 h 119"/>
                    <a:gd name="T4" fmla="*/ 37 w 60"/>
                    <a:gd name="T5" fmla="*/ 119 h 119"/>
                    <a:gd name="T6" fmla="*/ 0 w 60"/>
                    <a:gd name="T7" fmla="*/ 8 h 119"/>
                    <a:gd name="T8" fmla="*/ 23 w 60"/>
                    <a:gd name="T9" fmla="*/ 0 h 119"/>
                  </a:gdLst>
                  <a:ahLst/>
                  <a:cxnLst>
                    <a:cxn ang="0">
                      <a:pos x="T0" y="T1"/>
                    </a:cxn>
                    <a:cxn ang="0">
                      <a:pos x="T2" y="T3"/>
                    </a:cxn>
                    <a:cxn ang="0">
                      <a:pos x="T4" y="T5"/>
                    </a:cxn>
                    <a:cxn ang="0">
                      <a:pos x="T6" y="T7"/>
                    </a:cxn>
                    <a:cxn ang="0">
                      <a:pos x="T8" y="T9"/>
                    </a:cxn>
                  </a:cxnLst>
                  <a:rect l="0" t="0" r="r" b="b"/>
                  <a:pathLst>
                    <a:path w="60" h="119">
                      <a:moveTo>
                        <a:pt x="23" y="0"/>
                      </a:moveTo>
                      <a:lnTo>
                        <a:pt x="60" y="112"/>
                      </a:lnTo>
                      <a:lnTo>
                        <a:pt x="37" y="11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4" name="Freeform 105">
                  <a:extLst>
                    <a:ext uri="{FF2B5EF4-FFF2-40B4-BE49-F238E27FC236}">
                      <a16:creationId xmlns:a16="http://schemas.microsoft.com/office/drawing/2014/main" id="{962E252E-8870-8959-FC5A-AAD2FC96D012}"/>
                    </a:ext>
                  </a:extLst>
                </p:cNvPr>
                <p:cNvSpPr/>
                <p:nvPr/>
              </p:nvSpPr>
              <p:spPr bwMode="auto">
                <a:xfrm>
                  <a:off x="812801" y="1922463"/>
                  <a:ext cx="128588" cy="293688"/>
                </a:xfrm>
                <a:custGeom>
                  <a:avLst/>
                  <a:gdLst>
                    <a:gd name="T0" fmla="*/ 22 w 81"/>
                    <a:gd name="T1" fmla="*/ 0 h 185"/>
                    <a:gd name="T2" fmla="*/ 81 w 81"/>
                    <a:gd name="T3" fmla="*/ 178 h 185"/>
                    <a:gd name="T4" fmla="*/ 59 w 81"/>
                    <a:gd name="T5" fmla="*/ 185 h 185"/>
                    <a:gd name="T6" fmla="*/ 0 w 81"/>
                    <a:gd name="T7" fmla="*/ 7 h 185"/>
                    <a:gd name="T8" fmla="*/ 22 w 81"/>
                    <a:gd name="T9" fmla="*/ 0 h 185"/>
                  </a:gdLst>
                  <a:ahLst/>
                  <a:cxnLst>
                    <a:cxn ang="0">
                      <a:pos x="T0" y="T1"/>
                    </a:cxn>
                    <a:cxn ang="0">
                      <a:pos x="T2" y="T3"/>
                    </a:cxn>
                    <a:cxn ang="0">
                      <a:pos x="T4" y="T5"/>
                    </a:cxn>
                    <a:cxn ang="0">
                      <a:pos x="T6" y="T7"/>
                    </a:cxn>
                    <a:cxn ang="0">
                      <a:pos x="T8" y="T9"/>
                    </a:cxn>
                  </a:cxnLst>
                  <a:rect l="0" t="0" r="r" b="b"/>
                  <a:pathLst>
                    <a:path w="81" h="185">
                      <a:moveTo>
                        <a:pt x="22" y="0"/>
                      </a:moveTo>
                      <a:lnTo>
                        <a:pt x="81" y="178"/>
                      </a:lnTo>
                      <a:lnTo>
                        <a:pt x="59" y="185"/>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5" name="Freeform 106">
                  <a:extLst>
                    <a:ext uri="{FF2B5EF4-FFF2-40B4-BE49-F238E27FC236}">
                      <a16:creationId xmlns:a16="http://schemas.microsoft.com/office/drawing/2014/main" id="{782CE73A-0BDE-58DF-EB8B-AF00EAA09D28}"/>
                    </a:ext>
                  </a:extLst>
                </p:cNvPr>
                <p:cNvSpPr/>
                <p:nvPr/>
              </p:nvSpPr>
              <p:spPr bwMode="auto">
                <a:xfrm>
                  <a:off x="882651" y="1968500"/>
                  <a:ext cx="106363" cy="236538"/>
                </a:xfrm>
                <a:custGeom>
                  <a:avLst/>
                  <a:gdLst>
                    <a:gd name="T0" fmla="*/ 23 w 67"/>
                    <a:gd name="T1" fmla="*/ 0 h 149"/>
                    <a:gd name="T2" fmla="*/ 67 w 67"/>
                    <a:gd name="T3" fmla="*/ 141 h 149"/>
                    <a:gd name="T4" fmla="*/ 52 w 67"/>
                    <a:gd name="T5" fmla="*/ 149 h 149"/>
                    <a:gd name="T6" fmla="*/ 0 w 67"/>
                    <a:gd name="T7" fmla="*/ 8 h 149"/>
                    <a:gd name="T8" fmla="*/ 23 w 67"/>
                    <a:gd name="T9" fmla="*/ 0 h 149"/>
                  </a:gdLst>
                  <a:ahLst/>
                  <a:cxnLst>
                    <a:cxn ang="0">
                      <a:pos x="T0" y="T1"/>
                    </a:cxn>
                    <a:cxn ang="0">
                      <a:pos x="T2" y="T3"/>
                    </a:cxn>
                    <a:cxn ang="0">
                      <a:pos x="T4" y="T5"/>
                    </a:cxn>
                    <a:cxn ang="0">
                      <a:pos x="T6" y="T7"/>
                    </a:cxn>
                    <a:cxn ang="0">
                      <a:pos x="T8" y="T9"/>
                    </a:cxn>
                  </a:cxnLst>
                  <a:rect l="0" t="0" r="r" b="b"/>
                  <a:pathLst>
                    <a:path w="67" h="149">
                      <a:moveTo>
                        <a:pt x="23" y="0"/>
                      </a:moveTo>
                      <a:lnTo>
                        <a:pt x="67" y="141"/>
                      </a:lnTo>
                      <a:lnTo>
                        <a:pt x="52" y="14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6" name="Freeform 107">
                  <a:extLst>
                    <a:ext uri="{FF2B5EF4-FFF2-40B4-BE49-F238E27FC236}">
                      <a16:creationId xmlns:a16="http://schemas.microsoft.com/office/drawing/2014/main" id="{6C5EA4BC-B548-33E9-FBE0-1479B2FE199A}"/>
                    </a:ext>
                  </a:extLst>
                </p:cNvPr>
                <p:cNvSpPr/>
                <p:nvPr/>
              </p:nvSpPr>
              <p:spPr bwMode="auto">
                <a:xfrm>
                  <a:off x="930276" y="1909763"/>
                  <a:ext cx="117475" cy="271463"/>
                </a:xfrm>
                <a:custGeom>
                  <a:avLst/>
                  <a:gdLst>
                    <a:gd name="T0" fmla="*/ 15 w 74"/>
                    <a:gd name="T1" fmla="*/ 0 h 171"/>
                    <a:gd name="T2" fmla="*/ 74 w 74"/>
                    <a:gd name="T3" fmla="*/ 164 h 171"/>
                    <a:gd name="T4" fmla="*/ 52 w 74"/>
                    <a:gd name="T5" fmla="*/ 171 h 171"/>
                    <a:gd name="T6" fmla="*/ 0 w 74"/>
                    <a:gd name="T7" fmla="*/ 8 h 171"/>
                    <a:gd name="T8" fmla="*/ 15 w 74"/>
                    <a:gd name="T9" fmla="*/ 0 h 171"/>
                  </a:gdLst>
                  <a:ahLst/>
                  <a:cxnLst>
                    <a:cxn ang="0">
                      <a:pos x="T0" y="T1"/>
                    </a:cxn>
                    <a:cxn ang="0">
                      <a:pos x="T2" y="T3"/>
                    </a:cxn>
                    <a:cxn ang="0">
                      <a:pos x="T4" y="T5"/>
                    </a:cxn>
                    <a:cxn ang="0">
                      <a:pos x="T6" y="T7"/>
                    </a:cxn>
                    <a:cxn ang="0">
                      <a:pos x="T8" y="T9"/>
                    </a:cxn>
                  </a:cxnLst>
                  <a:rect l="0" t="0" r="r" b="b"/>
                  <a:pathLst>
                    <a:path w="74" h="171">
                      <a:moveTo>
                        <a:pt x="15" y="0"/>
                      </a:moveTo>
                      <a:lnTo>
                        <a:pt x="74" y="164"/>
                      </a:lnTo>
                      <a:lnTo>
                        <a:pt x="52" y="171"/>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7" name="Freeform 108">
                  <a:extLst>
                    <a:ext uri="{FF2B5EF4-FFF2-40B4-BE49-F238E27FC236}">
                      <a16:creationId xmlns:a16="http://schemas.microsoft.com/office/drawing/2014/main" id="{F8C501BB-FC50-B1A2-A944-4950C1BFB47C}"/>
                    </a:ext>
                  </a:extLst>
                </p:cNvPr>
                <p:cNvSpPr/>
                <p:nvPr/>
              </p:nvSpPr>
              <p:spPr bwMode="auto">
                <a:xfrm>
                  <a:off x="977901" y="1874838"/>
                  <a:ext cx="117475" cy="295275"/>
                </a:xfrm>
                <a:custGeom>
                  <a:avLst/>
                  <a:gdLst>
                    <a:gd name="T0" fmla="*/ 14 w 74"/>
                    <a:gd name="T1" fmla="*/ 0 h 186"/>
                    <a:gd name="T2" fmla="*/ 74 w 74"/>
                    <a:gd name="T3" fmla="*/ 178 h 186"/>
                    <a:gd name="T4" fmla="*/ 59 w 74"/>
                    <a:gd name="T5" fmla="*/ 186 h 186"/>
                    <a:gd name="T6" fmla="*/ 0 w 74"/>
                    <a:gd name="T7" fmla="*/ 7 h 186"/>
                    <a:gd name="T8" fmla="*/ 14 w 74"/>
                    <a:gd name="T9" fmla="*/ 0 h 186"/>
                  </a:gdLst>
                  <a:ahLst/>
                  <a:cxnLst>
                    <a:cxn ang="0">
                      <a:pos x="T0" y="T1"/>
                    </a:cxn>
                    <a:cxn ang="0">
                      <a:pos x="T2" y="T3"/>
                    </a:cxn>
                    <a:cxn ang="0">
                      <a:pos x="T4" y="T5"/>
                    </a:cxn>
                    <a:cxn ang="0">
                      <a:pos x="T6" y="T7"/>
                    </a:cxn>
                    <a:cxn ang="0">
                      <a:pos x="T8" y="T9"/>
                    </a:cxn>
                  </a:cxnLst>
                  <a:rect l="0" t="0" r="r" b="b"/>
                  <a:pathLst>
                    <a:path w="74" h="186">
                      <a:moveTo>
                        <a:pt x="14" y="0"/>
                      </a:moveTo>
                      <a:lnTo>
                        <a:pt x="74" y="178"/>
                      </a:lnTo>
                      <a:lnTo>
                        <a:pt x="59" y="186"/>
                      </a:lnTo>
                      <a:lnTo>
                        <a:pt x="0" y="7"/>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8" name="Freeform 109">
                  <a:extLst>
                    <a:ext uri="{FF2B5EF4-FFF2-40B4-BE49-F238E27FC236}">
                      <a16:creationId xmlns:a16="http://schemas.microsoft.com/office/drawing/2014/main" id="{A4232148-AA7E-C922-24A1-AF7F1C5A5A2D}"/>
                    </a:ext>
                  </a:extLst>
                </p:cNvPr>
                <p:cNvSpPr/>
                <p:nvPr/>
              </p:nvSpPr>
              <p:spPr bwMode="auto">
                <a:xfrm>
                  <a:off x="1000126" y="1803400"/>
                  <a:ext cx="141288" cy="342900"/>
                </a:xfrm>
                <a:custGeom>
                  <a:avLst/>
                  <a:gdLst>
                    <a:gd name="T0" fmla="*/ 23 w 89"/>
                    <a:gd name="T1" fmla="*/ 0 h 216"/>
                    <a:gd name="T2" fmla="*/ 89 w 89"/>
                    <a:gd name="T3" fmla="*/ 208 h 216"/>
                    <a:gd name="T4" fmla="*/ 74 w 89"/>
                    <a:gd name="T5" fmla="*/ 216 h 216"/>
                    <a:gd name="T6" fmla="*/ 0 w 89"/>
                    <a:gd name="T7" fmla="*/ 8 h 216"/>
                    <a:gd name="T8" fmla="*/ 23 w 89"/>
                    <a:gd name="T9" fmla="*/ 0 h 216"/>
                  </a:gdLst>
                  <a:ahLst/>
                  <a:cxnLst>
                    <a:cxn ang="0">
                      <a:pos x="T0" y="T1"/>
                    </a:cxn>
                    <a:cxn ang="0">
                      <a:pos x="T2" y="T3"/>
                    </a:cxn>
                    <a:cxn ang="0">
                      <a:pos x="T4" y="T5"/>
                    </a:cxn>
                    <a:cxn ang="0">
                      <a:pos x="T6" y="T7"/>
                    </a:cxn>
                    <a:cxn ang="0">
                      <a:pos x="T8" y="T9"/>
                    </a:cxn>
                  </a:cxnLst>
                  <a:rect l="0" t="0" r="r" b="b"/>
                  <a:pathLst>
                    <a:path w="89" h="216">
                      <a:moveTo>
                        <a:pt x="23" y="0"/>
                      </a:moveTo>
                      <a:lnTo>
                        <a:pt x="89" y="208"/>
                      </a:lnTo>
                      <a:lnTo>
                        <a:pt x="74" y="216"/>
                      </a:lnTo>
                      <a:lnTo>
                        <a:pt x="0" y="8"/>
                      </a:lnTo>
                      <a:lnTo>
                        <a:pt x="23"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9" name="Freeform 110">
                  <a:extLst>
                    <a:ext uri="{FF2B5EF4-FFF2-40B4-BE49-F238E27FC236}">
                      <a16:creationId xmlns:a16="http://schemas.microsoft.com/office/drawing/2014/main" id="{638D0118-96F5-9AA9-C4AA-9A01244E4F1A}"/>
                    </a:ext>
                  </a:extLst>
                </p:cNvPr>
                <p:cNvSpPr/>
                <p:nvPr/>
              </p:nvSpPr>
              <p:spPr bwMode="auto">
                <a:xfrm>
                  <a:off x="1117601" y="1957388"/>
                  <a:ext cx="82550" cy="176213"/>
                </a:xfrm>
                <a:custGeom>
                  <a:avLst/>
                  <a:gdLst>
                    <a:gd name="T0" fmla="*/ 15 w 52"/>
                    <a:gd name="T1" fmla="*/ 0 h 111"/>
                    <a:gd name="T2" fmla="*/ 52 w 52"/>
                    <a:gd name="T3" fmla="*/ 104 h 111"/>
                    <a:gd name="T4" fmla="*/ 30 w 52"/>
                    <a:gd name="T5" fmla="*/ 111 h 111"/>
                    <a:gd name="T6" fmla="*/ 0 w 52"/>
                    <a:gd name="T7" fmla="*/ 7 h 111"/>
                    <a:gd name="T8" fmla="*/ 15 w 52"/>
                    <a:gd name="T9" fmla="*/ 0 h 111"/>
                  </a:gdLst>
                  <a:ahLst/>
                  <a:cxnLst>
                    <a:cxn ang="0">
                      <a:pos x="T0" y="T1"/>
                    </a:cxn>
                    <a:cxn ang="0">
                      <a:pos x="T2" y="T3"/>
                    </a:cxn>
                    <a:cxn ang="0">
                      <a:pos x="T4" y="T5"/>
                    </a:cxn>
                    <a:cxn ang="0">
                      <a:pos x="T6" y="T7"/>
                    </a:cxn>
                    <a:cxn ang="0">
                      <a:pos x="T8" y="T9"/>
                    </a:cxn>
                  </a:cxnLst>
                  <a:rect l="0" t="0" r="r" b="b"/>
                  <a:pathLst>
                    <a:path w="52" h="111">
                      <a:moveTo>
                        <a:pt x="15" y="0"/>
                      </a:moveTo>
                      <a:lnTo>
                        <a:pt x="52" y="104"/>
                      </a:lnTo>
                      <a:lnTo>
                        <a:pt x="30" y="111"/>
                      </a:lnTo>
                      <a:lnTo>
                        <a:pt x="0" y="7"/>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0" name="Freeform 111">
                  <a:extLst>
                    <a:ext uri="{FF2B5EF4-FFF2-40B4-BE49-F238E27FC236}">
                      <a16:creationId xmlns:a16="http://schemas.microsoft.com/office/drawing/2014/main" id="{518DE99F-8729-EE66-F321-0DE37B83E81B}"/>
                    </a:ext>
                  </a:extLst>
                </p:cNvPr>
                <p:cNvSpPr/>
                <p:nvPr/>
              </p:nvSpPr>
              <p:spPr bwMode="auto">
                <a:xfrm>
                  <a:off x="1154113" y="1909763"/>
                  <a:ext cx="93663" cy="200025"/>
                </a:xfrm>
                <a:custGeom>
                  <a:avLst/>
                  <a:gdLst>
                    <a:gd name="T0" fmla="*/ 22 w 59"/>
                    <a:gd name="T1" fmla="*/ 0 h 126"/>
                    <a:gd name="T2" fmla="*/ 59 w 59"/>
                    <a:gd name="T3" fmla="*/ 119 h 126"/>
                    <a:gd name="T4" fmla="*/ 44 w 59"/>
                    <a:gd name="T5" fmla="*/ 126 h 126"/>
                    <a:gd name="T6" fmla="*/ 0 w 59"/>
                    <a:gd name="T7" fmla="*/ 0 h 126"/>
                    <a:gd name="T8" fmla="*/ 22 w 59"/>
                    <a:gd name="T9" fmla="*/ 0 h 126"/>
                  </a:gdLst>
                  <a:ahLst/>
                  <a:cxnLst>
                    <a:cxn ang="0">
                      <a:pos x="T0" y="T1"/>
                    </a:cxn>
                    <a:cxn ang="0">
                      <a:pos x="T2" y="T3"/>
                    </a:cxn>
                    <a:cxn ang="0">
                      <a:pos x="T4" y="T5"/>
                    </a:cxn>
                    <a:cxn ang="0">
                      <a:pos x="T6" y="T7"/>
                    </a:cxn>
                    <a:cxn ang="0">
                      <a:pos x="T8" y="T9"/>
                    </a:cxn>
                  </a:cxnLst>
                  <a:rect l="0" t="0" r="r" b="b"/>
                  <a:pathLst>
                    <a:path w="59" h="126">
                      <a:moveTo>
                        <a:pt x="22" y="0"/>
                      </a:moveTo>
                      <a:lnTo>
                        <a:pt x="59" y="119"/>
                      </a:lnTo>
                      <a:lnTo>
                        <a:pt x="44" y="126"/>
                      </a:lnTo>
                      <a:lnTo>
                        <a:pt x="0" y="0"/>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1" name="Freeform 112">
                  <a:extLst>
                    <a:ext uri="{FF2B5EF4-FFF2-40B4-BE49-F238E27FC236}">
                      <a16:creationId xmlns:a16="http://schemas.microsoft.com/office/drawing/2014/main" id="{8D53DD5A-7B8A-94D8-AE33-B424E1210850}"/>
                    </a:ext>
                  </a:extLst>
                </p:cNvPr>
                <p:cNvSpPr/>
                <p:nvPr/>
              </p:nvSpPr>
              <p:spPr bwMode="auto">
                <a:xfrm>
                  <a:off x="1247776" y="1992313"/>
                  <a:ext cx="58738" cy="106363"/>
                </a:xfrm>
                <a:custGeom>
                  <a:avLst/>
                  <a:gdLst>
                    <a:gd name="T0" fmla="*/ 15 w 37"/>
                    <a:gd name="T1" fmla="*/ 0 h 67"/>
                    <a:gd name="T2" fmla="*/ 37 w 37"/>
                    <a:gd name="T3" fmla="*/ 60 h 67"/>
                    <a:gd name="T4" fmla="*/ 15 w 37"/>
                    <a:gd name="T5" fmla="*/ 67 h 67"/>
                    <a:gd name="T6" fmla="*/ 0 w 37"/>
                    <a:gd name="T7" fmla="*/ 8 h 67"/>
                    <a:gd name="T8" fmla="*/ 15 w 37"/>
                    <a:gd name="T9" fmla="*/ 0 h 67"/>
                  </a:gdLst>
                  <a:ahLst/>
                  <a:cxnLst>
                    <a:cxn ang="0">
                      <a:pos x="T0" y="T1"/>
                    </a:cxn>
                    <a:cxn ang="0">
                      <a:pos x="T2" y="T3"/>
                    </a:cxn>
                    <a:cxn ang="0">
                      <a:pos x="T4" y="T5"/>
                    </a:cxn>
                    <a:cxn ang="0">
                      <a:pos x="T6" y="T7"/>
                    </a:cxn>
                    <a:cxn ang="0">
                      <a:pos x="T8" y="T9"/>
                    </a:cxn>
                  </a:cxnLst>
                  <a:rect l="0" t="0" r="r" b="b"/>
                  <a:pathLst>
                    <a:path w="37" h="67">
                      <a:moveTo>
                        <a:pt x="15" y="0"/>
                      </a:moveTo>
                      <a:lnTo>
                        <a:pt x="37" y="60"/>
                      </a:lnTo>
                      <a:lnTo>
                        <a:pt x="15" y="67"/>
                      </a:lnTo>
                      <a:lnTo>
                        <a:pt x="0" y="8"/>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2" name="Freeform 113">
                  <a:extLst>
                    <a:ext uri="{FF2B5EF4-FFF2-40B4-BE49-F238E27FC236}">
                      <a16:creationId xmlns:a16="http://schemas.microsoft.com/office/drawing/2014/main" id="{00379998-EE65-4EE1-4F6B-80EA9B6A80DE}"/>
                    </a:ext>
                  </a:extLst>
                </p:cNvPr>
                <p:cNvSpPr/>
                <p:nvPr/>
              </p:nvSpPr>
              <p:spPr bwMode="auto">
                <a:xfrm>
                  <a:off x="1282701" y="1933575"/>
                  <a:ext cx="69850" cy="141288"/>
                </a:xfrm>
                <a:custGeom>
                  <a:avLst/>
                  <a:gdLst>
                    <a:gd name="T0" fmla="*/ 15 w 44"/>
                    <a:gd name="T1" fmla="*/ 0 h 89"/>
                    <a:gd name="T2" fmla="*/ 44 w 44"/>
                    <a:gd name="T3" fmla="*/ 82 h 89"/>
                    <a:gd name="T4" fmla="*/ 30 w 44"/>
                    <a:gd name="T5" fmla="*/ 89 h 89"/>
                    <a:gd name="T6" fmla="*/ 0 w 44"/>
                    <a:gd name="T7" fmla="*/ 7 h 89"/>
                    <a:gd name="T8" fmla="*/ 15 w 44"/>
                    <a:gd name="T9" fmla="*/ 0 h 89"/>
                  </a:gdLst>
                  <a:ahLst/>
                  <a:cxnLst>
                    <a:cxn ang="0">
                      <a:pos x="T0" y="T1"/>
                    </a:cxn>
                    <a:cxn ang="0">
                      <a:pos x="T2" y="T3"/>
                    </a:cxn>
                    <a:cxn ang="0">
                      <a:pos x="T4" y="T5"/>
                    </a:cxn>
                    <a:cxn ang="0">
                      <a:pos x="T6" y="T7"/>
                    </a:cxn>
                    <a:cxn ang="0">
                      <a:pos x="T8" y="T9"/>
                    </a:cxn>
                  </a:cxnLst>
                  <a:rect l="0" t="0" r="r" b="b"/>
                  <a:pathLst>
                    <a:path w="44" h="89">
                      <a:moveTo>
                        <a:pt x="15" y="0"/>
                      </a:moveTo>
                      <a:lnTo>
                        <a:pt x="44" y="82"/>
                      </a:lnTo>
                      <a:lnTo>
                        <a:pt x="30" y="89"/>
                      </a:lnTo>
                      <a:lnTo>
                        <a:pt x="0" y="7"/>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3" name="Freeform 114">
                  <a:extLst>
                    <a:ext uri="{FF2B5EF4-FFF2-40B4-BE49-F238E27FC236}">
                      <a16:creationId xmlns:a16="http://schemas.microsoft.com/office/drawing/2014/main" id="{747BB2B6-E524-0268-08A0-0EA998B788EC}"/>
                    </a:ext>
                  </a:extLst>
                </p:cNvPr>
                <p:cNvSpPr/>
                <p:nvPr/>
              </p:nvSpPr>
              <p:spPr bwMode="auto">
                <a:xfrm>
                  <a:off x="1271588" y="1744663"/>
                  <a:ext cx="128588" cy="319088"/>
                </a:xfrm>
                <a:custGeom>
                  <a:avLst/>
                  <a:gdLst>
                    <a:gd name="T0" fmla="*/ 22 w 81"/>
                    <a:gd name="T1" fmla="*/ 0 h 201"/>
                    <a:gd name="T2" fmla="*/ 81 w 81"/>
                    <a:gd name="T3" fmla="*/ 193 h 201"/>
                    <a:gd name="T4" fmla="*/ 66 w 81"/>
                    <a:gd name="T5" fmla="*/ 201 h 201"/>
                    <a:gd name="T6" fmla="*/ 0 w 81"/>
                    <a:gd name="T7" fmla="*/ 0 h 201"/>
                    <a:gd name="T8" fmla="*/ 22 w 81"/>
                    <a:gd name="T9" fmla="*/ 0 h 201"/>
                  </a:gdLst>
                  <a:ahLst/>
                  <a:cxnLst>
                    <a:cxn ang="0">
                      <a:pos x="T0" y="T1"/>
                    </a:cxn>
                    <a:cxn ang="0">
                      <a:pos x="T2" y="T3"/>
                    </a:cxn>
                    <a:cxn ang="0">
                      <a:pos x="T4" y="T5"/>
                    </a:cxn>
                    <a:cxn ang="0">
                      <a:pos x="T6" y="T7"/>
                    </a:cxn>
                    <a:cxn ang="0">
                      <a:pos x="T8" y="T9"/>
                    </a:cxn>
                  </a:cxnLst>
                  <a:rect l="0" t="0" r="r" b="b"/>
                  <a:pathLst>
                    <a:path w="81" h="201">
                      <a:moveTo>
                        <a:pt x="22" y="0"/>
                      </a:moveTo>
                      <a:lnTo>
                        <a:pt x="81" y="193"/>
                      </a:lnTo>
                      <a:lnTo>
                        <a:pt x="66" y="201"/>
                      </a:lnTo>
                      <a:lnTo>
                        <a:pt x="0" y="0"/>
                      </a:lnTo>
                      <a:lnTo>
                        <a:pt x="22"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4" name="Freeform 115">
                  <a:extLst>
                    <a:ext uri="{FF2B5EF4-FFF2-40B4-BE49-F238E27FC236}">
                      <a16:creationId xmlns:a16="http://schemas.microsoft.com/office/drawing/2014/main" id="{6766B110-1624-2642-5246-E9550C13C224}"/>
                    </a:ext>
                  </a:extLst>
                </p:cNvPr>
                <p:cNvSpPr/>
                <p:nvPr/>
              </p:nvSpPr>
              <p:spPr bwMode="auto">
                <a:xfrm>
                  <a:off x="1317626" y="1697038"/>
                  <a:ext cx="141288" cy="342900"/>
                </a:xfrm>
                <a:custGeom>
                  <a:avLst/>
                  <a:gdLst>
                    <a:gd name="T0" fmla="*/ 15 w 89"/>
                    <a:gd name="T1" fmla="*/ 0 h 216"/>
                    <a:gd name="T2" fmla="*/ 89 w 89"/>
                    <a:gd name="T3" fmla="*/ 208 h 216"/>
                    <a:gd name="T4" fmla="*/ 67 w 89"/>
                    <a:gd name="T5" fmla="*/ 216 h 216"/>
                    <a:gd name="T6" fmla="*/ 0 w 89"/>
                    <a:gd name="T7" fmla="*/ 8 h 216"/>
                    <a:gd name="T8" fmla="*/ 15 w 89"/>
                    <a:gd name="T9" fmla="*/ 0 h 216"/>
                  </a:gdLst>
                  <a:ahLst/>
                  <a:cxnLst>
                    <a:cxn ang="0">
                      <a:pos x="T0" y="T1"/>
                    </a:cxn>
                    <a:cxn ang="0">
                      <a:pos x="T2" y="T3"/>
                    </a:cxn>
                    <a:cxn ang="0">
                      <a:pos x="T4" y="T5"/>
                    </a:cxn>
                    <a:cxn ang="0">
                      <a:pos x="T6" y="T7"/>
                    </a:cxn>
                    <a:cxn ang="0">
                      <a:pos x="T8" y="T9"/>
                    </a:cxn>
                  </a:cxnLst>
                  <a:rect l="0" t="0" r="r" b="b"/>
                  <a:pathLst>
                    <a:path w="89" h="216">
                      <a:moveTo>
                        <a:pt x="15" y="0"/>
                      </a:moveTo>
                      <a:lnTo>
                        <a:pt x="89" y="208"/>
                      </a:lnTo>
                      <a:lnTo>
                        <a:pt x="67" y="216"/>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5" name="Freeform 116">
                  <a:extLst>
                    <a:ext uri="{FF2B5EF4-FFF2-40B4-BE49-F238E27FC236}">
                      <a16:creationId xmlns:a16="http://schemas.microsoft.com/office/drawing/2014/main" id="{BF2B8FAD-0EDA-8E88-1F89-09A662FD3F91}"/>
                    </a:ext>
                  </a:extLst>
                </p:cNvPr>
                <p:cNvSpPr/>
                <p:nvPr/>
              </p:nvSpPr>
              <p:spPr bwMode="auto">
                <a:xfrm>
                  <a:off x="601663" y="1933575"/>
                  <a:ext cx="904875" cy="354013"/>
                </a:xfrm>
                <a:custGeom>
                  <a:avLst/>
                  <a:gdLst>
                    <a:gd name="T0" fmla="*/ 0 w 570"/>
                    <a:gd name="T1" fmla="*/ 0 h 223"/>
                    <a:gd name="T2" fmla="*/ 74 w 570"/>
                    <a:gd name="T3" fmla="*/ 223 h 223"/>
                    <a:gd name="T4" fmla="*/ 570 w 570"/>
                    <a:gd name="T5" fmla="*/ 52 h 223"/>
                  </a:gdLst>
                  <a:ahLst/>
                  <a:cxnLst>
                    <a:cxn ang="0">
                      <a:pos x="T0" y="T1"/>
                    </a:cxn>
                    <a:cxn ang="0">
                      <a:pos x="T2" y="T3"/>
                    </a:cxn>
                    <a:cxn ang="0">
                      <a:pos x="T4" y="T5"/>
                    </a:cxn>
                  </a:cxnLst>
                  <a:rect l="0" t="0" r="r" b="b"/>
                  <a:pathLst>
                    <a:path w="570" h="223">
                      <a:moveTo>
                        <a:pt x="0" y="0"/>
                      </a:moveTo>
                      <a:lnTo>
                        <a:pt x="74" y="223"/>
                      </a:lnTo>
                      <a:lnTo>
                        <a:pt x="570" y="52"/>
                      </a:lnTo>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6" name="Freeform 188">
                  <a:extLst>
                    <a:ext uri="{FF2B5EF4-FFF2-40B4-BE49-F238E27FC236}">
                      <a16:creationId xmlns:a16="http://schemas.microsoft.com/office/drawing/2014/main" id="{23F954B4-7FE7-8A5C-528E-F25996DFED77}"/>
                    </a:ext>
                  </a:extLst>
                </p:cNvPr>
                <p:cNvSpPr/>
                <p:nvPr/>
              </p:nvSpPr>
              <p:spPr bwMode="auto">
                <a:xfrm>
                  <a:off x="565151" y="2665413"/>
                  <a:ext cx="365125" cy="542925"/>
                </a:xfrm>
                <a:custGeom>
                  <a:avLst/>
                  <a:gdLst>
                    <a:gd name="T0" fmla="*/ 30 w 230"/>
                    <a:gd name="T1" fmla="*/ 342 h 342"/>
                    <a:gd name="T2" fmla="*/ 0 w 230"/>
                    <a:gd name="T3" fmla="*/ 319 h 342"/>
                    <a:gd name="T4" fmla="*/ 193 w 230"/>
                    <a:gd name="T5" fmla="*/ 0 h 342"/>
                    <a:gd name="T6" fmla="*/ 230 w 230"/>
                    <a:gd name="T7" fmla="*/ 22 h 342"/>
                    <a:gd name="T8" fmla="*/ 30 w 230"/>
                    <a:gd name="T9" fmla="*/ 342 h 342"/>
                  </a:gdLst>
                  <a:ahLst/>
                  <a:cxnLst>
                    <a:cxn ang="0">
                      <a:pos x="T0" y="T1"/>
                    </a:cxn>
                    <a:cxn ang="0">
                      <a:pos x="T2" y="T3"/>
                    </a:cxn>
                    <a:cxn ang="0">
                      <a:pos x="T4" y="T5"/>
                    </a:cxn>
                    <a:cxn ang="0">
                      <a:pos x="T6" y="T7"/>
                    </a:cxn>
                    <a:cxn ang="0">
                      <a:pos x="T8" y="T9"/>
                    </a:cxn>
                  </a:cxnLst>
                  <a:rect l="0" t="0" r="r" b="b"/>
                  <a:pathLst>
                    <a:path w="230" h="342">
                      <a:moveTo>
                        <a:pt x="30" y="342"/>
                      </a:moveTo>
                      <a:lnTo>
                        <a:pt x="0" y="319"/>
                      </a:lnTo>
                      <a:lnTo>
                        <a:pt x="193" y="0"/>
                      </a:lnTo>
                      <a:lnTo>
                        <a:pt x="230" y="22"/>
                      </a:lnTo>
                      <a:lnTo>
                        <a:pt x="30" y="342"/>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7" name="Freeform 189">
                  <a:extLst>
                    <a:ext uri="{FF2B5EF4-FFF2-40B4-BE49-F238E27FC236}">
                      <a16:creationId xmlns:a16="http://schemas.microsoft.com/office/drawing/2014/main" id="{E3E3C1E7-F25A-14C3-B56C-07C71CD3459A}"/>
                    </a:ext>
                  </a:extLst>
                </p:cNvPr>
                <p:cNvSpPr/>
                <p:nvPr/>
              </p:nvSpPr>
              <p:spPr bwMode="auto">
                <a:xfrm>
                  <a:off x="565151" y="3136900"/>
                  <a:ext cx="71438" cy="71438"/>
                </a:xfrm>
                <a:custGeom>
                  <a:avLst/>
                  <a:gdLst>
                    <a:gd name="T0" fmla="*/ 30 w 45"/>
                    <a:gd name="T1" fmla="*/ 45 h 45"/>
                    <a:gd name="T2" fmla="*/ 0 w 45"/>
                    <a:gd name="T3" fmla="*/ 22 h 45"/>
                    <a:gd name="T4" fmla="*/ 15 w 45"/>
                    <a:gd name="T5" fmla="*/ 0 h 45"/>
                    <a:gd name="T6" fmla="*/ 45 w 45"/>
                    <a:gd name="T7" fmla="*/ 22 h 45"/>
                    <a:gd name="T8" fmla="*/ 30 w 45"/>
                    <a:gd name="T9" fmla="*/ 45 h 45"/>
                  </a:gdLst>
                  <a:ahLst/>
                  <a:cxnLst>
                    <a:cxn ang="0">
                      <a:pos x="T0" y="T1"/>
                    </a:cxn>
                    <a:cxn ang="0">
                      <a:pos x="T2" y="T3"/>
                    </a:cxn>
                    <a:cxn ang="0">
                      <a:pos x="T4" y="T5"/>
                    </a:cxn>
                    <a:cxn ang="0">
                      <a:pos x="T6" y="T7"/>
                    </a:cxn>
                    <a:cxn ang="0">
                      <a:pos x="T8" y="T9"/>
                    </a:cxn>
                  </a:cxnLst>
                  <a:rect l="0" t="0" r="r" b="b"/>
                  <a:pathLst>
                    <a:path w="45" h="45">
                      <a:moveTo>
                        <a:pt x="30" y="45"/>
                      </a:moveTo>
                      <a:lnTo>
                        <a:pt x="0" y="22"/>
                      </a:lnTo>
                      <a:lnTo>
                        <a:pt x="15" y="0"/>
                      </a:lnTo>
                      <a:lnTo>
                        <a:pt x="45" y="22"/>
                      </a:lnTo>
                      <a:lnTo>
                        <a:pt x="30"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8" name="Freeform 190">
                  <a:extLst>
                    <a:ext uri="{FF2B5EF4-FFF2-40B4-BE49-F238E27FC236}">
                      <a16:creationId xmlns:a16="http://schemas.microsoft.com/office/drawing/2014/main" id="{27AA336A-E7C2-EFB4-0551-CF8DF7FE7301}"/>
                    </a:ext>
                  </a:extLst>
                </p:cNvPr>
                <p:cNvSpPr/>
                <p:nvPr/>
              </p:nvSpPr>
              <p:spPr bwMode="auto">
                <a:xfrm>
                  <a:off x="871538" y="2582863"/>
                  <a:ext cx="82550" cy="117475"/>
                </a:xfrm>
                <a:custGeom>
                  <a:avLst/>
                  <a:gdLst>
                    <a:gd name="T0" fmla="*/ 52 w 52"/>
                    <a:gd name="T1" fmla="*/ 0 h 74"/>
                    <a:gd name="T2" fmla="*/ 0 w 52"/>
                    <a:gd name="T3" fmla="*/ 52 h 74"/>
                    <a:gd name="T4" fmla="*/ 37 w 52"/>
                    <a:gd name="T5" fmla="*/ 74 h 74"/>
                    <a:gd name="T6" fmla="*/ 52 w 52"/>
                    <a:gd name="T7" fmla="*/ 0 h 74"/>
                  </a:gdLst>
                  <a:ahLst/>
                  <a:cxnLst>
                    <a:cxn ang="0">
                      <a:pos x="T0" y="T1"/>
                    </a:cxn>
                    <a:cxn ang="0">
                      <a:pos x="T2" y="T3"/>
                    </a:cxn>
                    <a:cxn ang="0">
                      <a:pos x="T4" y="T5"/>
                    </a:cxn>
                    <a:cxn ang="0">
                      <a:pos x="T6" y="T7"/>
                    </a:cxn>
                  </a:cxnLst>
                  <a:rect l="0" t="0" r="r" b="b"/>
                  <a:pathLst>
                    <a:path w="52" h="74">
                      <a:moveTo>
                        <a:pt x="52" y="0"/>
                      </a:moveTo>
                      <a:lnTo>
                        <a:pt x="0" y="52"/>
                      </a:lnTo>
                      <a:lnTo>
                        <a:pt x="37" y="74"/>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grpSp>
          <p:nvGrpSpPr>
            <p:cNvPr id="21" name="组合 20">
              <a:extLst>
                <a:ext uri="{FF2B5EF4-FFF2-40B4-BE49-F238E27FC236}">
                  <a16:creationId xmlns:a16="http://schemas.microsoft.com/office/drawing/2014/main" id="{9265F2DE-2E00-1F73-976D-71A03B24C243}"/>
                </a:ext>
              </a:extLst>
            </p:cNvPr>
            <p:cNvGrpSpPr/>
            <p:nvPr/>
          </p:nvGrpSpPr>
          <p:grpSpPr>
            <a:xfrm>
              <a:off x="2563813" y="3773488"/>
              <a:ext cx="541338" cy="1381125"/>
              <a:chOff x="2563813" y="3773488"/>
              <a:chExt cx="541338" cy="1381125"/>
            </a:xfrm>
          </p:grpSpPr>
          <p:sp>
            <p:nvSpPr>
              <p:cNvPr id="22" name="Freeform 194">
                <a:extLst>
                  <a:ext uri="{FF2B5EF4-FFF2-40B4-BE49-F238E27FC236}">
                    <a16:creationId xmlns:a16="http://schemas.microsoft.com/office/drawing/2014/main" id="{738B402F-605B-1C84-47A4-D345DD5B32CE}"/>
                  </a:ext>
                </a:extLst>
              </p:cNvPr>
              <p:cNvSpPr/>
              <p:nvPr/>
            </p:nvSpPr>
            <p:spPr bwMode="auto">
              <a:xfrm>
                <a:off x="3022601" y="3938588"/>
                <a:ext cx="82550" cy="319088"/>
              </a:xfrm>
              <a:custGeom>
                <a:avLst/>
                <a:gdLst>
                  <a:gd name="T0" fmla="*/ 0 w 7"/>
                  <a:gd name="T1" fmla="*/ 24 h 27"/>
                  <a:gd name="T2" fmla="*/ 0 w 7"/>
                  <a:gd name="T3" fmla="*/ 4 h 27"/>
                  <a:gd name="T4" fmla="*/ 4 w 7"/>
                  <a:gd name="T5" fmla="*/ 0 h 27"/>
                  <a:gd name="T6" fmla="*/ 7 w 7"/>
                  <a:gd name="T7" fmla="*/ 4 h 27"/>
                  <a:gd name="T8" fmla="*/ 7 w 7"/>
                  <a:gd name="T9" fmla="*/ 24 h 27"/>
                  <a:gd name="T10" fmla="*/ 4 w 7"/>
                  <a:gd name="T11" fmla="*/ 27 h 27"/>
                  <a:gd name="T12" fmla="*/ 0 w 7"/>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7" h="27">
                    <a:moveTo>
                      <a:pt x="0" y="24"/>
                    </a:moveTo>
                    <a:cubicBezTo>
                      <a:pt x="0" y="4"/>
                      <a:pt x="0" y="4"/>
                      <a:pt x="0" y="4"/>
                    </a:cubicBezTo>
                    <a:cubicBezTo>
                      <a:pt x="0" y="2"/>
                      <a:pt x="2" y="0"/>
                      <a:pt x="4" y="0"/>
                    </a:cubicBezTo>
                    <a:cubicBezTo>
                      <a:pt x="6" y="0"/>
                      <a:pt x="7" y="2"/>
                      <a:pt x="7" y="4"/>
                    </a:cubicBezTo>
                    <a:cubicBezTo>
                      <a:pt x="7" y="24"/>
                      <a:pt x="7" y="24"/>
                      <a:pt x="7" y="24"/>
                    </a:cubicBezTo>
                    <a:cubicBezTo>
                      <a:pt x="7"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 name="Freeform 195">
                <a:extLst>
                  <a:ext uri="{FF2B5EF4-FFF2-40B4-BE49-F238E27FC236}">
                    <a16:creationId xmlns:a16="http://schemas.microsoft.com/office/drawing/2014/main" id="{260FD9A9-2B5F-A582-2898-97682AB4EC87}"/>
                  </a:ext>
                </a:extLst>
              </p:cNvPr>
              <p:cNvSpPr/>
              <p:nvPr/>
            </p:nvSpPr>
            <p:spPr bwMode="auto">
              <a:xfrm>
                <a:off x="2916238" y="3938588"/>
                <a:ext cx="82550" cy="319088"/>
              </a:xfrm>
              <a:custGeom>
                <a:avLst/>
                <a:gdLst>
                  <a:gd name="T0" fmla="*/ 0 w 7"/>
                  <a:gd name="T1" fmla="*/ 24 h 27"/>
                  <a:gd name="T2" fmla="*/ 0 w 7"/>
                  <a:gd name="T3" fmla="*/ 4 h 27"/>
                  <a:gd name="T4" fmla="*/ 4 w 7"/>
                  <a:gd name="T5" fmla="*/ 0 h 27"/>
                  <a:gd name="T6" fmla="*/ 7 w 7"/>
                  <a:gd name="T7" fmla="*/ 4 h 27"/>
                  <a:gd name="T8" fmla="*/ 7 w 7"/>
                  <a:gd name="T9" fmla="*/ 24 h 27"/>
                  <a:gd name="T10" fmla="*/ 4 w 7"/>
                  <a:gd name="T11" fmla="*/ 27 h 27"/>
                  <a:gd name="T12" fmla="*/ 0 w 7"/>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7" h="27">
                    <a:moveTo>
                      <a:pt x="0" y="24"/>
                    </a:moveTo>
                    <a:cubicBezTo>
                      <a:pt x="0" y="4"/>
                      <a:pt x="0" y="4"/>
                      <a:pt x="0" y="4"/>
                    </a:cubicBezTo>
                    <a:cubicBezTo>
                      <a:pt x="0" y="2"/>
                      <a:pt x="2" y="0"/>
                      <a:pt x="4" y="0"/>
                    </a:cubicBezTo>
                    <a:cubicBezTo>
                      <a:pt x="6" y="0"/>
                      <a:pt x="7" y="2"/>
                      <a:pt x="7" y="4"/>
                    </a:cubicBezTo>
                    <a:cubicBezTo>
                      <a:pt x="7" y="24"/>
                      <a:pt x="7" y="24"/>
                      <a:pt x="7" y="24"/>
                    </a:cubicBezTo>
                    <a:cubicBezTo>
                      <a:pt x="7"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 name="Freeform 196">
                <a:extLst>
                  <a:ext uri="{FF2B5EF4-FFF2-40B4-BE49-F238E27FC236}">
                    <a16:creationId xmlns:a16="http://schemas.microsoft.com/office/drawing/2014/main" id="{8C888469-D67E-45B2-E905-A6E5EE6CE492}"/>
                  </a:ext>
                </a:extLst>
              </p:cNvPr>
              <p:cNvSpPr/>
              <p:nvPr/>
            </p:nvSpPr>
            <p:spPr bwMode="auto">
              <a:xfrm>
                <a:off x="2811463" y="3938588"/>
                <a:ext cx="93663" cy="319088"/>
              </a:xfrm>
              <a:custGeom>
                <a:avLst/>
                <a:gdLst>
                  <a:gd name="T0" fmla="*/ 0 w 8"/>
                  <a:gd name="T1" fmla="*/ 24 h 27"/>
                  <a:gd name="T2" fmla="*/ 0 w 8"/>
                  <a:gd name="T3" fmla="*/ 4 h 27"/>
                  <a:gd name="T4" fmla="*/ 4 w 8"/>
                  <a:gd name="T5" fmla="*/ 0 h 27"/>
                  <a:gd name="T6" fmla="*/ 8 w 8"/>
                  <a:gd name="T7" fmla="*/ 4 h 27"/>
                  <a:gd name="T8" fmla="*/ 8 w 8"/>
                  <a:gd name="T9" fmla="*/ 24 h 27"/>
                  <a:gd name="T10" fmla="*/ 4 w 8"/>
                  <a:gd name="T11" fmla="*/ 27 h 27"/>
                  <a:gd name="T12" fmla="*/ 0 w 8"/>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0" y="24"/>
                    </a:moveTo>
                    <a:cubicBezTo>
                      <a:pt x="0" y="4"/>
                      <a:pt x="0" y="4"/>
                      <a:pt x="0" y="4"/>
                    </a:cubicBezTo>
                    <a:cubicBezTo>
                      <a:pt x="0" y="2"/>
                      <a:pt x="2" y="0"/>
                      <a:pt x="4" y="0"/>
                    </a:cubicBezTo>
                    <a:cubicBezTo>
                      <a:pt x="6" y="0"/>
                      <a:pt x="8" y="2"/>
                      <a:pt x="8" y="4"/>
                    </a:cubicBezTo>
                    <a:cubicBezTo>
                      <a:pt x="8" y="24"/>
                      <a:pt x="8" y="24"/>
                      <a:pt x="8" y="24"/>
                    </a:cubicBezTo>
                    <a:cubicBezTo>
                      <a:pt x="8"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 name="Freeform 197">
                <a:extLst>
                  <a:ext uri="{FF2B5EF4-FFF2-40B4-BE49-F238E27FC236}">
                    <a16:creationId xmlns:a16="http://schemas.microsoft.com/office/drawing/2014/main" id="{41CAEC52-3F8E-04BE-80DA-998FF03360FF}"/>
                  </a:ext>
                </a:extLst>
              </p:cNvPr>
              <p:cNvSpPr/>
              <p:nvPr/>
            </p:nvSpPr>
            <p:spPr bwMode="auto">
              <a:xfrm>
                <a:off x="2705101" y="3773488"/>
                <a:ext cx="93663" cy="484188"/>
              </a:xfrm>
              <a:custGeom>
                <a:avLst/>
                <a:gdLst>
                  <a:gd name="T0" fmla="*/ 0 w 8"/>
                  <a:gd name="T1" fmla="*/ 38 h 41"/>
                  <a:gd name="T2" fmla="*/ 0 w 8"/>
                  <a:gd name="T3" fmla="*/ 3 h 41"/>
                  <a:gd name="T4" fmla="*/ 4 w 8"/>
                  <a:gd name="T5" fmla="*/ 0 h 41"/>
                  <a:gd name="T6" fmla="*/ 8 w 8"/>
                  <a:gd name="T7" fmla="*/ 3 h 41"/>
                  <a:gd name="T8" fmla="*/ 8 w 8"/>
                  <a:gd name="T9" fmla="*/ 38 h 41"/>
                  <a:gd name="T10" fmla="*/ 4 w 8"/>
                  <a:gd name="T11" fmla="*/ 41 h 41"/>
                  <a:gd name="T12" fmla="*/ 0 w 8"/>
                  <a:gd name="T13" fmla="*/ 38 h 41"/>
                </a:gdLst>
                <a:ahLst/>
                <a:cxnLst>
                  <a:cxn ang="0">
                    <a:pos x="T0" y="T1"/>
                  </a:cxn>
                  <a:cxn ang="0">
                    <a:pos x="T2" y="T3"/>
                  </a:cxn>
                  <a:cxn ang="0">
                    <a:pos x="T4" y="T5"/>
                  </a:cxn>
                  <a:cxn ang="0">
                    <a:pos x="T6" y="T7"/>
                  </a:cxn>
                  <a:cxn ang="0">
                    <a:pos x="T8" y="T9"/>
                  </a:cxn>
                  <a:cxn ang="0">
                    <a:pos x="T10" y="T11"/>
                  </a:cxn>
                  <a:cxn ang="0">
                    <a:pos x="T12" y="T13"/>
                  </a:cxn>
                </a:cxnLst>
                <a:rect l="0" t="0" r="r" b="b"/>
                <a:pathLst>
                  <a:path w="8" h="41">
                    <a:moveTo>
                      <a:pt x="0" y="38"/>
                    </a:moveTo>
                    <a:cubicBezTo>
                      <a:pt x="0" y="3"/>
                      <a:pt x="0" y="3"/>
                      <a:pt x="0" y="3"/>
                    </a:cubicBezTo>
                    <a:cubicBezTo>
                      <a:pt x="0" y="1"/>
                      <a:pt x="2" y="0"/>
                      <a:pt x="4" y="0"/>
                    </a:cubicBezTo>
                    <a:cubicBezTo>
                      <a:pt x="6" y="0"/>
                      <a:pt x="8" y="1"/>
                      <a:pt x="8" y="3"/>
                    </a:cubicBezTo>
                    <a:cubicBezTo>
                      <a:pt x="8" y="38"/>
                      <a:pt x="8" y="38"/>
                      <a:pt x="8" y="38"/>
                    </a:cubicBezTo>
                    <a:cubicBezTo>
                      <a:pt x="8" y="40"/>
                      <a:pt x="6" y="41"/>
                      <a:pt x="4" y="41"/>
                    </a:cubicBezTo>
                    <a:cubicBezTo>
                      <a:pt x="2" y="41"/>
                      <a:pt x="0" y="40"/>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 name="Freeform 198">
                <a:extLst>
                  <a:ext uri="{FF2B5EF4-FFF2-40B4-BE49-F238E27FC236}">
                    <a16:creationId xmlns:a16="http://schemas.microsoft.com/office/drawing/2014/main" id="{383538E3-7813-5D8C-5D53-19DAAABEDBC1}"/>
                  </a:ext>
                </a:extLst>
              </p:cNvPr>
              <p:cNvSpPr/>
              <p:nvPr/>
            </p:nvSpPr>
            <p:spPr bwMode="auto">
              <a:xfrm>
                <a:off x="2563813" y="4057650"/>
                <a:ext cx="82550" cy="223838"/>
              </a:xfrm>
              <a:custGeom>
                <a:avLst/>
                <a:gdLst>
                  <a:gd name="T0" fmla="*/ 0 w 7"/>
                  <a:gd name="T1" fmla="*/ 15 h 19"/>
                  <a:gd name="T2" fmla="*/ 0 w 7"/>
                  <a:gd name="T3" fmla="*/ 4 h 19"/>
                  <a:gd name="T4" fmla="*/ 4 w 7"/>
                  <a:gd name="T5" fmla="*/ 0 h 19"/>
                  <a:gd name="T6" fmla="*/ 7 w 7"/>
                  <a:gd name="T7" fmla="*/ 4 h 19"/>
                  <a:gd name="T8" fmla="*/ 7 w 7"/>
                  <a:gd name="T9" fmla="*/ 15 h 19"/>
                  <a:gd name="T10" fmla="*/ 4 w 7"/>
                  <a:gd name="T11" fmla="*/ 19 h 19"/>
                  <a:gd name="T12" fmla="*/ 0 w 7"/>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7" h="19">
                    <a:moveTo>
                      <a:pt x="0" y="15"/>
                    </a:moveTo>
                    <a:cubicBezTo>
                      <a:pt x="0" y="4"/>
                      <a:pt x="0" y="4"/>
                      <a:pt x="0" y="4"/>
                    </a:cubicBezTo>
                    <a:cubicBezTo>
                      <a:pt x="0" y="2"/>
                      <a:pt x="2" y="0"/>
                      <a:pt x="4" y="0"/>
                    </a:cubicBezTo>
                    <a:cubicBezTo>
                      <a:pt x="6" y="0"/>
                      <a:pt x="7" y="2"/>
                      <a:pt x="7" y="4"/>
                    </a:cubicBezTo>
                    <a:cubicBezTo>
                      <a:pt x="7" y="15"/>
                      <a:pt x="7" y="15"/>
                      <a:pt x="7" y="15"/>
                    </a:cubicBezTo>
                    <a:cubicBezTo>
                      <a:pt x="7" y="17"/>
                      <a:pt x="6" y="19"/>
                      <a:pt x="4" y="19"/>
                    </a:cubicBezTo>
                    <a:cubicBezTo>
                      <a:pt x="2" y="19"/>
                      <a:pt x="0" y="17"/>
                      <a:pt x="0"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 name="Freeform 199">
                <a:extLst>
                  <a:ext uri="{FF2B5EF4-FFF2-40B4-BE49-F238E27FC236}">
                    <a16:creationId xmlns:a16="http://schemas.microsoft.com/office/drawing/2014/main" id="{547341B7-A28F-C5E2-9986-77213A4DFFC5}"/>
                  </a:ext>
                </a:extLst>
              </p:cNvPr>
              <p:cNvSpPr/>
              <p:nvPr/>
            </p:nvSpPr>
            <p:spPr bwMode="auto">
              <a:xfrm>
                <a:off x="2563813" y="4186238"/>
                <a:ext cx="223838" cy="236538"/>
              </a:xfrm>
              <a:custGeom>
                <a:avLst/>
                <a:gdLst>
                  <a:gd name="T0" fmla="*/ 12 w 19"/>
                  <a:gd name="T1" fmla="*/ 18 h 20"/>
                  <a:gd name="T2" fmla="*/ 1 w 19"/>
                  <a:gd name="T3" fmla="*/ 7 h 20"/>
                  <a:gd name="T4" fmla="*/ 1 w 19"/>
                  <a:gd name="T5" fmla="*/ 2 h 20"/>
                  <a:gd name="T6" fmla="*/ 6 w 19"/>
                  <a:gd name="T7" fmla="*/ 2 h 20"/>
                  <a:gd name="T8" fmla="*/ 18 w 19"/>
                  <a:gd name="T9" fmla="*/ 13 h 20"/>
                  <a:gd name="T10" fmla="*/ 18 w 19"/>
                  <a:gd name="T11" fmla="*/ 18 h 20"/>
                  <a:gd name="T12" fmla="*/ 12 w 19"/>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12" y="18"/>
                    </a:moveTo>
                    <a:cubicBezTo>
                      <a:pt x="1" y="7"/>
                      <a:pt x="1" y="7"/>
                      <a:pt x="1" y="7"/>
                    </a:cubicBezTo>
                    <a:cubicBezTo>
                      <a:pt x="0" y="5"/>
                      <a:pt x="0" y="3"/>
                      <a:pt x="1" y="2"/>
                    </a:cubicBezTo>
                    <a:cubicBezTo>
                      <a:pt x="2" y="0"/>
                      <a:pt x="5" y="0"/>
                      <a:pt x="6" y="2"/>
                    </a:cubicBezTo>
                    <a:cubicBezTo>
                      <a:pt x="18" y="13"/>
                      <a:pt x="18" y="13"/>
                      <a:pt x="18" y="13"/>
                    </a:cubicBezTo>
                    <a:cubicBezTo>
                      <a:pt x="19" y="14"/>
                      <a:pt x="19" y="17"/>
                      <a:pt x="18" y="18"/>
                    </a:cubicBezTo>
                    <a:cubicBezTo>
                      <a:pt x="16" y="20"/>
                      <a:pt x="14" y="20"/>
                      <a:pt x="12"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 name="Freeform 200">
                <a:extLst>
                  <a:ext uri="{FF2B5EF4-FFF2-40B4-BE49-F238E27FC236}">
                    <a16:creationId xmlns:a16="http://schemas.microsoft.com/office/drawing/2014/main" id="{05F83815-29DD-2C96-8A58-C696CC3BF9E5}"/>
                  </a:ext>
                </a:extLst>
              </p:cNvPr>
              <p:cNvSpPr/>
              <p:nvPr/>
            </p:nvSpPr>
            <p:spPr bwMode="auto">
              <a:xfrm>
                <a:off x="2705101" y="4079875"/>
                <a:ext cx="400050" cy="330200"/>
              </a:xfrm>
              <a:custGeom>
                <a:avLst/>
                <a:gdLst>
                  <a:gd name="T0" fmla="*/ 5 w 34"/>
                  <a:gd name="T1" fmla="*/ 28 h 28"/>
                  <a:gd name="T2" fmla="*/ 2 w 34"/>
                  <a:gd name="T3" fmla="*/ 27 h 28"/>
                  <a:gd name="T4" fmla="*/ 0 w 34"/>
                  <a:gd name="T5" fmla="*/ 23 h 28"/>
                  <a:gd name="T6" fmla="*/ 0 w 34"/>
                  <a:gd name="T7" fmla="*/ 0 h 28"/>
                  <a:gd name="T8" fmla="*/ 34 w 34"/>
                  <a:gd name="T9" fmla="*/ 0 h 28"/>
                  <a:gd name="T10" fmla="*/ 34 w 34"/>
                  <a:gd name="T11" fmla="*/ 23 h 28"/>
                  <a:gd name="T12" fmla="*/ 33 w 34"/>
                  <a:gd name="T13" fmla="*/ 27 h 28"/>
                  <a:gd name="T14" fmla="*/ 30 w 34"/>
                  <a:gd name="T15" fmla="*/ 28 h 28"/>
                  <a:gd name="T16" fmla="*/ 5 w 34"/>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5" y="28"/>
                    </a:moveTo>
                    <a:cubicBezTo>
                      <a:pt x="4" y="28"/>
                      <a:pt x="3" y="28"/>
                      <a:pt x="2" y="27"/>
                    </a:cubicBezTo>
                    <a:cubicBezTo>
                      <a:pt x="1" y="26"/>
                      <a:pt x="0" y="25"/>
                      <a:pt x="0" y="23"/>
                    </a:cubicBezTo>
                    <a:cubicBezTo>
                      <a:pt x="0" y="0"/>
                      <a:pt x="0" y="0"/>
                      <a:pt x="0" y="0"/>
                    </a:cubicBezTo>
                    <a:cubicBezTo>
                      <a:pt x="34" y="0"/>
                      <a:pt x="34" y="0"/>
                      <a:pt x="34" y="0"/>
                    </a:cubicBezTo>
                    <a:cubicBezTo>
                      <a:pt x="34" y="23"/>
                      <a:pt x="34" y="23"/>
                      <a:pt x="34" y="23"/>
                    </a:cubicBezTo>
                    <a:cubicBezTo>
                      <a:pt x="34" y="25"/>
                      <a:pt x="34" y="26"/>
                      <a:pt x="33" y="27"/>
                    </a:cubicBezTo>
                    <a:cubicBezTo>
                      <a:pt x="32" y="28"/>
                      <a:pt x="31" y="28"/>
                      <a:pt x="30" y="28"/>
                    </a:cubicBezTo>
                    <a:lnTo>
                      <a:pt x="5"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 name="Rectangle 201">
                <a:extLst>
                  <a:ext uri="{FF2B5EF4-FFF2-40B4-BE49-F238E27FC236}">
                    <a16:creationId xmlns:a16="http://schemas.microsoft.com/office/drawing/2014/main" id="{D10E6863-7C8C-4F50-FBE3-43135D048A0E}"/>
                  </a:ext>
                </a:extLst>
              </p:cNvPr>
              <p:cNvSpPr>
                <a:spLocks noChangeArrowheads="1"/>
              </p:cNvSpPr>
              <p:nvPr/>
            </p:nvSpPr>
            <p:spPr bwMode="auto">
              <a:xfrm>
                <a:off x="2787651" y="4387850"/>
                <a:ext cx="246063" cy="211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 name="Rectangle 202">
                <a:extLst>
                  <a:ext uri="{FF2B5EF4-FFF2-40B4-BE49-F238E27FC236}">
                    <a16:creationId xmlns:a16="http://schemas.microsoft.com/office/drawing/2014/main" id="{D3A16ED4-5525-E54F-88DC-98A6D7FEEFA5}"/>
                  </a:ext>
                </a:extLst>
              </p:cNvPr>
              <p:cNvSpPr>
                <a:spLocks noChangeArrowheads="1"/>
              </p:cNvSpPr>
              <p:nvPr/>
            </p:nvSpPr>
            <p:spPr bwMode="auto">
              <a:xfrm>
                <a:off x="2752726" y="4492625"/>
                <a:ext cx="317500" cy="952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 name="Rectangle 203">
                <a:extLst>
                  <a:ext uri="{FF2B5EF4-FFF2-40B4-BE49-F238E27FC236}">
                    <a16:creationId xmlns:a16="http://schemas.microsoft.com/office/drawing/2014/main" id="{A4DF16DD-A6AD-6D19-BA46-B1BD708154F6}"/>
                  </a:ext>
                </a:extLst>
              </p:cNvPr>
              <p:cNvSpPr>
                <a:spLocks noChangeArrowheads="1"/>
              </p:cNvSpPr>
              <p:nvPr/>
            </p:nvSpPr>
            <p:spPr bwMode="auto">
              <a:xfrm>
                <a:off x="2716213" y="4575175"/>
                <a:ext cx="376238" cy="579438"/>
              </a:xfrm>
              <a:prstGeom prst="rect">
                <a:avLst/>
              </a:prstGeom>
              <a:solidFill>
                <a:srgbClr val="E2DC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 name="Oval 204">
                <a:extLst>
                  <a:ext uri="{FF2B5EF4-FFF2-40B4-BE49-F238E27FC236}">
                    <a16:creationId xmlns:a16="http://schemas.microsoft.com/office/drawing/2014/main" id="{19A65B65-C35B-3A35-21A3-891934D53818}"/>
                  </a:ext>
                </a:extLst>
              </p:cNvPr>
              <p:cNvSpPr>
                <a:spLocks noChangeArrowheads="1"/>
              </p:cNvSpPr>
              <p:nvPr/>
            </p:nvSpPr>
            <p:spPr bwMode="auto">
              <a:xfrm>
                <a:off x="2763838" y="4635500"/>
                <a:ext cx="47625" cy="46038"/>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spTree>
    <p:extLst>
      <p:ext uri="{BB962C8B-B14F-4D97-AF65-F5344CB8AC3E}">
        <p14:creationId xmlns:p14="http://schemas.microsoft.com/office/powerpoint/2010/main" val="125914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6667"/>
                                  </p:iterate>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iterate type="lt">
                                    <p:tmPct val="3704"/>
                                  </p:iterate>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3125"/>
                            </p:stCondLst>
                            <p:childTnLst>
                              <p:par>
                                <p:cTn id="16" presetID="37"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900" decel="100000" fill="hold"/>
                                        <p:tgtEl>
                                          <p:spTgt spid="13"/>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2" name="矩形 1">
            <a:extLst>
              <a:ext uri="{FF2B5EF4-FFF2-40B4-BE49-F238E27FC236}">
                <a16:creationId xmlns:a16="http://schemas.microsoft.com/office/drawing/2014/main" id="{A6252004-E120-0A7D-C328-AC98FC899DAA}"/>
              </a:ext>
            </a:extLst>
          </p:cNvPr>
          <p:cNvSpPr/>
          <p:nvPr/>
        </p:nvSpPr>
        <p:spPr>
          <a:xfrm>
            <a:off x="1058874" y="1682243"/>
            <a:ext cx="2349189" cy="369332"/>
          </a:xfrm>
          <a:prstGeom prst="rect">
            <a:avLst/>
          </a:prstGeom>
        </p:spPr>
        <p:txBody>
          <a:bodyPr wrap="square">
            <a:spAutoFit/>
          </a:bodyPr>
          <a:lstStyle/>
          <a:p>
            <a:pPr>
              <a:lnSpc>
                <a:spcPct val="100000"/>
              </a:lnSpc>
            </a:pPr>
            <a:r>
              <a:rPr lang="zh-CN" altLang="en-US" b="1" dirty="0">
                <a:solidFill>
                  <a:schemeClr val="bg1"/>
                </a:solidFill>
                <a:latin typeface="Arial"/>
                <a:ea typeface="微软雅黑"/>
                <a:sym typeface="Arial"/>
              </a:rPr>
              <a:t>加入我们</a:t>
            </a:r>
          </a:p>
        </p:txBody>
      </p:sp>
      <p:sp>
        <p:nvSpPr>
          <p:cNvPr id="3" name="矩形: 圆角 2">
            <a:extLst>
              <a:ext uri="{FF2B5EF4-FFF2-40B4-BE49-F238E27FC236}">
                <a16:creationId xmlns:a16="http://schemas.microsoft.com/office/drawing/2014/main" id="{F8E6BD80-7954-91AA-1059-E165A4508093}"/>
              </a:ext>
            </a:extLst>
          </p:cNvPr>
          <p:cNvSpPr/>
          <p:nvPr/>
        </p:nvSpPr>
        <p:spPr>
          <a:xfrm>
            <a:off x="666518" y="1712723"/>
            <a:ext cx="302504" cy="30647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zh-CN" altLang="en-US" sz="3200">
              <a:latin typeface="Arial"/>
              <a:ea typeface="微软雅黑"/>
              <a:sym typeface="Arial"/>
            </a:endParaRPr>
          </a:p>
        </p:txBody>
      </p:sp>
      <p:sp>
        <p:nvSpPr>
          <p:cNvPr id="10" name="矩形 9">
            <a:extLst>
              <a:ext uri="{FF2B5EF4-FFF2-40B4-BE49-F238E27FC236}">
                <a16:creationId xmlns:a16="http://schemas.microsoft.com/office/drawing/2014/main" id="{A50B0346-AE54-447B-11D9-03A65DFA021A}"/>
              </a:ext>
            </a:extLst>
          </p:cNvPr>
          <p:cNvSpPr/>
          <p:nvPr/>
        </p:nvSpPr>
        <p:spPr>
          <a:xfrm>
            <a:off x="1247344" y="2632922"/>
            <a:ext cx="5064985" cy="1233864"/>
          </a:xfrm>
          <a:prstGeom prst="rect">
            <a:avLst/>
          </a:prstGeom>
        </p:spPr>
        <p:txBody>
          <a:bodyPr wrap="square">
            <a:spAutoFit/>
          </a:bodyPr>
          <a:lstStyle/>
          <a:p>
            <a:r>
              <a:rPr lang="zh-CN" altLang="en-US" sz="1050" dirty="0">
                <a:solidFill>
                  <a:schemeClr val="bg1"/>
                </a:solidFill>
                <a:latin typeface="微软雅黑" panose="020B0503020204020204" pitchFamily="34" charset="-122"/>
                <a:ea typeface="微软雅黑" panose="020B0503020204020204" pitchFamily="34" charset="-122"/>
              </a:rPr>
              <a:t>观测云是一款功能强大的系统可观测平台，通过统一的数据采集和监控能力，为企业提供端到端的洞察力和实时监控能力。无论是应对多云环境的挑战，还是推动</a:t>
            </a:r>
            <a:r>
              <a:rPr lang="en-GB" sz="1050" dirty="0">
                <a:solidFill>
                  <a:schemeClr val="bg1"/>
                </a:solidFill>
                <a:latin typeface="微软雅黑" panose="020B0503020204020204" pitchFamily="34" charset="-122"/>
                <a:ea typeface="微软雅黑" panose="020B0503020204020204" pitchFamily="34" charset="-122"/>
              </a:rPr>
              <a:t>DevOps</a:t>
            </a:r>
            <a:r>
              <a:rPr lang="zh-CN" altLang="en-US" sz="1050" dirty="0">
                <a:solidFill>
                  <a:schemeClr val="bg1"/>
                </a:solidFill>
                <a:latin typeface="微软雅黑" panose="020B0503020204020204" pitchFamily="34" charset="-122"/>
                <a:ea typeface="微软雅黑" panose="020B0503020204020204" pitchFamily="34" charset="-122"/>
              </a:rPr>
              <a:t>实践，观测云都能够为企业的数字化转型提供坚实的支持。通过观测云，企业可以实现高效运维、敏捷开发和持续交付，保持在竞争激烈的市场中领先地位。无论是面向开发、运维还是业务团队，观测云都是新时代不可或缺的合作伙伴。</a:t>
            </a: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Arial"/>
                <a:ea typeface="微软雅黑"/>
                <a:sym typeface="Arial"/>
              </a:rPr>
              <a:t>加入我们</a:t>
            </a: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pic>
        <p:nvPicPr>
          <p:cNvPr id="5" name="图片 4">
            <a:extLst>
              <a:ext uri="{FF2B5EF4-FFF2-40B4-BE49-F238E27FC236}">
                <a16:creationId xmlns:a16="http://schemas.microsoft.com/office/drawing/2014/main" id="{AABC28AC-493B-8D4C-57E8-6721913377E5}"/>
              </a:ext>
            </a:extLst>
          </p:cNvPr>
          <p:cNvPicPr>
            <a:picLocks noChangeAspect="1"/>
          </p:cNvPicPr>
          <p:nvPr/>
        </p:nvPicPr>
        <p:blipFill>
          <a:blip r:embed="rId3"/>
          <a:stretch>
            <a:fillRect/>
          </a:stretch>
        </p:blipFill>
        <p:spPr>
          <a:xfrm>
            <a:off x="776521" y="4194691"/>
            <a:ext cx="6246682" cy="3365910"/>
          </a:xfrm>
          <a:prstGeom prst="rect">
            <a:avLst/>
          </a:prstGeom>
        </p:spPr>
      </p:pic>
      <p:grpSp>
        <p:nvGrpSpPr>
          <p:cNvPr id="6" name="组合 5">
            <a:extLst>
              <a:ext uri="{FF2B5EF4-FFF2-40B4-BE49-F238E27FC236}">
                <a16:creationId xmlns:a16="http://schemas.microsoft.com/office/drawing/2014/main" id="{B227064E-9B60-4DCD-827E-2814D5A62DD2}"/>
              </a:ext>
            </a:extLst>
          </p:cNvPr>
          <p:cNvGrpSpPr/>
          <p:nvPr/>
        </p:nvGrpSpPr>
        <p:grpSpPr>
          <a:xfrm>
            <a:off x="2498671" y="8058891"/>
            <a:ext cx="3167587" cy="2985583"/>
            <a:chOff x="166688" y="1177925"/>
            <a:chExt cx="4537075" cy="4059238"/>
          </a:xfrm>
        </p:grpSpPr>
        <p:grpSp>
          <p:nvGrpSpPr>
            <p:cNvPr id="7" name="组合 6">
              <a:extLst>
                <a:ext uri="{FF2B5EF4-FFF2-40B4-BE49-F238E27FC236}">
                  <a16:creationId xmlns:a16="http://schemas.microsoft.com/office/drawing/2014/main" id="{E551F951-6D55-6A63-43EB-D379665F5B76}"/>
                </a:ext>
              </a:extLst>
            </p:cNvPr>
            <p:cNvGrpSpPr/>
            <p:nvPr/>
          </p:nvGrpSpPr>
          <p:grpSpPr>
            <a:xfrm>
              <a:off x="3151188" y="1673225"/>
              <a:ext cx="1552575" cy="2241551"/>
              <a:chOff x="3151188" y="1673225"/>
              <a:chExt cx="1552575" cy="2241551"/>
            </a:xfrm>
          </p:grpSpPr>
          <p:grpSp>
            <p:nvGrpSpPr>
              <p:cNvPr id="317" name="组合 316">
                <a:extLst>
                  <a:ext uri="{FF2B5EF4-FFF2-40B4-BE49-F238E27FC236}">
                    <a16:creationId xmlns:a16="http://schemas.microsoft.com/office/drawing/2014/main" id="{7FEE7242-FFC3-154D-107F-44154B3E2651}"/>
                  </a:ext>
                </a:extLst>
              </p:cNvPr>
              <p:cNvGrpSpPr/>
              <p:nvPr/>
            </p:nvGrpSpPr>
            <p:grpSpPr>
              <a:xfrm>
                <a:off x="3151188" y="1673225"/>
                <a:ext cx="1552575" cy="2241550"/>
                <a:chOff x="3151188" y="1673225"/>
                <a:chExt cx="1552575" cy="2241550"/>
              </a:xfrm>
            </p:grpSpPr>
            <p:sp>
              <p:nvSpPr>
                <p:cNvPr id="319" name="Freeform 50">
                  <a:extLst>
                    <a:ext uri="{FF2B5EF4-FFF2-40B4-BE49-F238E27FC236}">
                      <a16:creationId xmlns:a16="http://schemas.microsoft.com/office/drawing/2014/main" id="{A6596FFE-1AD0-6D2C-3BC7-86D2D218BB56}"/>
                    </a:ext>
                  </a:extLst>
                </p:cNvPr>
                <p:cNvSpPr/>
                <p:nvPr/>
              </p:nvSpPr>
              <p:spPr bwMode="auto">
                <a:xfrm>
                  <a:off x="3187701" y="1685925"/>
                  <a:ext cx="1479550" cy="1770063"/>
                </a:xfrm>
                <a:custGeom>
                  <a:avLst/>
                  <a:gdLst>
                    <a:gd name="T0" fmla="*/ 673 w 932"/>
                    <a:gd name="T1" fmla="*/ 1115 h 1115"/>
                    <a:gd name="T2" fmla="*/ 0 w 932"/>
                    <a:gd name="T3" fmla="*/ 921 h 1115"/>
                    <a:gd name="T4" fmla="*/ 259 w 932"/>
                    <a:gd name="T5" fmla="*/ 0 h 1115"/>
                    <a:gd name="T6" fmla="*/ 932 w 932"/>
                    <a:gd name="T7" fmla="*/ 186 h 1115"/>
                    <a:gd name="T8" fmla="*/ 673 w 932"/>
                    <a:gd name="T9" fmla="*/ 1115 h 1115"/>
                  </a:gdLst>
                  <a:ahLst/>
                  <a:cxnLst>
                    <a:cxn ang="0">
                      <a:pos x="T0" y="T1"/>
                    </a:cxn>
                    <a:cxn ang="0">
                      <a:pos x="T2" y="T3"/>
                    </a:cxn>
                    <a:cxn ang="0">
                      <a:pos x="T4" y="T5"/>
                    </a:cxn>
                    <a:cxn ang="0">
                      <a:pos x="T6" y="T7"/>
                    </a:cxn>
                    <a:cxn ang="0">
                      <a:pos x="T8" y="T9"/>
                    </a:cxn>
                  </a:cxnLst>
                  <a:rect l="0" t="0" r="r" b="b"/>
                  <a:pathLst>
                    <a:path w="932" h="1115">
                      <a:moveTo>
                        <a:pt x="673" y="1115"/>
                      </a:moveTo>
                      <a:lnTo>
                        <a:pt x="0" y="921"/>
                      </a:lnTo>
                      <a:lnTo>
                        <a:pt x="259" y="0"/>
                      </a:lnTo>
                      <a:lnTo>
                        <a:pt x="932" y="186"/>
                      </a:lnTo>
                      <a:lnTo>
                        <a:pt x="673" y="1115"/>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0" name="Freeform 52">
                  <a:extLst>
                    <a:ext uri="{FF2B5EF4-FFF2-40B4-BE49-F238E27FC236}">
                      <a16:creationId xmlns:a16="http://schemas.microsoft.com/office/drawing/2014/main" id="{EB652204-A470-50F7-BEE6-EE445DDD320C}"/>
                    </a:ext>
                  </a:extLst>
                </p:cNvPr>
                <p:cNvSpPr/>
                <p:nvPr/>
              </p:nvSpPr>
              <p:spPr bwMode="auto">
                <a:xfrm>
                  <a:off x="3151188" y="1673225"/>
                  <a:ext cx="1552575" cy="1804988"/>
                </a:xfrm>
                <a:custGeom>
                  <a:avLst/>
                  <a:gdLst>
                    <a:gd name="T0" fmla="*/ 652 w 978"/>
                    <a:gd name="T1" fmla="*/ 1137 h 1137"/>
                    <a:gd name="T2" fmla="*/ 0 w 978"/>
                    <a:gd name="T3" fmla="*/ 900 h 1137"/>
                    <a:gd name="T4" fmla="*/ 326 w 978"/>
                    <a:gd name="T5" fmla="*/ 0 h 1137"/>
                    <a:gd name="T6" fmla="*/ 978 w 978"/>
                    <a:gd name="T7" fmla="*/ 238 h 1137"/>
                    <a:gd name="T8" fmla="*/ 652 w 978"/>
                    <a:gd name="T9" fmla="*/ 1137 h 1137"/>
                  </a:gdLst>
                  <a:ahLst/>
                  <a:cxnLst>
                    <a:cxn ang="0">
                      <a:pos x="T0" y="T1"/>
                    </a:cxn>
                    <a:cxn ang="0">
                      <a:pos x="T2" y="T3"/>
                    </a:cxn>
                    <a:cxn ang="0">
                      <a:pos x="T4" y="T5"/>
                    </a:cxn>
                    <a:cxn ang="0">
                      <a:pos x="T6" y="T7"/>
                    </a:cxn>
                    <a:cxn ang="0">
                      <a:pos x="T8" y="T9"/>
                    </a:cxn>
                  </a:cxnLst>
                  <a:rect l="0" t="0" r="r" b="b"/>
                  <a:pathLst>
                    <a:path w="978" h="1137">
                      <a:moveTo>
                        <a:pt x="652" y="1137"/>
                      </a:moveTo>
                      <a:lnTo>
                        <a:pt x="0" y="900"/>
                      </a:lnTo>
                      <a:lnTo>
                        <a:pt x="326" y="0"/>
                      </a:lnTo>
                      <a:lnTo>
                        <a:pt x="978" y="238"/>
                      </a:lnTo>
                      <a:lnTo>
                        <a:pt x="652" y="11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1" name="Freeform 53">
                  <a:extLst>
                    <a:ext uri="{FF2B5EF4-FFF2-40B4-BE49-F238E27FC236}">
                      <a16:creationId xmlns:a16="http://schemas.microsoft.com/office/drawing/2014/main" id="{F50E8B02-FE68-0448-EFC3-B657F72237AF}"/>
                    </a:ext>
                  </a:extLst>
                </p:cNvPr>
                <p:cNvSpPr/>
                <p:nvPr/>
              </p:nvSpPr>
              <p:spPr bwMode="auto">
                <a:xfrm>
                  <a:off x="3727451" y="1816100"/>
                  <a:ext cx="447675" cy="211138"/>
                </a:xfrm>
                <a:custGeom>
                  <a:avLst/>
                  <a:gdLst>
                    <a:gd name="T0" fmla="*/ 267 w 282"/>
                    <a:gd name="T1" fmla="*/ 133 h 133"/>
                    <a:gd name="T2" fmla="*/ 0 w 282"/>
                    <a:gd name="T3" fmla="*/ 37 h 133"/>
                    <a:gd name="T4" fmla="*/ 15 w 282"/>
                    <a:gd name="T5" fmla="*/ 0 h 133"/>
                    <a:gd name="T6" fmla="*/ 282 w 282"/>
                    <a:gd name="T7" fmla="*/ 96 h 133"/>
                    <a:gd name="T8" fmla="*/ 267 w 282"/>
                    <a:gd name="T9" fmla="*/ 133 h 133"/>
                  </a:gdLst>
                  <a:ahLst/>
                  <a:cxnLst>
                    <a:cxn ang="0">
                      <a:pos x="T0" y="T1"/>
                    </a:cxn>
                    <a:cxn ang="0">
                      <a:pos x="T2" y="T3"/>
                    </a:cxn>
                    <a:cxn ang="0">
                      <a:pos x="T4" y="T5"/>
                    </a:cxn>
                    <a:cxn ang="0">
                      <a:pos x="T6" y="T7"/>
                    </a:cxn>
                    <a:cxn ang="0">
                      <a:pos x="T8" y="T9"/>
                    </a:cxn>
                  </a:cxnLst>
                  <a:rect l="0" t="0" r="r" b="b"/>
                  <a:pathLst>
                    <a:path w="282" h="133">
                      <a:moveTo>
                        <a:pt x="267" y="133"/>
                      </a:moveTo>
                      <a:lnTo>
                        <a:pt x="0" y="37"/>
                      </a:lnTo>
                      <a:lnTo>
                        <a:pt x="15" y="0"/>
                      </a:lnTo>
                      <a:lnTo>
                        <a:pt x="282" y="96"/>
                      </a:lnTo>
                      <a:lnTo>
                        <a:pt x="267" y="133"/>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2" name="Freeform 54">
                  <a:extLst>
                    <a:ext uri="{FF2B5EF4-FFF2-40B4-BE49-F238E27FC236}">
                      <a16:creationId xmlns:a16="http://schemas.microsoft.com/office/drawing/2014/main" id="{9A795D67-A074-62EB-EB8C-B6C8D8D84EA1}"/>
                    </a:ext>
                  </a:extLst>
                </p:cNvPr>
                <p:cNvSpPr/>
                <p:nvPr/>
              </p:nvSpPr>
              <p:spPr bwMode="auto">
                <a:xfrm>
                  <a:off x="3468688" y="2546350"/>
                  <a:ext cx="552450" cy="247650"/>
                </a:xfrm>
                <a:custGeom>
                  <a:avLst/>
                  <a:gdLst>
                    <a:gd name="T0" fmla="*/ 333 w 348"/>
                    <a:gd name="T1" fmla="*/ 156 h 156"/>
                    <a:gd name="T2" fmla="*/ 0 w 348"/>
                    <a:gd name="T3" fmla="*/ 38 h 156"/>
                    <a:gd name="T4" fmla="*/ 15 w 348"/>
                    <a:gd name="T5" fmla="*/ 0 h 156"/>
                    <a:gd name="T6" fmla="*/ 348 w 348"/>
                    <a:gd name="T7" fmla="*/ 119 h 156"/>
                    <a:gd name="T8" fmla="*/ 333 w 348"/>
                    <a:gd name="T9" fmla="*/ 156 h 156"/>
                  </a:gdLst>
                  <a:ahLst/>
                  <a:cxnLst>
                    <a:cxn ang="0">
                      <a:pos x="T0" y="T1"/>
                    </a:cxn>
                    <a:cxn ang="0">
                      <a:pos x="T2" y="T3"/>
                    </a:cxn>
                    <a:cxn ang="0">
                      <a:pos x="T4" y="T5"/>
                    </a:cxn>
                    <a:cxn ang="0">
                      <a:pos x="T6" y="T7"/>
                    </a:cxn>
                    <a:cxn ang="0">
                      <a:pos x="T8" y="T9"/>
                    </a:cxn>
                  </a:cxnLst>
                  <a:rect l="0" t="0" r="r" b="b"/>
                  <a:pathLst>
                    <a:path w="348" h="156">
                      <a:moveTo>
                        <a:pt x="333" y="156"/>
                      </a:moveTo>
                      <a:lnTo>
                        <a:pt x="0" y="38"/>
                      </a:lnTo>
                      <a:lnTo>
                        <a:pt x="15" y="0"/>
                      </a:lnTo>
                      <a:lnTo>
                        <a:pt x="348" y="119"/>
                      </a:lnTo>
                      <a:lnTo>
                        <a:pt x="333" y="156"/>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3" name="Freeform 55">
                  <a:extLst>
                    <a:ext uri="{FF2B5EF4-FFF2-40B4-BE49-F238E27FC236}">
                      <a16:creationId xmlns:a16="http://schemas.microsoft.com/office/drawing/2014/main" id="{2BC29818-45FA-ECE3-2DA7-B7E90FF580D1}"/>
                    </a:ext>
                  </a:extLst>
                </p:cNvPr>
                <p:cNvSpPr/>
                <p:nvPr/>
              </p:nvSpPr>
              <p:spPr bwMode="auto">
                <a:xfrm>
                  <a:off x="3703638" y="1922463"/>
                  <a:ext cx="800100" cy="317500"/>
                </a:xfrm>
                <a:custGeom>
                  <a:avLst/>
                  <a:gdLst>
                    <a:gd name="T0" fmla="*/ 496 w 504"/>
                    <a:gd name="T1" fmla="*/ 200 h 200"/>
                    <a:gd name="T2" fmla="*/ 0 w 504"/>
                    <a:gd name="T3" fmla="*/ 22 h 200"/>
                    <a:gd name="T4" fmla="*/ 8 w 504"/>
                    <a:gd name="T5" fmla="*/ 0 h 200"/>
                    <a:gd name="T6" fmla="*/ 504 w 504"/>
                    <a:gd name="T7" fmla="*/ 185 h 200"/>
                    <a:gd name="T8" fmla="*/ 496 w 504"/>
                    <a:gd name="T9" fmla="*/ 200 h 200"/>
                  </a:gdLst>
                  <a:ahLst/>
                  <a:cxnLst>
                    <a:cxn ang="0">
                      <a:pos x="T0" y="T1"/>
                    </a:cxn>
                    <a:cxn ang="0">
                      <a:pos x="T2" y="T3"/>
                    </a:cxn>
                    <a:cxn ang="0">
                      <a:pos x="T4" y="T5"/>
                    </a:cxn>
                    <a:cxn ang="0">
                      <a:pos x="T6" y="T7"/>
                    </a:cxn>
                    <a:cxn ang="0">
                      <a:pos x="T8" y="T9"/>
                    </a:cxn>
                  </a:cxnLst>
                  <a:rect l="0" t="0" r="r" b="b"/>
                  <a:pathLst>
                    <a:path w="504" h="200">
                      <a:moveTo>
                        <a:pt x="496" y="200"/>
                      </a:moveTo>
                      <a:lnTo>
                        <a:pt x="0" y="22"/>
                      </a:lnTo>
                      <a:lnTo>
                        <a:pt x="8" y="0"/>
                      </a:lnTo>
                      <a:lnTo>
                        <a:pt x="504" y="185"/>
                      </a:lnTo>
                      <a:lnTo>
                        <a:pt x="496" y="20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4" name="Freeform 56">
                  <a:extLst>
                    <a:ext uri="{FF2B5EF4-FFF2-40B4-BE49-F238E27FC236}">
                      <a16:creationId xmlns:a16="http://schemas.microsoft.com/office/drawing/2014/main" id="{2EA049FB-9310-C4FB-849E-C150694B24EF}"/>
                    </a:ext>
                  </a:extLst>
                </p:cNvPr>
                <p:cNvSpPr/>
                <p:nvPr/>
              </p:nvSpPr>
              <p:spPr bwMode="auto">
                <a:xfrm>
                  <a:off x="3681413" y="1981200"/>
                  <a:ext cx="809625" cy="317500"/>
                </a:xfrm>
                <a:custGeom>
                  <a:avLst/>
                  <a:gdLst>
                    <a:gd name="T0" fmla="*/ 503 w 510"/>
                    <a:gd name="T1" fmla="*/ 200 h 200"/>
                    <a:gd name="T2" fmla="*/ 0 w 510"/>
                    <a:gd name="T3" fmla="*/ 22 h 200"/>
                    <a:gd name="T4" fmla="*/ 7 w 510"/>
                    <a:gd name="T5" fmla="*/ 0 h 200"/>
                    <a:gd name="T6" fmla="*/ 510 w 510"/>
                    <a:gd name="T7" fmla="*/ 178 h 200"/>
                    <a:gd name="T8" fmla="*/ 503 w 510"/>
                    <a:gd name="T9" fmla="*/ 200 h 200"/>
                  </a:gdLst>
                  <a:ahLst/>
                  <a:cxnLst>
                    <a:cxn ang="0">
                      <a:pos x="T0" y="T1"/>
                    </a:cxn>
                    <a:cxn ang="0">
                      <a:pos x="T2" y="T3"/>
                    </a:cxn>
                    <a:cxn ang="0">
                      <a:pos x="T4" y="T5"/>
                    </a:cxn>
                    <a:cxn ang="0">
                      <a:pos x="T6" y="T7"/>
                    </a:cxn>
                    <a:cxn ang="0">
                      <a:pos x="T8" y="T9"/>
                    </a:cxn>
                  </a:cxnLst>
                  <a:rect l="0" t="0" r="r" b="b"/>
                  <a:pathLst>
                    <a:path w="510" h="200">
                      <a:moveTo>
                        <a:pt x="503" y="200"/>
                      </a:moveTo>
                      <a:lnTo>
                        <a:pt x="0" y="22"/>
                      </a:lnTo>
                      <a:lnTo>
                        <a:pt x="7" y="0"/>
                      </a:lnTo>
                      <a:lnTo>
                        <a:pt x="510" y="178"/>
                      </a:lnTo>
                      <a:lnTo>
                        <a:pt x="503" y="20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5" name="Freeform 57">
                  <a:extLst>
                    <a:ext uri="{FF2B5EF4-FFF2-40B4-BE49-F238E27FC236}">
                      <a16:creationId xmlns:a16="http://schemas.microsoft.com/office/drawing/2014/main" id="{11FDE21A-43FE-E419-3CFB-97032D909F5D}"/>
                    </a:ext>
                  </a:extLst>
                </p:cNvPr>
                <p:cNvSpPr/>
                <p:nvPr/>
              </p:nvSpPr>
              <p:spPr bwMode="auto">
                <a:xfrm>
                  <a:off x="4010026" y="2311400"/>
                  <a:ext cx="411163" cy="152400"/>
                </a:xfrm>
                <a:custGeom>
                  <a:avLst/>
                  <a:gdLst>
                    <a:gd name="T0" fmla="*/ 252 w 259"/>
                    <a:gd name="T1" fmla="*/ 96 h 96"/>
                    <a:gd name="T2" fmla="*/ 0 w 259"/>
                    <a:gd name="T3" fmla="*/ 7 h 96"/>
                    <a:gd name="T4" fmla="*/ 7 w 259"/>
                    <a:gd name="T5" fmla="*/ 0 h 96"/>
                    <a:gd name="T6" fmla="*/ 259 w 259"/>
                    <a:gd name="T7" fmla="*/ 89 h 96"/>
                    <a:gd name="T8" fmla="*/ 252 w 259"/>
                    <a:gd name="T9" fmla="*/ 96 h 96"/>
                  </a:gdLst>
                  <a:ahLst/>
                  <a:cxnLst>
                    <a:cxn ang="0">
                      <a:pos x="T0" y="T1"/>
                    </a:cxn>
                    <a:cxn ang="0">
                      <a:pos x="T2" y="T3"/>
                    </a:cxn>
                    <a:cxn ang="0">
                      <a:pos x="T4" y="T5"/>
                    </a:cxn>
                    <a:cxn ang="0">
                      <a:pos x="T6" y="T7"/>
                    </a:cxn>
                    <a:cxn ang="0">
                      <a:pos x="T8" y="T9"/>
                    </a:cxn>
                  </a:cxnLst>
                  <a:rect l="0" t="0" r="r" b="b"/>
                  <a:pathLst>
                    <a:path w="259" h="96">
                      <a:moveTo>
                        <a:pt x="252" y="96"/>
                      </a:moveTo>
                      <a:lnTo>
                        <a:pt x="0" y="7"/>
                      </a:lnTo>
                      <a:lnTo>
                        <a:pt x="7" y="0"/>
                      </a:lnTo>
                      <a:lnTo>
                        <a:pt x="259" y="89"/>
                      </a:lnTo>
                      <a:lnTo>
                        <a:pt x="252" y="96"/>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6" name="Freeform 58">
                  <a:extLst>
                    <a:ext uri="{FF2B5EF4-FFF2-40B4-BE49-F238E27FC236}">
                      <a16:creationId xmlns:a16="http://schemas.microsoft.com/office/drawing/2014/main" id="{647A8324-996C-63C9-22C1-863A626C1EC3}"/>
                    </a:ext>
                  </a:extLst>
                </p:cNvPr>
                <p:cNvSpPr/>
                <p:nvPr/>
              </p:nvSpPr>
              <p:spPr bwMode="auto">
                <a:xfrm>
                  <a:off x="3997326" y="2346325"/>
                  <a:ext cx="400050" cy="153988"/>
                </a:xfrm>
                <a:custGeom>
                  <a:avLst/>
                  <a:gdLst>
                    <a:gd name="T0" fmla="*/ 252 w 252"/>
                    <a:gd name="T1" fmla="*/ 97 h 97"/>
                    <a:gd name="T2" fmla="*/ 0 w 252"/>
                    <a:gd name="T3" fmla="*/ 7 h 97"/>
                    <a:gd name="T4" fmla="*/ 8 w 252"/>
                    <a:gd name="T5" fmla="*/ 0 h 97"/>
                    <a:gd name="T6" fmla="*/ 252 w 252"/>
                    <a:gd name="T7" fmla="*/ 89 h 97"/>
                    <a:gd name="T8" fmla="*/ 252 w 252"/>
                    <a:gd name="T9" fmla="*/ 97 h 97"/>
                  </a:gdLst>
                  <a:ahLst/>
                  <a:cxnLst>
                    <a:cxn ang="0">
                      <a:pos x="T0" y="T1"/>
                    </a:cxn>
                    <a:cxn ang="0">
                      <a:pos x="T2" y="T3"/>
                    </a:cxn>
                    <a:cxn ang="0">
                      <a:pos x="T4" y="T5"/>
                    </a:cxn>
                    <a:cxn ang="0">
                      <a:pos x="T6" y="T7"/>
                    </a:cxn>
                    <a:cxn ang="0">
                      <a:pos x="T8" y="T9"/>
                    </a:cxn>
                  </a:cxnLst>
                  <a:rect l="0" t="0" r="r" b="b"/>
                  <a:pathLst>
                    <a:path w="252" h="97">
                      <a:moveTo>
                        <a:pt x="252" y="97"/>
                      </a:moveTo>
                      <a:lnTo>
                        <a:pt x="0" y="7"/>
                      </a:lnTo>
                      <a:lnTo>
                        <a:pt x="8" y="0"/>
                      </a:lnTo>
                      <a:lnTo>
                        <a:pt x="252" y="89"/>
                      </a:lnTo>
                      <a:lnTo>
                        <a:pt x="252" y="9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7" name="Freeform 59">
                  <a:extLst>
                    <a:ext uri="{FF2B5EF4-FFF2-40B4-BE49-F238E27FC236}">
                      <a16:creationId xmlns:a16="http://schemas.microsoft.com/office/drawing/2014/main" id="{F577EABA-6DF1-5E88-8699-97E96BF1D527}"/>
                    </a:ext>
                  </a:extLst>
                </p:cNvPr>
                <p:cNvSpPr/>
                <p:nvPr/>
              </p:nvSpPr>
              <p:spPr bwMode="auto">
                <a:xfrm>
                  <a:off x="3986213" y="2370138"/>
                  <a:ext cx="400050" cy="165100"/>
                </a:xfrm>
                <a:custGeom>
                  <a:avLst/>
                  <a:gdLst>
                    <a:gd name="T0" fmla="*/ 252 w 252"/>
                    <a:gd name="T1" fmla="*/ 104 h 104"/>
                    <a:gd name="T2" fmla="*/ 0 w 252"/>
                    <a:gd name="T3" fmla="*/ 15 h 104"/>
                    <a:gd name="T4" fmla="*/ 7 w 252"/>
                    <a:gd name="T5" fmla="*/ 0 h 104"/>
                    <a:gd name="T6" fmla="*/ 252 w 252"/>
                    <a:gd name="T7" fmla="*/ 97 h 104"/>
                    <a:gd name="T8" fmla="*/ 252 w 252"/>
                    <a:gd name="T9" fmla="*/ 104 h 104"/>
                  </a:gdLst>
                  <a:ahLst/>
                  <a:cxnLst>
                    <a:cxn ang="0">
                      <a:pos x="T0" y="T1"/>
                    </a:cxn>
                    <a:cxn ang="0">
                      <a:pos x="T2" y="T3"/>
                    </a:cxn>
                    <a:cxn ang="0">
                      <a:pos x="T4" y="T5"/>
                    </a:cxn>
                    <a:cxn ang="0">
                      <a:pos x="T6" y="T7"/>
                    </a:cxn>
                    <a:cxn ang="0">
                      <a:pos x="T8" y="T9"/>
                    </a:cxn>
                  </a:cxnLst>
                  <a:rect l="0" t="0" r="r" b="b"/>
                  <a:pathLst>
                    <a:path w="252" h="104">
                      <a:moveTo>
                        <a:pt x="252" y="104"/>
                      </a:moveTo>
                      <a:lnTo>
                        <a:pt x="0" y="15"/>
                      </a:lnTo>
                      <a:lnTo>
                        <a:pt x="7" y="0"/>
                      </a:lnTo>
                      <a:lnTo>
                        <a:pt x="252" y="97"/>
                      </a:lnTo>
                      <a:lnTo>
                        <a:pt x="252"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8" name="Freeform 60">
                  <a:extLst>
                    <a:ext uri="{FF2B5EF4-FFF2-40B4-BE49-F238E27FC236}">
                      <a16:creationId xmlns:a16="http://schemas.microsoft.com/office/drawing/2014/main" id="{5BEF5601-0312-11A1-6906-648D08AD2A13}"/>
                    </a:ext>
                  </a:extLst>
                </p:cNvPr>
                <p:cNvSpPr/>
                <p:nvPr/>
              </p:nvSpPr>
              <p:spPr bwMode="auto">
                <a:xfrm>
                  <a:off x="3975101" y="2405063"/>
                  <a:ext cx="398463" cy="165100"/>
                </a:xfrm>
                <a:custGeom>
                  <a:avLst/>
                  <a:gdLst>
                    <a:gd name="T0" fmla="*/ 251 w 251"/>
                    <a:gd name="T1" fmla="*/ 104 h 104"/>
                    <a:gd name="T2" fmla="*/ 0 w 251"/>
                    <a:gd name="T3" fmla="*/ 15 h 104"/>
                    <a:gd name="T4" fmla="*/ 7 w 251"/>
                    <a:gd name="T5" fmla="*/ 0 h 104"/>
                    <a:gd name="T6" fmla="*/ 251 w 251"/>
                    <a:gd name="T7" fmla="*/ 97 h 104"/>
                    <a:gd name="T8" fmla="*/ 251 w 251"/>
                    <a:gd name="T9" fmla="*/ 104 h 104"/>
                  </a:gdLst>
                  <a:ahLst/>
                  <a:cxnLst>
                    <a:cxn ang="0">
                      <a:pos x="T0" y="T1"/>
                    </a:cxn>
                    <a:cxn ang="0">
                      <a:pos x="T2" y="T3"/>
                    </a:cxn>
                    <a:cxn ang="0">
                      <a:pos x="T4" y="T5"/>
                    </a:cxn>
                    <a:cxn ang="0">
                      <a:pos x="T6" y="T7"/>
                    </a:cxn>
                    <a:cxn ang="0">
                      <a:pos x="T8" y="T9"/>
                    </a:cxn>
                  </a:cxnLst>
                  <a:rect l="0" t="0" r="r" b="b"/>
                  <a:pathLst>
                    <a:path w="251" h="104">
                      <a:moveTo>
                        <a:pt x="251" y="104"/>
                      </a:moveTo>
                      <a:lnTo>
                        <a:pt x="0" y="15"/>
                      </a:lnTo>
                      <a:lnTo>
                        <a:pt x="7" y="0"/>
                      </a:lnTo>
                      <a:lnTo>
                        <a:pt x="251" y="97"/>
                      </a:lnTo>
                      <a:lnTo>
                        <a:pt x="251"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9" name="Freeform 61">
                  <a:extLst>
                    <a:ext uri="{FF2B5EF4-FFF2-40B4-BE49-F238E27FC236}">
                      <a16:creationId xmlns:a16="http://schemas.microsoft.com/office/drawing/2014/main" id="{32F8511D-041F-AF9F-C685-491090207C4F}"/>
                    </a:ext>
                  </a:extLst>
                </p:cNvPr>
                <p:cNvSpPr/>
                <p:nvPr/>
              </p:nvSpPr>
              <p:spPr bwMode="auto">
                <a:xfrm>
                  <a:off x="4021138" y="2239963"/>
                  <a:ext cx="247650" cy="117475"/>
                </a:xfrm>
                <a:custGeom>
                  <a:avLst/>
                  <a:gdLst>
                    <a:gd name="T0" fmla="*/ 148 w 156"/>
                    <a:gd name="T1" fmla="*/ 74 h 74"/>
                    <a:gd name="T2" fmla="*/ 0 w 156"/>
                    <a:gd name="T3" fmla="*/ 22 h 74"/>
                    <a:gd name="T4" fmla="*/ 8 w 156"/>
                    <a:gd name="T5" fmla="*/ 0 h 74"/>
                    <a:gd name="T6" fmla="*/ 156 w 156"/>
                    <a:gd name="T7" fmla="*/ 52 h 74"/>
                    <a:gd name="T8" fmla="*/ 148 w 156"/>
                    <a:gd name="T9" fmla="*/ 74 h 74"/>
                  </a:gdLst>
                  <a:ahLst/>
                  <a:cxnLst>
                    <a:cxn ang="0">
                      <a:pos x="T0" y="T1"/>
                    </a:cxn>
                    <a:cxn ang="0">
                      <a:pos x="T2" y="T3"/>
                    </a:cxn>
                    <a:cxn ang="0">
                      <a:pos x="T4" y="T5"/>
                    </a:cxn>
                    <a:cxn ang="0">
                      <a:pos x="T6" y="T7"/>
                    </a:cxn>
                    <a:cxn ang="0">
                      <a:pos x="T8" y="T9"/>
                    </a:cxn>
                  </a:cxnLst>
                  <a:rect l="0" t="0" r="r" b="b"/>
                  <a:pathLst>
                    <a:path w="156" h="74">
                      <a:moveTo>
                        <a:pt x="148" y="74"/>
                      </a:moveTo>
                      <a:lnTo>
                        <a:pt x="0" y="22"/>
                      </a:lnTo>
                      <a:lnTo>
                        <a:pt x="8" y="0"/>
                      </a:lnTo>
                      <a:lnTo>
                        <a:pt x="156" y="52"/>
                      </a:lnTo>
                      <a:lnTo>
                        <a:pt x="148" y="74"/>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0" name="Freeform 62">
                  <a:extLst>
                    <a:ext uri="{FF2B5EF4-FFF2-40B4-BE49-F238E27FC236}">
                      <a16:creationId xmlns:a16="http://schemas.microsoft.com/office/drawing/2014/main" id="{B14CD182-1B55-1C3E-2E2C-CAA92C98F771}"/>
                    </a:ext>
                  </a:extLst>
                </p:cNvPr>
                <p:cNvSpPr/>
                <p:nvPr/>
              </p:nvSpPr>
              <p:spPr bwMode="auto">
                <a:xfrm>
                  <a:off x="3551238" y="2370138"/>
                  <a:ext cx="787400" cy="306388"/>
                </a:xfrm>
                <a:custGeom>
                  <a:avLst/>
                  <a:gdLst>
                    <a:gd name="T0" fmla="*/ 496 w 496"/>
                    <a:gd name="T1" fmla="*/ 193 h 193"/>
                    <a:gd name="T2" fmla="*/ 0 w 496"/>
                    <a:gd name="T3" fmla="*/ 15 h 193"/>
                    <a:gd name="T4" fmla="*/ 0 w 496"/>
                    <a:gd name="T5" fmla="*/ 0 h 193"/>
                    <a:gd name="T6" fmla="*/ 496 w 496"/>
                    <a:gd name="T7" fmla="*/ 178 h 193"/>
                    <a:gd name="T8" fmla="*/ 496 w 496"/>
                    <a:gd name="T9" fmla="*/ 193 h 193"/>
                  </a:gdLst>
                  <a:ahLst/>
                  <a:cxnLst>
                    <a:cxn ang="0">
                      <a:pos x="T0" y="T1"/>
                    </a:cxn>
                    <a:cxn ang="0">
                      <a:pos x="T2" y="T3"/>
                    </a:cxn>
                    <a:cxn ang="0">
                      <a:pos x="T4" y="T5"/>
                    </a:cxn>
                    <a:cxn ang="0">
                      <a:pos x="T6" y="T7"/>
                    </a:cxn>
                    <a:cxn ang="0">
                      <a:pos x="T8" y="T9"/>
                    </a:cxn>
                  </a:cxnLst>
                  <a:rect l="0" t="0" r="r" b="b"/>
                  <a:pathLst>
                    <a:path w="496" h="193">
                      <a:moveTo>
                        <a:pt x="496" y="193"/>
                      </a:moveTo>
                      <a:lnTo>
                        <a:pt x="0" y="15"/>
                      </a:lnTo>
                      <a:lnTo>
                        <a:pt x="0" y="0"/>
                      </a:lnTo>
                      <a:lnTo>
                        <a:pt x="496" y="178"/>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1" name="Freeform 63">
                  <a:extLst>
                    <a:ext uri="{FF2B5EF4-FFF2-40B4-BE49-F238E27FC236}">
                      <a16:creationId xmlns:a16="http://schemas.microsoft.com/office/drawing/2014/main" id="{E14DDF84-E721-FF3A-E5CA-C7F061951DEC}"/>
                    </a:ext>
                  </a:extLst>
                </p:cNvPr>
                <p:cNvSpPr/>
                <p:nvPr/>
              </p:nvSpPr>
              <p:spPr bwMode="auto">
                <a:xfrm>
                  <a:off x="3540126" y="2405063"/>
                  <a:ext cx="787400" cy="306388"/>
                </a:xfrm>
                <a:custGeom>
                  <a:avLst/>
                  <a:gdLst>
                    <a:gd name="T0" fmla="*/ 496 w 496"/>
                    <a:gd name="T1" fmla="*/ 193 h 193"/>
                    <a:gd name="T2" fmla="*/ 0 w 496"/>
                    <a:gd name="T3" fmla="*/ 15 h 193"/>
                    <a:gd name="T4" fmla="*/ 0 w 496"/>
                    <a:gd name="T5" fmla="*/ 0 h 193"/>
                    <a:gd name="T6" fmla="*/ 496 w 496"/>
                    <a:gd name="T7" fmla="*/ 179 h 193"/>
                    <a:gd name="T8" fmla="*/ 496 w 496"/>
                    <a:gd name="T9" fmla="*/ 193 h 193"/>
                  </a:gdLst>
                  <a:ahLst/>
                  <a:cxnLst>
                    <a:cxn ang="0">
                      <a:pos x="T0" y="T1"/>
                    </a:cxn>
                    <a:cxn ang="0">
                      <a:pos x="T2" y="T3"/>
                    </a:cxn>
                    <a:cxn ang="0">
                      <a:pos x="T4" y="T5"/>
                    </a:cxn>
                    <a:cxn ang="0">
                      <a:pos x="T6" y="T7"/>
                    </a:cxn>
                    <a:cxn ang="0">
                      <a:pos x="T8" y="T9"/>
                    </a:cxn>
                  </a:cxnLst>
                  <a:rect l="0" t="0" r="r" b="b"/>
                  <a:pathLst>
                    <a:path w="496" h="193">
                      <a:moveTo>
                        <a:pt x="496" y="193"/>
                      </a:moveTo>
                      <a:lnTo>
                        <a:pt x="0" y="15"/>
                      </a:lnTo>
                      <a:lnTo>
                        <a:pt x="0" y="0"/>
                      </a:lnTo>
                      <a:lnTo>
                        <a:pt x="496" y="179"/>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2" name="Freeform 64">
                  <a:extLst>
                    <a:ext uri="{FF2B5EF4-FFF2-40B4-BE49-F238E27FC236}">
                      <a16:creationId xmlns:a16="http://schemas.microsoft.com/office/drawing/2014/main" id="{64824D30-EEC4-0F29-BB60-18B3E6D34154}"/>
                    </a:ext>
                  </a:extLst>
                </p:cNvPr>
                <p:cNvSpPr/>
                <p:nvPr/>
              </p:nvSpPr>
              <p:spPr bwMode="auto">
                <a:xfrm>
                  <a:off x="3562351" y="2335213"/>
                  <a:ext cx="788988" cy="306388"/>
                </a:xfrm>
                <a:custGeom>
                  <a:avLst/>
                  <a:gdLst>
                    <a:gd name="T0" fmla="*/ 497 w 497"/>
                    <a:gd name="T1" fmla="*/ 193 h 193"/>
                    <a:gd name="T2" fmla="*/ 0 w 497"/>
                    <a:gd name="T3" fmla="*/ 14 h 193"/>
                    <a:gd name="T4" fmla="*/ 0 w 497"/>
                    <a:gd name="T5" fmla="*/ 0 h 193"/>
                    <a:gd name="T6" fmla="*/ 497 w 497"/>
                    <a:gd name="T7" fmla="*/ 178 h 193"/>
                    <a:gd name="T8" fmla="*/ 497 w 497"/>
                    <a:gd name="T9" fmla="*/ 193 h 193"/>
                  </a:gdLst>
                  <a:ahLst/>
                  <a:cxnLst>
                    <a:cxn ang="0">
                      <a:pos x="T0" y="T1"/>
                    </a:cxn>
                    <a:cxn ang="0">
                      <a:pos x="T2" y="T3"/>
                    </a:cxn>
                    <a:cxn ang="0">
                      <a:pos x="T4" y="T5"/>
                    </a:cxn>
                    <a:cxn ang="0">
                      <a:pos x="T6" y="T7"/>
                    </a:cxn>
                    <a:cxn ang="0">
                      <a:pos x="T8" y="T9"/>
                    </a:cxn>
                  </a:cxnLst>
                  <a:rect l="0" t="0" r="r" b="b"/>
                  <a:pathLst>
                    <a:path w="497" h="193">
                      <a:moveTo>
                        <a:pt x="497" y="193"/>
                      </a:moveTo>
                      <a:lnTo>
                        <a:pt x="0" y="14"/>
                      </a:lnTo>
                      <a:lnTo>
                        <a:pt x="0" y="0"/>
                      </a:lnTo>
                      <a:lnTo>
                        <a:pt x="497" y="178"/>
                      </a:lnTo>
                      <a:lnTo>
                        <a:pt x="497"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3" name="Freeform 65">
                  <a:extLst>
                    <a:ext uri="{FF2B5EF4-FFF2-40B4-BE49-F238E27FC236}">
                      <a16:creationId xmlns:a16="http://schemas.microsoft.com/office/drawing/2014/main" id="{32AD9FF9-09B4-27F4-35D5-C85FFDF06555}"/>
                    </a:ext>
                  </a:extLst>
                </p:cNvPr>
                <p:cNvSpPr/>
                <p:nvPr/>
              </p:nvSpPr>
              <p:spPr bwMode="auto">
                <a:xfrm>
                  <a:off x="3527426" y="2439988"/>
                  <a:ext cx="787400" cy="307975"/>
                </a:xfrm>
                <a:custGeom>
                  <a:avLst/>
                  <a:gdLst>
                    <a:gd name="T0" fmla="*/ 496 w 496"/>
                    <a:gd name="T1" fmla="*/ 194 h 194"/>
                    <a:gd name="T2" fmla="*/ 0 w 496"/>
                    <a:gd name="T3" fmla="*/ 8 h 194"/>
                    <a:gd name="T4" fmla="*/ 0 w 496"/>
                    <a:gd name="T5" fmla="*/ 0 h 194"/>
                    <a:gd name="T6" fmla="*/ 496 w 496"/>
                    <a:gd name="T7" fmla="*/ 179 h 194"/>
                    <a:gd name="T8" fmla="*/ 496 w 496"/>
                    <a:gd name="T9" fmla="*/ 194 h 194"/>
                  </a:gdLst>
                  <a:ahLst/>
                  <a:cxnLst>
                    <a:cxn ang="0">
                      <a:pos x="T0" y="T1"/>
                    </a:cxn>
                    <a:cxn ang="0">
                      <a:pos x="T2" y="T3"/>
                    </a:cxn>
                    <a:cxn ang="0">
                      <a:pos x="T4" y="T5"/>
                    </a:cxn>
                    <a:cxn ang="0">
                      <a:pos x="T6" y="T7"/>
                    </a:cxn>
                    <a:cxn ang="0">
                      <a:pos x="T8" y="T9"/>
                    </a:cxn>
                  </a:cxnLst>
                  <a:rect l="0" t="0" r="r" b="b"/>
                  <a:pathLst>
                    <a:path w="496" h="194">
                      <a:moveTo>
                        <a:pt x="496" y="194"/>
                      </a:moveTo>
                      <a:lnTo>
                        <a:pt x="0" y="8"/>
                      </a:lnTo>
                      <a:lnTo>
                        <a:pt x="0" y="0"/>
                      </a:lnTo>
                      <a:lnTo>
                        <a:pt x="496" y="179"/>
                      </a:lnTo>
                      <a:lnTo>
                        <a:pt x="496" y="19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4" name="Freeform 66">
                  <a:extLst>
                    <a:ext uri="{FF2B5EF4-FFF2-40B4-BE49-F238E27FC236}">
                      <a16:creationId xmlns:a16="http://schemas.microsoft.com/office/drawing/2014/main" id="{30EBAA4F-4804-D8BC-B6AF-5DAE8EBD1661}"/>
                    </a:ext>
                  </a:extLst>
                </p:cNvPr>
                <p:cNvSpPr/>
                <p:nvPr/>
              </p:nvSpPr>
              <p:spPr bwMode="auto">
                <a:xfrm>
                  <a:off x="3516313" y="2476500"/>
                  <a:ext cx="787400" cy="306388"/>
                </a:xfrm>
                <a:custGeom>
                  <a:avLst/>
                  <a:gdLst>
                    <a:gd name="T0" fmla="*/ 489 w 496"/>
                    <a:gd name="T1" fmla="*/ 193 h 193"/>
                    <a:gd name="T2" fmla="*/ 0 w 496"/>
                    <a:gd name="T3" fmla="*/ 7 h 193"/>
                    <a:gd name="T4" fmla="*/ 0 w 496"/>
                    <a:gd name="T5" fmla="*/ 0 h 193"/>
                    <a:gd name="T6" fmla="*/ 496 w 496"/>
                    <a:gd name="T7" fmla="*/ 178 h 193"/>
                    <a:gd name="T8" fmla="*/ 489 w 496"/>
                    <a:gd name="T9" fmla="*/ 193 h 193"/>
                  </a:gdLst>
                  <a:ahLst/>
                  <a:cxnLst>
                    <a:cxn ang="0">
                      <a:pos x="T0" y="T1"/>
                    </a:cxn>
                    <a:cxn ang="0">
                      <a:pos x="T2" y="T3"/>
                    </a:cxn>
                    <a:cxn ang="0">
                      <a:pos x="T4" y="T5"/>
                    </a:cxn>
                    <a:cxn ang="0">
                      <a:pos x="T6" y="T7"/>
                    </a:cxn>
                    <a:cxn ang="0">
                      <a:pos x="T8" y="T9"/>
                    </a:cxn>
                  </a:cxnLst>
                  <a:rect l="0" t="0" r="r" b="b"/>
                  <a:pathLst>
                    <a:path w="496" h="193">
                      <a:moveTo>
                        <a:pt x="489" y="193"/>
                      </a:moveTo>
                      <a:lnTo>
                        <a:pt x="0" y="7"/>
                      </a:lnTo>
                      <a:lnTo>
                        <a:pt x="0" y="0"/>
                      </a:lnTo>
                      <a:lnTo>
                        <a:pt x="496" y="178"/>
                      </a:lnTo>
                      <a:lnTo>
                        <a:pt x="489"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5" name="Freeform 67">
                  <a:extLst>
                    <a:ext uri="{FF2B5EF4-FFF2-40B4-BE49-F238E27FC236}">
                      <a16:creationId xmlns:a16="http://schemas.microsoft.com/office/drawing/2014/main" id="{AED56FC0-8138-589B-C476-971AB3DF6E2C}"/>
                    </a:ext>
                  </a:extLst>
                </p:cNvPr>
                <p:cNvSpPr/>
                <p:nvPr/>
              </p:nvSpPr>
              <p:spPr bwMode="auto">
                <a:xfrm>
                  <a:off x="3340101" y="2936875"/>
                  <a:ext cx="798513" cy="306388"/>
                </a:xfrm>
                <a:custGeom>
                  <a:avLst/>
                  <a:gdLst>
                    <a:gd name="T0" fmla="*/ 496 w 503"/>
                    <a:gd name="T1" fmla="*/ 193 h 193"/>
                    <a:gd name="T2" fmla="*/ 0 w 503"/>
                    <a:gd name="T3" fmla="*/ 7 h 193"/>
                    <a:gd name="T4" fmla="*/ 7 w 503"/>
                    <a:gd name="T5" fmla="*/ 0 h 193"/>
                    <a:gd name="T6" fmla="*/ 503 w 503"/>
                    <a:gd name="T7" fmla="*/ 178 h 193"/>
                    <a:gd name="T8" fmla="*/ 496 w 503"/>
                    <a:gd name="T9" fmla="*/ 193 h 193"/>
                  </a:gdLst>
                  <a:ahLst/>
                  <a:cxnLst>
                    <a:cxn ang="0">
                      <a:pos x="T0" y="T1"/>
                    </a:cxn>
                    <a:cxn ang="0">
                      <a:pos x="T2" y="T3"/>
                    </a:cxn>
                    <a:cxn ang="0">
                      <a:pos x="T4" y="T5"/>
                    </a:cxn>
                    <a:cxn ang="0">
                      <a:pos x="T6" y="T7"/>
                    </a:cxn>
                    <a:cxn ang="0">
                      <a:pos x="T8" y="T9"/>
                    </a:cxn>
                  </a:cxnLst>
                  <a:rect l="0" t="0" r="r" b="b"/>
                  <a:pathLst>
                    <a:path w="503" h="193">
                      <a:moveTo>
                        <a:pt x="496" y="193"/>
                      </a:moveTo>
                      <a:lnTo>
                        <a:pt x="0" y="7"/>
                      </a:lnTo>
                      <a:lnTo>
                        <a:pt x="7" y="0"/>
                      </a:lnTo>
                      <a:lnTo>
                        <a:pt x="503" y="178"/>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6" name="Freeform 68">
                  <a:extLst>
                    <a:ext uri="{FF2B5EF4-FFF2-40B4-BE49-F238E27FC236}">
                      <a16:creationId xmlns:a16="http://schemas.microsoft.com/office/drawing/2014/main" id="{358F6AA0-D4AA-4CD5-3093-4D0298316247}"/>
                    </a:ext>
                  </a:extLst>
                </p:cNvPr>
                <p:cNvSpPr/>
                <p:nvPr/>
              </p:nvSpPr>
              <p:spPr bwMode="auto">
                <a:xfrm>
                  <a:off x="3327401" y="2971800"/>
                  <a:ext cx="800100" cy="295275"/>
                </a:xfrm>
                <a:custGeom>
                  <a:avLst/>
                  <a:gdLst>
                    <a:gd name="T0" fmla="*/ 496 w 504"/>
                    <a:gd name="T1" fmla="*/ 186 h 186"/>
                    <a:gd name="T2" fmla="*/ 0 w 504"/>
                    <a:gd name="T3" fmla="*/ 7 h 186"/>
                    <a:gd name="T4" fmla="*/ 8 w 504"/>
                    <a:gd name="T5" fmla="*/ 0 h 186"/>
                    <a:gd name="T6" fmla="*/ 504 w 504"/>
                    <a:gd name="T7" fmla="*/ 178 h 186"/>
                    <a:gd name="T8" fmla="*/ 496 w 504"/>
                    <a:gd name="T9" fmla="*/ 186 h 186"/>
                  </a:gdLst>
                  <a:ahLst/>
                  <a:cxnLst>
                    <a:cxn ang="0">
                      <a:pos x="T0" y="T1"/>
                    </a:cxn>
                    <a:cxn ang="0">
                      <a:pos x="T2" y="T3"/>
                    </a:cxn>
                    <a:cxn ang="0">
                      <a:pos x="T4" y="T5"/>
                    </a:cxn>
                    <a:cxn ang="0">
                      <a:pos x="T6" y="T7"/>
                    </a:cxn>
                    <a:cxn ang="0">
                      <a:pos x="T8" y="T9"/>
                    </a:cxn>
                  </a:cxnLst>
                  <a:rect l="0" t="0" r="r" b="b"/>
                  <a:pathLst>
                    <a:path w="504" h="186">
                      <a:moveTo>
                        <a:pt x="496" y="186"/>
                      </a:moveTo>
                      <a:lnTo>
                        <a:pt x="0" y="7"/>
                      </a:lnTo>
                      <a:lnTo>
                        <a:pt x="8" y="0"/>
                      </a:lnTo>
                      <a:lnTo>
                        <a:pt x="504" y="178"/>
                      </a:lnTo>
                      <a:lnTo>
                        <a:pt x="496" y="186"/>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7" name="Freeform 69">
                  <a:extLst>
                    <a:ext uri="{FF2B5EF4-FFF2-40B4-BE49-F238E27FC236}">
                      <a16:creationId xmlns:a16="http://schemas.microsoft.com/office/drawing/2014/main" id="{ACD6CD9B-BF30-B399-235A-6DDDE70C5631}"/>
                    </a:ext>
                  </a:extLst>
                </p:cNvPr>
                <p:cNvSpPr/>
                <p:nvPr/>
              </p:nvSpPr>
              <p:spPr bwMode="auto">
                <a:xfrm>
                  <a:off x="3351213" y="2900363"/>
                  <a:ext cx="800100" cy="307975"/>
                </a:xfrm>
                <a:custGeom>
                  <a:avLst/>
                  <a:gdLst>
                    <a:gd name="T0" fmla="*/ 496 w 504"/>
                    <a:gd name="T1" fmla="*/ 194 h 194"/>
                    <a:gd name="T2" fmla="*/ 0 w 504"/>
                    <a:gd name="T3" fmla="*/ 15 h 194"/>
                    <a:gd name="T4" fmla="*/ 8 w 504"/>
                    <a:gd name="T5" fmla="*/ 0 h 194"/>
                    <a:gd name="T6" fmla="*/ 504 w 504"/>
                    <a:gd name="T7" fmla="*/ 179 h 194"/>
                    <a:gd name="T8" fmla="*/ 496 w 504"/>
                    <a:gd name="T9" fmla="*/ 194 h 194"/>
                  </a:gdLst>
                  <a:ahLst/>
                  <a:cxnLst>
                    <a:cxn ang="0">
                      <a:pos x="T0" y="T1"/>
                    </a:cxn>
                    <a:cxn ang="0">
                      <a:pos x="T2" y="T3"/>
                    </a:cxn>
                    <a:cxn ang="0">
                      <a:pos x="T4" y="T5"/>
                    </a:cxn>
                    <a:cxn ang="0">
                      <a:pos x="T6" y="T7"/>
                    </a:cxn>
                    <a:cxn ang="0">
                      <a:pos x="T8" y="T9"/>
                    </a:cxn>
                  </a:cxnLst>
                  <a:rect l="0" t="0" r="r" b="b"/>
                  <a:pathLst>
                    <a:path w="504" h="194">
                      <a:moveTo>
                        <a:pt x="496" y="194"/>
                      </a:moveTo>
                      <a:lnTo>
                        <a:pt x="0" y="15"/>
                      </a:lnTo>
                      <a:lnTo>
                        <a:pt x="8" y="0"/>
                      </a:lnTo>
                      <a:lnTo>
                        <a:pt x="504" y="179"/>
                      </a:lnTo>
                      <a:lnTo>
                        <a:pt x="496" y="19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8" name="Freeform 70">
                  <a:extLst>
                    <a:ext uri="{FF2B5EF4-FFF2-40B4-BE49-F238E27FC236}">
                      <a16:creationId xmlns:a16="http://schemas.microsoft.com/office/drawing/2014/main" id="{D1351959-701F-79AE-F385-F684FB8CC349}"/>
                    </a:ext>
                  </a:extLst>
                </p:cNvPr>
                <p:cNvSpPr/>
                <p:nvPr/>
              </p:nvSpPr>
              <p:spPr bwMode="auto">
                <a:xfrm>
                  <a:off x="3316288" y="2995613"/>
                  <a:ext cx="798513" cy="306388"/>
                </a:xfrm>
                <a:custGeom>
                  <a:avLst/>
                  <a:gdLst>
                    <a:gd name="T0" fmla="*/ 496 w 503"/>
                    <a:gd name="T1" fmla="*/ 193 h 193"/>
                    <a:gd name="T2" fmla="*/ 0 w 503"/>
                    <a:gd name="T3" fmla="*/ 15 h 193"/>
                    <a:gd name="T4" fmla="*/ 7 w 503"/>
                    <a:gd name="T5" fmla="*/ 0 h 193"/>
                    <a:gd name="T6" fmla="*/ 503 w 503"/>
                    <a:gd name="T7" fmla="*/ 186 h 193"/>
                    <a:gd name="T8" fmla="*/ 496 w 503"/>
                    <a:gd name="T9" fmla="*/ 193 h 193"/>
                  </a:gdLst>
                  <a:ahLst/>
                  <a:cxnLst>
                    <a:cxn ang="0">
                      <a:pos x="T0" y="T1"/>
                    </a:cxn>
                    <a:cxn ang="0">
                      <a:pos x="T2" y="T3"/>
                    </a:cxn>
                    <a:cxn ang="0">
                      <a:pos x="T4" y="T5"/>
                    </a:cxn>
                    <a:cxn ang="0">
                      <a:pos x="T6" y="T7"/>
                    </a:cxn>
                    <a:cxn ang="0">
                      <a:pos x="T8" y="T9"/>
                    </a:cxn>
                  </a:cxnLst>
                  <a:rect l="0" t="0" r="r" b="b"/>
                  <a:pathLst>
                    <a:path w="503" h="193">
                      <a:moveTo>
                        <a:pt x="496" y="193"/>
                      </a:moveTo>
                      <a:lnTo>
                        <a:pt x="0" y="15"/>
                      </a:lnTo>
                      <a:lnTo>
                        <a:pt x="7" y="0"/>
                      </a:lnTo>
                      <a:lnTo>
                        <a:pt x="503" y="186"/>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9" name="Freeform 71">
                  <a:extLst>
                    <a:ext uri="{FF2B5EF4-FFF2-40B4-BE49-F238E27FC236}">
                      <a16:creationId xmlns:a16="http://schemas.microsoft.com/office/drawing/2014/main" id="{18E58616-675D-9019-DE7C-67CB4D4AF50C}"/>
                    </a:ext>
                  </a:extLst>
                </p:cNvPr>
                <p:cNvSpPr/>
                <p:nvPr/>
              </p:nvSpPr>
              <p:spPr bwMode="auto">
                <a:xfrm>
                  <a:off x="3305176" y="3030538"/>
                  <a:ext cx="633413" cy="247650"/>
                </a:xfrm>
                <a:custGeom>
                  <a:avLst/>
                  <a:gdLst>
                    <a:gd name="T0" fmla="*/ 392 w 399"/>
                    <a:gd name="T1" fmla="*/ 156 h 156"/>
                    <a:gd name="T2" fmla="*/ 0 w 399"/>
                    <a:gd name="T3" fmla="*/ 15 h 156"/>
                    <a:gd name="T4" fmla="*/ 7 w 399"/>
                    <a:gd name="T5" fmla="*/ 0 h 156"/>
                    <a:gd name="T6" fmla="*/ 399 w 399"/>
                    <a:gd name="T7" fmla="*/ 149 h 156"/>
                    <a:gd name="T8" fmla="*/ 392 w 399"/>
                    <a:gd name="T9" fmla="*/ 156 h 156"/>
                  </a:gdLst>
                  <a:ahLst/>
                  <a:cxnLst>
                    <a:cxn ang="0">
                      <a:pos x="T0" y="T1"/>
                    </a:cxn>
                    <a:cxn ang="0">
                      <a:pos x="T2" y="T3"/>
                    </a:cxn>
                    <a:cxn ang="0">
                      <a:pos x="T4" y="T5"/>
                    </a:cxn>
                    <a:cxn ang="0">
                      <a:pos x="T6" y="T7"/>
                    </a:cxn>
                    <a:cxn ang="0">
                      <a:pos x="T8" y="T9"/>
                    </a:cxn>
                  </a:cxnLst>
                  <a:rect l="0" t="0" r="r" b="b"/>
                  <a:pathLst>
                    <a:path w="399" h="156">
                      <a:moveTo>
                        <a:pt x="392" y="156"/>
                      </a:moveTo>
                      <a:lnTo>
                        <a:pt x="0" y="15"/>
                      </a:lnTo>
                      <a:lnTo>
                        <a:pt x="7" y="0"/>
                      </a:lnTo>
                      <a:lnTo>
                        <a:pt x="399" y="149"/>
                      </a:lnTo>
                      <a:lnTo>
                        <a:pt x="392" y="156"/>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0" name="Freeform 72">
                  <a:extLst>
                    <a:ext uri="{FF2B5EF4-FFF2-40B4-BE49-F238E27FC236}">
                      <a16:creationId xmlns:a16="http://schemas.microsoft.com/office/drawing/2014/main" id="{A8649932-E187-5E88-96A2-2CA80B545989}"/>
                    </a:ext>
                  </a:extLst>
                </p:cNvPr>
                <p:cNvSpPr/>
                <p:nvPr/>
              </p:nvSpPr>
              <p:spPr bwMode="auto">
                <a:xfrm>
                  <a:off x="3810001" y="2865438"/>
                  <a:ext cx="400050" cy="165100"/>
                </a:xfrm>
                <a:custGeom>
                  <a:avLst/>
                  <a:gdLst>
                    <a:gd name="T0" fmla="*/ 252 w 252"/>
                    <a:gd name="T1" fmla="*/ 104 h 104"/>
                    <a:gd name="T2" fmla="*/ 0 w 252"/>
                    <a:gd name="T3" fmla="*/ 15 h 104"/>
                    <a:gd name="T4" fmla="*/ 7 w 252"/>
                    <a:gd name="T5" fmla="*/ 0 h 104"/>
                    <a:gd name="T6" fmla="*/ 252 w 252"/>
                    <a:gd name="T7" fmla="*/ 89 h 104"/>
                    <a:gd name="T8" fmla="*/ 252 w 252"/>
                    <a:gd name="T9" fmla="*/ 104 h 104"/>
                  </a:gdLst>
                  <a:ahLst/>
                  <a:cxnLst>
                    <a:cxn ang="0">
                      <a:pos x="T0" y="T1"/>
                    </a:cxn>
                    <a:cxn ang="0">
                      <a:pos x="T2" y="T3"/>
                    </a:cxn>
                    <a:cxn ang="0">
                      <a:pos x="T4" y="T5"/>
                    </a:cxn>
                    <a:cxn ang="0">
                      <a:pos x="T6" y="T7"/>
                    </a:cxn>
                    <a:cxn ang="0">
                      <a:pos x="T8" y="T9"/>
                    </a:cxn>
                  </a:cxnLst>
                  <a:rect l="0" t="0" r="r" b="b"/>
                  <a:pathLst>
                    <a:path w="252" h="104">
                      <a:moveTo>
                        <a:pt x="252" y="104"/>
                      </a:moveTo>
                      <a:lnTo>
                        <a:pt x="0" y="15"/>
                      </a:lnTo>
                      <a:lnTo>
                        <a:pt x="7" y="0"/>
                      </a:lnTo>
                      <a:lnTo>
                        <a:pt x="252" y="89"/>
                      </a:lnTo>
                      <a:lnTo>
                        <a:pt x="252"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1" name="Freeform 73">
                  <a:extLst>
                    <a:ext uri="{FF2B5EF4-FFF2-40B4-BE49-F238E27FC236}">
                      <a16:creationId xmlns:a16="http://schemas.microsoft.com/office/drawing/2014/main" id="{F282AD61-EB5B-F188-0D2D-C89D8308F17E}"/>
                    </a:ext>
                  </a:extLst>
                </p:cNvPr>
                <p:cNvSpPr/>
                <p:nvPr/>
              </p:nvSpPr>
              <p:spPr bwMode="auto">
                <a:xfrm>
                  <a:off x="3798888" y="2900363"/>
                  <a:ext cx="398463" cy="165100"/>
                </a:xfrm>
                <a:custGeom>
                  <a:avLst/>
                  <a:gdLst>
                    <a:gd name="T0" fmla="*/ 251 w 251"/>
                    <a:gd name="T1" fmla="*/ 104 h 104"/>
                    <a:gd name="T2" fmla="*/ 0 w 251"/>
                    <a:gd name="T3" fmla="*/ 15 h 104"/>
                    <a:gd name="T4" fmla="*/ 7 w 251"/>
                    <a:gd name="T5" fmla="*/ 0 h 104"/>
                    <a:gd name="T6" fmla="*/ 251 w 251"/>
                    <a:gd name="T7" fmla="*/ 89 h 104"/>
                    <a:gd name="T8" fmla="*/ 251 w 251"/>
                    <a:gd name="T9" fmla="*/ 104 h 104"/>
                  </a:gdLst>
                  <a:ahLst/>
                  <a:cxnLst>
                    <a:cxn ang="0">
                      <a:pos x="T0" y="T1"/>
                    </a:cxn>
                    <a:cxn ang="0">
                      <a:pos x="T2" y="T3"/>
                    </a:cxn>
                    <a:cxn ang="0">
                      <a:pos x="T4" y="T5"/>
                    </a:cxn>
                    <a:cxn ang="0">
                      <a:pos x="T6" y="T7"/>
                    </a:cxn>
                    <a:cxn ang="0">
                      <a:pos x="T8" y="T9"/>
                    </a:cxn>
                  </a:cxnLst>
                  <a:rect l="0" t="0" r="r" b="b"/>
                  <a:pathLst>
                    <a:path w="251" h="104">
                      <a:moveTo>
                        <a:pt x="251" y="104"/>
                      </a:moveTo>
                      <a:lnTo>
                        <a:pt x="0" y="15"/>
                      </a:lnTo>
                      <a:lnTo>
                        <a:pt x="7" y="0"/>
                      </a:lnTo>
                      <a:lnTo>
                        <a:pt x="251" y="89"/>
                      </a:lnTo>
                      <a:lnTo>
                        <a:pt x="251"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2" name="Freeform 74">
                  <a:extLst>
                    <a:ext uri="{FF2B5EF4-FFF2-40B4-BE49-F238E27FC236}">
                      <a16:creationId xmlns:a16="http://schemas.microsoft.com/office/drawing/2014/main" id="{F6165BC0-3D6B-9B4E-BF3E-87FB928DF62B}"/>
                    </a:ext>
                  </a:extLst>
                </p:cNvPr>
                <p:cNvSpPr/>
                <p:nvPr/>
              </p:nvSpPr>
              <p:spPr bwMode="auto">
                <a:xfrm>
                  <a:off x="3786188" y="2936875"/>
                  <a:ext cx="400050" cy="165100"/>
                </a:xfrm>
                <a:custGeom>
                  <a:avLst/>
                  <a:gdLst>
                    <a:gd name="T0" fmla="*/ 252 w 252"/>
                    <a:gd name="T1" fmla="*/ 104 h 104"/>
                    <a:gd name="T2" fmla="*/ 0 w 252"/>
                    <a:gd name="T3" fmla="*/ 14 h 104"/>
                    <a:gd name="T4" fmla="*/ 8 w 252"/>
                    <a:gd name="T5" fmla="*/ 0 h 104"/>
                    <a:gd name="T6" fmla="*/ 252 w 252"/>
                    <a:gd name="T7" fmla="*/ 89 h 104"/>
                    <a:gd name="T8" fmla="*/ 252 w 252"/>
                    <a:gd name="T9" fmla="*/ 104 h 104"/>
                  </a:gdLst>
                  <a:ahLst/>
                  <a:cxnLst>
                    <a:cxn ang="0">
                      <a:pos x="T0" y="T1"/>
                    </a:cxn>
                    <a:cxn ang="0">
                      <a:pos x="T2" y="T3"/>
                    </a:cxn>
                    <a:cxn ang="0">
                      <a:pos x="T4" y="T5"/>
                    </a:cxn>
                    <a:cxn ang="0">
                      <a:pos x="T6" y="T7"/>
                    </a:cxn>
                    <a:cxn ang="0">
                      <a:pos x="T8" y="T9"/>
                    </a:cxn>
                  </a:cxnLst>
                  <a:rect l="0" t="0" r="r" b="b"/>
                  <a:pathLst>
                    <a:path w="252" h="104">
                      <a:moveTo>
                        <a:pt x="252" y="104"/>
                      </a:moveTo>
                      <a:lnTo>
                        <a:pt x="0" y="14"/>
                      </a:lnTo>
                      <a:lnTo>
                        <a:pt x="8" y="0"/>
                      </a:lnTo>
                      <a:lnTo>
                        <a:pt x="252" y="89"/>
                      </a:lnTo>
                      <a:lnTo>
                        <a:pt x="252"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3" name="Freeform 75">
                  <a:extLst>
                    <a:ext uri="{FF2B5EF4-FFF2-40B4-BE49-F238E27FC236}">
                      <a16:creationId xmlns:a16="http://schemas.microsoft.com/office/drawing/2014/main" id="{37F896B0-65D1-D085-44C0-5E376A4D9285}"/>
                    </a:ext>
                  </a:extLst>
                </p:cNvPr>
                <p:cNvSpPr/>
                <p:nvPr/>
              </p:nvSpPr>
              <p:spPr bwMode="auto">
                <a:xfrm>
                  <a:off x="3775076" y="2971800"/>
                  <a:ext cx="400050" cy="165100"/>
                </a:xfrm>
                <a:custGeom>
                  <a:avLst/>
                  <a:gdLst>
                    <a:gd name="T0" fmla="*/ 244 w 252"/>
                    <a:gd name="T1" fmla="*/ 104 h 104"/>
                    <a:gd name="T2" fmla="*/ 0 w 252"/>
                    <a:gd name="T3" fmla="*/ 15 h 104"/>
                    <a:gd name="T4" fmla="*/ 0 w 252"/>
                    <a:gd name="T5" fmla="*/ 0 h 104"/>
                    <a:gd name="T6" fmla="*/ 252 w 252"/>
                    <a:gd name="T7" fmla="*/ 89 h 104"/>
                    <a:gd name="T8" fmla="*/ 244 w 252"/>
                    <a:gd name="T9" fmla="*/ 104 h 104"/>
                  </a:gdLst>
                  <a:ahLst/>
                  <a:cxnLst>
                    <a:cxn ang="0">
                      <a:pos x="T0" y="T1"/>
                    </a:cxn>
                    <a:cxn ang="0">
                      <a:pos x="T2" y="T3"/>
                    </a:cxn>
                    <a:cxn ang="0">
                      <a:pos x="T4" y="T5"/>
                    </a:cxn>
                    <a:cxn ang="0">
                      <a:pos x="T6" y="T7"/>
                    </a:cxn>
                    <a:cxn ang="0">
                      <a:pos x="T8" y="T9"/>
                    </a:cxn>
                  </a:cxnLst>
                  <a:rect l="0" t="0" r="r" b="b"/>
                  <a:pathLst>
                    <a:path w="252" h="104">
                      <a:moveTo>
                        <a:pt x="244" y="104"/>
                      </a:moveTo>
                      <a:lnTo>
                        <a:pt x="0" y="15"/>
                      </a:lnTo>
                      <a:lnTo>
                        <a:pt x="0" y="0"/>
                      </a:lnTo>
                      <a:lnTo>
                        <a:pt x="252" y="89"/>
                      </a:lnTo>
                      <a:lnTo>
                        <a:pt x="244"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4" name="Freeform 76">
                  <a:extLst>
                    <a:ext uri="{FF2B5EF4-FFF2-40B4-BE49-F238E27FC236}">
                      <a16:creationId xmlns:a16="http://schemas.microsoft.com/office/drawing/2014/main" id="{E6AE5F6C-0130-0C34-F3D8-9B76597C706F}"/>
                    </a:ext>
                  </a:extLst>
                </p:cNvPr>
                <p:cNvSpPr/>
                <p:nvPr/>
              </p:nvSpPr>
              <p:spPr bwMode="auto">
                <a:xfrm>
                  <a:off x="3821113" y="2806700"/>
                  <a:ext cx="234950" cy="117475"/>
                </a:xfrm>
                <a:custGeom>
                  <a:avLst/>
                  <a:gdLst>
                    <a:gd name="T0" fmla="*/ 141 w 148"/>
                    <a:gd name="T1" fmla="*/ 74 h 74"/>
                    <a:gd name="T2" fmla="*/ 0 w 148"/>
                    <a:gd name="T3" fmla="*/ 22 h 74"/>
                    <a:gd name="T4" fmla="*/ 8 w 148"/>
                    <a:gd name="T5" fmla="*/ 0 h 74"/>
                    <a:gd name="T6" fmla="*/ 148 w 148"/>
                    <a:gd name="T7" fmla="*/ 52 h 74"/>
                    <a:gd name="T8" fmla="*/ 141 w 148"/>
                    <a:gd name="T9" fmla="*/ 74 h 74"/>
                  </a:gdLst>
                  <a:ahLst/>
                  <a:cxnLst>
                    <a:cxn ang="0">
                      <a:pos x="T0" y="T1"/>
                    </a:cxn>
                    <a:cxn ang="0">
                      <a:pos x="T2" y="T3"/>
                    </a:cxn>
                    <a:cxn ang="0">
                      <a:pos x="T4" y="T5"/>
                    </a:cxn>
                    <a:cxn ang="0">
                      <a:pos x="T6" y="T7"/>
                    </a:cxn>
                    <a:cxn ang="0">
                      <a:pos x="T8" y="T9"/>
                    </a:cxn>
                  </a:cxnLst>
                  <a:rect l="0" t="0" r="r" b="b"/>
                  <a:pathLst>
                    <a:path w="148" h="74">
                      <a:moveTo>
                        <a:pt x="141" y="74"/>
                      </a:moveTo>
                      <a:lnTo>
                        <a:pt x="0" y="22"/>
                      </a:lnTo>
                      <a:lnTo>
                        <a:pt x="8" y="0"/>
                      </a:lnTo>
                      <a:lnTo>
                        <a:pt x="148" y="52"/>
                      </a:lnTo>
                      <a:lnTo>
                        <a:pt x="141" y="74"/>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5" name="Freeform 77">
                  <a:extLst>
                    <a:ext uri="{FF2B5EF4-FFF2-40B4-BE49-F238E27FC236}">
                      <a16:creationId xmlns:a16="http://schemas.microsoft.com/office/drawing/2014/main" id="{E96962E4-25D1-2FB3-F743-B8223F6EC687}"/>
                    </a:ext>
                  </a:extLst>
                </p:cNvPr>
                <p:cNvSpPr/>
                <p:nvPr/>
              </p:nvSpPr>
              <p:spPr bwMode="auto">
                <a:xfrm>
                  <a:off x="3786188" y="2146300"/>
                  <a:ext cx="82550" cy="106363"/>
                </a:xfrm>
                <a:custGeom>
                  <a:avLst/>
                  <a:gdLst>
                    <a:gd name="T0" fmla="*/ 7 w 7"/>
                    <a:gd name="T1" fmla="*/ 3 h 9"/>
                    <a:gd name="T2" fmla="*/ 4 w 7"/>
                    <a:gd name="T3" fmla="*/ 0 h 9"/>
                    <a:gd name="T4" fmla="*/ 0 w 7"/>
                    <a:gd name="T5" fmla="*/ 9 h 9"/>
                    <a:gd name="T6" fmla="*/ 7 w 7"/>
                    <a:gd name="T7" fmla="*/ 3 h 9"/>
                  </a:gdLst>
                  <a:ahLst/>
                  <a:cxnLst>
                    <a:cxn ang="0">
                      <a:pos x="T0" y="T1"/>
                    </a:cxn>
                    <a:cxn ang="0">
                      <a:pos x="T2" y="T3"/>
                    </a:cxn>
                    <a:cxn ang="0">
                      <a:pos x="T4" y="T5"/>
                    </a:cxn>
                    <a:cxn ang="0">
                      <a:pos x="T6" y="T7"/>
                    </a:cxn>
                  </a:cxnLst>
                  <a:rect l="0" t="0" r="r" b="b"/>
                  <a:pathLst>
                    <a:path w="7" h="9">
                      <a:moveTo>
                        <a:pt x="7" y="3"/>
                      </a:moveTo>
                      <a:cubicBezTo>
                        <a:pt x="6" y="2"/>
                        <a:pt x="5" y="1"/>
                        <a:pt x="4" y="0"/>
                      </a:cubicBezTo>
                      <a:cubicBezTo>
                        <a:pt x="0" y="9"/>
                        <a:pt x="0" y="9"/>
                        <a:pt x="0" y="9"/>
                      </a:cubicBezTo>
                      <a:lnTo>
                        <a:pt x="7" y="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6" name="Freeform 78">
                  <a:extLst>
                    <a:ext uri="{FF2B5EF4-FFF2-40B4-BE49-F238E27FC236}">
                      <a16:creationId xmlns:a16="http://schemas.microsoft.com/office/drawing/2014/main" id="{7FF3F074-2F95-E115-FCAA-D6A99927719F}"/>
                    </a:ext>
                  </a:extLst>
                </p:cNvPr>
                <p:cNvSpPr/>
                <p:nvPr/>
              </p:nvSpPr>
              <p:spPr bwMode="auto">
                <a:xfrm>
                  <a:off x="3786188" y="2181225"/>
                  <a:ext cx="130175" cy="153988"/>
                </a:xfrm>
                <a:custGeom>
                  <a:avLst/>
                  <a:gdLst>
                    <a:gd name="T0" fmla="*/ 9 w 11"/>
                    <a:gd name="T1" fmla="*/ 10 h 13"/>
                    <a:gd name="T2" fmla="*/ 7 w 11"/>
                    <a:gd name="T3" fmla="*/ 0 h 13"/>
                    <a:gd name="T4" fmla="*/ 0 w 11"/>
                    <a:gd name="T5" fmla="*/ 6 h 13"/>
                    <a:gd name="T6" fmla="*/ 7 w 11"/>
                    <a:gd name="T7" fmla="*/ 13 h 13"/>
                    <a:gd name="T8" fmla="*/ 9 w 11"/>
                    <a:gd name="T9" fmla="*/ 10 h 13"/>
                  </a:gdLst>
                  <a:ahLst/>
                  <a:cxnLst>
                    <a:cxn ang="0">
                      <a:pos x="T0" y="T1"/>
                    </a:cxn>
                    <a:cxn ang="0">
                      <a:pos x="T2" y="T3"/>
                    </a:cxn>
                    <a:cxn ang="0">
                      <a:pos x="T4" y="T5"/>
                    </a:cxn>
                    <a:cxn ang="0">
                      <a:pos x="T6" y="T7"/>
                    </a:cxn>
                    <a:cxn ang="0">
                      <a:pos x="T8" y="T9"/>
                    </a:cxn>
                  </a:cxnLst>
                  <a:rect l="0" t="0" r="r" b="b"/>
                  <a:pathLst>
                    <a:path w="11" h="13">
                      <a:moveTo>
                        <a:pt x="9" y="10"/>
                      </a:moveTo>
                      <a:cubicBezTo>
                        <a:pt x="11" y="6"/>
                        <a:pt x="10" y="2"/>
                        <a:pt x="7" y="0"/>
                      </a:cubicBezTo>
                      <a:cubicBezTo>
                        <a:pt x="0" y="6"/>
                        <a:pt x="0" y="6"/>
                        <a:pt x="0" y="6"/>
                      </a:cubicBezTo>
                      <a:cubicBezTo>
                        <a:pt x="7" y="13"/>
                        <a:pt x="7" y="13"/>
                        <a:pt x="7" y="13"/>
                      </a:cubicBezTo>
                      <a:cubicBezTo>
                        <a:pt x="8" y="12"/>
                        <a:pt x="9" y="11"/>
                        <a:pt x="9" y="10"/>
                      </a:cubicBez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7" name="Freeform 79">
                  <a:extLst>
                    <a:ext uri="{FF2B5EF4-FFF2-40B4-BE49-F238E27FC236}">
                      <a16:creationId xmlns:a16="http://schemas.microsoft.com/office/drawing/2014/main" id="{BF9213E5-D575-5861-40FE-8CEA27340A6A}"/>
                    </a:ext>
                  </a:extLst>
                </p:cNvPr>
                <p:cNvSpPr/>
                <p:nvPr/>
              </p:nvSpPr>
              <p:spPr bwMode="auto">
                <a:xfrm>
                  <a:off x="3775076" y="2252663"/>
                  <a:ext cx="93663" cy="117475"/>
                </a:xfrm>
                <a:custGeom>
                  <a:avLst/>
                  <a:gdLst>
                    <a:gd name="T0" fmla="*/ 8 w 8"/>
                    <a:gd name="T1" fmla="*/ 7 h 10"/>
                    <a:gd name="T2" fmla="*/ 1 w 8"/>
                    <a:gd name="T3" fmla="*/ 0 h 10"/>
                    <a:gd name="T4" fmla="*/ 0 w 8"/>
                    <a:gd name="T5" fmla="*/ 10 h 10"/>
                    <a:gd name="T6" fmla="*/ 8 w 8"/>
                    <a:gd name="T7" fmla="*/ 7 h 10"/>
                  </a:gdLst>
                  <a:ahLst/>
                  <a:cxnLst>
                    <a:cxn ang="0">
                      <a:pos x="T0" y="T1"/>
                    </a:cxn>
                    <a:cxn ang="0">
                      <a:pos x="T2" y="T3"/>
                    </a:cxn>
                    <a:cxn ang="0">
                      <a:pos x="T4" y="T5"/>
                    </a:cxn>
                    <a:cxn ang="0">
                      <a:pos x="T6" y="T7"/>
                    </a:cxn>
                  </a:cxnLst>
                  <a:rect l="0" t="0" r="r" b="b"/>
                  <a:pathLst>
                    <a:path w="8" h="10">
                      <a:moveTo>
                        <a:pt x="8" y="7"/>
                      </a:moveTo>
                      <a:cubicBezTo>
                        <a:pt x="1" y="0"/>
                        <a:pt x="1" y="0"/>
                        <a:pt x="1" y="0"/>
                      </a:cubicBezTo>
                      <a:cubicBezTo>
                        <a:pt x="0" y="10"/>
                        <a:pt x="0" y="10"/>
                        <a:pt x="0" y="10"/>
                      </a:cubicBezTo>
                      <a:cubicBezTo>
                        <a:pt x="3" y="10"/>
                        <a:pt x="6" y="9"/>
                        <a:pt x="8" y="7"/>
                      </a:cubicBez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8" name="Freeform 80">
                  <a:extLst>
                    <a:ext uri="{FF2B5EF4-FFF2-40B4-BE49-F238E27FC236}">
                      <a16:creationId xmlns:a16="http://schemas.microsoft.com/office/drawing/2014/main" id="{9FCE5DC7-5948-6941-BBF2-53DEAE2790E5}"/>
                    </a:ext>
                  </a:extLst>
                </p:cNvPr>
                <p:cNvSpPr/>
                <p:nvPr/>
              </p:nvSpPr>
              <p:spPr bwMode="auto">
                <a:xfrm>
                  <a:off x="3681413" y="2133600"/>
                  <a:ext cx="152400" cy="119063"/>
                </a:xfrm>
                <a:custGeom>
                  <a:avLst/>
                  <a:gdLst>
                    <a:gd name="T0" fmla="*/ 13 w 13"/>
                    <a:gd name="T1" fmla="*/ 1 h 10"/>
                    <a:gd name="T2" fmla="*/ 1 w 13"/>
                    <a:gd name="T3" fmla="*/ 7 h 10"/>
                    <a:gd name="T4" fmla="*/ 0 w 13"/>
                    <a:gd name="T5" fmla="*/ 9 h 10"/>
                    <a:gd name="T6" fmla="*/ 9 w 13"/>
                    <a:gd name="T7" fmla="*/ 10 h 10"/>
                    <a:gd name="T8" fmla="*/ 13 w 13"/>
                    <a:gd name="T9" fmla="*/ 1 h 10"/>
                  </a:gdLst>
                  <a:ahLst/>
                  <a:cxnLst>
                    <a:cxn ang="0">
                      <a:pos x="T0" y="T1"/>
                    </a:cxn>
                    <a:cxn ang="0">
                      <a:pos x="T2" y="T3"/>
                    </a:cxn>
                    <a:cxn ang="0">
                      <a:pos x="T4" y="T5"/>
                    </a:cxn>
                    <a:cxn ang="0">
                      <a:pos x="T6" y="T7"/>
                    </a:cxn>
                    <a:cxn ang="0">
                      <a:pos x="T8" y="T9"/>
                    </a:cxn>
                  </a:cxnLst>
                  <a:rect l="0" t="0" r="r" b="b"/>
                  <a:pathLst>
                    <a:path w="13" h="10">
                      <a:moveTo>
                        <a:pt x="13" y="1"/>
                      </a:moveTo>
                      <a:cubicBezTo>
                        <a:pt x="8" y="0"/>
                        <a:pt x="2" y="2"/>
                        <a:pt x="1" y="7"/>
                      </a:cubicBezTo>
                      <a:cubicBezTo>
                        <a:pt x="0" y="8"/>
                        <a:pt x="0" y="8"/>
                        <a:pt x="0" y="9"/>
                      </a:cubicBezTo>
                      <a:cubicBezTo>
                        <a:pt x="9" y="10"/>
                        <a:pt x="9" y="10"/>
                        <a:pt x="9" y="10"/>
                      </a:cubicBezTo>
                      <a:lnTo>
                        <a:pt x="13" y="1"/>
                      </a:lnTo>
                      <a:close/>
                    </a:path>
                  </a:pathLst>
                </a:custGeom>
                <a:solidFill>
                  <a:srgbClr val="79C1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9" name="Freeform 81">
                  <a:extLst>
                    <a:ext uri="{FF2B5EF4-FFF2-40B4-BE49-F238E27FC236}">
                      <a16:creationId xmlns:a16="http://schemas.microsoft.com/office/drawing/2014/main" id="{69A733D6-0690-3554-5849-DFEF03F82088}"/>
                    </a:ext>
                  </a:extLst>
                </p:cNvPr>
                <p:cNvSpPr/>
                <p:nvPr/>
              </p:nvSpPr>
              <p:spPr bwMode="auto">
                <a:xfrm>
                  <a:off x="3681413" y="2239963"/>
                  <a:ext cx="104775" cy="130175"/>
                </a:xfrm>
                <a:custGeom>
                  <a:avLst/>
                  <a:gdLst>
                    <a:gd name="T0" fmla="*/ 9 w 9"/>
                    <a:gd name="T1" fmla="*/ 1 h 11"/>
                    <a:gd name="T2" fmla="*/ 0 w 9"/>
                    <a:gd name="T3" fmla="*/ 0 h 11"/>
                    <a:gd name="T4" fmla="*/ 6 w 9"/>
                    <a:gd name="T5" fmla="*/ 10 h 11"/>
                    <a:gd name="T6" fmla="*/ 8 w 9"/>
                    <a:gd name="T7" fmla="*/ 11 h 11"/>
                    <a:gd name="T8" fmla="*/ 9 w 9"/>
                    <a:gd name="T9" fmla="*/ 1 h 11"/>
                  </a:gdLst>
                  <a:ahLst/>
                  <a:cxnLst>
                    <a:cxn ang="0">
                      <a:pos x="T0" y="T1"/>
                    </a:cxn>
                    <a:cxn ang="0">
                      <a:pos x="T2" y="T3"/>
                    </a:cxn>
                    <a:cxn ang="0">
                      <a:pos x="T4" y="T5"/>
                    </a:cxn>
                    <a:cxn ang="0">
                      <a:pos x="T6" y="T7"/>
                    </a:cxn>
                    <a:cxn ang="0">
                      <a:pos x="T8" y="T9"/>
                    </a:cxn>
                  </a:cxnLst>
                  <a:rect l="0" t="0" r="r" b="b"/>
                  <a:pathLst>
                    <a:path w="9" h="11">
                      <a:moveTo>
                        <a:pt x="9" y="1"/>
                      </a:moveTo>
                      <a:cubicBezTo>
                        <a:pt x="0" y="0"/>
                        <a:pt x="0" y="0"/>
                        <a:pt x="0" y="0"/>
                      </a:cubicBezTo>
                      <a:cubicBezTo>
                        <a:pt x="0" y="4"/>
                        <a:pt x="2" y="9"/>
                        <a:pt x="6" y="10"/>
                      </a:cubicBezTo>
                      <a:cubicBezTo>
                        <a:pt x="7" y="10"/>
                        <a:pt x="8" y="11"/>
                        <a:pt x="8" y="11"/>
                      </a:cubicBezTo>
                      <a:lnTo>
                        <a:pt x="9" y="1"/>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0" name="Freeform 82">
                  <a:extLst>
                    <a:ext uri="{FF2B5EF4-FFF2-40B4-BE49-F238E27FC236}">
                      <a16:creationId xmlns:a16="http://schemas.microsoft.com/office/drawing/2014/main" id="{0B91D215-2AAB-2E4E-BD2A-D0D72BCAC839}"/>
                    </a:ext>
                  </a:extLst>
                </p:cNvPr>
                <p:cNvSpPr/>
                <p:nvPr/>
              </p:nvSpPr>
              <p:spPr bwMode="auto">
                <a:xfrm>
                  <a:off x="3609976" y="2747963"/>
                  <a:ext cx="106363" cy="200025"/>
                </a:xfrm>
                <a:custGeom>
                  <a:avLst/>
                  <a:gdLst>
                    <a:gd name="T0" fmla="*/ 0 w 67"/>
                    <a:gd name="T1" fmla="*/ 119 h 126"/>
                    <a:gd name="T2" fmla="*/ 37 w 67"/>
                    <a:gd name="T3" fmla="*/ 0 h 126"/>
                    <a:gd name="T4" fmla="*/ 67 w 67"/>
                    <a:gd name="T5" fmla="*/ 7 h 126"/>
                    <a:gd name="T6" fmla="*/ 22 w 67"/>
                    <a:gd name="T7" fmla="*/ 126 h 126"/>
                    <a:gd name="T8" fmla="*/ 0 w 67"/>
                    <a:gd name="T9" fmla="*/ 119 h 126"/>
                  </a:gdLst>
                  <a:ahLst/>
                  <a:cxnLst>
                    <a:cxn ang="0">
                      <a:pos x="T0" y="T1"/>
                    </a:cxn>
                    <a:cxn ang="0">
                      <a:pos x="T2" y="T3"/>
                    </a:cxn>
                    <a:cxn ang="0">
                      <a:pos x="T4" y="T5"/>
                    </a:cxn>
                    <a:cxn ang="0">
                      <a:pos x="T6" y="T7"/>
                    </a:cxn>
                    <a:cxn ang="0">
                      <a:pos x="T8" y="T9"/>
                    </a:cxn>
                  </a:cxnLst>
                  <a:rect l="0" t="0" r="r" b="b"/>
                  <a:pathLst>
                    <a:path w="67" h="126">
                      <a:moveTo>
                        <a:pt x="0" y="119"/>
                      </a:moveTo>
                      <a:lnTo>
                        <a:pt x="37" y="0"/>
                      </a:lnTo>
                      <a:lnTo>
                        <a:pt x="67" y="7"/>
                      </a:lnTo>
                      <a:lnTo>
                        <a:pt x="22" y="126"/>
                      </a:lnTo>
                      <a:lnTo>
                        <a:pt x="0" y="119"/>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1" name="Freeform 83">
                  <a:extLst>
                    <a:ext uri="{FF2B5EF4-FFF2-40B4-BE49-F238E27FC236}">
                      <a16:creationId xmlns:a16="http://schemas.microsoft.com/office/drawing/2014/main" id="{C5590728-E911-1D6F-2549-868A53CD8265}"/>
                    </a:ext>
                  </a:extLst>
                </p:cNvPr>
                <p:cNvSpPr/>
                <p:nvPr/>
              </p:nvSpPr>
              <p:spPr bwMode="auto">
                <a:xfrm>
                  <a:off x="3551238" y="2771775"/>
                  <a:ext cx="82550" cy="152400"/>
                </a:xfrm>
                <a:custGeom>
                  <a:avLst/>
                  <a:gdLst>
                    <a:gd name="T0" fmla="*/ 0 w 52"/>
                    <a:gd name="T1" fmla="*/ 89 h 96"/>
                    <a:gd name="T2" fmla="*/ 30 w 52"/>
                    <a:gd name="T3" fmla="*/ 0 h 96"/>
                    <a:gd name="T4" fmla="*/ 52 w 52"/>
                    <a:gd name="T5" fmla="*/ 14 h 96"/>
                    <a:gd name="T6" fmla="*/ 22 w 52"/>
                    <a:gd name="T7" fmla="*/ 96 h 96"/>
                    <a:gd name="T8" fmla="*/ 0 w 52"/>
                    <a:gd name="T9" fmla="*/ 89 h 96"/>
                  </a:gdLst>
                  <a:ahLst/>
                  <a:cxnLst>
                    <a:cxn ang="0">
                      <a:pos x="T0" y="T1"/>
                    </a:cxn>
                    <a:cxn ang="0">
                      <a:pos x="T2" y="T3"/>
                    </a:cxn>
                    <a:cxn ang="0">
                      <a:pos x="T4" y="T5"/>
                    </a:cxn>
                    <a:cxn ang="0">
                      <a:pos x="T6" y="T7"/>
                    </a:cxn>
                    <a:cxn ang="0">
                      <a:pos x="T8" y="T9"/>
                    </a:cxn>
                  </a:cxnLst>
                  <a:rect l="0" t="0" r="r" b="b"/>
                  <a:pathLst>
                    <a:path w="52" h="96">
                      <a:moveTo>
                        <a:pt x="0" y="89"/>
                      </a:moveTo>
                      <a:lnTo>
                        <a:pt x="30" y="0"/>
                      </a:lnTo>
                      <a:lnTo>
                        <a:pt x="52" y="14"/>
                      </a:lnTo>
                      <a:lnTo>
                        <a:pt x="22" y="96"/>
                      </a:lnTo>
                      <a:lnTo>
                        <a:pt x="0" y="89"/>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2" name="Freeform 84">
                  <a:extLst>
                    <a:ext uri="{FF2B5EF4-FFF2-40B4-BE49-F238E27FC236}">
                      <a16:creationId xmlns:a16="http://schemas.microsoft.com/office/drawing/2014/main" id="{D07C5A6E-CD73-463D-096A-549E5C754E9E}"/>
                    </a:ext>
                  </a:extLst>
                </p:cNvPr>
                <p:cNvSpPr/>
                <p:nvPr/>
              </p:nvSpPr>
              <p:spPr bwMode="auto">
                <a:xfrm>
                  <a:off x="3492501" y="2735263"/>
                  <a:ext cx="93663" cy="165100"/>
                </a:xfrm>
                <a:custGeom>
                  <a:avLst/>
                  <a:gdLst>
                    <a:gd name="T0" fmla="*/ 0 w 59"/>
                    <a:gd name="T1" fmla="*/ 97 h 104"/>
                    <a:gd name="T2" fmla="*/ 37 w 59"/>
                    <a:gd name="T3" fmla="*/ 0 h 104"/>
                    <a:gd name="T4" fmla="*/ 59 w 59"/>
                    <a:gd name="T5" fmla="*/ 8 h 104"/>
                    <a:gd name="T6" fmla="*/ 22 w 59"/>
                    <a:gd name="T7" fmla="*/ 104 h 104"/>
                    <a:gd name="T8" fmla="*/ 0 w 59"/>
                    <a:gd name="T9" fmla="*/ 97 h 104"/>
                  </a:gdLst>
                  <a:ahLst/>
                  <a:cxnLst>
                    <a:cxn ang="0">
                      <a:pos x="T0" y="T1"/>
                    </a:cxn>
                    <a:cxn ang="0">
                      <a:pos x="T2" y="T3"/>
                    </a:cxn>
                    <a:cxn ang="0">
                      <a:pos x="T4" y="T5"/>
                    </a:cxn>
                    <a:cxn ang="0">
                      <a:pos x="T6" y="T7"/>
                    </a:cxn>
                    <a:cxn ang="0">
                      <a:pos x="T8" y="T9"/>
                    </a:cxn>
                  </a:cxnLst>
                  <a:rect l="0" t="0" r="r" b="b"/>
                  <a:pathLst>
                    <a:path w="59" h="104">
                      <a:moveTo>
                        <a:pt x="0" y="97"/>
                      </a:moveTo>
                      <a:lnTo>
                        <a:pt x="37" y="0"/>
                      </a:lnTo>
                      <a:lnTo>
                        <a:pt x="59" y="8"/>
                      </a:lnTo>
                      <a:lnTo>
                        <a:pt x="22" y="104"/>
                      </a:lnTo>
                      <a:lnTo>
                        <a:pt x="0" y="97"/>
                      </a:lnTo>
                      <a:close/>
                    </a:path>
                  </a:pathLst>
                </a:custGeom>
                <a:solidFill>
                  <a:srgbClr val="79C1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3" name="Freeform 85">
                  <a:extLst>
                    <a:ext uri="{FF2B5EF4-FFF2-40B4-BE49-F238E27FC236}">
                      <a16:creationId xmlns:a16="http://schemas.microsoft.com/office/drawing/2014/main" id="{6B8F4456-EC0B-ACA6-F3A9-D75593D321BE}"/>
                    </a:ext>
                  </a:extLst>
                </p:cNvPr>
                <p:cNvSpPr/>
                <p:nvPr/>
              </p:nvSpPr>
              <p:spPr bwMode="auto">
                <a:xfrm>
                  <a:off x="3444876" y="2782888"/>
                  <a:ext cx="71438" cy="106363"/>
                </a:xfrm>
                <a:custGeom>
                  <a:avLst/>
                  <a:gdLst>
                    <a:gd name="T0" fmla="*/ 0 w 45"/>
                    <a:gd name="T1" fmla="*/ 59 h 67"/>
                    <a:gd name="T2" fmla="*/ 23 w 45"/>
                    <a:gd name="T3" fmla="*/ 0 h 67"/>
                    <a:gd name="T4" fmla="*/ 45 w 45"/>
                    <a:gd name="T5" fmla="*/ 7 h 67"/>
                    <a:gd name="T6" fmla="*/ 23 w 45"/>
                    <a:gd name="T7" fmla="*/ 67 h 67"/>
                    <a:gd name="T8" fmla="*/ 0 w 45"/>
                    <a:gd name="T9" fmla="*/ 59 h 67"/>
                  </a:gdLst>
                  <a:ahLst/>
                  <a:cxnLst>
                    <a:cxn ang="0">
                      <a:pos x="T0" y="T1"/>
                    </a:cxn>
                    <a:cxn ang="0">
                      <a:pos x="T2" y="T3"/>
                    </a:cxn>
                    <a:cxn ang="0">
                      <a:pos x="T4" y="T5"/>
                    </a:cxn>
                    <a:cxn ang="0">
                      <a:pos x="T6" y="T7"/>
                    </a:cxn>
                    <a:cxn ang="0">
                      <a:pos x="T8" y="T9"/>
                    </a:cxn>
                  </a:cxnLst>
                  <a:rect l="0" t="0" r="r" b="b"/>
                  <a:pathLst>
                    <a:path w="45" h="67">
                      <a:moveTo>
                        <a:pt x="0" y="59"/>
                      </a:moveTo>
                      <a:lnTo>
                        <a:pt x="23" y="0"/>
                      </a:lnTo>
                      <a:lnTo>
                        <a:pt x="45" y="7"/>
                      </a:lnTo>
                      <a:lnTo>
                        <a:pt x="23" y="67"/>
                      </a:lnTo>
                      <a:lnTo>
                        <a:pt x="0" y="59"/>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4" name="Freeform 191">
                  <a:extLst>
                    <a:ext uri="{FF2B5EF4-FFF2-40B4-BE49-F238E27FC236}">
                      <a16:creationId xmlns:a16="http://schemas.microsoft.com/office/drawing/2014/main" id="{3BB62A0B-5EF2-8BD7-227E-968DEC27ACE3}"/>
                    </a:ext>
                  </a:extLst>
                </p:cNvPr>
                <p:cNvSpPr/>
                <p:nvPr/>
              </p:nvSpPr>
              <p:spPr bwMode="auto">
                <a:xfrm>
                  <a:off x="4162426" y="3136900"/>
                  <a:ext cx="130175" cy="777875"/>
                </a:xfrm>
                <a:custGeom>
                  <a:avLst/>
                  <a:gdLst>
                    <a:gd name="T0" fmla="*/ 82 w 82"/>
                    <a:gd name="T1" fmla="*/ 490 h 490"/>
                    <a:gd name="T2" fmla="*/ 45 w 82"/>
                    <a:gd name="T3" fmla="*/ 490 h 490"/>
                    <a:gd name="T4" fmla="*/ 0 w 82"/>
                    <a:gd name="T5" fmla="*/ 7 h 490"/>
                    <a:gd name="T6" fmla="*/ 37 w 82"/>
                    <a:gd name="T7" fmla="*/ 0 h 490"/>
                    <a:gd name="T8" fmla="*/ 82 w 82"/>
                    <a:gd name="T9" fmla="*/ 490 h 490"/>
                  </a:gdLst>
                  <a:ahLst/>
                  <a:cxnLst>
                    <a:cxn ang="0">
                      <a:pos x="T0" y="T1"/>
                    </a:cxn>
                    <a:cxn ang="0">
                      <a:pos x="T2" y="T3"/>
                    </a:cxn>
                    <a:cxn ang="0">
                      <a:pos x="T4" y="T5"/>
                    </a:cxn>
                    <a:cxn ang="0">
                      <a:pos x="T6" y="T7"/>
                    </a:cxn>
                    <a:cxn ang="0">
                      <a:pos x="T8" y="T9"/>
                    </a:cxn>
                  </a:cxnLst>
                  <a:rect l="0" t="0" r="r" b="b"/>
                  <a:pathLst>
                    <a:path w="82" h="490">
                      <a:moveTo>
                        <a:pt x="82" y="490"/>
                      </a:moveTo>
                      <a:lnTo>
                        <a:pt x="45" y="490"/>
                      </a:lnTo>
                      <a:lnTo>
                        <a:pt x="0" y="7"/>
                      </a:lnTo>
                      <a:lnTo>
                        <a:pt x="37" y="0"/>
                      </a:lnTo>
                      <a:lnTo>
                        <a:pt x="82" y="49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5" name="Freeform 193">
                  <a:extLst>
                    <a:ext uri="{FF2B5EF4-FFF2-40B4-BE49-F238E27FC236}">
                      <a16:creationId xmlns:a16="http://schemas.microsoft.com/office/drawing/2014/main" id="{BD370286-DE94-1A38-7D7C-846AEA39E22C}"/>
                    </a:ext>
                  </a:extLst>
                </p:cNvPr>
                <p:cNvSpPr/>
                <p:nvPr/>
              </p:nvSpPr>
              <p:spPr bwMode="auto">
                <a:xfrm>
                  <a:off x="4162426" y="3030538"/>
                  <a:ext cx="58738" cy="117475"/>
                </a:xfrm>
                <a:custGeom>
                  <a:avLst/>
                  <a:gdLst>
                    <a:gd name="T0" fmla="*/ 8 w 37"/>
                    <a:gd name="T1" fmla="*/ 0 h 74"/>
                    <a:gd name="T2" fmla="*/ 0 w 37"/>
                    <a:gd name="T3" fmla="*/ 74 h 74"/>
                    <a:gd name="T4" fmla="*/ 37 w 37"/>
                    <a:gd name="T5" fmla="*/ 67 h 74"/>
                    <a:gd name="T6" fmla="*/ 8 w 37"/>
                    <a:gd name="T7" fmla="*/ 0 h 74"/>
                  </a:gdLst>
                  <a:ahLst/>
                  <a:cxnLst>
                    <a:cxn ang="0">
                      <a:pos x="T0" y="T1"/>
                    </a:cxn>
                    <a:cxn ang="0">
                      <a:pos x="T2" y="T3"/>
                    </a:cxn>
                    <a:cxn ang="0">
                      <a:pos x="T4" y="T5"/>
                    </a:cxn>
                    <a:cxn ang="0">
                      <a:pos x="T6" y="T7"/>
                    </a:cxn>
                  </a:cxnLst>
                  <a:rect l="0" t="0" r="r" b="b"/>
                  <a:pathLst>
                    <a:path w="37" h="74">
                      <a:moveTo>
                        <a:pt x="8" y="0"/>
                      </a:moveTo>
                      <a:lnTo>
                        <a:pt x="0" y="74"/>
                      </a:lnTo>
                      <a:lnTo>
                        <a:pt x="37" y="6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sp>
            <p:nvSpPr>
              <p:cNvPr id="318" name="Freeform 192">
                <a:extLst>
                  <a:ext uri="{FF2B5EF4-FFF2-40B4-BE49-F238E27FC236}">
                    <a16:creationId xmlns:a16="http://schemas.microsoft.com/office/drawing/2014/main" id="{47399808-19B7-A9C8-3519-AE06661DE78E}"/>
                  </a:ext>
                </a:extLst>
              </p:cNvPr>
              <p:cNvSpPr/>
              <p:nvPr/>
            </p:nvSpPr>
            <p:spPr bwMode="auto">
              <a:xfrm>
                <a:off x="4233863" y="3868738"/>
                <a:ext cx="58738" cy="46038"/>
              </a:xfrm>
              <a:custGeom>
                <a:avLst/>
                <a:gdLst>
                  <a:gd name="T0" fmla="*/ 37 w 37"/>
                  <a:gd name="T1" fmla="*/ 29 h 29"/>
                  <a:gd name="T2" fmla="*/ 0 w 37"/>
                  <a:gd name="T3" fmla="*/ 29 h 29"/>
                  <a:gd name="T4" fmla="*/ 0 w 37"/>
                  <a:gd name="T5" fmla="*/ 7 h 29"/>
                  <a:gd name="T6" fmla="*/ 37 w 37"/>
                  <a:gd name="T7" fmla="*/ 0 h 29"/>
                  <a:gd name="T8" fmla="*/ 37 w 37"/>
                  <a:gd name="T9" fmla="*/ 29 h 29"/>
                </a:gdLst>
                <a:ahLst/>
                <a:cxnLst>
                  <a:cxn ang="0">
                    <a:pos x="T0" y="T1"/>
                  </a:cxn>
                  <a:cxn ang="0">
                    <a:pos x="T2" y="T3"/>
                  </a:cxn>
                  <a:cxn ang="0">
                    <a:pos x="T4" y="T5"/>
                  </a:cxn>
                  <a:cxn ang="0">
                    <a:pos x="T6" y="T7"/>
                  </a:cxn>
                  <a:cxn ang="0">
                    <a:pos x="T8" y="T9"/>
                  </a:cxn>
                </a:cxnLst>
                <a:rect l="0" t="0" r="r" b="b"/>
                <a:pathLst>
                  <a:path w="37" h="29">
                    <a:moveTo>
                      <a:pt x="37" y="29"/>
                    </a:moveTo>
                    <a:lnTo>
                      <a:pt x="0" y="29"/>
                    </a:lnTo>
                    <a:lnTo>
                      <a:pt x="0" y="7"/>
                    </a:lnTo>
                    <a:lnTo>
                      <a:pt x="37" y="0"/>
                    </a:lnTo>
                    <a:lnTo>
                      <a:pt x="37"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8" name="组合 7">
              <a:extLst>
                <a:ext uri="{FF2B5EF4-FFF2-40B4-BE49-F238E27FC236}">
                  <a16:creationId xmlns:a16="http://schemas.microsoft.com/office/drawing/2014/main" id="{86835817-8E50-1200-0987-FED6C8DE0F4A}"/>
                </a:ext>
              </a:extLst>
            </p:cNvPr>
            <p:cNvGrpSpPr/>
            <p:nvPr/>
          </p:nvGrpSpPr>
          <p:grpSpPr>
            <a:xfrm>
              <a:off x="3457576" y="3608388"/>
              <a:ext cx="635000" cy="636588"/>
              <a:chOff x="3457576" y="3608388"/>
              <a:chExt cx="635000" cy="636588"/>
            </a:xfrm>
          </p:grpSpPr>
          <p:sp>
            <p:nvSpPr>
              <p:cNvPr id="311" name="Oval 5">
                <a:extLst>
                  <a:ext uri="{FF2B5EF4-FFF2-40B4-BE49-F238E27FC236}">
                    <a16:creationId xmlns:a16="http://schemas.microsoft.com/office/drawing/2014/main" id="{CA72FA10-8DE3-5C68-01D3-00DFF624AF51}"/>
                  </a:ext>
                </a:extLst>
              </p:cNvPr>
              <p:cNvSpPr>
                <a:spLocks noChangeArrowheads="1"/>
              </p:cNvSpPr>
              <p:nvPr/>
            </p:nvSpPr>
            <p:spPr bwMode="auto">
              <a:xfrm>
                <a:off x="3457576" y="3608388"/>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2" name="Freeform 6">
                <a:extLst>
                  <a:ext uri="{FF2B5EF4-FFF2-40B4-BE49-F238E27FC236}">
                    <a16:creationId xmlns:a16="http://schemas.microsoft.com/office/drawing/2014/main" id="{31849412-10C7-AD97-2E03-90FCFEF58BF6}"/>
                  </a:ext>
                </a:extLst>
              </p:cNvPr>
              <p:cNvSpPr/>
              <p:nvPr/>
            </p:nvSpPr>
            <p:spPr bwMode="auto">
              <a:xfrm>
                <a:off x="3622676" y="3773488"/>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3" name="Oval 7">
                <a:extLst>
                  <a:ext uri="{FF2B5EF4-FFF2-40B4-BE49-F238E27FC236}">
                    <a16:creationId xmlns:a16="http://schemas.microsoft.com/office/drawing/2014/main" id="{5AD3BDB9-537C-134B-F510-968B17B3B515}"/>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4" name="Oval 8">
                <a:extLst>
                  <a:ext uri="{FF2B5EF4-FFF2-40B4-BE49-F238E27FC236}">
                    <a16:creationId xmlns:a16="http://schemas.microsoft.com/office/drawing/2014/main" id="{73F0C14D-8DDB-5A03-7AA3-66D8C6A77A01}"/>
                  </a:ext>
                </a:extLst>
              </p:cNvPr>
              <p:cNvSpPr>
                <a:spLocks noChangeArrowheads="1"/>
              </p:cNvSpPr>
              <p:nvPr/>
            </p:nvSpPr>
            <p:spPr bwMode="auto">
              <a:xfrm>
                <a:off x="3609976" y="3762375"/>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5" name="Freeform 9">
                <a:extLst>
                  <a:ext uri="{FF2B5EF4-FFF2-40B4-BE49-F238E27FC236}">
                    <a16:creationId xmlns:a16="http://schemas.microsoft.com/office/drawing/2014/main" id="{C1B20D65-E8B2-3826-64A3-DC4A83A862EC}"/>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6" name="Freeform 10">
                <a:extLst>
                  <a:ext uri="{FF2B5EF4-FFF2-40B4-BE49-F238E27FC236}">
                    <a16:creationId xmlns:a16="http://schemas.microsoft.com/office/drawing/2014/main" id="{50372B00-A69C-7327-9D0B-BF4DFB086047}"/>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9" name="组合 8">
              <a:extLst>
                <a:ext uri="{FF2B5EF4-FFF2-40B4-BE49-F238E27FC236}">
                  <a16:creationId xmlns:a16="http://schemas.microsoft.com/office/drawing/2014/main" id="{7DE4310E-6AAA-F0FB-E2AE-B9095A8AB44F}"/>
                </a:ext>
              </a:extLst>
            </p:cNvPr>
            <p:cNvGrpSpPr/>
            <p:nvPr/>
          </p:nvGrpSpPr>
          <p:grpSpPr>
            <a:xfrm>
              <a:off x="601663" y="3514725"/>
              <a:ext cx="1185863" cy="1722438"/>
              <a:chOff x="601663" y="3514725"/>
              <a:chExt cx="1185863" cy="1722438"/>
            </a:xfrm>
          </p:grpSpPr>
          <p:sp>
            <p:nvSpPr>
              <p:cNvPr id="303" name="Freeform 11">
                <a:extLst>
                  <a:ext uri="{FF2B5EF4-FFF2-40B4-BE49-F238E27FC236}">
                    <a16:creationId xmlns:a16="http://schemas.microsoft.com/office/drawing/2014/main" id="{23638D48-A7C2-740C-CEB8-ABF21EB27610}"/>
                  </a:ext>
                </a:extLst>
              </p:cNvPr>
              <p:cNvSpPr/>
              <p:nvPr/>
            </p:nvSpPr>
            <p:spPr bwMode="auto">
              <a:xfrm>
                <a:off x="1271588" y="3597275"/>
                <a:ext cx="515938" cy="482600"/>
              </a:xfrm>
              <a:custGeom>
                <a:avLst/>
                <a:gdLst>
                  <a:gd name="T0" fmla="*/ 3 w 44"/>
                  <a:gd name="T1" fmla="*/ 29 h 41"/>
                  <a:gd name="T2" fmla="*/ 1 w 44"/>
                  <a:gd name="T3" fmla="*/ 26 h 41"/>
                  <a:gd name="T4" fmla="*/ 1 w 44"/>
                  <a:gd name="T5" fmla="*/ 22 h 41"/>
                  <a:gd name="T6" fmla="*/ 13 w 44"/>
                  <a:gd name="T7" fmla="*/ 0 h 41"/>
                  <a:gd name="T8" fmla="*/ 44 w 44"/>
                  <a:gd name="T9" fmla="*/ 17 h 41"/>
                  <a:gd name="T10" fmla="*/ 33 w 44"/>
                  <a:gd name="T11" fmla="*/ 39 h 41"/>
                  <a:gd name="T12" fmla="*/ 30 w 44"/>
                  <a:gd name="T13" fmla="*/ 41 h 41"/>
                  <a:gd name="T14" fmla="*/ 26 w 44"/>
                  <a:gd name="T15" fmla="*/ 41 h 41"/>
                  <a:gd name="T16" fmla="*/ 3 w 44"/>
                  <a:gd name="T1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1">
                    <a:moveTo>
                      <a:pt x="3" y="29"/>
                    </a:moveTo>
                    <a:cubicBezTo>
                      <a:pt x="2" y="28"/>
                      <a:pt x="1" y="27"/>
                      <a:pt x="1" y="26"/>
                    </a:cubicBezTo>
                    <a:cubicBezTo>
                      <a:pt x="0" y="25"/>
                      <a:pt x="1" y="23"/>
                      <a:pt x="1" y="22"/>
                    </a:cubicBezTo>
                    <a:cubicBezTo>
                      <a:pt x="13" y="0"/>
                      <a:pt x="13" y="0"/>
                      <a:pt x="13" y="0"/>
                    </a:cubicBezTo>
                    <a:cubicBezTo>
                      <a:pt x="44" y="17"/>
                      <a:pt x="44" y="17"/>
                      <a:pt x="44" y="17"/>
                    </a:cubicBezTo>
                    <a:cubicBezTo>
                      <a:pt x="33" y="39"/>
                      <a:pt x="33" y="39"/>
                      <a:pt x="33" y="39"/>
                    </a:cubicBezTo>
                    <a:cubicBezTo>
                      <a:pt x="33" y="40"/>
                      <a:pt x="31" y="41"/>
                      <a:pt x="30" y="41"/>
                    </a:cubicBezTo>
                    <a:cubicBezTo>
                      <a:pt x="29" y="41"/>
                      <a:pt x="27" y="41"/>
                      <a:pt x="26" y="41"/>
                    </a:cubicBezTo>
                    <a:lnTo>
                      <a:pt x="3"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4" name="Freeform 12">
                <a:extLst>
                  <a:ext uri="{FF2B5EF4-FFF2-40B4-BE49-F238E27FC236}">
                    <a16:creationId xmlns:a16="http://schemas.microsoft.com/office/drawing/2014/main" id="{73B1C3E0-2A79-859E-38C9-1A412C5267C7}"/>
                  </a:ext>
                </a:extLst>
              </p:cNvPr>
              <p:cNvSpPr/>
              <p:nvPr/>
            </p:nvSpPr>
            <p:spPr bwMode="auto">
              <a:xfrm>
                <a:off x="1235076" y="3927475"/>
                <a:ext cx="341313" cy="317500"/>
              </a:xfrm>
              <a:custGeom>
                <a:avLst/>
                <a:gdLst>
                  <a:gd name="T0" fmla="*/ 0 w 215"/>
                  <a:gd name="T1" fmla="*/ 119 h 200"/>
                  <a:gd name="T2" fmla="*/ 67 w 215"/>
                  <a:gd name="T3" fmla="*/ 0 h 200"/>
                  <a:gd name="T4" fmla="*/ 215 w 215"/>
                  <a:gd name="T5" fmla="*/ 74 h 200"/>
                  <a:gd name="T6" fmla="*/ 149 w 215"/>
                  <a:gd name="T7" fmla="*/ 200 h 200"/>
                  <a:gd name="T8" fmla="*/ 0 w 215"/>
                  <a:gd name="T9" fmla="*/ 119 h 200"/>
                </a:gdLst>
                <a:ahLst/>
                <a:cxnLst>
                  <a:cxn ang="0">
                    <a:pos x="T0" y="T1"/>
                  </a:cxn>
                  <a:cxn ang="0">
                    <a:pos x="T2" y="T3"/>
                  </a:cxn>
                  <a:cxn ang="0">
                    <a:pos x="T4" y="T5"/>
                  </a:cxn>
                  <a:cxn ang="0">
                    <a:pos x="T6" y="T7"/>
                  </a:cxn>
                  <a:cxn ang="0">
                    <a:pos x="T8" y="T9"/>
                  </a:cxn>
                </a:cxnLst>
                <a:rect l="0" t="0" r="r" b="b"/>
                <a:pathLst>
                  <a:path w="215" h="200">
                    <a:moveTo>
                      <a:pt x="0" y="119"/>
                    </a:moveTo>
                    <a:lnTo>
                      <a:pt x="67" y="0"/>
                    </a:lnTo>
                    <a:lnTo>
                      <a:pt x="215" y="74"/>
                    </a:lnTo>
                    <a:lnTo>
                      <a:pt x="149" y="200"/>
                    </a:lnTo>
                    <a:lnTo>
                      <a:pt x="0"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5" name="Freeform 13">
                <a:extLst>
                  <a:ext uri="{FF2B5EF4-FFF2-40B4-BE49-F238E27FC236}">
                    <a16:creationId xmlns:a16="http://schemas.microsoft.com/office/drawing/2014/main" id="{2521FD8F-0060-F639-11AC-D8916998EA42}"/>
                  </a:ext>
                </a:extLst>
              </p:cNvPr>
              <p:cNvSpPr/>
              <p:nvPr/>
            </p:nvSpPr>
            <p:spPr bwMode="auto">
              <a:xfrm>
                <a:off x="1212851" y="4010025"/>
                <a:ext cx="339725" cy="234950"/>
              </a:xfrm>
              <a:custGeom>
                <a:avLst/>
                <a:gdLst>
                  <a:gd name="T0" fmla="*/ 0 w 214"/>
                  <a:gd name="T1" fmla="*/ 52 h 148"/>
                  <a:gd name="T2" fmla="*/ 29 w 214"/>
                  <a:gd name="T3" fmla="*/ 0 h 148"/>
                  <a:gd name="T4" fmla="*/ 214 w 214"/>
                  <a:gd name="T5" fmla="*/ 96 h 148"/>
                  <a:gd name="T6" fmla="*/ 185 w 214"/>
                  <a:gd name="T7" fmla="*/ 148 h 148"/>
                  <a:gd name="T8" fmla="*/ 0 w 214"/>
                  <a:gd name="T9" fmla="*/ 52 h 148"/>
                </a:gdLst>
                <a:ahLst/>
                <a:cxnLst>
                  <a:cxn ang="0">
                    <a:pos x="T0" y="T1"/>
                  </a:cxn>
                  <a:cxn ang="0">
                    <a:pos x="T2" y="T3"/>
                  </a:cxn>
                  <a:cxn ang="0">
                    <a:pos x="T4" y="T5"/>
                  </a:cxn>
                  <a:cxn ang="0">
                    <a:pos x="T6" y="T7"/>
                  </a:cxn>
                  <a:cxn ang="0">
                    <a:pos x="T8" y="T9"/>
                  </a:cxn>
                </a:cxnLst>
                <a:rect l="0" t="0" r="r" b="b"/>
                <a:pathLst>
                  <a:path w="214" h="148">
                    <a:moveTo>
                      <a:pt x="0" y="52"/>
                    </a:moveTo>
                    <a:lnTo>
                      <a:pt x="29" y="0"/>
                    </a:lnTo>
                    <a:lnTo>
                      <a:pt x="214" y="96"/>
                    </a:lnTo>
                    <a:lnTo>
                      <a:pt x="185" y="148"/>
                    </a:lnTo>
                    <a:lnTo>
                      <a:pt x="0" y="5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6" name="Freeform 14">
                <a:extLst>
                  <a:ext uri="{FF2B5EF4-FFF2-40B4-BE49-F238E27FC236}">
                    <a16:creationId xmlns:a16="http://schemas.microsoft.com/office/drawing/2014/main" id="{0A59BEF7-0169-EF34-FEFB-A936BDDF38BC}"/>
                  </a:ext>
                </a:extLst>
              </p:cNvPr>
              <p:cNvSpPr/>
              <p:nvPr/>
            </p:nvSpPr>
            <p:spPr bwMode="auto">
              <a:xfrm>
                <a:off x="601663" y="4068763"/>
                <a:ext cx="939800" cy="1168400"/>
              </a:xfrm>
              <a:custGeom>
                <a:avLst/>
                <a:gdLst>
                  <a:gd name="T0" fmla="*/ 274 w 592"/>
                  <a:gd name="T1" fmla="*/ 736 h 736"/>
                  <a:gd name="T2" fmla="*/ 592 w 592"/>
                  <a:gd name="T3" fmla="*/ 111 h 736"/>
                  <a:gd name="T4" fmla="*/ 370 w 592"/>
                  <a:gd name="T5" fmla="*/ 0 h 736"/>
                  <a:gd name="T6" fmla="*/ 0 w 592"/>
                  <a:gd name="T7" fmla="*/ 713 h 736"/>
                  <a:gd name="T8" fmla="*/ 274 w 592"/>
                  <a:gd name="T9" fmla="*/ 736 h 736"/>
                </a:gdLst>
                <a:ahLst/>
                <a:cxnLst>
                  <a:cxn ang="0">
                    <a:pos x="T0" y="T1"/>
                  </a:cxn>
                  <a:cxn ang="0">
                    <a:pos x="T2" y="T3"/>
                  </a:cxn>
                  <a:cxn ang="0">
                    <a:pos x="T4" y="T5"/>
                  </a:cxn>
                  <a:cxn ang="0">
                    <a:pos x="T6" y="T7"/>
                  </a:cxn>
                  <a:cxn ang="0">
                    <a:pos x="T8" y="T9"/>
                  </a:cxn>
                </a:cxnLst>
                <a:rect l="0" t="0" r="r" b="b"/>
                <a:pathLst>
                  <a:path w="592" h="736">
                    <a:moveTo>
                      <a:pt x="274" y="736"/>
                    </a:moveTo>
                    <a:lnTo>
                      <a:pt x="592" y="111"/>
                    </a:lnTo>
                    <a:lnTo>
                      <a:pt x="370" y="0"/>
                    </a:lnTo>
                    <a:lnTo>
                      <a:pt x="0" y="713"/>
                    </a:lnTo>
                    <a:lnTo>
                      <a:pt x="274" y="736"/>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7" name="Freeform 15">
                <a:extLst>
                  <a:ext uri="{FF2B5EF4-FFF2-40B4-BE49-F238E27FC236}">
                    <a16:creationId xmlns:a16="http://schemas.microsoft.com/office/drawing/2014/main" id="{29ACF597-2992-76E8-8D6E-D41F047371E9}"/>
                  </a:ext>
                </a:extLst>
              </p:cNvPr>
              <p:cNvSpPr/>
              <p:nvPr/>
            </p:nvSpPr>
            <p:spPr bwMode="auto">
              <a:xfrm>
                <a:off x="1189038" y="4151313"/>
                <a:ext cx="58738" cy="58738"/>
              </a:xfrm>
              <a:custGeom>
                <a:avLst/>
                <a:gdLst>
                  <a:gd name="T0" fmla="*/ 1 w 5"/>
                  <a:gd name="T1" fmla="*/ 4 h 5"/>
                  <a:gd name="T2" fmla="*/ 0 w 5"/>
                  <a:gd name="T3" fmla="*/ 1 h 5"/>
                  <a:gd name="T4" fmla="*/ 3 w 5"/>
                  <a:gd name="T5" fmla="*/ 1 h 5"/>
                  <a:gd name="T6" fmla="*/ 4 w 5"/>
                  <a:gd name="T7" fmla="*/ 3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0" y="4"/>
                      <a:pt x="0" y="3"/>
                      <a:pt x="0" y="1"/>
                    </a:cubicBezTo>
                    <a:cubicBezTo>
                      <a:pt x="1" y="0"/>
                      <a:pt x="2" y="0"/>
                      <a:pt x="3" y="1"/>
                    </a:cubicBezTo>
                    <a:cubicBezTo>
                      <a:pt x="4" y="1"/>
                      <a:pt x="5" y="2"/>
                      <a:pt x="4" y="3"/>
                    </a:cubicBezTo>
                    <a:cubicBezTo>
                      <a:pt x="4" y="5"/>
                      <a:pt x="2" y="5"/>
                      <a:pt x="1" y="4"/>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8" name="Freeform 16">
                <a:extLst>
                  <a:ext uri="{FF2B5EF4-FFF2-40B4-BE49-F238E27FC236}">
                    <a16:creationId xmlns:a16="http://schemas.microsoft.com/office/drawing/2014/main" id="{474F7E60-44F0-82A8-2129-BCF90E32689C}"/>
                  </a:ext>
                </a:extLst>
              </p:cNvPr>
              <p:cNvSpPr/>
              <p:nvPr/>
            </p:nvSpPr>
            <p:spPr bwMode="auto">
              <a:xfrm>
                <a:off x="1141413" y="4233863"/>
                <a:ext cx="58738" cy="58738"/>
              </a:xfrm>
              <a:custGeom>
                <a:avLst/>
                <a:gdLst>
                  <a:gd name="T0" fmla="*/ 1 w 5"/>
                  <a:gd name="T1" fmla="*/ 5 h 5"/>
                  <a:gd name="T2" fmla="*/ 1 w 5"/>
                  <a:gd name="T3" fmla="*/ 2 h 5"/>
                  <a:gd name="T4" fmla="*/ 3 w 5"/>
                  <a:gd name="T5" fmla="*/ 1 h 5"/>
                  <a:gd name="T6" fmla="*/ 4 w 5"/>
                  <a:gd name="T7" fmla="*/ 4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0" y="4"/>
                      <a:pt x="0" y="3"/>
                      <a:pt x="1" y="2"/>
                    </a:cubicBezTo>
                    <a:cubicBezTo>
                      <a:pt x="1" y="0"/>
                      <a:pt x="2" y="0"/>
                      <a:pt x="3" y="1"/>
                    </a:cubicBezTo>
                    <a:cubicBezTo>
                      <a:pt x="5" y="1"/>
                      <a:pt x="5" y="3"/>
                      <a:pt x="4" y="4"/>
                    </a:cubicBezTo>
                    <a:cubicBezTo>
                      <a:pt x="4" y="5"/>
                      <a:pt x="3" y="5"/>
                      <a:pt x="1" y="5"/>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9" name="Freeform 17">
                <a:extLst>
                  <a:ext uri="{FF2B5EF4-FFF2-40B4-BE49-F238E27FC236}">
                    <a16:creationId xmlns:a16="http://schemas.microsoft.com/office/drawing/2014/main" id="{E02A0990-CB60-3EBD-2EAD-DB905C2D41D8}"/>
                  </a:ext>
                </a:extLst>
              </p:cNvPr>
              <p:cNvSpPr/>
              <p:nvPr/>
            </p:nvSpPr>
            <p:spPr bwMode="auto">
              <a:xfrm>
                <a:off x="1200151" y="3514725"/>
                <a:ext cx="165100" cy="234950"/>
              </a:xfrm>
              <a:custGeom>
                <a:avLst/>
                <a:gdLst>
                  <a:gd name="T0" fmla="*/ 1 w 14"/>
                  <a:gd name="T1" fmla="*/ 14 h 20"/>
                  <a:gd name="T2" fmla="*/ 6 w 14"/>
                  <a:gd name="T3" fmla="*/ 3 h 20"/>
                  <a:gd name="T4" fmla="*/ 11 w 14"/>
                  <a:gd name="T5" fmla="*/ 1 h 20"/>
                  <a:gd name="T6" fmla="*/ 13 w 14"/>
                  <a:gd name="T7" fmla="*/ 7 h 20"/>
                  <a:gd name="T8" fmla="*/ 7 w 14"/>
                  <a:gd name="T9" fmla="*/ 17 h 20"/>
                  <a:gd name="T10" fmla="*/ 2 w 14"/>
                  <a:gd name="T11" fmla="*/ 19 h 20"/>
                  <a:gd name="T12" fmla="*/ 1 w 14"/>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1" y="14"/>
                    </a:moveTo>
                    <a:cubicBezTo>
                      <a:pt x="6" y="3"/>
                      <a:pt x="6" y="3"/>
                      <a:pt x="6" y="3"/>
                    </a:cubicBezTo>
                    <a:cubicBezTo>
                      <a:pt x="7" y="1"/>
                      <a:pt x="9" y="0"/>
                      <a:pt x="11" y="1"/>
                    </a:cubicBezTo>
                    <a:cubicBezTo>
                      <a:pt x="13" y="2"/>
                      <a:pt x="14" y="5"/>
                      <a:pt x="13" y="7"/>
                    </a:cubicBezTo>
                    <a:cubicBezTo>
                      <a:pt x="7" y="17"/>
                      <a:pt x="7" y="17"/>
                      <a:pt x="7" y="17"/>
                    </a:cubicBezTo>
                    <a:cubicBezTo>
                      <a:pt x="6" y="19"/>
                      <a:pt x="4" y="20"/>
                      <a:pt x="2" y="19"/>
                    </a:cubicBezTo>
                    <a:cubicBezTo>
                      <a:pt x="0" y="18"/>
                      <a:pt x="0" y="15"/>
                      <a:pt x="1"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0" name="Freeform 18">
                <a:extLst>
                  <a:ext uri="{FF2B5EF4-FFF2-40B4-BE49-F238E27FC236}">
                    <a16:creationId xmlns:a16="http://schemas.microsoft.com/office/drawing/2014/main" id="{D1246950-BB9B-8B41-DCA0-FEDEE94B11DE}"/>
                  </a:ext>
                </a:extLst>
              </p:cNvPr>
              <p:cNvSpPr/>
              <p:nvPr/>
            </p:nvSpPr>
            <p:spPr bwMode="auto">
              <a:xfrm>
                <a:off x="1200151" y="3643313"/>
                <a:ext cx="165100" cy="295275"/>
              </a:xfrm>
              <a:custGeom>
                <a:avLst/>
                <a:gdLst>
                  <a:gd name="T0" fmla="*/ 6 w 14"/>
                  <a:gd name="T1" fmla="*/ 22 h 25"/>
                  <a:gd name="T2" fmla="*/ 0 w 14"/>
                  <a:gd name="T3" fmla="*/ 5 h 25"/>
                  <a:gd name="T4" fmla="*/ 3 w 14"/>
                  <a:gd name="T5" fmla="*/ 0 h 25"/>
                  <a:gd name="T6" fmla="*/ 8 w 14"/>
                  <a:gd name="T7" fmla="*/ 3 h 25"/>
                  <a:gd name="T8" fmla="*/ 13 w 14"/>
                  <a:gd name="T9" fmla="*/ 19 h 25"/>
                  <a:gd name="T10" fmla="*/ 10 w 14"/>
                  <a:gd name="T11" fmla="*/ 24 h 25"/>
                  <a:gd name="T12" fmla="*/ 6 w 14"/>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6" y="22"/>
                    </a:moveTo>
                    <a:cubicBezTo>
                      <a:pt x="0" y="5"/>
                      <a:pt x="0" y="5"/>
                      <a:pt x="0" y="5"/>
                    </a:cubicBezTo>
                    <a:cubicBezTo>
                      <a:pt x="0" y="3"/>
                      <a:pt x="1" y="1"/>
                      <a:pt x="3" y="0"/>
                    </a:cubicBezTo>
                    <a:cubicBezTo>
                      <a:pt x="5" y="0"/>
                      <a:pt x="7" y="1"/>
                      <a:pt x="8" y="3"/>
                    </a:cubicBezTo>
                    <a:cubicBezTo>
                      <a:pt x="13" y="19"/>
                      <a:pt x="13" y="19"/>
                      <a:pt x="13" y="19"/>
                    </a:cubicBezTo>
                    <a:cubicBezTo>
                      <a:pt x="14" y="21"/>
                      <a:pt x="12" y="23"/>
                      <a:pt x="10" y="24"/>
                    </a:cubicBezTo>
                    <a:cubicBezTo>
                      <a:pt x="8" y="25"/>
                      <a:pt x="6" y="24"/>
                      <a:pt x="6"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1" name="组合 10">
              <a:extLst>
                <a:ext uri="{FF2B5EF4-FFF2-40B4-BE49-F238E27FC236}">
                  <a16:creationId xmlns:a16="http://schemas.microsoft.com/office/drawing/2014/main" id="{06CF388C-224A-87C9-D5D5-40785650E115}"/>
                </a:ext>
              </a:extLst>
            </p:cNvPr>
            <p:cNvGrpSpPr/>
            <p:nvPr/>
          </p:nvGrpSpPr>
          <p:grpSpPr>
            <a:xfrm>
              <a:off x="1741488" y="1177925"/>
              <a:ext cx="1233488" cy="1604963"/>
              <a:chOff x="1741488" y="1177925"/>
              <a:chExt cx="1233488" cy="1604963"/>
            </a:xfrm>
          </p:grpSpPr>
          <p:sp>
            <p:nvSpPr>
              <p:cNvPr id="272" name="Freeform 19">
                <a:extLst>
                  <a:ext uri="{FF2B5EF4-FFF2-40B4-BE49-F238E27FC236}">
                    <a16:creationId xmlns:a16="http://schemas.microsoft.com/office/drawing/2014/main" id="{B5635AB5-0182-A34C-022C-D10EB61ED621}"/>
                  </a:ext>
                </a:extLst>
              </p:cNvPr>
              <p:cNvSpPr/>
              <p:nvPr/>
            </p:nvSpPr>
            <p:spPr bwMode="auto">
              <a:xfrm>
                <a:off x="1741488" y="1177925"/>
                <a:ext cx="1233488" cy="1604963"/>
              </a:xfrm>
              <a:custGeom>
                <a:avLst/>
                <a:gdLst>
                  <a:gd name="T0" fmla="*/ 696 w 777"/>
                  <a:gd name="T1" fmla="*/ 1011 h 1011"/>
                  <a:gd name="T2" fmla="*/ 0 w 777"/>
                  <a:gd name="T3" fmla="*/ 952 h 1011"/>
                  <a:gd name="T4" fmla="*/ 81 w 777"/>
                  <a:gd name="T5" fmla="*/ 0 h 1011"/>
                  <a:gd name="T6" fmla="*/ 777 w 777"/>
                  <a:gd name="T7" fmla="*/ 60 h 1011"/>
                  <a:gd name="T8" fmla="*/ 696 w 777"/>
                  <a:gd name="T9" fmla="*/ 1011 h 1011"/>
                </a:gdLst>
                <a:ahLst/>
                <a:cxnLst>
                  <a:cxn ang="0">
                    <a:pos x="T0" y="T1"/>
                  </a:cxn>
                  <a:cxn ang="0">
                    <a:pos x="T2" y="T3"/>
                  </a:cxn>
                  <a:cxn ang="0">
                    <a:pos x="T4" y="T5"/>
                  </a:cxn>
                  <a:cxn ang="0">
                    <a:pos x="T6" y="T7"/>
                  </a:cxn>
                  <a:cxn ang="0">
                    <a:pos x="T8" y="T9"/>
                  </a:cxn>
                </a:cxnLst>
                <a:rect l="0" t="0" r="r" b="b"/>
                <a:pathLst>
                  <a:path w="777" h="1011">
                    <a:moveTo>
                      <a:pt x="696" y="1011"/>
                    </a:moveTo>
                    <a:lnTo>
                      <a:pt x="0" y="952"/>
                    </a:lnTo>
                    <a:lnTo>
                      <a:pt x="81" y="0"/>
                    </a:lnTo>
                    <a:lnTo>
                      <a:pt x="777" y="60"/>
                    </a:lnTo>
                    <a:lnTo>
                      <a:pt x="696" y="10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3" name="Freeform 20">
                <a:extLst>
                  <a:ext uri="{FF2B5EF4-FFF2-40B4-BE49-F238E27FC236}">
                    <a16:creationId xmlns:a16="http://schemas.microsoft.com/office/drawing/2014/main" id="{6AB33527-64B4-CBB7-4470-47190B3D26DB}"/>
                  </a:ext>
                </a:extLst>
              </p:cNvPr>
              <p:cNvSpPr/>
              <p:nvPr/>
            </p:nvSpPr>
            <p:spPr bwMode="auto">
              <a:xfrm>
                <a:off x="2000251" y="1579563"/>
                <a:ext cx="328613" cy="212725"/>
              </a:xfrm>
              <a:custGeom>
                <a:avLst/>
                <a:gdLst>
                  <a:gd name="T0" fmla="*/ 200 w 207"/>
                  <a:gd name="T1" fmla="*/ 134 h 134"/>
                  <a:gd name="T2" fmla="*/ 0 w 207"/>
                  <a:gd name="T3" fmla="*/ 119 h 134"/>
                  <a:gd name="T4" fmla="*/ 15 w 207"/>
                  <a:gd name="T5" fmla="*/ 0 h 134"/>
                  <a:gd name="T6" fmla="*/ 207 w 207"/>
                  <a:gd name="T7" fmla="*/ 15 h 134"/>
                  <a:gd name="T8" fmla="*/ 200 w 207"/>
                  <a:gd name="T9" fmla="*/ 134 h 134"/>
                </a:gdLst>
                <a:ahLst/>
                <a:cxnLst>
                  <a:cxn ang="0">
                    <a:pos x="T0" y="T1"/>
                  </a:cxn>
                  <a:cxn ang="0">
                    <a:pos x="T2" y="T3"/>
                  </a:cxn>
                  <a:cxn ang="0">
                    <a:pos x="T4" y="T5"/>
                  </a:cxn>
                  <a:cxn ang="0">
                    <a:pos x="T6" y="T7"/>
                  </a:cxn>
                  <a:cxn ang="0">
                    <a:pos x="T8" y="T9"/>
                  </a:cxn>
                </a:cxnLst>
                <a:rect l="0" t="0" r="r" b="b"/>
                <a:pathLst>
                  <a:path w="207" h="134">
                    <a:moveTo>
                      <a:pt x="200" y="134"/>
                    </a:moveTo>
                    <a:lnTo>
                      <a:pt x="0" y="119"/>
                    </a:lnTo>
                    <a:lnTo>
                      <a:pt x="15" y="0"/>
                    </a:lnTo>
                    <a:lnTo>
                      <a:pt x="207" y="15"/>
                    </a:lnTo>
                    <a:lnTo>
                      <a:pt x="200" y="134"/>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4" name="Line 21">
                <a:extLst>
                  <a:ext uri="{FF2B5EF4-FFF2-40B4-BE49-F238E27FC236}">
                    <a16:creationId xmlns:a16="http://schemas.microsoft.com/office/drawing/2014/main" id="{F817A87D-ED26-3BC5-5960-91AF342E0E8A}"/>
                  </a:ext>
                </a:extLst>
              </p:cNvPr>
              <p:cNvSpPr>
                <a:spLocks noChangeShapeType="1"/>
              </p:cNvSpPr>
              <p:nvPr/>
            </p:nvSpPr>
            <p:spPr bwMode="auto">
              <a:xfrm>
                <a:off x="2024063" y="1579563"/>
                <a:ext cx="293688" cy="212725"/>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5" name="Line 22">
                <a:extLst>
                  <a:ext uri="{FF2B5EF4-FFF2-40B4-BE49-F238E27FC236}">
                    <a16:creationId xmlns:a16="http://schemas.microsoft.com/office/drawing/2014/main" id="{151765DA-8FBF-CE00-56EE-6D9EC578B028}"/>
                  </a:ext>
                </a:extLst>
              </p:cNvPr>
              <p:cNvSpPr>
                <a:spLocks noChangeShapeType="1"/>
              </p:cNvSpPr>
              <p:nvPr/>
            </p:nvSpPr>
            <p:spPr bwMode="auto">
              <a:xfrm flipV="1">
                <a:off x="2000251" y="1603375"/>
                <a:ext cx="328613"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6" name="Freeform 23">
                <a:extLst>
                  <a:ext uri="{FF2B5EF4-FFF2-40B4-BE49-F238E27FC236}">
                    <a16:creationId xmlns:a16="http://schemas.microsoft.com/office/drawing/2014/main" id="{B328B5F3-4D3C-E8EA-2768-E1EECC0704B6}"/>
                  </a:ext>
                </a:extLst>
              </p:cNvPr>
              <p:cNvSpPr/>
              <p:nvPr/>
            </p:nvSpPr>
            <p:spPr bwMode="auto">
              <a:xfrm>
                <a:off x="2422526" y="1614488"/>
                <a:ext cx="330200" cy="212725"/>
              </a:xfrm>
              <a:custGeom>
                <a:avLst/>
                <a:gdLst>
                  <a:gd name="T0" fmla="*/ 200 w 208"/>
                  <a:gd name="T1" fmla="*/ 134 h 134"/>
                  <a:gd name="T2" fmla="*/ 0 w 208"/>
                  <a:gd name="T3" fmla="*/ 119 h 134"/>
                  <a:gd name="T4" fmla="*/ 8 w 208"/>
                  <a:gd name="T5" fmla="*/ 0 h 134"/>
                  <a:gd name="T6" fmla="*/ 208 w 208"/>
                  <a:gd name="T7" fmla="*/ 15 h 134"/>
                  <a:gd name="T8" fmla="*/ 200 w 208"/>
                  <a:gd name="T9" fmla="*/ 134 h 134"/>
                </a:gdLst>
                <a:ahLst/>
                <a:cxnLst>
                  <a:cxn ang="0">
                    <a:pos x="T0" y="T1"/>
                  </a:cxn>
                  <a:cxn ang="0">
                    <a:pos x="T2" y="T3"/>
                  </a:cxn>
                  <a:cxn ang="0">
                    <a:pos x="T4" y="T5"/>
                  </a:cxn>
                  <a:cxn ang="0">
                    <a:pos x="T6" y="T7"/>
                  </a:cxn>
                  <a:cxn ang="0">
                    <a:pos x="T8" y="T9"/>
                  </a:cxn>
                </a:cxnLst>
                <a:rect l="0" t="0" r="r" b="b"/>
                <a:pathLst>
                  <a:path w="208" h="134">
                    <a:moveTo>
                      <a:pt x="200" y="134"/>
                    </a:moveTo>
                    <a:lnTo>
                      <a:pt x="0" y="119"/>
                    </a:lnTo>
                    <a:lnTo>
                      <a:pt x="8" y="0"/>
                    </a:lnTo>
                    <a:lnTo>
                      <a:pt x="208" y="15"/>
                    </a:lnTo>
                    <a:lnTo>
                      <a:pt x="200" y="134"/>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7" name="Line 24">
                <a:extLst>
                  <a:ext uri="{FF2B5EF4-FFF2-40B4-BE49-F238E27FC236}">
                    <a16:creationId xmlns:a16="http://schemas.microsoft.com/office/drawing/2014/main" id="{EA1AEC38-97E0-F11D-C014-6B64A6ED3A76}"/>
                  </a:ext>
                </a:extLst>
              </p:cNvPr>
              <p:cNvSpPr>
                <a:spLocks noChangeShapeType="1"/>
              </p:cNvSpPr>
              <p:nvPr/>
            </p:nvSpPr>
            <p:spPr bwMode="auto">
              <a:xfrm>
                <a:off x="2435226" y="1614488"/>
                <a:ext cx="304800" cy="212725"/>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8" name="Line 25">
                <a:extLst>
                  <a:ext uri="{FF2B5EF4-FFF2-40B4-BE49-F238E27FC236}">
                    <a16:creationId xmlns:a16="http://schemas.microsoft.com/office/drawing/2014/main" id="{37CCB2A7-17C0-5DC6-816E-6A423D54255F}"/>
                  </a:ext>
                </a:extLst>
              </p:cNvPr>
              <p:cNvSpPr>
                <a:spLocks noChangeShapeType="1"/>
              </p:cNvSpPr>
              <p:nvPr/>
            </p:nvSpPr>
            <p:spPr bwMode="auto">
              <a:xfrm flipV="1">
                <a:off x="2422526" y="1638300"/>
                <a:ext cx="330200"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9" name="Freeform 26">
                <a:extLst>
                  <a:ext uri="{FF2B5EF4-FFF2-40B4-BE49-F238E27FC236}">
                    <a16:creationId xmlns:a16="http://schemas.microsoft.com/office/drawing/2014/main" id="{C3B0735F-6166-9CF1-EE58-38A8BD3BBCD2}"/>
                  </a:ext>
                </a:extLst>
              </p:cNvPr>
              <p:cNvSpPr/>
              <p:nvPr/>
            </p:nvSpPr>
            <p:spPr bwMode="auto">
              <a:xfrm>
                <a:off x="1952626" y="2109788"/>
                <a:ext cx="328613" cy="212725"/>
              </a:xfrm>
              <a:custGeom>
                <a:avLst/>
                <a:gdLst>
                  <a:gd name="T0" fmla="*/ 200 w 207"/>
                  <a:gd name="T1" fmla="*/ 134 h 134"/>
                  <a:gd name="T2" fmla="*/ 0 w 207"/>
                  <a:gd name="T3" fmla="*/ 119 h 134"/>
                  <a:gd name="T4" fmla="*/ 15 w 207"/>
                  <a:gd name="T5" fmla="*/ 0 h 134"/>
                  <a:gd name="T6" fmla="*/ 207 w 207"/>
                  <a:gd name="T7" fmla="*/ 15 h 134"/>
                  <a:gd name="T8" fmla="*/ 200 w 207"/>
                  <a:gd name="T9" fmla="*/ 134 h 134"/>
                </a:gdLst>
                <a:ahLst/>
                <a:cxnLst>
                  <a:cxn ang="0">
                    <a:pos x="T0" y="T1"/>
                  </a:cxn>
                  <a:cxn ang="0">
                    <a:pos x="T2" y="T3"/>
                  </a:cxn>
                  <a:cxn ang="0">
                    <a:pos x="T4" y="T5"/>
                  </a:cxn>
                  <a:cxn ang="0">
                    <a:pos x="T6" y="T7"/>
                  </a:cxn>
                  <a:cxn ang="0">
                    <a:pos x="T8" y="T9"/>
                  </a:cxn>
                </a:cxnLst>
                <a:rect l="0" t="0" r="r" b="b"/>
                <a:pathLst>
                  <a:path w="207" h="134">
                    <a:moveTo>
                      <a:pt x="200" y="134"/>
                    </a:moveTo>
                    <a:lnTo>
                      <a:pt x="0" y="119"/>
                    </a:lnTo>
                    <a:lnTo>
                      <a:pt x="15" y="0"/>
                    </a:lnTo>
                    <a:lnTo>
                      <a:pt x="207" y="15"/>
                    </a:lnTo>
                    <a:lnTo>
                      <a:pt x="200" y="134"/>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0" name="Line 27">
                <a:extLst>
                  <a:ext uri="{FF2B5EF4-FFF2-40B4-BE49-F238E27FC236}">
                    <a16:creationId xmlns:a16="http://schemas.microsoft.com/office/drawing/2014/main" id="{068F25B8-484E-68C3-A93F-05D51F973DC1}"/>
                  </a:ext>
                </a:extLst>
              </p:cNvPr>
              <p:cNvSpPr>
                <a:spLocks noChangeShapeType="1"/>
              </p:cNvSpPr>
              <p:nvPr/>
            </p:nvSpPr>
            <p:spPr bwMode="auto">
              <a:xfrm>
                <a:off x="1976438" y="2109788"/>
                <a:ext cx="293688" cy="212725"/>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1" name="Line 28">
                <a:extLst>
                  <a:ext uri="{FF2B5EF4-FFF2-40B4-BE49-F238E27FC236}">
                    <a16:creationId xmlns:a16="http://schemas.microsoft.com/office/drawing/2014/main" id="{A8E2988A-2346-F5B5-B63F-433D66F7F167}"/>
                  </a:ext>
                </a:extLst>
              </p:cNvPr>
              <p:cNvSpPr>
                <a:spLocks noChangeShapeType="1"/>
              </p:cNvSpPr>
              <p:nvPr/>
            </p:nvSpPr>
            <p:spPr bwMode="auto">
              <a:xfrm flipV="1">
                <a:off x="1952626" y="2133600"/>
                <a:ext cx="328613"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2" name="Freeform 29">
                <a:extLst>
                  <a:ext uri="{FF2B5EF4-FFF2-40B4-BE49-F238E27FC236}">
                    <a16:creationId xmlns:a16="http://schemas.microsoft.com/office/drawing/2014/main" id="{FB50DF79-19B0-66C6-148F-27366B05ACF8}"/>
                  </a:ext>
                </a:extLst>
              </p:cNvPr>
              <p:cNvSpPr/>
              <p:nvPr/>
            </p:nvSpPr>
            <p:spPr bwMode="auto">
              <a:xfrm>
                <a:off x="2376488" y="2146300"/>
                <a:ext cx="328613" cy="211138"/>
              </a:xfrm>
              <a:custGeom>
                <a:avLst/>
                <a:gdLst>
                  <a:gd name="T0" fmla="*/ 200 w 207"/>
                  <a:gd name="T1" fmla="*/ 133 h 133"/>
                  <a:gd name="T2" fmla="*/ 0 w 207"/>
                  <a:gd name="T3" fmla="*/ 119 h 133"/>
                  <a:gd name="T4" fmla="*/ 14 w 207"/>
                  <a:gd name="T5" fmla="*/ 0 h 133"/>
                  <a:gd name="T6" fmla="*/ 207 w 207"/>
                  <a:gd name="T7" fmla="*/ 15 h 133"/>
                  <a:gd name="T8" fmla="*/ 200 w 207"/>
                  <a:gd name="T9" fmla="*/ 133 h 133"/>
                </a:gdLst>
                <a:ahLst/>
                <a:cxnLst>
                  <a:cxn ang="0">
                    <a:pos x="T0" y="T1"/>
                  </a:cxn>
                  <a:cxn ang="0">
                    <a:pos x="T2" y="T3"/>
                  </a:cxn>
                  <a:cxn ang="0">
                    <a:pos x="T4" y="T5"/>
                  </a:cxn>
                  <a:cxn ang="0">
                    <a:pos x="T6" y="T7"/>
                  </a:cxn>
                  <a:cxn ang="0">
                    <a:pos x="T8" y="T9"/>
                  </a:cxn>
                </a:cxnLst>
                <a:rect l="0" t="0" r="r" b="b"/>
                <a:pathLst>
                  <a:path w="207" h="133">
                    <a:moveTo>
                      <a:pt x="200" y="133"/>
                    </a:moveTo>
                    <a:lnTo>
                      <a:pt x="0" y="119"/>
                    </a:lnTo>
                    <a:lnTo>
                      <a:pt x="14" y="0"/>
                    </a:lnTo>
                    <a:lnTo>
                      <a:pt x="207" y="15"/>
                    </a:lnTo>
                    <a:lnTo>
                      <a:pt x="200" y="133"/>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3" name="Line 30">
                <a:extLst>
                  <a:ext uri="{FF2B5EF4-FFF2-40B4-BE49-F238E27FC236}">
                    <a16:creationId xmlns:a16="http://schemas.microsoft.com/office/drawing/2014/main" id="{BCC3ACCC-3845-3E33-F2C9-137B5878B6AE}"/>
                  </a:ext>
                </a:extLst>
              </p:cNvPr>
              <p:cNvSpPr>
                <a:spLocks noChangeShapeType="1"/>
              </p:cNvSpPr>
              <p:nvPr/>
            </p:nvSpPr>
            <p:spPr bwMode="auto">
              <a:xfrm>
                <a:off x="2398713" y="2146300"/>
                <a:ext cx="295275" cy="211138"/>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4" name="Line 31">
                <a:extLst>
                  <a:ext uri="{FF2B5EF4-FFF2-40B4-BE49-F238E27FC236}">
                    <a16:creationId xmlns:a16="http://schemas.microsoft.com/office/drawing/2014/main" id="{11E5EA30-1E77-C170-0F7C-FFC4B53FD185}"/>
                  </a:ext>
                </a:extLst>
              </p:cNvPr>
              <p:cNvSpPr>
                <a:spLocks noChangeShapeType="1"/>
              </p:cNvSpPr>
              <p:nvPr/>
            </p:nvSpPr>
            <p:spPr bwMode="auto">
              <a:xfrm flipV="1">
                <a:off x="2376488" y="2170113"/>
                <a:ext cx="328613"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5" name="Freeform 32">
                <a:extLst>
                  <a:ext uri="{FF2B5EF4-FFF2-40B4-BE49-F238E27FC236}">
                    <a16:creationId xmlns:a16="http://schemas.microsoft.com/office/drawing/2014/main" id="{661697D1-1A18-DD78-74DA-1E54AF10E837}"/>
                  </a:ext>
                </a:extLst>
              </p:cNvPr>
              <p:cNvSpPr/>
              <p:nvPr/>
            </p:nvSpPr>
            <p:spPr bwMode="auto">
              <a:xfrm>
                <a:off x="2187576" y="1343025"/>
                <a:ext cx="447675" cy="106363"/>
              </a:xfrm>
              <a:custGeom>
                <a:avLst/>
                <a:gdLst>
                  <a:gd name="T0" fmla="*/ 274 w 282"/>
                  <a:gd name="T1" fmla="*/ 67 h 67"/>
                  <a:gd name="T2" fmla="*/ 0 w 282"/>
                  <a:gd name="T3" fmla="*/ 38 h 67"/>
                  <a:gd name="T4" fmla="*/ 0 w 282"/>
                  <a:gd name="T5" fmla="*/ 0 h 67"/>
                  <a:gd name="T6" fmla="*/ 282 w 282"/>
                  <a:gd name="T7" fmla="*/ 23 h 67"/>
                  <a:gd name="T8" fmla="*/ 274 w 282"/>
                  <a:gd name="T9" fmla="*/ 67 h 67"/>
                </a:gdLst>
                <a:ahLst/>
                <a:cxnLst>
                  <a:cxn ang="0">
                    <a:pos x="T0" y="T1"/>
                  </a:cxn>
                  <a:cxn ang="0">
                    <a:pos x="T2" y="T3"/>
                  </a:cxn>
                  <a:cxn ang="0">
                    <a:pos x="T4" y="T5"/>
                  </a:cxn>
                  <a:cxn ang="0">
                    <a:pos x="T6" y="T7"/>
                  </a:cxn>
                  <a:cxn ang="0">
                    <a:pos x="T8" y="T9"/>
                  </a:cxn>
                </a:cxnLst>
                <a:rect l="0" t="0" r="r" b="b"/>
                <a:pathLst>
                  <a:path w="282" h="67">
                    <a:moveTo>
                      <a:pt x="274" y="67"/>
                    </a:moveTo>
                    <a:lnTo>
                      <a:pt x="0" y="38"/>
                    </a:lnTo>
                    <a:lnTo>
                      <a:pt x="0" y="0"/>
                    </a:lnTo>
                    <a:lnTo>
                      <a:pt x="282" y="23"/>
                    </a:lnTo>
                    <a:lnTo>
                      <a:pt x="274" y="6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6" name="Freeform 33">
                <a:extLst>
                  <a:ext uri="{FF2B5EF4-FFF2-40B4-BE49-F238E27FC236}">
                    <a16:creationId xmlns:a16="http://schemas.microsoft.com/office/drawing/2014/main" id="{E8C348F7-D5C2-259A-578D-00245C7C5387}"/>
                  </a:ext>
                </a:extLst>
              </p:cNvPr>
              <p:cNvSpPr/>
              <p:nvPr/>
            </p:nvSpPr>
            <p:spPr bwMode="auto">
              <a:xfrm>
                <a:off x="2011363" y="1438275"/>
                <a:ext cx="763588" cy="93663"/>
              </a:xfrm>
              <a:custGeom>
                <a:avLst/>
                <a:gdLst>
                  <a:gd name="T0" fmla="*/ 481 w 481"/>
                  <a:gd name="T1" fmla="*/ 59 h 59"/>
                  <a:gd name="T2" fmla="*/ 0 w 481"/>
                  <a:gd name="T3" fmla="*/ 15 h 59"/>
                  <a:gd name="T4" fmla="*/ 8 w 481"/>
                  <a:gd name="T5" fmla="*/ 0 h 59"/>
                  <a:gd name="T6" fmla="*/ 481 w 481"/>
                  <a:gd name="T7" fmla="*/ 37 h 59"/>
                  <a:gd name="T8" fmla="*/ 481 w 481"/>
                  <a:gd name="T9" fmla="*/ 59 h 59"/>
                </a:gdLst>
                <a:ahLst/>
                <a:cxnLst>
                  <a:cxn ang="0">
                    <a:pos x="T0" y="T1"/>
                  </a:cxn>
                  <a:cxn ang="0">
                    <a:pos x="T2" y="T3"/>
                  </a:cxn>
                  <a:cxn ang="0">
                    <a:pos x="T4" y="T5"/>
                  </a:cxn>
                  <a:cxn ang="0">
                    <a:pos x="T6" y="T7"/>
                  </a:cxn>
                  <a:cxn ang="0">
                    <a:pos x="T8" y="T9"/>
                  </a:cxn>
                </a:cxnLst>
                <a:rect l="0" t="0" r="r" b="b"/>
                <a:pathLst>
                  <a:path w="481" h="59">
                    <a:moveTo>
                      <a:pt x="481" y="59"/>
                    </a:moveTo>
                    <a:lnTo>
                      <a:pt x="0" y="15"/>
                    </a:lnTo>
                    <a:lnTo>
                      <a:pt x="8" y="0"/>
                    </a:lnTo>
                    <a:lnTo>
                      <a:pt x="481" y="37"/>
                    </a:lnTo>
                    <a:lnTo>
                      <a:pt x="481" y="59"/>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7" name="Freeform 34">
                <a:extLst>
                  <a:ext uri="{FF2B5EF4-FFF2-40B4-BE49-F238E27FC236}">
                    <a16:creationId xmlns:a16="http://schemas.microsoft.com/office/drawing/2014/main" id="{C0D94D55-1558-DD69-4609-BFC6FFDC3A3D}"/>
                  </a:ext>
                </a:extLst>
              </p:cNvPr>
              <p:cNvSpPr/>
              <p:nvPr/>
            </p:nvSpPr>
            <p:spPr bwMode="auto">
              <a:xfrm>
                <a:off x="1987551" y="1816100"/>
                <a:ext cx="330200" cy="58738"/>
              </a:xfrm>
              <a:custGeom>
                <a:avLst/>
                <a:gdLst>
                  <a:gd name="T0" fmla="*/ 208 w 208"/>
                  <a:gd name="T1" fmla="*/ 37 h 37"/>
                  <a:gd name="T2" fmla="*/ 0 w 208"/>
                  <a:gd name="T3" fmla="*/ 22 h 37"/>
                  <a:gd name="T4" fmla="*/ 0 w 208"/>
                  <a:gd name="T5" fmla="*/ 0 h 37"/>
                  <a:gd name="T6" fmla="*/ 208 w 208"/>
                  <a:gd name="T7" fmla="*/ 22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22"/>
                    </a:lnTo>
                    <a:lnTo>
                      <a:pt x="0" y="0"/>
                    </a:lnTo>
                    <a:lnTo>
                      <a:pt x="208" y="22"/>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8" name="Freeform 35">
                <a:extLst>
                  <a:ext uri="{FF2B5EF4-FFF2-40B4-BE49-F238E27FC236}">
                    <a16:creationId xmlns:a16="http://schemas.microsoft.com/office/drawing/2014/main" id="{B3EC1BD9-D96F-B1B1-D22A-EC13B6684664}"/>
                  </a:ext>
                </a:extLst>
              </p:cNvPr>
              <p:cNvSpPr/>
              <p:nvPr/>
            </p:nvSpPr>
            <p:spPr bwMode="auto">
              <a:xfrm>
                <a:off x="1976438" y="1885950"/>
                <a:ext cx="341313" cy="58738"/>
              </a:xfrm>
              <a:custGeom>
                <a:avLst/>
                <a:gdLst>
                  <a:gd name="T0" fmla="*/ 207 w 215"/>
                  <a:gd name="T1" fmla="*/ 37 h 37"/>
                  <a:gd name="T2" fmla="*/ 0 w 215"/>
                  <a:gd name="T3" fmla="*/ 15 h 37"/>
                  <a:gd name="T4" fmla="*/ 0 w 215"/>
                  <a:gd name="T5" fmla="*/ 0 h 37"/>
                  <a:gd name="T6" fmla="*/ 215 w 215"/>
                  <a:gd name="T7" fmla="*/ 23 h 37"/>
                  <a:gd name="T8" fmla="*/ 207 w 215"/>
                  <a:gd name="T9" fmla="*/ 37 h 37"/>
                </a:gdLst>
                <a:ahLst/>
                <a:cxnLst>
                  <a:cxn ang="0">
                    <a:pos x="T0" y="T1"/>
                  </a:cxn>
                  <a:cxn ang="0">
                    <a:pos x="T2" y="T3"/>
                  </a:cxn>
                  <a:cxn ang="0">
                    <a:pos x="T4" y="T5"/>
                  </a:cxn>
                  <a:cxn ang="0">
                    <a:pos x="T6" y="T7"/>
                  </a:cxn>
                  <a:cxn ang="0">
                    <a:pos x="T8" y="T9"/>
                  </a:cxn>
                </a:cxnLst>
                <a:rect l="0" t="0" r="r" b="b"/>
                <a:pathLst>
                  <a:path w="215" h="37">
                    <a:moveTo>
                      <a:pt x="207" y="37"/>
                    </a:moveTo>
                    <a:lnTo>
                      <a:pt x="0" y="15"/>
                    </a:lnTo>
                    <a:lnTo>
                      <a:pt x="0" y="0"/>
                    </a:lnTo>
                    <a:lnTo>
                      <a:pt x="215" y="23"/>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9" name="Freeform 36">
                <a:extLst>
                  <a:ext uri="{FF2B5EF4-FFF2-40B4-BE49-F238E27FC236}">
                    <a16:creationId xmlns:a16="http://schemas.microsoft.com/office/drawing/2014/main" id="{AF16F2FB-CD34-4955-79B9-FCF98131CC31}"/>
                  </a:ext>
                </a:extLst>
              </p:cNvPr>
              <p:cNvSpPr/>
              <p:nvPr/>
            </p:nvSpPr>
            <p:spPr bwMode="auto">
              <a:xfrm>
                <a:off x="1976438" y="1957388"/>
                <a:ext cx="328613" cy="58738"/>
              </a:xfrm>
              <a:custGeom>
                <a:avLst/>
                <a:gdLst>
                  <a:gd name="T0" fmla="*/ 207 w 207"/>
                  <a:gd name="T1" fmla="*/ 37 h 37"/>
                  <a:gd name="T2" fmla="*/ 0 w 207"/>
                  <a:gd name="T3" fmla="*/ 15 h 37"/>
                  <a:gd name="T4" fmla="*/ 0 w 207"/>
                  <a:gd name="T5" fmla="*/ 0 h 37"/>
                  <a:gd name="T6" fmla="*/ 207 w 207"/>
                  <a:gd name="T7" fmla="*/ 15 h 37"/>
                  <a:gd name="T8" fmla="*/ 207 w 207"/>
                  <a:gd name="T9" fmla="*/ 37 h 37"/>
                </a:gdLst>
                <a:ahLst/>
                <a:cxnLst>
                  <a:cxn ang="0">
                    <a:pos x="T0" y="T1"/>
                  </a:cxn>
                  <a:cxn ang="0">
                    <a:pos x="T2" y="T3"/>
                  </a:cxn>
                  <a:cxn ang="0">
                    <a:pos x="T4" y="T5"/>
                  </a:cxn>
                  <a:cxn ang="0">
                    <a:pos x="T6" y="T7"/>
                  </a:cxn>
                  <a:cxn ang="0">
                    <a:pos x="T8" y="T9"/>
                  </a:cxn>
                </a:cxnLst>
                <a:rect l="0" t="0" r="r" b="b"/>
                <a:pathLst>
                  <a:path w="207" h="37">
                    <a:moveTo>
                      <a:pt x="207" y="37"/>
                    </a:moveTo>
                    <a:lnTo>
                      <a:pt x="0" y="15"/>
                    </a:lnTo>
                    <a:lnTo>
                      <a:pt x="0" y="0"/>
                    </a:lnTo>
                    <a:lnTo>
                      <a:pt x="207" y="15"/>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0" name="Freeform 37">
                <a:extLst>
                  <a:ext uri="{FF2B5EF4-FFF2-40B4-BE49-F238E27FC236}">
                    <a16:creationId xmlns:a16="http://schemas.microsoft.com/office/drawing/2014/main" id="{8AA9D0BF-51DA-F9B4-0BFF-A8F49BB600F5}"/>
                  </a:ext>
                </a:extLst>
              </p:cNvPr>
              <p:cNvSpPr/>
              <p:nvPr/>
            </p:nvSpPr>
            <p:spPr bwMode="auto">
              <a:xfrm>
                <a:off x="1965326" y="2016125"/>
                <a:ext cx="339725" cy="58738"/>
              </a:xfrm>
              <a:custGeom>
                <a:avLst/>
                <a:gdLst>
                  <a:gd name="T0" fmla="*/ 207 w 214"/>
                  <a:gd name="T1" fmla="*/ 37 h 37"/>
                  <a:gd name="T2" fmla="*/ 0 w 214"/>
                  <a:gd name="T3" fmla="*/ 22 h 37"/>
                  <a:gd name="T4" fmla="*/ 0 w 214"/>
                  <a:gd name="T5" fmla="*/ 0 h 37"/>
                  <a:gd name="T6" fmla="*/ 214 w 214"/>
                  <a:gd name="T7" fmla="*/ 22 h 37"/>
                  <a:gd name="T8" fmla="*/ 207 w 214"/>
                  <a:gd name="T9" fmla="*/ 37 h 37"/>
                </a:gdLst>
                <a:ahLst/>
                <a:cxnLst>
                  <a:cxn ang="0">
                    <a:pos x="T0" y="T1"/>
                  </a:cxn>
                  <a:cxn ang="0">
                    <a:pos x="T2" y="T3"/>
                  </a:cxn>
                  <a:cxn ang="0">
                    <a:pos x="T4" y="T5"/>
                  </a:cxn>
                  <a:cxn ang="0">
                    <a:pos x="T6" y="T7"/>
                  </a:cxn>
                  <a:cxn ang="0">
                    <a:pos x="T8" y="T9"/>
                  </a:cxn>
                </a:cxnLst>
                <a:rect l="0" t="0" r="r" b="b"/>
                <a:pathLst>
                  <a:path w="214" h="37">
                    <a:moveTo>
                      <a:pt x="207" y="37"/>
                    </a:moveTo>
                    <a:lnTo>
                      <a:pt x="0" y="22"/>
                    </a:lnTo>
                    <a:lnTo>
                      <a:pt x="0" y="0"/>
                    </a:lnTo>
                    <a:lnTo>
                      <a:pt x="214" y="22"/>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1" name="Freeform 38">
                <a:extLst>
                  <a:ext uri="{FF2B5EF4-FFF2-40B4-BE49-F238E27FC236}">
                    <a16:creationId xmlns:a16="http://schemas.microsoft.com/office/drawing/2014/main" id="{F2481A50-9BF4-7D39-B680-8FBA2BCC52DB}"/>
                  </a:ext>
                </a:extLst>
              </p:cNvPr>
              <p:cNvSpPr/>
              <p:nvPr/>
            </p:nvSpPr>
            <p:spPr bwMode="auto">
              <a:xfrm>
                <a:off x="2411413" y="1862138"/>
                <a:ext cx="328613" cy="47625"/>
              </a:xfrm>
              <a:custGeom>
                <a:avLst/>
                <a:gdLst>
                  <a:gd name="T0" fmla="*/ 207 w 207"/>
                  <a:gd name="T1" fmla="*/ 30 h 30"/>
                  <a:gd name="T2" fmla="*/ 0 w 207"/>
                  <a:gd name="T3" fmla="*/ 15 h 30"/>
                  <a:gd name="T4" fmla="*/ 0 w 207"/>
                  <a:gd name="T5" fmla="*/ 0 h 30"/>
                  <a:gd name="T6" fmla="*/ 207 w 207"/>
                  <a:gd name="T7" fmla="*/ 15 h 30"/>
                  <a:gd name="T8" fmla="*/ 207 w 207"/>
                  <a:gd name="T9" fmla="*/ 30 h 30"/>
                </a:gdLst>
                <a:ahLst/>
                <a:cxnLst>
                  <a:cxn ang="0">
                    <a:pos x="T0" y="T1"/>
                  </a:cxn>
                  <a:cxn ang="0">
                    <a:pos x="T2" y="T3"/>
                  </a:cxn>
                  <a:cxn ang="0">
                    <a:pos x="T4" y="T5"/>
                  </a:cxn>
                  <a:cxn ang="0">
                    <a:pos x="T6" y="T7"/>
                  </a:cxn>
                  <a:cxn ang="0">
                    <a:pos x="T8" y="T9"/>
                  </a:cxn>
                </a:cxnLst>
                <a:rect l="0" t="0" r="r" b="b"/>
                <a:pathLst>
                  <a:path w="207" h="30">
                    <a:moveTo>
                      <a:pt x="207" y="30"/>
                    </a:moveTo>
                    <a:lnTo>
                      <a:pt x="0" y="15"/>
                    </a:lnTo>
                    <a:lnTo>
                      <a:pt x="0" y="0"/>
                    </a:lnTo>
                    <a:lnTo>
                      <a:pt x="207" y="15"/>
                    </a:lnTo>
                    <a:lnTo>
                      <a:pt x="207" y="3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2" name="Freeform 39">
                <a:extLst>
                  <a:ext uri="{FF2B5EF4-FFF2-40B4-BE49-F238E27FC236}">
                    <a16:creationId xmlns:a16="http://schemas.microsoft.com/office/drawing/2014/main" id="{2B4030CC-6C57-66B6-0A2D-1E50629379A7}"/>
                  </a:ext>
                </a:extLst>
              </p:cNvPr>
              <p:cNvSpPr/>
              <p:nvPr/>
            </p:nvSpPr>
            <p:spPr bwMode="auto">
              <a:xfrm>
                <a:off x="2398713" y="1922463"/>
                <a:ext cx="341313" cy="58738"/>
              </a:xfrm>
              <a:custGeom>
                <a:avLst/>
                <a:gdLst>
                  <a:gd name="T0" fmla="*/ 215 w 215"/>
                  <a:gd name="T1" fmla="*/ 37 h 37"/>
                  <a:gd name="T2" fmla="*/ 0 w 215"/>
                  <a:gd name="T3" fmla="*/ 22 h 37"/>
                  <a:gd name="T4" fmla="*/ 8 w 215"/>
                  <a:gd name="T5" fmla="*/ 0 h 37"/>
                  <a:gd name="T6" fmla="*/ 215 w 215"/>
                  <a:gd name="T7" fmla="*/ 22 h 37"/>
                  <a:gd name="T8" fmla="*/ 215 w 215"/>
                  <a:gd name="T9" fmla="*/ 37 h 37"/>
                </a:gdLst>
                <a:ahLst/>
                <a:cxnLst>
                  <a:cxn ang="0">
                    <a:pos x="T0" y="T1"/>
                  </a:cxn>
                  <a:cxn ang="0">
                    <a:pos x="T2" y="T3"/>
                  </a:cxn>
                  <a:cxn ang="0">
                    <a:pos x="T4" y="T5"/>
                  </a:cxn>
                  <a:cxn ang="0">
                    <a:pos x="T6" y="T7"/>
                  </a:cxn>
                  <a:cxn ang="0">
                    <a:pos x="T8" y="T9"/>
                  </a:cxn>
                </a:cxnLst>
                <a:rect l="0" t="0" r="r" b="b"/>
                <a:pathLst>
                  <a:path w="215" h="37">
                    <a:moveTo>
                      <a:pt x="215" y="37"/>
                    </a:moveTo>
                    <a:lnTo>
                      <a:pt x="0" y="22"/>
                    </a:lnTo>
                    <a:lnTo>
                      <a:pt x="8" y="0"/>
                    </a:lnTo>
                    <a:lnTo>
                      <a:pt x="215" y="22"/>
                    </a:lnTo>
                    <a:lnTo>
                      <a:pt x="215"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3" name="Freeform 40">
                <a:extLst>
                  <a:ext uri="{FF2B5EF4-FFF2-40B4-BE49-F238E27FC236}">
                    <a16:creationId xmlns:a16="http://schemas.microsoft.com/office/drawing/2014/main" id="{BE649DF7-0BAE-242C-0508-784CD36F43EA}"/>
                  </a:ext>
                </a:extLst>
              </p:cNvPr>
              <p:cNvSpPr/>
              <p:nvPr/>
            </p:nvSpPr>
            <p:spPr bwMode="auto">
              <a:xfrm>
                <a:off x="2398713" y="1992313"/>
                <a:ext cx="330200" cy="58738"/>
              </a:xfrm>
              <a:custGeom>
                <a:avLst/>
                <a:gdLst>
                  <a:gd name="T0" fmla="*/ 208 w 208"/>
                  <a:gd name="T1" fmla="*/ 37 h 37"/>
                  <a:gd name="T2" fmla="*/ 0 w 208"/>
                  <a:gd name="T3" fmla="*/ 15 h 37"/>
                  <a:gd name="T4" fmla="*/ 0 w 208"/>
                  <a:gd name="T5" fmla="*/ 0 h 37"/>
                  <a:gd name="T6" fmla="*/ 208 w 208"/>
                  <a:gd name="T7" fmla="*/ 15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15"/>
                    </a:lnTo>
                    <a:lnTo>
                      <a:pt x="0" y="0"/>
                    </a:lnTo>
                    <a:lnTo>
                      <a:pt x="208" y="15"/>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4" name="Freeform 41">
                <a:extLst>
                  <a:ext uri="{FF2B5EF4-FFF2-40B4-BE49-F238E27FC236}">
                    <a16:creationId xmlns:a16="http://schemas.microsoft.com/office/drawing/2014/main" id="{5CC69286-1C0D-9594-1C0C-FF6CF0DC58F5}"/>
                  </a:ext>
                </a:extLst>
              </p:cNvPr>
              <p:cNvSpPr/>
              <p:nvPr/>
            </p:nvSpPr>
            <p:spPr bwMode="auto">
              <a:xfrm>
                <a:off x="2387601" y="2063750"/>
                <a:ext cx="341313" cy="46038"/>
              </a:xfrm>
              <a:custGeom>
                <a:avLst/>
                <a:gdLst>
                  <a:gd name="T0" fmla="*/ 215 w 215"/>
                  <a:gd name="T1" fmla="*/ 29 h 29"/>
                  <a:gd name="T2" fmla="*/ 0 w 215"/>
                  <a:gd name="T3" fmla="*/ 15 h 29"/>
                  <a:gd name="T4" fmla="*/ 7 w 215"/>
                  <a:gd name="T5" fmla="*/ 0 h 29"/>
                  <a:gd name="T6" fmla="*/ 215 w 215"/>
                  <a:gd name="T7" fmla="*/ 15 h 29"/>
                  <a:gd name="T8" fmla="*/ 215 w 215"/>
                  <a:gd name="T9" fmla="*/ 29 h 29"/>
                </a:gdLst>
                <a:ahLst/>
                <a:cxnLst>
                  <a:cxn ang="0">
                    <a:pos x="T0" y="T1"/>
                  </a:cxn>
                  <a:cxn ang="0">
                    <a:pos x="T2" y="T3"/>
                  </a:cxn>
                  <a:cxn ang="0">
                    <a:pos x="T4" y="T5"/>
                  </a:cxn>
                  <a:cxn ang="0">
                    <a:pos x="T6" y="T7"/>
                  </a:cxn>
                  <a:cxn ang="0">
                    <a:pos x="T8" y="T9"/>
                  </a:cxn>
                </a:cxnLst>
                <a:rect l="0" t="0" r="r" b="b"/>
                <a:pathLst>
                  <a:path w="215" h="29">
                    <a:moveTo>
                      <a:pt x="215" y="29"/>
                    </a:moveTo>
                    <a:lnTo>
                      <a:pt x="0" y="15"/>
                    </a:lnTo>
                    <a:lnTo>
                      <a:pt x="7" y="0"/>
                    </a:lnTo>
                    <a:lnTo>
                      <a:pt x="215" y="15"/>
                    </a:lnTo>
                    <a:lnTo>
                      <a:pt x="215" y="29"/>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5" name="Freeform 42">
                <a:extLst>
                  <a:ext uri="{FF2B5EF4-FFF2-40B4-BE49-F238E27FC236}">
                    <a16:creationId xmlns:a16="http://schemas.microsoft.com/office/drawing/2014/main" id="{E3D2F704-C9E9-8D40-6B44-9C24A8501732}"/>
                  </a:ext>
                </a:extLst>
              </p:cNvPr>
              <p:cNvSpPr/>
              <p:nvPr/>
            </p:nvSpPr>
            <p:spPr bwMode="auto">
              <a:xfrm>
                <a:off x="1941513" y="2357438"/>
                <a:ext cx="328613" cy="60325"/>
              </a:xfrm>
              <a:custGeom>
                <a:avLst/>
                <a:gdLst>
                  <a:gd name="T0" fmla="*/ 207 w 207"/>
                  <a:gd name="T1" fmla="*/ 38 h 38"/>
                  <a:gd name="T2" fmla="*/ 0 w 207"/>
                  <a:gd name="T3" fmla="*/ 15 h 38"/>
                  <a:gd name="T4" fmla="*/ 0 w 207"/>
                  <a:gd name="T5" fmla="*/ 0 h 38"/>
                  <a:gd name="T6" fmla="*/ 207 w 207"/>
                  <a:gd name="T7" fmla="*/ 15 h 38"/>
                  <a:gd name="T8" fmla="*/ 207 w 207"/>
                  <a:gd name="T9" fmla="*/ 38 h 38"/>
                </a:gdLst>
                <a:ahLst/>
                <a:cxnLst>
                  <a:cxn ang="0">
                    <a:pos x="T0" y="T1"/>
                  </a:cxn>
                  <a:cxn ang="0">
                    <a:pos x="T2" y="T3"/>
                  </a:cxn>
                  <a:cxn ang="0">
                    <a:pos x="T4" y="T5"/>
                  </a:cxn>
                  <a:cxn ang="0">
                    <a:pos x="T6" y="T7"/>
                  </a:cxn>
                  <a:cxn ang="0">
                    <a:pos x="T8" y="T9"/>
                  </a:cxn>
                </a:cxnLst>
                <a:rect l="0" t="0" r="r" b="b"/>
                <a:pathLst>
                  <a:path w="207" h="38">
                    <a:moveTo>
                      <a:pt x="207" y="38"/>
                    </a:moveTo>
                    <a:lnTo>
                      <a:pt x="0" y="15"/>
                    </a:lnTo>
                    <a:lnTo>
                      <a:pt x="0" y="0"/>
                    </a:lnTo>
                    <a:lnTo>
                      <a:pt x="207" y="15"/>
                    </a:lnTo>
                    <a:lnTo>
                      <a:pt x="207" y="38"/>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6" name="Freeform 43">
                <a:extLst>
                  <a:ext uri="{FF2B5EF4-FFF2-40B4-BE49-F238E27FC236}">
                    <a16:creationId xmlns:a16="http://schemas.microsoft.com/office/drawing/2014/main" id="{BE71ACD8-3089-7D26-EB0A-9CFE76DBBF48}"/>
                  </a:ext>
                </a:extLst>
              </p:cNvPr>
              <p:cNvSpPr/>
              <p:nvPr/>
            </p:nvSpPr>
            <p:spPr bwMode="auto">
              <a:xfrm>
                <a:off x="1928813" y="2428875"/>
                <a:ext cx="341313" cy="47625"/>
              </a:xfrm>
              <a:custGeom>
                <a:avLst/>
                <a:gdLst>
                  <a:gd name="T0" fmla="*/ 208 w 215"/>
                  <a:gd name="T1" fmla="*/ 30 h 30"/>
                  <a:gd name="T2" fmla="*/ 0 w 215"/>
                  <a:gd name="T3" fmla="*/ 15 h 30"/>
                  <a:gd name="T4" fmla="*/ 0 w 215"/>
                  <a:gd name="T5" fmla="*/ 0 h 30"/>
                  <a:gd name="T6" fmla="*/ 215 w 215"/>
                  <a:gd name="T7" fmla="*/ 15 h 30"/>
                  <a:gd name="T8" fmla="*/ 208 w 215"/>
                  <a:gd name="T9" fmla="*/ 30 h 30"/>
                </a:gdLst>
                <a:ahLst/>
                <a:cxnLst>
                  <a:cxn ang="0">
                    <a:pos x="T0" y="T1"/>
                  </a:cxn>
                  <a:cxn ang="0">
                    <a:pos x="T2" y="T3"/>
                  </a:cxn>
                  <a:cxn ang="0">
                    <a:pos x="T4" y="T5"/>
                  </a:cxn>
                  <a:cxn ang="0">
                    <a:pos x="T6" y="T7"/>
                  </a:cxn>
                  <a:cxn ang="0">
                    <a:pos x="T8" y="T9"/>
                  </a:cxn>
                </a:cxnLst>
                <a:rect l="0" t="0" r="r" b="b"/>
                <a:pathLst>
                  <a:path w="215" h="30">
                    <a:moveTo>
                      <a:pt x="208" y="30"/>
                    </a:moveTo>
                    <a:lnTo>
                      <a:pt x="0" y="15"/>
                    </a:lnTo>
                    <a:lnTo>
                      <a:pt x="0" y="0"/>
                    </a:lnTo>
                    <a:lnTo>
                      <a:pt x="215" y="15"/>
                    </a:lnTo>
                    <a:lnTo>
                      <a:pt x="208" y="3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7" name="Freeform 44">
                <a:extLst>
                  <a:ext uri="{FF2B5EF4-FFF2-40B4-BE49-F238E27FC236}">
                    <a16:creationId xmlns:a16="http://schemas.microsoft.com/office/drawing/2014/main" id="{5D7E611D-74B4-79D8-1C6A-9442D020875E}"/>
                  </a:ext>
                </a:extLst>
              </p:cNvPr>
              <p:cNvSpPr/>
              <p:nvPr/>
            </p:nvSpPr>
            <p:spPr bwMode="auto">
              <a:xfrm>
                <a:off x="1928813" y="2487613"/>
                <a:ext cx="330200" cy="58738"/>
              </a:xfrm>
              <a:custGeom>
                <a:avLst/>
                <a:gdLst>
                  <a:gd name="T0" fmla="*/ 208 w 208"/>
                  <a:gd name="T1" fmla="*/ 37 h 37"/>
                  <a:gd name="T2" fmla="*/ 0 w 208"/>
                  <a:gd name="T3" fmla="*/ 23 h 37"/>
                  <a:gd name="T4" fmla="*/ 0 w 208"/>
                  <a:gd name="T5" fmla="*/ 0 h 37"/>
                  <a:gd name="T6" fmla="*/ 208 w 208"/>
                  <a:gd name="T7" fmla="*/ 23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23"/>
                    </a:lnTo>
                    <a:lnTo>
                      <a:pt x="0" y="0"/>
                    </a:lnTo>
                    <a:lnTo>
                      <a:pt x="208" y="23"/>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8" name="Freeform 45">
                <a:extLst>
                  <a:ext uri="{FF2B5EF4-FFF2-40B4-BE49-F238E27FC236}">
                    <a16:creationId xmlns:a16="http://schemas.microsoft.com/office/drawing/2014/main" id="{7262DA94-2B24-6C51-01DA-FAAE625B1A8D}"/>
                  </a:ext>
                </a:extLst>
              </p:cNvPr>
              <p:cNvSpPr/>
              <p:nvPr/>
            </p:nvSpPr>
            <p:spPr bwMode="auto">
              <a:xfrm>
                <a:off x="1917701" y="2559050"/>
                <a:ext cx="341313" cy="58738"/>
              </a:xfrm>
              <a:custGeom>
                <a:avLst/>
                <a:gdLst>
                  <a:gd name="T0" fmla="*/ 207 w 215"/>
                  <a:gd name="T1" fmla="*/ 37 h 37"/>
                  <a:gd name="T2" fmla="*/ 0 w 215"/>
                  <a:gd name="T3" fmla="*/ 15 h 37"/>
                  <a:gd name="T4" fmla="*/ 0 w 215"/>
                  <a:gd name="T5" fmla="*/ 0 h 37"/>
                  <a:gd name="T6" fmla="*/ 215 w 215"/>
                  <a:gd name="T7" fmla="*/ 15 h 37"/>
                  <a:gd name="T8" fmla="*/ 207 w 215"/>
                  <a:gd name="T9" fmla="*/ 37 h 37"/>
                </a:gdLst>
                <a:ahLst/>
                <a:cxnLst>
                  <a:cxn ang="0">
                    <a:pos x="T0" y="T1"/>
                  </a:cxn>
                  <a:cxn ang="0">
                    <a:pos x="T2" y="T3"/>
                  </a:cxn>
                  <a:cxn ang="0">
                    <a:pos x="T4" y="T5"/>
                  </a:cxn>
                  <a:cxn ang="0">
                    <a:pos x="T6" y="T7"/>
                  </a:cxn>
                  <a:cxn ang="0">
                    <a:pos x="T8" y="T9"/>
                  </a:cxn>
                </a:cxnLst>
                <a:rect l="0" t="0" r="r" b="b"/>
                <a:pathLst>
                  <a:path w="215" h="37">
                    <a:moveTo>
                      <a:pt x="207" y="37"/>
                    </a:moveTo>
                    <a:lnTo>
                      <a:pt x="0" y="15"/>
                    </a:lnTo>
                    <a:lnTo>
                      <a:pt x="0" y="0"/>
                    </a:lnTo>
                    <a:lnTo>
                      <a:pt x="215" y="15"/>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9" name="Freeform 46">
                <a:extLst>
                  <a:ext uri="{FF2B5EF4-FFF2-40B4-BE49-F238E27FC236}">
                    <a16:creationId xmlns:a16="http://schemas.microsoft.com/office/drawing/2014/main" id="{F410E57B-851F-04F8-199E-058D4CD910C9}"/>
                  </a:ext>
                </a:extLst>
              </p:cNvPr>
              <p:cNvSpPr/>
              <p:nvPr/>
            </p:nvSpPr>
            <p:spPr bwMode="auto">
              <a:xfrm>
                <a:off x="2363788" y="2393950"/>
                <a:ext cx="330200" cy="58738"/>
              </a:xfrm>
              <a:custGeom>
                <a:avLst/>
                <a:gdLst>
                  <a:gd name="T0" fmla="*/ 208 w 208"/>
                  <a:gd name="T1" fmla="*/ 37 h 37"/>
                  <a:gd name="T2" fmla="*/ 0 w 208"/>
                  <a:gd name="T3" fmla="*/ 15 h 37"/>
                  <a:gd name="T4" fmla="*/ 0 w 208"/>
                  <a:gd name="T5" fmla="*/ 0 h 37"/>
                  <a:gd name="T6" fmla="*/ 208 w 208"/>
                  <a:gd name="T7" fmla="*/ 15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15"/>
                    </a:lnTo>
                    <a:lnTo>
                      <a:pt x="0" y="0"/>
                    </a:lnTo>
                    <a:lnTo>
                      <a:pt x="208" y="15"/>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0" name="Freeform 47">
                <a:extLst>
                  <a:ext uri="{FF2B5EF4-FFF2-40B4-BE49-F238E27FC236}">
                    <a16:creationId xmlns:a16="http://schemas.microsoft.com/office/drawing/2014/main" id="{5CB266F5-14D3-8D1A-F290-880CFF1ABE70}"/>
                  </a:ext>
                </a:extLst>
              </p:cNvPr>
              <p:cNvSpPr/>
              <p:nvPr/>
            </p:nvSpPr>
            <p:spPr bwMode="auto">
              <a:xfrm>
                <a:off x="2352676" y="2463800"/>
                <a:ext cx="341313" cy="47625"/>
              </a:xfrm>
              <a:custGeom>
                <a:avLst/>
                <a:gdLst>
                  <a:gd name="T0" fmla="*/ 215 w 215"/>
                  <a:gd name="T1" fmla="*/ 30 h 30"/>
                  <a:gd name="T2" fmla="*/ 0 w 215"/>
                  <a:gd name="T3" fmla="*/ 15 h 30"/>
                  <a:gd name="T4" fmla="*/ 7 w 215"/>
                  <a:gd name="T5" fmla="*/ 0 h 30"/>
                  <a:gd name="T6" fmla="*/ 215 w 215"/>
                  <a:gd name="T7" fmla="*/ 15 h 30"/>
                  <a:gd name="T8" fmla="*/ 215 w 215"/>
                  <a:gd name="T9" fmla="*/ 30 h 30"/>
                </a:gdLst>
                <a:ahLst/>
                <a:cxnLst>
                  <a:cxn ang="0">
                    <a:pos x="T0" y="T1"/>
                  </a:cxn>
                  <a:cxn ang="0">
                    <a:pos x="T2" y="T3"/>
                  </a:cxn>
                  <a:cxn ang="0">
                    <a:pos x="T4" y="T5"/>
                  </a:cxn>
                  <a:cxn ang="0">
                    <a:pos x="T6" y="T7"/>
                  </a:cxn>
                  <a:cxn ang="0">
                    <a:pos x="T8" y="T9"/>
                  </a:cxn>
                </a:cxnLst>
                <a:rect l="0" t="0" r="r" b="b"/>
                <a:pathLst>
                  <a:path w="215" h="30">
                    <a:moveTo>
                      <a:pt x="215" y="30"/>
                    </a:moveTo>
                    <a:lnTo>
                      <a:pt x="0" y="15"/>
                    </a:lnTo>
                    <a:lnTo>
                      <a:pt x="7" y="0"/>
                    </a:lnTo>
                    <a:lnTo>
                      <a:pt x="215" y="15"/>
                    </a:lnTo>
                    <a:lnTo>
                      <a:pt x="215" y="3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1" name="Freeform 48">
                <a:extLst>
                  <a:ext uri="{FF2B5EF4-FFF2-40B4-BE49-F238E27FC236}">
                    <a16:creationId xmlns:a16="http://schemas.microsoft.com/office/drawing/2014/main" id="{7557D294-33E2-C41A-1EAE-D0D088F33AEA}"/>
                  </a:ext>
                </a:extLst>
              </p:cNvPr>
              <p:cNvSpPr/>
              <p:nvPr/>
            </p:nvSpPr>
            <p:spPr bwMode="auto">
              <a:xfrm>
                <a:off x="2352676" y="2524125"/>
                <a:ext cx="328613" cy="58738"/>
              </a:xfrm>
              <a:custGeom>
                <a:avLst/>
                <a:gdLst>
                  <a:gd name="T0" fmla="*/ 207 w 207"/>
                  <a:gd name="T1" fmla="*/ 37 h 37"/>
                  <a:gd name="T2" fmla="*/ 0 w 207"/>
                  <a:gd name="T3" fmla="*/ 22 h 37"/>
                  <a:gd name="T4" fmla="*/ 0 w 207"/>
                  <a:gd name="T5" fmla="*/ 0 h 37"/>
                  <a:gd name="T6" fmla="*/ 207 w 207"/>
                  <a:gd name="T7" fmla="*/ 22 h 37"/>
                  <a:gd name="T8" fmla="*/ 207 w 207"/>
                  <a:gd name="T9" fmla="*/ 37 h 37"/>
                </a:gdLst>
                <a:ahLst/>
                <a:cxnLst>
                  <a:cxn ang="0">
                    <a:pos x="T0" y="T1"/>
                  </a:cxn>
                  <a:cxn ang="0">
                    <a:pos x="T2" y="T3"/>
                  </a:cxn>
                  <a:cxn ang="0">
                    <a:pos x="T4" y="T5"/>
                  </a:cxn>
                  <a:cxn ang="0">
                    <a:pos x="T6" y="T7"/>
                  </a:cxn>
                  <a:cxn ang="0">
                    <a:pos x="T8" y="T9"/>
                  </a:cxn>
                </a:cxnLst>
                <a:rect l="0" t="0" r="r" b="b"/>
                <a:pathLst>
                  <a:path w="207" h="37">
                    <a:moveTo>
                      <a:pt x="207" y="37"/>
                    </a:moveTo>
                    <a:lnTo>
                      <a:pt x="0" y="22"/>
                    </a:lnTo>
                    <a:lnTo>
                      <a:pt x="0" y="0"/>
                    </a:lnTo>
                    <a:lnTo>
                      <a:pt x="207" y="22"/>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2" name="Freeform 49">
                <a:extLst>
                  <a:ext uri="{FF2B5EF4-FFF2-40B4-BE49-F238E27FC236}">
                    <a16:creationId xmlns:a16="http://schemas.microsoft.com/office/drawing/2014/main" id="{2BA6F64B-071E-E7A3-3D7C-8943D70B867D}"/>
                  </a:ext>
                </a:extLst>
              </p:cNvPr>
              <p:cNvSpPr/>
              <p:nvPr/>
            </p:nvSpPr>
            <p:spPr bwMode="auto">
              <a:xfrm>
                <a:off x="2352676" y="2593975"/>
                <a:ext cx="328613" cy="58738"/>
              </a:xfrm>
              <a:custGeom>
                <a:avLst/>
                <a:gdLst>
                  <a:gd name="T0" fmla="*/ 207 w 207"/>
                  <a:gd name="T1" fmla="*/ 37 h 37"/>
                  <a:gd name="T2" fmla="*/ 0 w 207"/>
                  <a:gd name="T3" fmla="*/ 15 h 37"/>
                  <a:gd name="T4" fmla="*/ 0 w 207"/>
                  <a:gd name="T5" fmla="*/ 0 h 37"/>
                  <a:gd name="T6" fmla="*/ 207 w 207"/>
                  <a:gd name="T7" fmla="*/ 15 h 37"/>
                  <a:gd name="T8" fmla="*/ 207 w 207"/>
                  <a:gd name="T9" fmla="*/ 37 h 37"/>
                </a:gdLst>
                <a:ahLst/>
                <a:cxnLst>
                  <a:cxn ang="0">
                    <a:pos x="T0" y="T1"/>
                  </a:cxn>
                  <a:cxn ang="0">
                    <a:pos x="T2" y="T3"/>
                  </a:cxn>
                  <a:cxn ang="0">
                    <a:pos x="T4" y="T5"/>
                  </a:cxn>
                  <a:cxn ang="0">
                    <a:pos x="T6" y="T7"/>
                  </a:cxn>
                  <a:cxn ang="0">
                    <a:pos x="T8" y="T9"/>
                  </a:cxn>
                </a:cxnLst>
                <a:rect l="0" t="0" r="r" b="b"/>
                <a:pathLst>
                  <a:path w="207" h="37">
                    <a:moveTo>
                      <a:pt x="207" y="37"/>
                    </a:moveTo>
                    <a:lnTo>
                      <a:pt x="0" y="15"/>
                    </a:lnTo>
                    <a:lnTo>
                      <a:pt x="0" y="0"/>
                    </a:lnTo>
                    <a:lnTo>
                      <a:pt x="207" y="15"/>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3" name="组合 12">
              <a:extLst>
                <a:ext uri="{FF2B5EF4-FFF2-40B4-BE49-F238E27FC236}">
                  <a16:creationId xmlns:a16="http://schemas.microsoft.com/office/drawing/2014/main" id="{F344B26F-6F07-C31A-21DE-0924DCDDEFD5}"/>
                </a:ext>
              </a:extLst>
            </p:cNvPr>
            <p:cNvGrpSpPr/>
            <p:nvPr/>
          </p:nvGrpSpPr>
          <p:grpSpPr>
            <a:xfrm>
              <a:off x="166688" y="3254375"/>
              <a:ext cx="774700" cy="885825"/>
              <a:chOff x="166688" y="3254375"/>
              <a:chExt cx="774700" cy="885825"/>
            </a:xfrm>
          </p:grpSpPr>
          <p:sp>
            <p:nvSpPr>
              <p:cNvPr id="237" name="Freeform 117">
                <a:extLst>
                  <a:ext uri="{FF2B5EF4-FFF2-40B4-BE49-F238E27FC236}">
                    <a16:creationId xmlns:a16="http://schemas.microsoft.com/office/drawing/2014/main" id="{E6832ACF-6438-0C85-D436-1352AD2C8C3F}"/>
                  </a:ext>
                </a:extLst>
              </p:cNvPr>
              <p:cNvSpPr/>
              <p:nvPr/>
            </p:nvSpPr>
            <p:spPr bwMode="auto">
              <a:xfrm>
                <a:off x="166688" y="3254375"/>
                <a:ext cx="774700" cy="885825"/>
              </a:xfrm>
              <a:custGeom>
                <a:avLst/>
                <a:gdLst>
                  <a:gd name="T0" fmla="*/ 370 w 488"/>
                  <a:gd name="T1" fmla="*/ 558 h 558"/>
                  <a:gd name="T2" fmla="*/ 0 w 488"/>
                  <a:gd name="T3" fmla="*/ 468 h 558"/>
                  <a:gd name="T4" fmla="*/ 118 w 488"/>
                  <a:gd name="T5" fmla="*/ 0 h 558"/>
                  <a:gd name="T6" fmla="*/ 488 w 488"/>
                  <a:gd name="T7" fmla="*/ 97 h 558"/>
                  <a:gd name="T8" fmla="*/ 370 w 488"/>
                  <a:gd name="T9" fmla="*/ 558 h 558"/>
                </a:gdLst>
                <a:ahLst/>
                <a:cxnLst>
                  <a:cxn ang="0">
                    <a:pos x="T0" y="T1"/>
                  </a:cxn>
                  <a:cxn ang="0">
                    <a:pos x="T2" y="T3"/>
                  </a:cxn>
                  <a:cxn ang="0">
                    <a:pos x="T4" y="T5"/>
                  </a:cxn>
                  <a:cxn ang="0">
                    <a:pos x="T6" y="T7"/>
                  </a:cxn>
                  <a:cxn ang="0">
                    <a:pos x="T8" y="T9"/>
                  </a:cxn>
                </a:cxnLst>
                <a:rect l="0" t="0" r="r" b="b"/>
                <a:pathLst>
                  <a:path w="488" h="558">
                    <a:moveTo>
                      <a:pt x="370" y="558"/>
                    </a:moveTo>
                    <a:lnTo>
                      <a:pt x="0" y="468"/>
                    </a:lnTo>
                    <a:lnTo>
                      <a:pt x="118" y="0"/>
                    </a:lnTo>
                    <a:lnTo>
                      <a:pt x="488" y="97"/>
                    </a:lnTo>
                    <a:lnTo>
                      <a:pt x="370" y="5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8" name="Freeform 118">
                <a:extLst>
                  <a:ext uri="{FF2B5EF4-FFF2-40B4-BE49-F238E27FC236}">
                    <a16:creationId xmlns:a16="http://schemas.microsoft.com/office/drawing/2014/main" id="{74BDD2C5-43F0-B944-8363-A014DA49FDBF}"/>
                  </a:ext>
                </a:extLst>
              </p:cNvPr>
              <p:cNvSpPr/>
              <p:nvPr/>
            </p:nvSpPr>
            <p:spPr bwMode="auto">
              <a:xfrm>
                <a:off x="366713" y="3349625"/>
                <a:ext cx="492125" cy="211138"/>
              </a:xfrm>
              <a:custGeom>
                <a:avLst/>
                <a:gdLst>
                  <a:gd name="T0" fmla="*/ 296 w 310"/>
                  <a:gd name="T1" fmla="*/ 133 h 133"/>
                  <a:gd name="T2" fmla="*/ 0 w 310"/>
                  <a:gd name="T3" fmla="*/ 59 h 133"/>
                  <a:gd name="T4" fmla="*/ 14 w 310"/>
                  <a:gd name="T5" fmla="*/ 0 h 133"/>
                  <a:gd name="T6" fmla="*/ 310 w 310"/>
                  <a:gd name="T7" fmla="*/ 74 h 133"/>
                  <a:gd name="T8" fmla="*/ 296 w 310"/>
                  <a:gd name="T9" fmla="*/ 133 h 133"/>
                </a:gdLst>
                <a:ahLst/>
                <a:cxnLst>
                  <a:cxn ang="0">
                    <a:pos x="T0" y="T1"/>
                  </a:cxn>
                  <a:cxn ang="0">
                    <a:pos x="T2" y="T3"/>
                  </a:cxn>
                  <a:cxn ang="0">
                    <a:pos x="T4" y="T5"/>
                  </a:cxn>
                  <a:cxn ang="0">
                    <a:pos x="T6" y="T7"/>
                  </a:cxn>
                  <a:cxn ang="0">
                    <a:pos x="T8" y="T9"/>
                  </a:cxn>
                </a:cxnLst>
                <a:rect l="0" t="0" r="r" b="b"/>
                <a:pathLst>
                  <a:path w="310" h="133">
                    <a:moveTo>
                      <a:pt x="296" y="133"/>
                    </a:moveTo>
                    <a:lnTo>
                      <a:pt x="0" y="59"/>
                    </a:lnTo>
                    <a:lnTo>
                      <a:pt x="14" y="0"/>
                    </a:lnTo>
                    <a:lnTo>
                      <a:pt x="310" y="74"/>
                    </a:lnTo>
                    <a:lnTo>
                      <a:pt x="296" y="133"/>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9" name="Freeform 119">
                <a:extLst>
                  <a:ext uri="{FF2B5EF4-FFF2-40B4-BE49-F238E27FC236}">
                    <a16:creationId xmlns:a16="http://schemas.microsoft.com/office/drawing/2014/main" id="{E2542F46-FBCF-0160-3FAB-3FCBCC649278}"/>
                  </a:ext>
                </a:extLst>
              </p:cNvPr>
              <p:cNvSpPr/>
              <p:nvPr/>
            </p:nvSpPr>
            <p:spPr bwMode="auto">
              <a:xfrm>
                <a:off x="247651" y="3903663"/>
                <a:ext cx="188913" cy="93663"/>
              </a:xfrm>
              <a:custGeom>
                <a:avLst/>
                <a:gdLst>
                  <a:gd name="T0" fmla="*/ 8 w 119"/>
                  <a:gd name="T1" fmla="*/ 0 h 59"/>
                  <a:gd name="T2" fmla="*/ 0 w 119"/>
                  <a:gd name="T3" fmla="*/ 30 h 59"/>
                  <a:gd name="T4" fmla="*/ 112 w 119"/>
                  <a:gd name="T5" fmla="*/ 59 h 59"/>
                  <a:gd name="T6" fmla="*/ 119 w 119"/>
                  <a:gd name="T7" fmla="*/ 22 h 59"/>
                  <a:gd name="T8" fmla="*/ 8 w 119"/>
                  <a:gd name="T9" fmla="*/ 0 h 59"/>
                </a:gdLst>
                <a:ahLst/>
                <a:cxnLst>
                  <a:cxn ang="0">
                    <a:pos x="T0" y="T1"/>
                  </a:cxn>
                  <a:cxn ang="0">
                    <a:pos x="T2" y="T3"/>
                  </a:cxn>
                  <a:cxn ang="0">
                    <a:pos x="T4" y="T5"/>
                  </a:cxn>
                  <a:cxn ang="0">
                    <a:pos x="T6" y="T7"/>
                  </a:cxn>
                  <a:cxn ang="0">
                    <a:pos x="T8" y="T9"/>
                  </a:cxn>
                </a:cxnLst>
                <a:rect l="0" t="0" r="r" b="b"/>
                <a:pathLst>
                  <a:path w="119" h="59">
                    <a:moveTo>
                      <a:pt x="8" y="0"/>
                    </a:moveTo>
                    <a:lnTo>
                      <a:pt x="0" y="30"/>
                    </a:lnTo>
                    <a:lnTo>
                      <a:pt x="112" y="59"/>
                    </a:lnTo>
                    <a:lnTo>
                      <a:pt x="119" y="22"/>
                    </a:lnTo>
                    <a:lnTo>
                      <a:pt x="8"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0" name="Freeform 120">
                <a:extLst>
                  <a:ext uri="{FF2B5EF4-FFF2-40B4-BE49-F238E27FC236}">
                    <a16:creationId xmlns:a16="http://schemas.microsoft.com/office/drawing/2014/main" id="{DAD8CDA5-2D19-CEC4-2872-C8C065318AE5}"/>
                  </a:ext>
                </a:extLst>
              </p:cNvPr>
              <p:cNvSpPr/>
              <p:nvPr/>
            </p:nvSpPr>
            <p:spPr bwMode="auto">
              <a:xfrm>
                <a:off x="284163" y="3762375"/>
                <a:ext cx="82550" cy="69850"/>
              </a:xfrm>
              <a:custGeom>
                <a:avLst/>
                <a:gdLst>
                  <a:gd name="T0" fmla="*/ 52 w 52"/>
                  <a:gd name="T1" fmla="*/ 15 h 44"/>
                  <a:gd name="T2" fmla="*/ 7 w 52"/>
                  <a:gd name="T3" fmla="*/ 0 h 44"/>
                  <a:gd name="T4" fmla="*/ 0 w 52"/>
                  <a:gd name="T5" fmla="*/ 29 h 44"/>
                  <a:gd name="T6" fmla="*/ 44 w 52"/>
                  <a:gd name="T7" fmla="*/ 44 h 44"/>
                  <a:gd name="T8" fmla="*/ 52 w 52"/>
                  <a:gd name="T9" fmla="*/ 15 h 44"/>
                </a:gdLst>
                <a:ahLst/>
                <a:cxnLst>
                  <a:cxn ang="0">
                    <a:pos x="T0" y="T1"/>
                  </a:cxn>
                  <a:cxn ang="0">
                    <a:pos x="T2" y="T3"/>
                  </a:cxn>
                  <a:cxn ang="0">
                    <a:pos x="T4" y="T5"/>
                  </a:cxn>
                  <a:cxn ang="0">
                    <a:pos x="T6" y="T7"/>
                  </a:cxn>
                  <a:cxn ang="0">
                    <a:pos x="T8" y="T9"/>
                  </a:cxn>
                </a:cxnLst>
                <a:rect l="0" t="0" r="r" b="b"/>
                <a:pathLst>
                  <a:path w="52" h="44">
                    <a:moveTo>
                      <a:pt x="52" y="15"/>
                    </a:moveTo>
                    <a:lnTo>
                      <a:pt x="7" y="0"/>
                    </a:lnTo>
                    <a:lnTo>
                      <a:pt x="0" y="29"/>
                    </a:lnTo>
                    <a:lnTo>
                      <a:pt x="44" y="44"/>
                    </a:lnTo>
                    <a:lnTo>
                      <a:pt x="52" y="15"/>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1" name="Freeform 121">
                <a:extLst>
                  <a:ext uri="{FF2B5EF4-FFF2-40B4-BE49-F238E27FC236}">
                    <a16:creationId xmlns:a16="http://schemas.microsoft.com/office/drawing/2014/main" id="{66B30A64-814A-EDD8-F2AA-1C3C6DA737E7}"/>
                  </a:ext>
                </a:extLst>
              </p:cNvPr>
              <p:cNvSpPr/>
              <p:nvPr/>
            </p:nvSpPr>
            <p:spPr bwMode="auto">
              <a:xfrm>
                <a:off x="436563" y="3951288"/>
                <a:ext cx="93663" cy="69850"/>
              </a:xfrm>
              <a:custGeom>
                <a:avLst/>
                <a:gdLst>
                  <a:gd name="T0" fmla="*/ 7 w 59"/>
                  <a:gd name="T1" fmla="*/ 0 h 44"/>
                  <a:gd name="T2" fmla="*/ 0 w 59"/>
                  <a:gd name="T3" fmla="*/ 29 h 44"/>
                  <a:gd name="T4" fmla="*/ 52 w 59"/>
                  <a:gd name="T5" fmla="*/ 44 h 44"/>
                  <a:gd name="T6" fmla="*/ 59 w 59"/>
                  <a:gd name="T7" fmla="*/ 7 h 44"/>
                  <a:gd name="T8" fmla="*/ 7 w 59"/>
                  <a:gd name="T9" fmla="*/ 0 h 44"/>
                </a:gdLst>
                <a:ahLst/>
                <a:cxnLst>
                  <a:cxn ang="0">
                    <a:pos x="T0" y="T1"/>
                  </a:cxn>
                  <a:cxn ang="0">
                    <a:pos x="T2" y="T3"/>
                  </a:cxn>
                  <a:cxn ang="0">
                    <a:pos x="T4" y="T5"/>
                  </a:cxn>
                  <a:cxn ang="0">
                    <a:pos x="T6" y="T7"/>
                  </a:cxn>
                  <a:cxn ang="0">
                    <a:pos x="T8" y="T9"/>
                  </a:cxn>
                </a:cxnLst>
                <a:rect l="0" t="0" r="r" b="b"/>
                <a:pathLst>
                  <a:path w="59" h="44">
                    <a:moveTo>
                      <a:pt x="7" y="0"/>
                    </a:moveTo>
                    <a:lnTo>
                      <a:pt x="0" y="29"/>
                    </a:lnTo>
                    <a:lnTo>
                      <a:pt x="52" y="44"/>
                    </a:lnTo>
                    <a:lnTo>
                      <a:pt x="59" y="7"/>
                    </a:lnTo>
                    <a:lnTo>
                      <a:pt x="7"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2" name="Freeform 122">
                <a:extLst>
                  <a:ext uri="{FF2B5EF4-FFF2-40B4-BE49-F238E27FC236}">
                    <a16:creationId xmlns:a16="http://schemas.microsoft.com/office/drawing/2014/main" id="{06C25797-E139-43B3-6D1A-75A23A0448D5}"/>
                  </a:ext>
                </a:extLst>
              </p:cNvPr>
              <p:cNvSpPr/>
              <p:nvPr/>
            </p:nvSpPr>
            <p:spPr bwMode="auto">
              <a:xfrm>
                <a:off x="260351" y="3832225"/>
                <a:ext cx="93663" cy="71438"/>
              </a:xfrm>
              <a:custGeom>
                <a:avLst/>
                <a:gdLst>
                  <a:gd name="T0" fmla="*/ 59 w 59"/>
                  <a:gd name="T1" fmla="*/ 8 h 45"/>
                  <a:gd name="T2" fmla="*/ 7 w 59"/>
                  <a:gd name="T3" fmla="*/ 0 h 45"/>
                  <a:gd name="T4" fmla="*/ 0 w 59"/>
                  <a:gd name="T5" fmla="*/ 30 h 45"/>
                  <a:gd name="T6" fmla="*/ 52 w 59"/>
                  <a:gd name="T7" fmla="*/ 45 h 45"/>
                  <a:gd name="T8" fmla="*/ 59 w 59"/>
                  <a:gd name="T9" fmla="*/ 8 h 45"/>
                </a:gdLst>
                <a:ahLst/>
                <a:cxnLst>
                  <a:cxn ang="0">
                    <a:pos x="T0" y="T1"/>
                  </a:cxn>
                  <a:cxn ang="0">
                    <a:pos x="T2" y="T3"/>
                  </a:cxn>
                  <a:cxn ang="0">
                    <a:pos x="T4" y="T5"/>
                  </a:cxn>
                  <a:cxn ang="0">
                    <a:pos x="T6" y="T7"/>
                  </a:cxn>
                  <a:cxn ang="0">
                    <a:pos x="T8" y="T9"/>
                  </a:cxn>
                </a:cxnLst>
                <a:rect l="0" t="0" r="r" b="b"/>
                <a:pathLst>
                  <a:path w="59" h="45">
                    <a:moveTo>
                      <a:pt x="59" y="8"/>
                    </a:moveTo>
                    <a:lnTo>
                      <a:pt x="7" y="0"/>
                    </a:lnTo>
                    <a:lnTo>
                      <a:pt x="0" y="30"/>
                    </a:lnTo>
                    <a:lnTo>
                      <a:pt x="52" y="45"/>
                    </a:lnTo>
                    <a:lnTo>
                      <a:pt x="59" y="8"/>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3" name="Freeform 123">
                <a:extLst>
                  <a:ext uri="{FF2B5EF4-FFF2-40B4-BE49-F238E27FC236}">
                    <a16:creationId xmlns:a16="http://schemas.microsoft.com/office/drawing/2014/main" id="{731E19D1-D766-A48C-260E-0FB81A46BB30}"/>
                  </a:ext>
                </a:extLst>
              </p:cNvPr>
              <p:cNvSpPr/>
              <p:nvPr/>
            </p:nvSpPr>
            <p:spPr bwMode="auto">
              <a:xfrm>
                <a:off x="530226" y="3975100"/>
                <a:ext cx="93663" cy="69850"/>
              </a:xfrm>
              <a:custGeom>
                <a:avLst/>
                <a:gdLst>
                  <a:gd name="T0" fmla="*/ 8 w 59"/>
                  <a:gd name="T1" fmla="*/ 0 h 44"/>
                  <a:gd name="T2" fmla="*/ 0 w 59"/>
                  <a:gd name="T3" fmla="*/ 29 h 44"/>
                  <a:gd name="T4" fmla="*/ 52 w 59"/>
                  <a:gd name="T5" fmla="*/ 44 h 44"/>
                  <a:gd name="T6" fmla="*/ 59 w 59"/>
                  <a:gd name="T7" fmla="*/ 7 h 44"/>
                  <a:gd name="T8" fmla="*/ 8 w 59"/>
                  <a:gd name="T9" fmla="*/ 0 h 44"/>
                </a:gdLst>
                <a:ahLst/>
                <a:cxnLst>
                  <a:cxn ang="0">
                    <a:pos x="T0" y="T1"/>
                  </a:cxn>
                  <a:cxn ang="0">
                    <a:pos x="T2" y="T3"/>
                  </a:cxn>
                  <a:cxn ang="0">
                    <a:pos x="T4" y="T5"/>
                  </a:cxn>
                  <a:cxn ang="0">
                    <a:pos x="T6" y="T7"/>
                  </a:cxn>
                  <a:cxn ang="0">
                    <a:pos x="T8" y="T9"/>
                  </a:cxn>
                </a:cxnLst>
                <a:rect l="0" t="0" r="r" b="b"/>
                <a:pathLst>
                  <a:path w="59" h="44">
                    <a:moveTo>
                      <a:pt x="8" y="0"/>
                    </a:moveTo>
                    <a:lnTo>
                      <a:pt x="0" y="29"/>
                    </a:lnTo>
                    <a:lnTo>
                      <a:pt x="52" y="44"/>
                    </a:lnTo>
                    <a:lnTo>
                      <a:pt x="59" y="7"/>
                    </a:lnTo>
                    <a:lnTo>
                      <a:pt x="8"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4" name="Freeform 124">
                <a:extLst>
                  <a:ext uri="{FF2B5EF4-FFF2-40B4-BE49-F238E27FC236}">
                    <a16:creationId xmlns:a16="http://schemas.microsoft.com/office/drawing/2014/main" id="{DBA4748A-BFEA-6186-D6B4-65E9A5A8222C}"/>
                  </a:ext>
                </a:extLst>
              </p:cNvPr>
              <p:cNvSpPr/>
              <p:nvPr/>
            </p:nvSpPr>
            <p:spPr bwMode="auto">
              <a:xfrm>
                <a:off x="682626" y="3786188"/>
                <a:ext cx="95250" cy="69850"/>
              </a:xfrm>
              <a:custGeom>
                <a:avLst/>
                <a:gdLst>
                  <a:gd name="T0" fmla="*/ 0 w 60"/>
                  <a:gd name="T1" fmla="*/ 37 h 44"/>
                  <a:gd name="T2" fmla="*/ 52 w 60"/>
                  <a:gd name="T3" fmla="*/ 44 h 44"/>
                  <a:gd name="T4" fmla="*/ 60 w 60"/>
                  <a:gd name="T5" fmla="*/ 14 h 44"/>
                  <a:gd name="T6" fmla="*/ 8 w 60"/>
                  <a:gd name="T7" fmla="*/ 0 h 44"/>
                  <a:gd name="T8" fmla="*/ 0 w 60"/>
                  <a:gd name="T9" fmla="*/ 37 h 44"/>
                </a:gdLst>
                <a:ahLst/>
                <a:cxnLst>
                  <a:cxn ang="0">
                    <a:pos x="T0" y="T1"/>
                  </a:cxn>
                  <a:cxn ang="0">
                    <a:pos x="T2" y="T3"/>
                  </a:cxn>
                  <a:cxn ang="0">
                    <a:pos x="T4" y="T5"/>
                  </a:cxn>
                  <a:cxn ang="0">
                    <a:pos x="T6" y="T7"/>
                  </a:cxn>
                  <a:cxn ang="0">
                    <a:pos x="T8" y="T9"/>
                  </a:cxn>
                </a:cxnLst>
                <a:rect l="0" t="0" r="r" b="b"/>
                <a:pathLst>
                  <a:path w="60" h="44">
                    <a:moveTo>
                      <a:pt x="0" y="37"/>
                    </a:moveTo>
                    <a:lnTo>
                      <a:pt x="52" y="44"/>
                    </a:lnTo>
                    <a:lnTo>
                      <a:pt x="60" y="14"/>
                    </a:lnTo>
                    <a:lnTo>
                      <a:pt x="8"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5" name="Freeform 125">
                <a:extLst>
                  <a:ext uri="{FF2B5EF4-FFF2-40B4-BE49-F238E27FC236}">
                    <a16:creationId xmlns:a16="http://schemas.microsoft.com/office/drawing/2014/main" id="{BEA9D1FE-DFF2-B27A-C8D7-45891659186E}"/>
                  </a:ext>
                </a:extLst>
              </p:cNvPr>
              <p:cNvSpPr/>
              <p:nvPr/>
            </p:nvSpPr>
            <p:spPr bwMode="auto">
              <a:xfrm>
                <a:off x="660401" y="3856038"/>
                <a:ext cx="93663" cy="71438"/>
              </a:xfrm>
              <a:custGeom>
                <a:avLst/>
                <a:gdLst>
                  <a:gd name="T0" fmla="*/ 0 w 59"/>
                  <a:gd name="T1" fmla="*/ 30 h 45"/>
                  <a:gd name="T2" fmla="*/ 51 w 59"/>
                  <a:gd name="T3" fmla="*/ 45 h 45"/>
                  <a:gd name="T4" fmla="*/ 59 w 59"/>
                  <a:gd name="T5" fmla="*/ 15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1" y="45"/>
                    </a:lnTo>
                    <a:lnTo>
                      <a:pt x="59" y="15"/>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6" name="Freeform 126">
                <a:extLst>
                  <a:ext uri="{FF2B5EF4-FFF2-40B4-BE49-F238E27FC236}">
                    <a16:creationId xmlns:a16="http://schemas.microsoft.com/office/drawing/2014/main" id="{0EF1685E-02D6-950E-A73D-0894AABF4B28}"/>
                  </a:ext>
                </a:extLst>
              </p:cNvPr>
              <p:cNvSpPr/>
              <p:nvPr/>
            </p:nvSpPr>
            <p:spPr bwMode="auto">
              <a:xfrm>
                <a:off x="623888" y="3927475"/>
                <a:ext cx="117475" cy="141288"/>
              </a:xfrm>
              <a:custGeom>
                <a:avLst/>
                <a:gdLst>
                  <a:gd name="T0" fmla="*/ 0 w 74"/>
                  <a:gd name="T1" fmla="*/ 74 h 89"/>
                  <a:gd name="T2" fmla="*/ 52 w 74"/>
                  <a:gd name="T3" fmla="*/ 89 h 89"/>
                  <a:gd name="T4" fmla="*/ 74 w 74"/>
                  <a:gd name="T5" fmla="*/ 15 h 89"/>
                  <a:gd name="T6" fmla="*/ 23 w 74"/>
                  <a:gd name="T7" fmla="*/ 0 h 89"/>
                  <a:gd name="T8" fmla="*/ 0 w 74"/>
                  <a:gd name="T9" fmla="*/ 74 h 89"/>
                </a:gdLst>
                <a:ahLst/>
                <a:cxnLst>
                  <a:cxn ang="0">
                    <a:pos x="T0" y="T1"/>
                  </a:cxn>
                  <a:cxn ang="0">
                    <a:pos x="T2" y="T3"/>
                  </a:cxn>
                  <a:cxn ang="0">
                    <a:pos x="T4" y="T5"/>
                  </a:cxn>
                  <a:cxn ang="0">
                    <a:pos x="T6" y="T7"/>
                  </a:cxn>
                  <a:cxn ang="0">
                    <a:pos x="T8" y="T9"/>
                  </a:cxn>
                </a:cxnLst>
                <a:rect l="0" t="0" r="r" b="b"/>
                <a:pathLst>
                  <a:path w="74" h="89">
                    <a:moveTo>
                      <a:pt x="0" y="74"/>
                    </a:moveTo>
                    <a:lnTo>
                      <a:pt x="52" y="89"/>
                    </a:lnTo>
                    <a:lnTo>
                      <a:pt x="74" y="15"/>
                    </a:lnTo>
                    <a:lnTo>
                      <a:pt x="23" y="0"/>
                    </a:lnTo>
                    <a:lnTo>
                      <a:pt x="0" y="74"/>
                    </a:lnTo>
                    <a:close/>
                  </a:path>
                </a:pathLst>
              </a:custGeom>
              <a:solidFill>
                <a:srgbClr val="79C1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7" name="Freeform 127">
                <a:extLst>
                  <a:ext uri="{FF2B5EF4-FFF2-40B4-BE49-F238E27FC236}">
                    <a16:creationId xmlns:a16="http://schemas.microsoft.com/office/drawing/2014/main" id="{7D6D7DD6-CE6A-B298-A69D-336756946754}"/>
                  </a:ext>
                </a:extLst>
              </p:cNvPr>
              <p:cNvSpPr/>
              <p:nvPr/>
            </p:nvSpPr>
            <p:spPr bwMode="auto">
              <a:xfrm>
                <a:off x="330201" y="3560763"/>
                <a:ext cx="95250" cy="71438"/>
              </a:xfrm>
              <a:custGeom>
                <a:avLst/>
                <a:gdLst>
                  <a:gd name="T0" fmla="*/ 60 w 60"/>
                  <a:gd name="T1" fmla="*/ 8 h 45"/>
                  <a:gd name="T2" fmla="*/ 8 w 60"/>
                  <a:gd name="T3" fmla="*/ 0 h 45"/>
                  <a:gd name="T4" fmla="*/ 0 w 60"/>
                  <a:gd name="T5" fmla="*/ 30 h 45"/>
                  <a:gd name="T6" fmla="*/ 52 w 60"/>
                  <a:gd name="T7" fmla="*/ 45 h 45"/>
                  <a:gd name="T8" fmla="*/ 60 w 60"/>
                  <a:gd name="T9" fmla="*/ 8 h 45"/>
                </a:gdLst>
                <a:ahLst/>
                <a:cxnLst>
                  <a:cxn ang="0">
                    <a:pos x="T0" y="T1"/>
                  </a:cxn>
                  <a:cxn ang="0">
                    <a:pos x="T2" y="T3"/>
                  </a:cxn>
                  <a:cxn ang="0">
                    <a:pos x="T4" y="T5"/>
                  </a:cxn>
                  <a:cxn ang="0">
                    <a:pos x="T6" y="T7"/>
                  </a:cxn>
                  <a:cxn ang="0">
                    <a:pos x="T8" y="T9"/>
                  </a:cxn>
                </a:cxnLst>
                <a:rect l="0" t="0" r="r" b="b"/>
                <a:pathLst>
                  <a:path w="60" h="45">
                    <a:moveTo>
                      <a:pt x="60" y="8"/>
                    </a:moveTo>
                    <a:lnTo>
                      <a:pt x="8" y="0"/>
                    </a:lnTo>
                    <a:lnTo>
                      <a:pt x="0" y="30"/>
                    </a:lnTo>
                    <a:lnTo>
                      <a:pt x="52" y="45"/>
                    </a:lnTo>
                    <a:lnTo>
                      <a:pt x="60" y="8"/>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8" name="Freeform 128">
                <a:extLst>
                  <a:ext uri="{FF2B5EF4-FFF2-40B4-BE49-F238E27FC236}">
                    <a16:creationId xmlns:a16="http://schemas.microsoft.com/office/drawing/2014/main" id="{2F4CE1E1-64AC-172F-5815-B4744993929F}"/>
                  </a:ext>
                </a:extLst>
              </p:cNvPr>
              <p:cNvSpPr/>
              <p:nvPr/>
            </p:nvSpPr>
            <p:spPr bwMode="auto">
              <a:xfrm>
                <a:off x="636588" y="3560763"/>
                <a:ext cx="93663" cy="71438"/>
              </a:xfrm>
              <a:custGeom>
                <a:avLst/>
                <a:gdLst>
                  <a:gd name="T0" fmla="*/ 52 w 59"/>
                  <a:gd name="T1" fmla="*/ 45 h 45"/>
                  <a:gd name="T2" fmla="*/ 59 w 59"/>
                  <a:gd name="T3" fmla="*/ 8 h 45"/>
                  <a:gd name="T4" fmla="*/ 7 w 59"/>
                  <a:gd name="T5" fmla="*/ 0 h 45"/>
                  <a:gd name="T6" fmla="*/ 0 w 59"/>
                  <a:gd name="T7" fmla="*/ 30 h 45"/>
                  <a:gd name="T8" fmla="*/ 52 w 59"/>
                  <a:gd name="T9" fmla="*/ 45 h 45"/>
                </a:gdLst>
                <a:ahLst/>
                <a:cxnLst>
                  <a:cxn ang="0">
                    <a:pos x="T0" y="T1"/>
                  </a:cxn>
                  <a:cxn ang="0">
                    <a:pos x="T2" y="T3"/>
                  </a:cxn>
                  <a:cxn ang="0">
                    <a:pos x="T4" y="T5"/>
                  </a:cxn>
                  <a:cxn ang="0">
                    <a:pos x="T6" y="T7"/>
                  </a:cxn>
                  <a:cxn ang="0">
                    <a:pos x="T8" y="T9"/>
                  </a:cxn>
                </a:cxnLst>
                <a:rect l="0" t="0" r="r" b="b"/>
                <a:pathLst>
                  <a:path w="59" h="45">
                    <a:moveTo>
                      <a:pt x="52" y="45"/>
                    </a:moveTo>
                    <a:lnTo>
                      <a:pt x="59" y="8"/>
                    </a:lnTo>
                    <a:lnTo>
                      <a:pt x="7" y="0"/>
                    </a:lnTo>
                    <a:lnTo>
                      <a:pt x="0" y="30"/>
                    </a:lnTo>
                    <a:lnTo>
                      <a:pt x="52" y="45"/>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9" name="Freeform 129">
                <a:extLst>
                  <a:ext uri="{FF2B5EF4-FFF2-40B4-BE49-F238E27FC236}">
                    <a16:creationId xmlns:a16="http://schemas.microsoft.com/office/drawing/2014/main" id="{FF7B68D4-0698-5B0B-2819-A0F8A6199B92}"/>
                  </a:ext>
                </a:extLst>
              </p:cNvPr>
              <p:cNvSpPr/>
              <p:nvPr/>
            </p:nvSpPr>
            <p:spPr bwMode="auto">
              <a:xfrm>
                <a:off x="542926" y="3538538"/>
                <a:ext cx="93663" cy="69850"/>
              </a:xfrm>
              <a:custGeom>
                <a:avLst/>
                <a:gdLst>
                  <a:gd name="T0" fmla="*/ 44 w 59"/>
                  <a:gd name="T1" fmla="*/ 44 h 44"/>
                  <a:gd name="T2" fmla="*/ 59 w 59"/>
                  <a:gd name="T3" fmla="*/ 7 h 44"/>
                  <a:gd name="T4" fmla="*/ 7 w 59"/>
                  <a:gd name="T5" fmla="*/ 0 h 44"/>
                  <a:gd name="T6" fmla="*/ 0 w 59"/>
                  <a:gd name="T7" fmla="*/ 29 h 44"/>
                  <a:gd name="T8" fmla="*/ 44 w 59"/>
                  <a:gd name="T9" fmla="*/ 44 h 44"/>
                </a:gdLst>
                <a:ahLst/>
                <a:cxnLst>
                  <a:cxn ang="0">
                    <a:pos x="T0" y="T1"/>
                  </a:cxn>
                  <a:cxn ang="0">
                    <a:pos x="T2" y="T3"/>
                  </a:cxn>
                  <a:cxn ang="0">
                    <a:pos x="T4" y="T5"/>
                  </a:cxn>
                  <a:cxn ang="0">
                    <a:pos x="T6" y="T7"/>
                  </a:cxn>
                  <a:cxn ang="0">
                    <a:pos x="T8" y="T9"/>
                  </a:cxn>
                </a:cxnLst>
                <a:rect l="0" t="0" r="r" b="b"/>
                <a:pathLst>
                  <a:path w="59" h="44">
                    <a:moveTo>
                      <a:pt x="44" y="44"/>
                    </a:moveTo>
                    <a:lnTo>
                      <a:pt x="59" y="7"/>
                    </a:lnTo>
                    <a:lnTo>
                      <a:pt x="7" y="0"/>
                    </a:lnTo>
                    <a:lnTo>
                      <a:pt x="0" y="29"/>
                    </a:lnTo>
                    <a:lnTo>
                      <a:pt x="44" y="4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0" name="Freeform 130">
                <a:extLst>
                  <a:ext uri="{FF2B5EF4-FFF2-40B4-BE49-F238E27FC236}">
                    <a16:creationId xmlns:a16="http://schemas.microsoft.com/office/drawing/2014/main" id="{A20E7A2C-9E4E-924A-9A52-C895CA8D5D27}"/>
                  </a:ext>
                </a:extLst>
              </p:cNvPr>
              <p:cNvSpPr/>
              <p:nvPr/>
            </p:nvSpPr>
            <p:spPr bwMode="auto">
              <a:xfrm>
                <a:off x="447676" y="3514725"/>
                <a:ext cx="82550" cy="69850"/>
              </a:xfrm>
              <a:custGeom>
                <a:avLst/>
                <a:gdLst>
                  <a:gd name="T0" fmla="*/ 45 w 52"/>
                  <a:gd name="T1" fmla="*/ 44 h 44"/>
                  <a:gd name="T2" fmla="*/ 52 w 52"/>
                  <a:gd name="T3" fmla="*/ 7 h 44"/>
                  <a:gd name="T4" fmla="*/ 8 w 52"/>
                  <a:gd name="T5" fmla="*/ 0 h 44"/>
                  <a:gd name="T6" fmla="*/ 0 w 52"/>
                  <a:gd name="T7" fmla="*/ 29 h 44"/>
                  <a:gd name="T8" fmla="*/ 45 w 52"/>
                  <a:gd name="T9" fmla="*/ 44 h 44"/>
                </a:gdLst>
                <a:ahLst/>
                <a:cxnLst>
                  <a:cxn ang="0">
                    <a:pos x="T0" y="T1"/>
                  </a:cxn>
                  <a:cxn ang="0">
                    <a:pos x="T2" y="T3"/>
                  </a:cxn>
                  <a:cxn ang="0">
                    <a:pos x="T4" y="T5"/>
                  </a:cxn>
                  <a:cxn ang="0">
                    <a:pos x="T6" y="T7"/>
                  </a:cxn>
                  <a:cxn ang="0">
                    <a:pos x="T8" y="T9"/>
                  </a:cxn>
                </a:cxnLst>
                <a:rect l="0" t="0" r="r" b="b"/>
                <a:pathLst>
                  <a:path w="52" h="44">
                    <a:moveTo>
                      <a:pt x="45" y="44"/>
                    </a:moveTo>
                    <a:lnTo>
                      <a:pt x="52" y="7"/>
                    </a:lnTo>
                    <a:lnTo>
                      <a:pt x="8" y="0"/>
                    </a:lnTo>
                    <a:lnTo>
                      <a:pt x="0" y="29"/>
                    </a:lnTo>
                    <a:lnTo>
                      <a:pt x="45" y="4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1" name="Freeform 131">
                <a:extLst>
                  <a:ext uri="{FF2B5EF4-FFF2-40B4-BE49-F238E27FC236}">
                    <a16:creationId xmlns:a16="http://schemas.microsoft.com/office/drawing/2014/main" id="{6AFEC699-B0FB-C632-17D2-AFD26DFF4FDF}"/>
                  </a:ext>
                </a:extLst>
              </p:cNvPr>
              <p:cNvSpPr/>
              <p:nvPr/>
            </p:nvSpPr>
            <p:spPr bwMode="auto">
              <a:xfrm>
                <a:off x="730251" y="3584575"/>
                <a:ext cx="93663" cy="71438"/>
              </a:xfrm>
              <a:custGeom>
                <a:avLst/>
                <a:gdLst>
                  <a:gd name="T0" fmla="*/ 52 w 59"/>
                  <a:gd name="T1" fmla="*/ 45 h 45"/>
                  <a:gd name="T2" fmla="*/ 59 w 59"/>
                  <a:gd name="T3" fmla="*/ 8 h 45"/>
                  <a:gd name="T4" fmla="*/ 7 w 59"/>
                  <a:gd name="T5" fmla="*/ 0 h 45"/>
                  <a:gd name="T6" fmla="*/ 0 w 59"/>
                  <a:gd name="T7" fmla="*/ 30 h 45"/>
                  <a:gd name="T8" fmla="*/ 52 w 59"/>
                  <a:gd name="T9" fmla="*/ 45 h 45"/>
                </a:gdLst>
                <a:ahLst/>
                <a:cxnLst>
                  <a:cxn ang="0">
                    <a:pos x="T0" y="T1"/>
                  </a:cxn>
                  <a:cxn ang="0">
                    <a:pos x="T2" y="T3"/>
                  </a:cxn>
                  <a:cxn ang="0">
                    <a:pos x="T4" y="T5"/>
                  </a:cxn>
                  <a:cxn ang="0">
                    <a:pos x="T6" y="T7"/>
                  </a:cxn>
                  <a:cxn ang="0">
                    <a:pos x="T8" y="T9"/>
                  </a:cxn>
                </a:cxnLst>
                <a:rect l="0" t="0" r="r" b="b"/>
                <a:pathLst>
                  <a:path w="59" h="45">
                    <a:moveTo>
                      <a:pt x="52" y="45"/>
                    </a:moveTo>
                    <a:lnTo>
                      <a:pt x="59" y="8"/>
                    </a:lnTo>
                    <a:lnTo>
                      <a:pt x="7" y="0"/>
                    </a:lnTo>
                    <a:lnTo>
                      <a:pt x="0" y="30"/>
                    </a:lnTo>
                    <a:lnTo>
                      <a:pt x="52" y="45"/>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2" name="Freeform 132">
                <a:extLst>
                  <a:ext uri="{FF2B5EF4-FFF2-40B4-BE49-F238E27FC236}">
                    <a16:creationId xmlns:a16="http://schemas.microsoft.com/office/drawing/2014/main" id="{448C2583-C4CA-DAC0-9AAC-FDEDDD682ADF}"/>
                  </a:ext>
                </a:extLst>
              </p:cNvPr>
              <p:cNvSpPr/>
              <p:nvPr/>
            </p:nvSpPr>
            <p:spPr bwMode="auto">
              <a:xfrm>
                <a:off x="695326" y="3725863"/>
                <a:ext cx="93663" cy="71438"/>
              </a:xfrm>
              <a:custGeom>
                <a:avLst/>
                <a:gdLst>
                  <a:gd name="T0" fmla="*/ 0 w 59"/>
                  <a:gd name="T1" fmla="*/ 30 h 45"/>
                  <a:gd name="T2" fmla="*/ 52 w 59"/>
                  <a:gd name="T3" fmla="*/ 45 h 45"/>
                  <a:gd name="T4" fmla="*/ 59 w 59"/>
                  <a:gd name="T5" fmla="*/ 8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8"/>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3" name="Freeform 133">
                <a:extLst>
                  <a:ext uri="{FF2B5EF4-FFF2-40B4-BE49-F238E27FC236}">
                    <a16:creationId xmlns:a16="http://schemas.microsoft.com/office/drawing/2014/main" id="{11B0253C-0CEA-DF01-D6F8-38D4747C75E8}"/>
                  </a:ext>
                </a:extLst>
              </p:cNvPr>
              <p:cNvSpPr/>
              <p:nvPr/>
            </p:nvSpPr>
            <p:spPr bwMode="auto">
              <a:xfrm>
                <a:off x="342901" y="3490913"/>
                <a:ext cx="93663" cy="69850"/>
              </a:xfrm>
              <a:custGeom>
                <a:avLst/>
                <a:gdLst>
                  <a:gd name="T0" fmla="*/ 59 w 59"/>
                  <a:gd name="T1" fmla="*/ 7 h 44"/>
                  <a:gd name="T2" fmla="*/ 7 w 59"/>
                  <a:gd name="T3" fmla="*/ 0 h 44"/>
                  <a:gd name="T4" fmla="*/ 0 w 59"/>
                  <a:gd name="T5" fmla="*/ 30 h 44"/>
                  <a:gd name="T6" fmla="*/ 52 w 59"/>
                  <a:gd name="T7" fmla="*/ 44 h 44"/>
                  <a:gd name="T8" fmla="*/ 59 w 59"/>
                  <a:gd name="T9" fmla="*/ 7 h 44"/>
                </a:gdLst>
                <a:ahLst/>
                <a:cxnLst>
                  <a:cxn ang="0">
                    <a:pos x="T0" y="T1"/>
                  </a:cxn>
                  <a:cxn ang="0">
                    <a:pos x="T2" y="T3"/>
                  </a:cxn>
                  <a:cxn ang="0">
                    <a:pos x="T4" y="T5"/>
                  </a:cxn>
                  <a:cxn ang="0">
                    <a:pos x="T6" y="T7"/>
                  </a:cxn>
                  <a:cxn ang="0">
                    <a:pos x="T8" y="T9"/>
                  </a:cxn>
                </a:cxnLst>
                <a:rect l="0" t="0" r="r" b="b"/>
                <a:pathLst>
                  <a:path w="59" h="44">
                    <a:moveTo>
                      <a:pt x="59" y="7"/>
                    </a:moveTo>
                    <a:lnTo>
                      <a:pt x="7" y="0"/>
                    </a:lnTo>
                    <a:lnTo>
                      <a:pt x="0" y="30"/>
                    </a:lnTo>
                    <a:lnTo>
                      <a:pt x="52" y="44"/>
                    </a:lnTo>
                    <a:lnTo>
                      <a:pt x="59" y="7"/>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4" name="Freeform 134">
                <a:extLst>
                  <a:ext uri="{FF2B5EF4-FFF2-40B4-BE49-F238E27FC236}">
                    <a16:creationId xmlns:a16="http://schemas.microsoft.com/office/drawing/2014/main" id="{701B436D-8938-4F8B-E953-2C91676FC0FE}"/>
                  </a:ext>
                </a:extLst>
              </p:cNvPr>
              <p:cNvSpPr/>
              <p:nvPr/>
            </p:nvSpPr>
            <p:spPr bwMode="auto">
              <a:xfrm>
                <a:off x="306388" y="3621088"/>
                <a:ext cx="95250" cy="69850"/>
              </a:xfrm>
              <a:custGeom>
                <a:avLst/>
                <a:gdLst>
                  <a:gd name="T0" fmla="*/ 60 w 60"/>
                  <a:gd name="T1" fmla="*/ 14 h 44"/>
                  <a:gd name="T2" fmla="*/ 15 w 60"/>
                  <a:gd name="T3" fmla="*/ 0 h 44"/>
                  <a:gd name="T4" fmla="*/ 0 w 60"/>
                  <a:gd name="T5" fmla="*/ 37 h 44"/>
                  <a:gd name="T6" fmla="*/ 52 w 60"/>
                  <a:gd name="T7" fmla="*/ 44 h 44"/>
                  <a:gd name="T8" fmla="*/ 60 w 60"/>
                  <a:gd name="T9" fmla="*/ 14 h 44"/>
                </a:gdLst>
                <a:ahLst/>
                <a:cxnLst>
                  <a:cxn ang="0">
                    <a:pos x="T0" y="T1"/>
                  </a:cxn>
                  <a:cxn ang="0">
                    <a:pos x="T2" y="T3"/>
                  </a:cxn>
                  <a:cxn ang="0">
                    <a:pos x="T4" y="T5"/>
                  </a:cxn>
                  <a:cxn ang="0">
                    <a:pos x="T6" y="T7"/>
                  </a:cxn>
                  <a:cxn ang="0">
                    <a:pos x="T8" y="T9"/>
                  </a:cxn>
                </a:cxnLst>
                <a:rect l="0" t="0" r="r" b="b"/>
                <a:pathLst>
                  <a:path w="60" h="44">
                    <a:moveTo>
                      <a:pt x="60" y="14"/>
                    </a:moveTo>
                    <a:lnTo>
                      <a:pt x="15" y="0"/>
                    </a:lnTo>
                    <a:lnTo>
                      <a:pt x="0" y="37"/>
                    </a:lnTo>
                    <a:lnTo>
                      <a:pt x="52" y="44"/>
                    </a:lnTo>
                    <a:lnTo>
                      <a:pt x="60" y="14"/>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5" name="Freeform 135">
                <a:extLst>
                  <a:ext uri="{FF2B5EF4-FFF2-40B4-BE49-F238E27FC236}">
                    <a16:creationId xmlns:a16="http://schemas.microsoft.com/office/drawing/2014/main" id="{AAFC8758-055B-6027-7497-0721DE6E3A3A}"/>
                  </a:ext>
                </a:extLst>
              </p:cNvPr>
              <p:cNvSpPr/>
              <p:nvPr/>
            </p:nvSpPr>
            <p:spPr bwMode="auto">
              <a:xfrm>
                <a:off x="295276" y="3690938"/>
                <a:ext cx="93663" cy="71438"/>
              </a:xfrm>
              <a:custGeom>
                <a:avLst/>
                <a:gdLst>
                  <a:gd name="T0" fmla="*/ 59 w 59"/>
                  <a:gd name="T1" fmla="*/ 15 h 45"/>
                  <a:gd name="T2" fmla="*/ 7 w 59"/>
                  <a:gd name="T3" fmla="*/ 0 h 45"/>
                  <a:gd name="T4" fmla="*/ 0 w 59"/>
                  <a:gd name="T5" fmla="*/ 37 h 45"/>
                  <a:gd name="T6" fmla="*/ 52 w 59"/>
                  <a:gd name="T7" fmla="*/ 45 h 45"/>
                  <a:gd name="T8" fmla="*/ 59 w 59"/>
                  <a:gd name="T9" fmla="*/ 15 h 45"/>
                </a:gdLst>
                <a:ahLst/>
                <a:cxnLst>
                  <a:cxn ang="0">
                    <a:pos x="T0" y="T1"/>
                  </a:cxn>
                  <a:cxn ang="0">
                    <a:pos x="T2" y="T3"/>
                  </a:cxn>
                  <a:cxn ang="0">
                    <a:pos x="T4" y="T5"/>
                  </a:cxn>
                  <a:cxn ang="0">
                    <a:pos x="T6" y="T7"/>
                  </a:cxn>
                  <a:cxn ang="0">
                    <a:pos x="T8" y="T9"/>
                  </a:cxn>
                </a:cxnLst>
                <a:rect l="0" t="0" r="r" b="b"/>
                <a:pathLst>
                  <a:path w="59" h="45">
                    <a:moveTo>
                      <a:pt x="59" y="15"/>
                    </a:moveTo>
                    <a:lnTo>
                      <a:pt x="7" y="0"/>
                    </a:lnTo>
                    <a:lnTo>
                      <a:pt x="0" y="37"/>
                    </a:lnTo>
                    <a:lnTo>
                      <a:pt x="52" y="45"/>
                    </a:lnTo>
                    <a:lnTo>
                      <a:pt x="59" y="15"/>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6" name="Freeform 136">
                <a:extLst>
                  <a:ext uri="{FF2B5EF4-FFF2-40B4-BE49-F238E27FC236}">
                    <a16:creationId xmlns:a16="http://schemas.microsoft.com/office/drawing/2014/main" id="{E23D169A-C72F-D500-1CB4-2558D14BD38F}"/>
                  </a:ext>
                </a:extLst>
              </p:cNvPr>
              <p:cNvSpPr/>
              <p:nvPr/>
            </p:nvSpPr>
            <p:spPr bwMode="auto">
              <a:xfrm>
                <a:off x="471488" y="3808413"/>
                <a:ext cx="93663" cy="71438"/>
              </a:xfrm>
              <a:custGeom>
                <a:avLst/>
                <a:gdLst>
                  <a:gd name="T0" fmla="*/ 0 w 59"/>
                  <a:gd name="T1" fmla="*/ 30 h 45"/>
                  <a:gd name="T2" fmla="*/ 52 w 59"/>
                  <a:gd name="T3" fmla="*/ 45 h 45"/>
                  <a:gd name="T4" fmla="*/ 59 w 59"/>
                  <a:gd name="T5" fmla="*/ 15 h 45"/>
                  <a:gd name="T6" fmla="*/ 8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15"/>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7" name="Freeform 137">
                <a:extLst>
                  <a:ext uri="{FF2B5EF4-FFF2-40B4-BE49-F238E27FC236}">
                    <a16:creationId xmlns:a16="http://schemas.microsoft.com/office/drawing/2014/main" id="{2BD6178D-3313-C237-0AFB-36024025B398}"/>
                  </a:ext>
                </a:extLst>
              </p:cNvPr>
              <p:cNvSpPr/>
              <p:nvPr/>
            </p:nvSpPr>
            <p:spPr bwMode="auto">
              <a:xfrm>
                <a:off x="588963" y="3762375"/>
                <a:ext cx="82550" cy="69850"/>
              </a:xfrm>
              <a:custGeom>
                <a:avLst/>
                <a:gdLst>
                  <a:gd name="T0" fmla="*/ 0 w 52"/>
                  <a:gd name="T1" fmla="*/ 37 h 44"/>
                  <a:gd name="T2" fmla="*/ 45 w 52"/>
                  <a:gd name="T3" fmla="*/ 44 h 44"/>
                  <a:gd name="T4" fmla="*/ 52 w 52"/>
                  <a:gd name="T5" fmla="*/ 15 h 44"/>
                  <a:gd name="T6" fmla="*/ 8 w 52"/>
                  <a:gd name="T7" fmla="*/ 0 h 44"/>
                  <a:gd name="T8" fmla="*/ 0 w 52"/>
                  <a:gd name="T9" fmla="*/ 37 h 44"/>
                </a:gdLst>
                <a:ahLst/>
                <a:cxnLst>
                  <a:cxn ang="0">
                    <a:pos x="T0" y="T1"/>
                  </a:cxn>
                  <a:cxn ang="0">
                    <a:pos x="T2" y="T3"/>
                  </a:cxn>
                  <a:cxn ang="0">
                    <a:pos x="T4" y="T5"/>
                  </a:cxn>
                  <a:cxn ang="0">
                    <a:pos x="T6" y="T7"/>
                  </a:cxn>
                  <a:cxn ang="0">
                    <a:pos x="T8" y="T9"/>
                  </a:cxn>
                </a:cxnLst>
                <a:rect l="0" t="0" r="r" b="b"/>
                <a:pathLst>
                  <a:path w="52" h="44">
                    <a:moveTo>
                      <a:pt x="0" y="37"/>
                    </a:moveTo>
                    <a:lnTo>
                      <a:pt x="45" y="44"/>
                    </a:lnTo>
                    <a:lnTo>
                      <a:pt x="52" y="15"/>
                    </a:lnTo>
                    <a:lnTo>
                      <a:pt x="8"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8" name="Freeform 138">
                <a:extLst>
                  <a:ext uri="{FF2B5EF4-FFF2-40B4-BE49-F238E27FC236}">
                    <a16:creationId xmlns:a16="http://schemas.microsoft.com/office/drawing/2014/main" id="{05D5C221-05E8-59FA-F94A-6F9F74E2FD64}"/>
                  </a:ext>
                </a:extLst>
              </p:cNvPr>
              <p:cNvSpPr/>
              <p:nvPr/>
            </p:nvSpPr>
            <p:spPr bwMode="auto">
              <a:xfrm>
                <a:off x="519113" y="3608388"/>
                <a:ext cx="93663" cy="71438"/>
              </a:xfrm>
              <a:custGeom>
                <a:avLst/>
                <a:gdLst>
                  <a:gd name="T0" fmla="*/ 0 w 59"/>
                  <a:gd name="T1" fmla="*/ 30 h 45"/>
                  <a:gd name="T2" fmla="*/ 52 w 59"/>
                  <a:gd name="T3" fmla="*/ 45 h 45"/>
                  <a:gd name="T4" fmla="*/ 59 w 59"/>
                  <a:gd name="T5" fmla="*/ 8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8"/>
                    </a:lnTo>
                    <a:lnTo>
                      <a:pt x="7" y="0"/>
                    </a:lnTo>
                    <a:lnTo>
                      <a:pt x="0" y="3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9" name="Freeform 139">
                <a:extLst>
                  <a:ext uri="{FF2B5EF4-FFF2-40B4-BE49-F238E27FC236}">
                    <a16:creationId xmlns:a16="http://schemas.microsoft.com/office/drawing/2014/main" id="{F0FC06F0-48DD-6593-3C3A-8577E3F21104}"/>
                  </a:ext>
                </a:extLst>
              </p:cNvPr>
              <p:cNvSpPr/>
              <p:nvPr/>
            </p:nvSpPr>
            <p:spPr bwMode="auto">
              <a:xfrm>
                <a:off x="601663" y="3703638"/>
                <a:ext cx="93663" cy="69850"/>
              </a:xfrm>
              <a:custGeom>
                <a:avLst/>
                <a:gdLst>
                  <a:gd name="T0" fmla="*/ 0 w 59"/>
                  <a:gd name="T1" fmla="*/ 29 h 44"/>
                  <a:gd name="T2" fmla="*/ 51 w 59"/>
                  <a:gd name="T3" fmla="*/ 44 h 44"/>
                  <a:gd name="T4" fmla="*/ 59 w 59"/>
                  <a:gd name="T5" fmla="*/ 7 h 44"/>
                  <a:gd name="T6" fmla="*/ 7 w 59"/>
                  <a:gd name="T7" fmla="*/ 0 h 44"/>
                  <a:gd name="T8" fmla="*/ 0 w 59"/>
                  <a:gd name="T9" fmla="*/ 29 h 44"/>
                </a:gdLst>
                <a:ahLst/>
                <a:cxnLst>
                  <a:cxn ang="0">
                    <a:pos x="T0" y="T1"/>
                  </a:cxn>
                  <a:cxn ang="0">
                    <a:pos x="T2" y="T3"/>
                  </a:cxn>
                  <a:cxn ang="0">
                    <a:pos x="T4" y="T5"/>
                  </a:cxn>
                  <a:cxn ang="0">
                    <a:pos x="T6" y="T7"/>
                  </a:cxn>
                  <a:cxn ang="0">
                    <a:pos x="T8" y="T9"/>
                  </a:cxn>
                </a:cxnLst>
                <a:rect l="0" t="0" r="r" b="b"/>
                <a:pathLst>
                  <a:path w="59" h="44">
                    <a:moveTo>
                      <a:pt x="0" y="29"/>
                    </a:moveTo>
                    <a:lnTo>
                      <a:pt x="51" y="44"/>
                    </a:lnTo>
                    <a:lnTo>
                      <a:pt x="59" y="7"/>
                    </a:lnTo>
                    <a:lnTo>
                      <a:pt x="7" y="0"/>
                    </a:lnTo>
                    <a:lnTo>
                      <a:pt x="0" y="29"/>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0" name="Freeform 140">
                <a:extLst>
                  <a:ext uri="{FF2B5EF4-FFF2-40B4-BE49-F238E27FC236}">
                    <a16:creationId xmlns:a16="http://schemas.microsoft.com/office/drawing/2014/main" id="{78AB36D5-20D1-086E-C5D3-1010A4E8CB21}"/>
                  </a:ext>
                </a:extLst>
              </p:cNvPr>
              <p:cNvSpPr/>
              <p:nvPr/>
            </p:nvSpPr>
            <p:spPr bwMode="auto">
              <a:xfrm>
                <a:off x="554038" y="3903663"/>
                <a:ext cx="82550" cy="71438"/>
              </a:xfrm>
              <a:custGeom>
                <a:avLst/>
                <a:gdLst>
                  <a:gd name="T0" fmla="*/ 0 w 52"/>
                  <a:gd name="T1" fmla="*/ 30 h 45"/>
                  <a:gd name="T2" fmla="*/ 44 w 52"/>
                  <a:gd name="T3" fmla="*/ 45 h 45"/>
                  <a:gd name="T4" fmla="*/ 52 w 52"/>
                  <a:gd name="T5" fmla="*/ 15 h 45"/>
                  <a:gd name="T6" fmla="*/ 7 w 52"/>
                  <a:gd name="T7" fmla="*/ 0 h 45"/>
                  <a:gd name="T8" fmla="*/ 0 w 52"/>
                  <a:gd name="T9" fmla="*/ 30 h 45"/>
                </a:gdLst>
                <a:ahLst/>
                <a:cxnLst>
                  <a:cxn ang="0">
                    <a:pos x="T0" y="T1"/>
                  </a:cxn>
                  <a:cxn ang="0">
                    <a:pos x="T2" y="T3"/>
                  </a:cxn>
                  <a:cxn ang="0">
                    <a:pos x="T4" y="T5"/>
                  </a:cxn>
                  <a:cxn ang="0">
                    <a:pos x="T6" y="T7"/>
                  </a:cxn>
                  <a:cxn ang="0">
                    <a:pos x="T8" y="T9"/>
                  </a:cxn>
                </a:cxnLst>
                <a:rect l="0" t="0" r="r" b="b"/>
                <a:pathLst>
                  <a:path w="52" h="45">
                    <a:moveTo>
                      <a:pt x="0" y="30"/>
                    </a:moveTo>
                    <a:lnTo>
                      <a:pt x="44" y="45"/>
                    </a:lnTo>
                    <a:lnTo>
                      <a:pt x="52" y="15"/>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1" name="Freeform 141">
                <a:extLst>
                  <a:ext uri="{FF2B5EF4-FFF2-40B4-BE49-F238E27FC236}">
                    <a16:creationId xmlns:a16="http://schemas.microsoft.com/office/drawing/2014/main" id="{C3E45518-8825-9044-366B-E6CC1BBD5D9B}"/>
                  </a:ext>
                </a:extLst>
              </p:cNvPr>
              <p:cNvSpPr/>
              <p:nvPr/>
            </p:nvSpPr>
            <p:spPr bwMode="auto">
              <a:xfrm>
                <a:off x="565151" y="3832225"/>
                <a:ext cx="95250" cy="71438"/>
              </a:xfrm>
              <a:custGeom>
                <a:avLst/>
                <a:gdLst>
                  <a:gd name="T0" fmla="*/ 0 w 60"/>
                  <a:gd name="T1" fmla="*/ 30 h 45"/>
                  <a:gd name="T2" fmla="*/ 52 w 60"/>
                  <a:gd name="T3" fmla="*/ 45 h 45"/>
                  <a:gd name="T4" fmla="*/ 60 w 60"/>
                  <a:gd name="T5" fmla="*/ 15 h 45"/>
                  <a:gd name="T6" fmla="*/ 8 w 60"/>
                  <a:gd name="T7" fmla="*/ 0 h 45"/>
                  <a:gd name="T8" fmla="*/ 0 w 60"/>
                  <a:gd name="T9" fmla="*/ 30 h 45"/>
                </a:gdLst>
                <a:ahLst/>
                <a:cxnLst>
                  <a:cxn ang="0">
                    <a:pos x="T0" y="T1"/>
                  </a:cxn>
                  <a:cxn ang="0">
                    <a:pos x="T2" y="T3"/>
                  </a:cxn>
                  <a:cxn ang="0">
                    <a:pos x="T4" y="T5"/>
                  </a:cxn>
                  <a:cxn ang="0">
                    <a:pos x="T6" y="T7"/>
                  </a:cxn>
                  <a:cxn ang="0">
                    <a:pos x="T8" y="T9"/>
                  </a:cxn>
                </a:cxnLst>
                <a:rect l="0" t="0" r="r" b="b"/>
                <a:pathLst>
                  <a:path w="60" h="45">
                    <a:moveTo>
                      <a:pt x="0" y="30"/>
                    </a:moveTo>
                    <a:lnTo>
                      <a:pt x="52" y="45"/>
                    </a:lnTo>
                    <a:lnTo>
                      <a:pt x="60" y="15"/>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2" name="Freeform 142">
                <a:extLst>
                  <a:ext uri="{FF2B5EF4-FFF2-40B4-BE49-F238E27FC236}">
                    <a16:creationId xmlns:a16="http://schemas.microsoft.com/office/drawing/2014/main" id="{0AC73FE3-2276-DC7F-4C86-90FA86146609}"/>
                  </a:ext>
                </a:extLst>
              </p:cNvPr>
              <p:cNvSpPr/>
              <p:nvPr/>
            </p:nvSpPr>
            <p:spPr bwMode="auto">
              <a:xfrm>
                <a:off x="719138" y="3656013"/>
                <a:ext cx="80963" cy="69850"/>
              </a:xfrm>
              <a:custGeom>
                <a:avLst/>
                <a:gdLst>
                  <a:gd name="T0" fmla="*/ 7 w 51"/>
                  <a:gd name="T1" fmla="*/ 0 h 44"/>
                  <a:gd name="T2" fmla="*/ 0 w 51"/>
                  <a:gd name="T3" fmla="*/ 30 h 44"/>
                  <a:gd name="T4" fmla="*/ 44 w 51"/>
                  <a:gd name="T5" fmla="*/ 44 h 44"/>
                  <a:gd name="T6" fmla="*/ 51 w 51"/>
                  <a:gd name="T7" fmla="*/ 7 h 44"/>
                  <a:gd name="T8" fmla="*/ 7 w 51"/>
                  <a:gd name="T9" fmla="*/ 0 h 44"/>
                </a:gdLst>
                <a:ahLst/>
                <a:cxnLst>
                  <a:cxn ang="0">
                    <a:pos x="T0" y="T1"/>
                  </a:cxn>
                  <a:cxn ang="0">
                    <a:pos x="T2" y="T3"/>
                  </a:cxn>
                  <a:cxn ang="0">
                    <a:pos x="T4" y="T5"/>
                  </a:cxn>
                  <a:cxn ang="0">
                    <a:pos x="T6" y="T7"/>
                  </a:cxn>
                  <a:cxn ang="0">
                    <a:pos x="T8" y="T9"/>
                  </a:cxn>
                </a:cxnLst>
                <a:rect l="0" t="0" r="r" b="b"/>
                <a:pathLst>
                  <a:path w="51" h="44">
                    <a:moveTo>
                      <a:pt x="7" y="0"/>
                    </a:moveTo>
                    <a:lnTo>
                      <a:pt x="0" y="30"/>
                    </a:lnTo>
                    <a:lnTo>
                      <a:pt x="44" y="44"/>
                    </a:lnTo>
                    <a:lnTo>
                      <a:pt x="51" y="7"/>
                    </a:lnTo>
                    <a:lnTo>
                      <a:pt x="7"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3" name="Freeform 143">
                <a:extLst>
                  <a:ext uri="{FF2B5EF4-FFF2-40B4-BE49-F238E27FC236}">
                    <a16:creationId xmlns:a16="http://schemas.microsoft.com/office/drawing/2014/main" id="{7EFD338A-19E4-CC84-0810-91EE9D194C69}"/>
                  </a:ext>
                </a:extLst>
              </p:cNvPr>
              <p:cNvSpPr/>
              <p:nvPr/>
            </p:nvSpPr>
            <p:spPr bwMode="auto">
              <a:xfrm>
                <a:off x="354013" y="3856038"/>
                <a:ext cx="93663" cy="71438"/>
              </a:xfrm>
              <a:custGeom>
                <a:avLst/>
                <a:gdLst>
                  <a:gd name="T0" fmla="*/ 0 w 59"/>
                  <a:gd name="T1" fmla="*/ 30 h 45"/>
                  <a:gd name="T2" fmla="*/ 52 w 59"/>
                  <a:gd name="T3" fmla="*/ 45 h 45"/>
                  <a:gd name="T4" fmla="*/ 59 w 59"/>
                  <a:gd name="T5" fmla="*/ 15 h 45"/>
                  <a:gd name="T6" fmla="*/ 8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15"/>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4" name="Freeform 144">
                <a:extLst>
                  <a:ext uri="{FF2B5EF4-FFF2-40B4-BE49-F238E27FC236}">
                    <a16:creationId xmlns:a16="http://schemas.microsoft.com/office/drawing/2014/main" id="{334B6FA5-C48F-2700-2A11-972B2FE58C8C}"/>
                  </a:ext>
                </a:extLst>
              </p:cNvPr>
              <p:cNvSpPr/>
              <p:nvPr/>
            </p:nvSpPr>
            <p:spPr bwMode="auto">
              <a:xfrm>
                <a:off x="612776" y="3632200"/>
                <a:ext cx="93663" cy="71438"/>
              </a:xfrm>
              <a:custGeom>
                <a:avLst/>
                <a:gdLst>
                  <a:gd name="T0" fmla="*/ 0 w 59"/>
                  <a:gd name="T1" fmla="*/ 30 h 45"/>
                  <a:gd name="T2" fmla="*/ 52 w 59"/>
                  <a:gd name="T3" fmla="*/ 45 h 45"/>
                  <a:gd name="T4" fmla="*/ 59 w 59"/>
                  <a:gd name="T5" fmla="*/ 7 h 45"/>
                  <a:gd name="T6" fmla="*/ 15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7"/>
                    </a:lnTo>
                    <a:lnTo>
                      <a:pt x="15" y="0"/>
                    </a:lnTo>
                    <a:lnTo>
                      <a:pt x="0" y="3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5" name="Freeform 145">
                <a:extLst>
                  <a:ext uri="{FF2B5EF4-FFF2-40B4-BE49-F238E27FC236}">
                    <a16:creationId xmlns:a16="http://schemas.microsoft.com/office/drawing/2014/main" id="{EB106A75-0DAA-E447-0720-D0CD0E2EB134}"/>
                  </a:ext>
                </a:extLst>
              </p:cNvPr>
              <p:cNvSpPr/>
              <p:nvPr/>
            </p:nvSpPr>
            <p:spPr bwMode="auto">
              <a:xfrm>
                <a:off x="506413" y="3679825"/>
                <a:ext cx="95250" cy="58738"/>
              </a:xfrm>
              <a:custGeom>
                <a:avLst/>
                <a:gdLst>
                  <a:gd name="T0" fmla="*/ 0 w 60"/>
                  <a:gd name="T1" fmla="*/ 29 h 37"/>
                  <a:gd name="T2" fmla="*/ 52 w 60"/>
                  <a:gd name="T3" fmla="*/ 37 h 37"/>
                  <a:gd name="T4" fmla="*/ 60 w 60"/>
                  <a:gd name="T5" fmla="*/ 7 h 37"/>
                  <a:gd name="T6" fmla="*/ 8 w 60"/>
                  <a:gd name="T7" fmla="*/ 0 h 37"/>
                  <a:gd name="T8" fmla="*/ 0 w 60"/>
                  <a:gd name="T9" fmla="*/ 29 h 37"/>
                </a:gdLst>
                <a:ahLst/>
                <a:cxnLst>
                  <a:cxn ang="0">
                    <a:pos x="T0" y="T1"/>
                  </a:cxn>
                  <a:cxn ang="0">
                    <a:pos x="T2" y="T3"/>
                  </a:cxn>
                  <a:cxn ang="0">
                    <a:pos x="T4" y="T5"/>
                  </a:cxn>
                  <a:cxn ang="0">
                    <a:pos x="T6" y="T7"/>
                  </a:cxn>
                  <a:cxn ang="0">
                    <a:pos x="T8" y="T9"/>
                  </a:cxn>
                </a:cxnLst>
                <a:rect l="0" t="0" r="r" b="b"/>
                <a:pathLst>
                  <a:path w="60" h="37">
                    <a:moveTo>
                      <a:pt x="0" y="29"/>
                    </a:moveTo>
                    <a:lnTo>
                      <a:pt x="52" y="37"/>
                    </a:lnTo>
                    <a:lnTo>
                      <a:pt x="60" y="7"/>
                    </a:lnTo>
                    <a:lnTo>
                      <a:pt x="8" y="0"/>
                    </a:lnTo>
                    <a:lnTo>
                      <a:pt x="0" y="29"/>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6" name="Freeform 146">
                <a:extLst>
                  <a:ext uri="{FF2B5EF4-FFF2-40B4-BE49-F238E27FC236}">
                    <a16:creationId xmlns:a16="http://schemas.microsoft.com/office/drawing/2014/main" id="{46540E5A-B3B8-D987-0183-96D948592A34}"/>
                  </a:ext>
                </a:extLst>
              </p:cNvPr>
              <p:cNvSpPr/>
              <p:nvPr/>
            </p:nvSpPr>
            <p:spPr bwMode="auto">
              <a:xfrm>
                <a:off x="425451" y="3584575"/>
                <a:ext cx="93663" cy="71438"/>
              </a:xfrm>
              <a:custGeom>
                <a:avLst/>
                <a:gdLst>
                  <a:gd name="T0" fmla="*/ 0 w 59"/>
                  <a:gd name="T1" fmla="*/ 30 h 45"/>
                  <a:gd name="T2" fmla="*/ 51 w 59"/>
                  <a:gd name="T3" fmla="*/ 45 h 45"/>
                  <a:gd name="T4" fmla="*/ 59 w 59"/>
                  <a:gd name="T5" fmla="*/ 8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1" y="45"/>
                    </a:lnTo>
                    <a:lnTo>
                      <a:pt x="59" y="8"/>
                    </a:lnTo>
                    <a:lnTo>
                      <a:pt x="7" y="0"/>
                    </a:lnTo>
                    <a:lnTo>
                      <a:pt x="0" y="3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7" name="Freeform 147">
                <a:extLst>
                  <a:ext uri="{FF2B5EF4-FFF2-40B4-BE49-F238E27FC236}">
                    <a16:creationId xmlns:a16="http://schemas.microsoft.com/office/drawing/2014/main" id="{FB3378B3-3B45-0543-F550-6585B8BD4D55}"/>
                  </a:ext>
                </a:extLst>
              </p:cNvPr>
              <p:cNvSpPr/>
              <p:nvPr/>
            </p:nvSpPr>
            <p:spPr bwMode="auto">
              <a:xfrm>
                <a:off x="388938" y="3714750"/>
                <a:ext cx="95250" cy="71438"/>
              </a:xfrm>
              <a:custGeom>
                <a:avLst/>
                <a:gdLst>
                  <a:gd name="T0" fmla="*/ 0 w 60"/>
                  <a:gd name="T1" fmla="*/ 37 h 45"/>
                  <a:gd name="T2" fmla="*/ 52 w 60"/>
                  <a:gd name="T3" fmla="*/ 45 h 45"/>
                  <a:gd name="T4" fmla="*/ 60 w 60"/>
                  <a:gd name="T5" fmla="*/ 15 h 45"/>
                  <a:gd name="T6" fmla="*/ 8 w 60"/>
                  <a:gd name="T7" fmla="*/ 0 h 45"/>
                  <a:gd name="T8" fmla="*/ 0 w 60"/>
                  <a:gd name="T9" fmla="*/ 37 h 45"/>
                </a:gdLst>
                <a:ahLst/>
                <a:cxnLst>
                  <a:cxn ang="0">
                    <a:pos x="T0" y="T1"/>
                  </a:cxn>
                  <a:cxn ang="0">
                    <a:pos x="T2" y="T3"/>
                  </a:cxn>
                  <a:cxn ang="0">
                    <a:pos x="T4" y="T5"/>
                  </a:cxn>
                  <a:cxn ang="0">
                    <a:pos x="T6" y="T7"/>
                  </a:cxn>
                  <a:cxn ang="0">
                    <a:pos x="T8" y="T9"/>
                  </a:cxn>
                </a:cxnLst>
                <a:rect l="0" t="0" r="r" b="b"/>
                <a:pathLst>
                  <a:path w="60" h="45">
                    <a:moveTo>
                      <a:pt x="0" y="37"/>
                    </a:moveTo>
                    <a:lnTo>
                      <a:pt x="52" y="45"/>
                    </a:lnTo>
                    <a:lnTo>
                      <a:pt x="60" y="15"/>
                    </a:lnTo>
                    <a:lnTo>
                      <a:pt x="8"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8" name="Freeform 148">
                <a:extLst>
                  <a:ext uri="{FF2B5EF4-FFF2-40B4-BE49-F238E27FC236}">
                    <a16:creationId xmlns:a16="http://schemas.microsoft.com/office/drawing/2014/main" id="{0A830808-CAB9-353B-F5C2-15BD402E25F0}"/>
                  </a:ext>
                </a:extLst>
              </p:cNvPr>
              <p:cNvSpPr/>
              <p:nvPr/>
            </p:nvSpPr>
            <p:spPr bwMode="auto">
              <a:xfrm>
                <a:off x="377826" y="3786188"/>
                <a:ext cx="93663" cy="69850"/>
              </a:xfrm>
              <a:custGeom>
                <a:avLst/>
                <a:gdLst>
                  <a:gd name="T0" fmla="*/ 0 w 59"/>
                  <a:gd name="T1" fmla="*/ 29 h 44"/>
                  <a:gd name="T2" fmla="*/ 52 w 59"/>
                  <a:gd name="T3" fmla="*/ 44 h 44"/>
                  <a:gd name="T4" fmla="*/ 59 w 59"/>
                  <a:gd name="T5" fmla="*/ 14 h 44"/>
                  <a:gd name="T6" fmla="*/ 7 w 59"/>
                  <a:gd name="T7" fmla="*/ 0 h 44"/>
                  <a:gd name="T8" fmla="*/ 0 w 59"/>
                  <a:gd name="T9" fmla="*/ 29 h 44"/>
                </a:gdLst>
                <a:ahLst/>
                <a:cxnLst>
                  <a:cxn ang="0">
                    <a:pos x="T0" y="T1"/>
                  </a:cxn>
                  <a:cxn ang="0">
                    <a:pos x="T2" y="T3"/>
                  </a:cxn>
                  <a:cxn ang="0">
                    <a:pos x="T4" y="T5"/>
                  </a:cxn>
                  <a:cxn ang="0">
                    <a:pos x="T6" y="T7"/>
                  </a:cxn>
                  <a:cxn ang="0">
                    <a:pos x="T8" y="T9"/>
                  </a:cxn>
                </a:cxnLst>
                <a:rect l="0" t="0" r="r" b="b"/>
                <a:pathLst>
                  <a:path w="59" h="44">
                    <a:moveTo>
                      <a:pt x="0" y="29"/>
                    </a:moveTo>
                    <a:lnTo>
                      <a:pt x="52" y="44"/>
                    </a:lnTo>
                    <a:lnTo>
                      <a:pt x="59" y="14"/>
                    </a:lnTo>
                    <a:lnTo>
                      <a:pt x="7" y="0"/>
                    </a:lnTo>
                    <a:lnTo>
                      <a:pt x="0" y="29"/>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9" name="Freeform 149">
                <a:extLst>
                  <a:ext uri="{FF2B5EF4-FFF2-40B4-BE49-F238E27FC236}">
                    <a16:creationId xmlns:a16="http://schemas.microsoft.com/office/drawing/2014/main" id="{FB9AE17D-BAF6-E443-B330-14A01CC32EB0}"/>
                  </a:ext>
                </a:extLst>
              </p:cNvPr>
              <p:cNvSpPr/>
              <p:nvPr/>
            </p:nvSpPr>
            <p:spPr bwMode="auto">
              <a:xfrm>
                <a:off x="412751" y="3656013"/>
                <a:ext cx="82550" cy="58738"/>
              </a:xfrm>
              <a:custGeom>
                <a:avLst/>
                <a:gdLst>
                  <a:gd name="T0" fmla="*/ 0 w 52"/>
                  <a:gd name="T1" fmla="*/ 30 h 37"/>
                  <a:gd name="T2" fmla="*/ 45 w 52"/>
                  <a:gd name="T3" fmla="*/ 37 h 37"/>
                  <a:gd name="T4" fmla="*/ 52 w 52"/>
                  <a:gd name="T5" fmla="*/ 7 h 37"/>
                  <a:gd name="T6" fmla="*/ 8 w 52"/>
                  <a:gd name="T7" fmla="*/ 0 h 37"/>
                  <a:gd name="T8" fmla="*/ 0 w 52"/>
                  <a:gd name="T9" fmla="*/ 30 h 37"/>
                </a:gdLst>
                <a:ahLst/>
                <a:cxnLst>
                  <a:cxn ang="0">
                    <a:pos x="T0" y="T1"/>
                  </a:cxn>
                  <a:cxn ang="0">
                    <a:pos x="T2" y="T3"/>
                  </a:cxn>
                  <a:cxn ang="0">
                    <a:pos x="T4" y="T5"/>
                  </a:cxn>
                  <a:cxn ang="0">
                    <a:pos x="T6" y="T7"/>
                  </a:cxn>
                  <a:cxn ang="0">
                    <a:pos x="T8" y="T9"/>
                  </a:cxn>
                </a:cxnLst>
                <a:rect l="0" t="0" r="r" b="b"/>
                <a:pathLst>
                  <a:path w="52" h="37">
                    <a:moveTo>
                      <a:pt x="0" y="30"/>
                    </a:moveTo>
                    <a:lnTo>
                      <a:pt x="45" y="37"/>
                    </a:lnTo>
                    <a:lnTo>
                      <a:pt x="52" y="7"/>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0" name="Freeform 150">
                <a:extLst>
                  <a:ext uri="{FF2B5EF4-FFF2-40B4-BE49-F238E27FC236}">
                    <a16:creationId xmlns:a16="http://schemas.microsoft.com/office/drawing/2014/main" id="{7CCA2E76-7EE9-349E-D3C4-82C63F828E16}"/>
                  </a:ext>
                </a:extLst>
              </p:cNvPr>
              <p:cNvSpPr/>
              <p:nvPr/>
            </p:nvSpPr>
            <p:spPr bwMode="auto">
              <a:xfrm>
                <a:off x="484188" y="3738563"/>
                <a:ext cx="93663" cy="69850"/>
              </a:xfrm>
              <a:custGeom>
                <a:avLst/>
                <a:gdLst>
                  <a:gd name="T0" fmla="*/ 0 w 59"/>
                  <a:gd name="T1" fmla="*/ 37 h 44"/>
                  <a:gd name="T2" fmla="*/ 51 w 59"/>
                  <a:gd name="T3" fmla="*/ 44 h 44"/>
                  <a:gd name="T4" fmla="*/ 59 w 59"/>
                  <a:gd name="T5" fmla="*/ 15 h 44"/>
                  <a:gd name="T6" fmla="*/ 7 w 59"/>
                  <a:gd name="T7" fmla="*/ 0 h 44"/>
                  <a:gd name="T8" fmla="*/ 0 w 59"/>
                  <a:gd name="T9" fmla="*/ 37 h 44"/>
                </a:gdLst>
                <a:ahLst/>
                <a:cxnLst>
                  <a:cxn ang="0">
                    <a:pos x="T0" y="T1"/>
                  </a:cxn>
                  <a:cxn ang="0">
                    <a:pos x="T2" y="T3"/>
                  </a:cxn>
                  <a:cxn ang="0">
                    <a:pos x="T4" y="T5"/>
                  </a:cxn>
                  <a:cxn ang="0">
                    <a:pos x="T6" y="T7"/>
                  </a:cxn>
                  <a:cxn ang="0">
                    <a:pos x="T8" y="T9"/>
                  </a:cxn>
                </a:cxnLst>
                <a:rect l="0" t="0" r="r" b="b"/>
                <a:pathLst>
                  <a:path w="59" h="44">
                    <a:moveTo>
                      <a:pt x="0" y="37"/>
                    </a:moveTo>
                    <a:lnTo>
                      <a:pt x="51" y="44"/>
                    </a:lnTo>
                    <a:lnTo>
                      <a:pt x="59" y="15"/>
                    </a:lnTo>
                    <a:lnTo>
                      <a:pt x="7"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1" name="Freeform 151">
                <a:extLst>
                  <a:ext uri="{FF2B5EF4-FFF2-40B4-BE49-F238E27FC236}">
                    <a16:creationId xmlns:a16="http://schemas.microsoft.com/office/drawing/2014/main" id="{FC63A949-43C4-1C4B-B3C3-3D0BCBBB97FC}"/>
                  </a:ext>
                </a:extLst>
              </p:cNvPr>
              <p:cNvSpPr/>
              <p:nvPr/>
            </p:nvSpPr>
            <p:spPr bwMode="auto">
              <a:xfrm>
                <a:off x="460376" y="3879850"/>
                <a:ext cx="82550" cy="71438"/>
              </a:xfrm>
              <a:custGeom>
                <a:avLst/>
                <a:gdLst>
                  <a:gd name="T0" fmla="*/ 0 w 52"/>
                  <a:gd name="T1" fmla="*/ 30 h 45"/>
                  <a:gd name="T2" fmla="*/ 44 w 52"/>
                  <a:gd name="T3" fmla="*/ 45 h 45"/>
                  <a:gd name="T4" fmla="*/ 52 w 52"/>
                  <a:gd name="T5" fmla="*/ 15 h 45"/>
                  <a:gd name="T6" fmla="*/ 7 w 52"/>
                  <a:gd name="T7" fmla="*/ 0 h 45"/>
                  <a:gd name="T8" fmla="*/ 0 w 52"/>
                  <a:gd name="T9" fmla="*/ 30 h 45"/>
                </a:gdLst>
                <a:ahLst/>
                <a:cxnLst>
                  <a:cxn ang="0">
                    <a:pos x="T0" y="T1"/>
                  </a:cxn>
                  <a:cxn ang="0">
                    <a:pos x="T2" y="T3"/>
                  </a:cxn>
                  <a:cxn ang="0">
                    <a:pos x="T4" y="T5"/>
                  </a:cxn>
                  <a:cxn ang="0">
                    <a:pos x="T6" y="T7"/>
                  </a:cxn>
                  <a:cxn ang="0">
                    <a:pos x="T8" y="T9"/>
                  </a:cxn>
                </a:cxnLst>
                <a:rect l="0" t="0" r="r" b="b"/>
                <a:pathLst>
                  <a:path w="52" h="45">
                    <a:moveTo>
                      <a:pt x="0" y="30"/>
                    </a:moveTo>
                    <a:lnTo>
                      <a:pt x="44" y="45"/>
                    </a:lnTo>
                    <a:lnTo>
                      <a:pt x="52" y="15"/>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4" name="组合 13">
              <a:extLst>
                <a:ext uri="{FF2B5EF4-FFF2-40B4-BE49-F238E27FC236}">
                  <a16:creationId xmlns:a16="http://schemas.microsoft.com/office/drawing/2014/main" id="{DBF6EB38-0AF6-0732-C1F6-C0118FB96505}"/>
                </a:ext>
              </a:extLst>
            </p:cNvPr>
            <p:cNvGrpSpPr/>
            <p:nvPr/>
          </p:nvGrpSpPr>
          <p:grpSpPr>
            <a:xfrm>
              <a:off x="1412876" y="2652713"/>
              <a:ext cx="1903413" cy="1322388"/>
              <a:chOff x="1412876" y="2652713"/>
              <a:chExt cx="1903413" cy="1322388"/>
            </a:xfrm>
          </p:grpSpPr>
          <p:sp>
            <p:nvSpPr>
              <p:cNvPr id="192" name="Freeform 152">
                <a:extLst>
                  <a:ext uri="{FF2B5EF4-FFF2-40B4-BE49-F238E27FC236}">
                    <a16:creationId xmlns:a16="http://schemas.microsoft.com/office/drawing/2014/main" id="{28B6C63A-A753-93F8-977D-2159C6BB381E}"/>
                  </a:ext>
                </a:extLst>
              </p:cNvPr>
              <p:cNvSpPr/>
              <p:nvPr/>
            </p:nvSpPr>
            <p:spPr bwMode="auto">
              <a:xfrm>
                <a:off x="1412876" y="2652713"/>
                <a:ext cx="1903413" cy="1322388"/>
              </a:xfrm>
              <a:custGeom>
                <a:avLst/>
                <a:gdLst>
                  <a:gd name="T0" fmla="*/ 162 w 162"/>
                  <a:gd name="T1" fmla="*/ 104 h 112"/>
                  <a:gd name="T2" fmla="*/ 160 w 162"/>
                  <a:gd name="T3" fmla="*/ 110 h 112"/>
                  <a:gd name="T4" fmla="*/ 154 w 162"/>
                  <a:gd name="T5" fmla="*/ 112 h 112"/>
                  <a:gd name="T6" fmla="*/ 8 w 162"/>
                  <a:gd name="T7" fmla="*/ 112 h 112"/>
                  <a:gd name="T8" fmla="*/ 2 w 162"/>
                  <a:gd name="T9" fmla="*/ 110 h 112"/>
                  <a:gd name="T10" fmla="*/ 0 w 162"/>
                  <a:gd name="T11" fmla="*/ 104 h 112"/>
                  <a:gd name="T12" fmla="*/ 0 w 162"/>
                  <a:gd name="T13" fmla="*/ 8 h 112"/>
                  <a:gd name="T14" fmla="*/ 2 w 162"/>
                  <a:gd name="T15" fmla="*/ 3 h 112"/>
                  <a:gd name="T16" fmla="*/ 8 w 162"/>
                  <a:gd name="T17" fmla="*/ 0 h 112"/>
                  <a:gd name="T18" fmla="*/ 154 w 162"/>
                  <a:gd name="T19" fmla="*/ 0 h 112"/>
                  <a:gd name="T20" fmla="*/ 160 w 162"/>
                  <a:gd name="T21" fmla="*/ 3 h 112"/>
                  <a:gd name="T22" fmla="*/ 162 w 162"/>
                  <a:gd name="T23" fmla="*/ 8 h 112"/>
                  <a:gd name="T24" fmla="*/ 162 w 162"/>
                  <a:gd name="T25"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12">
                    <a:moveTo>
                      <a:pt x="162" y="104"/>
                    </a:moveTo>
                    <a:cubicBezTo>
                      <a:pt x="162" y="106"/>
                      <a:pt x="161" y="108"/>
                      <a:pt x="160" y="110"/>
                    </a:cubicBezTo>
                    <a:cubicBezTo>
                      <a:pt x="158" y="111"/>
                      <a:pt x="156" y="112"/>
                      <a:pt x="154" y="112"/>
                    </a:cubicBezTo>
                    <a:cubicBezTo>
                      <a:pt x="8" y="112"/>
                      <a:pt x="8" y="112"/>
                      <a:pt x="8" y="112"/>
                    </a:cubicBezTo>
                    <a:cubicBezTo>
                      <a:pt x="6" y="112"/>
                      <a:pt x="4" y="111"/>
                      <a:pt x="2" y="110"/>
                    </a:cubicBezTo>
                    <a:cubicBezTo>
                      <a:pt x="1" y="108"/>
                      <a:pt x="0" y="106"/>
                      <a:pt x="0" y="104"/>
                    </a:cubicBezTo>
                    <a:cubicBezTo>
                      <a:pt x="0" y="8"/>
                      <a:pt x="0" y="8"/>
                      <a:pt x="0" y="8"/>
                    </a:cubicBezTo>
                    <a:cubicBezTo>
                      <a:pt x="0" y="6"/>
                      <a:pt x="1" y="4"/>
                      <a:pt x="2" y="3"/>
                    </a:cubicBezTo>
                    <a:cubicBezTo>
                      <a:pt x="4" y="1"/>
                      <a:pt x="6" y="0"/>
                      <a:pt x="8" y="0"/>
                    </a:cubicBezTo>
                    <a:cubicBezTo>
                      <a:pt x="154" y="0"/>
                      <a:pt x="154" y="0"/>
                      <a:pt x="154" y="0"/>
                    </a:cubicBezTo>
                    <a:cubicBezTo>
                      <a:pt x="156" y="0"/>
                      <a:pt x="158" y="1"/>
                      <a:pt x="160" y="3"/>
                    </a:cubicBezTo>
                    <a:cubicBezTo>
                      <a:pt x="161" y="4"/>
                      <a:pt x="162" y="6"/>
                      <a:pt x="162" y="8"/>
                    </a:cubicBezTo>
                    <a:lnTo>
                      <a:pt x="162" y="10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3" name="Freeform 153">
                <a:extLst>
                  <a:ext uri="{FF2B5EF4-FFF2-40B4-BE49-F238E27FC236}">
                    <a16:creationId xmlns:a16="http://schemas.microsoft.com/office/drawing/2014/main" id="{29CF9B8C-8D2D-8182-AD01-89161AD47CC0}"/>
                  </a:ext>
                </a:extLst>
              </p:cNvPr>
              <p:cNvSpPr/>
              <p:nvPr/>
            </p:nvSpPr>
            <p:spPr bwMode="auto">
              <a:xfrm>
                <a:off x="1412876" y="3243263"/>
                <a:ext cx="1903413" cy="731838"/>
              </a:xfrm>
              <a:custGeom>
                <a:avLst/>
                <a:gdLst>
                  <a:gd name="T0" fmla="*/ 162 w 162"/>
                  <a:gd name="T1" fmla="*/ 54 h 62"/>
                  <a:gd name="T2" fmla="*/ 160 w 162"/>
                  <a:gd name="T3" fmla="*/ 60 h 62"/>
                  <a:gd name="T4" fmla="*/ 154 w 162"/>
                  <a:gd name="T5" fmla="*/ 62 h 62"/>
                  <a:gd name="T6" fmla="*/ 8 w 162"/>
                  <a:gd name="T7" fmla="*/ 62 h 62"/>
                  <a:gd name="T8" fmla="*/ 2 w 162"/>
                  <a:gd name="T9" fmla="*/ 60 h 62"/>
                  <a:gd name="T10" fmla="*/ 0 w 162"/>
                  <a:gd name="T11" fmla="*/ 54 h 62"/>
                  <a:gd name="T12" fmla="*/ 0 w 162"/>
                  <a:gd name="T13" fmla="*/ 16 h 62"/>
                  <a:gd name="T14" fmla="*/ 162 w 162"/>
                  <a:gd name="T15" fmla="*/ 0 h 62"/>
                  <a:gd name="T16" fmla="*/ 162 w 162"/>
                  <a:gd name="T17"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62">
                    <a:moveTo>
                      <a:pt x="162" y="54"/>
                    </a:moveTo>
                    <a:cubicBezTo>
                      <a:pt x="162" y="56"/>
                      <a:pt x="161" y="58"/>
                      <a:pt x="160" y="60"/>
                    </a:cubicBezTo>
                    <a:cubicBezTo>
                      <a:pt x="158" y="61"/>
                      <a:pt x="156" y="62"/>
                      <a:pt x="154" y="62"/>
                    </a:cubicBezTo>
                    <a:cubicBezTo>
                      <a:pt x="8" y="62"/>
                      <a:pt x="8" y="62"/>
                      <a:pt x="8" y="62"/>
                    </a:cubicBezTo>
                    <a:cubicBezTo>
                      <a:pt x="6" y="62"/>
                      <a:pt x="4" y="61"/>
                      <a:pt x="2" y="60"/>
                    </a:cubicBezTo>
                    <a:cubicBezTo>
                      <a:pt x="1" y="58"/>
                      <a:pt x="0" y="56"/>
                      <a:pt x="0" y="54"/>
                    </a:cubicBezTo>
                    <a:cubicBezTo>
                      <a:pt x="0" y="16"/>
                      <a:pt x="0" y="16"/>
                      <a:pt x="0" y="16"/>
                    </a:cubicBezTo>
                    <a:cubicBezTo>
                      <a:pt x="162" y="0"/>
                      <a:pt x="162" y="0"/>
                      <a:pt x="162" y="0"/>
                    </a:cubicBezTo>
                    <a:lnTo>
                      <a:pt x="162" y="54"/>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4" name="Rectangle 154">
                <a:extLst>
                  <a:ext uri="{FF2B5EF4-FFF2-40B4-BE49-F238E27FC236}">
                    <a16:creationId xmlns:a16="http://schemas.microsoft.com/office/drawing/2014/main" id="{0201F473-B3B2-224A-6FB4-C413A95634D6}"/>
                  </a:ext>
                </a:extLst>
              </p:cNvPr>
              <p:cNvSpPr>
                <a:spLocks noChangeArrowheads="1"/>
              </p:cNvSpPr>
              <p:nvPr/>
            </p:nvSpPr>
            <p:spPr bwMode="auto">
              <a:xfrm>
                <a:off x="1576388" y="2724150"/>
                <a:ext cx="1587500" cy="11795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5" name="Freeform 155">
                <a:extLst>
                  <a:ext uri="{FF2B5EF4-FFF2-40B4-BE49-F238E27FC236}">
                    <a16:creationId xmlns:a16="http://schemas.microsoft.com/office/drawing/2014/main" id="{DD8B1CA4-A534-6E31-ECDA-DC47B1FBF30A}"/>
                  </a:ext>
                </a:extLst>
              </p:cNvPr>
              <p:cNvSpPr/>
              <p:nvPr/>
            </p:nvSpPr>
            <p:spPr bwMode="auto">
              <a:xfrm>
                <a:off x="3209926" y="3195638"/>
                <a:ext cx="58738" cy="247650"/>
              </a:xfrm>
              <a:custGeom>
                <a:avLst/>
                <a:gdLst>
                  <a:gd name="T0" fmla="*/ 2 w 5"/>
                  <a:gd name="T1" fmla="*/ 0 h 21"/>
                  <a:gd name="T2" fmla="*/ 0 w 5"/>
                  <a:gd name="T3" fmla="*/ 2 h 21"/>
                  <a:gd name="T4" fmla="*/ 0 w 5"/>
                  <a:gd name="T5" fmla="*/ 18 h 21"/>
                  <a:gd name="T6" fmla="*/ 2 w 5"/>
                  <a:gd name="T7" fmla="*/ 21 h 21"/>
                  <a:gd name="T8" fmla="*/ 5 w 5"/>
                  <a:gd name="T9" fmla="*/ 18 h 21"/>
                  <a:gd name="T10" fmla="*/ 5 w 5"/>
                  <a:gd name="T11" fmla="*/ 2 h 21"/>
                  <a:gd name="T12" fmla="*/ 2 w 5"/>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5" h="21">
                    <a:moveTo>
                      <a:pt x="2" y="0"/>
                    </a:moveTo>
                    <a:cubicBezTo>
                      <a:pt x="1" y="0"/>
                      <a:pt x="0" y="1"/>
                      <a:pt x="0" y="2"/>
                    </a:cubicBezTo>
                    <a:cubicBezTo>
                      <a:pt x="0" y="18"/>
                      <a:pt x="0" y="18"/>
                      <a:pt x="0" y="18"/>
                    </a:cubicBezTo>
                    <a:cubicBezTo>
                      <a:pt x="0" y="20"/>
                      <a:pt x="1" y="21"/>
                      <a:pt x="2" y="21"/>
                    </a:cubicBezTo>
                    <a:cubicBezTo>
                      <a:pt x="4" y="21"/>
                      <a:pt x="5" y="20"/>
                      <a:pt x="5" y="18"/>
                    </a:cubicBezTo>
                    <a:cubicBezTo>
                      <a:pt x="5" y="2"/>
                      <a:pt x="5" y="2"/>
                      <a:pt x="5" y="2"/>
                    </a:cubicBezTo>
                    <a:cubicBezTo>
                      <a:pt x="5" y="1"/>
                      <a:pt x="4" y="0"/>
                      <a:pt x="2" y="0"/>
                    </a:cubicBez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6" name="Rectangle 156">
                <a:extLst>
                  <a:ext uri="{FF2B5EF4-FFF2-40B4-BE49-F238E27FC236}">
                    <a16:creationId xmlns:a16="http://schemas.microsoft.com/office/drawing/2014/main" id="{4D770E92-0D35-FFAF-ED1B-7C6E8AD23B09}"/>
                  </a:ext>
                </a:extLst>
              </p:cNvPr>
              <p:cNvSpPr>
                <a:spLocks noChangeArrowheads="1"/>
              </p:cNvSpPr>
              <p:nvPr/>
            </p:nvSpPr>
            <p:spPr bwMode="auto">
              <a:xfrm>
                <a:off x="1741488" y="3030538"/>
                <a:ext cx="552450" cy="349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7" name="Rectangle 157">
                <a:extLst>
                  <a:ext uri="{FF2B5EF4-FFF2-40B4-BE49-F238E27FC236}">
                    <a16:creationId xmlns:a16="http://schemas.microsoft.com/office/drawing/2014/main" id="{CD716BA3-9727-8641-0079-B0A82F92093E}"/>
                  </a:ext>
                </a:extLst>
              </p:cNvPr>
              <p:cNvSpPr>
                <a:spLocks noChangeArrowheads="1"/>
              </p:cNvSpPr>
              <p:nvPr/>
            </p:nvSpPr>
            <p:spPr bwMode="auto">
              <a:xfrm>
                <a:off x="1741488" y="3549650"/>
                <a:ext cx="552450" cy="349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8" name="Rectangle 158">
                <a:extLst>
                  <a:ext uri="{FF2B5EF4-FFF2-40B4-BE49-F238E27FC236}">
                    <a16:creationId xmlns:a16="http://schemas.microsoft.com/office/drawing/2014/main" id="{3FD8B908-C135-0FFD-8853-5E19EBF13151}"/>
                  </a:ext>
                </a:extLst>
              </p:cNvPr>
              <p:cNvSpPr>
                <a:spLocks noChangeArrowheads="1"/>
              </p:cNvSpPr>
              <p:nvPr/>
            </p:nvSpPr>
            <p:spPr bwMode="auto">
              <a:xfrm>
                <a:off x="1741488" y="3089275"/>
                <a:ext cx="681038" cy="476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9" name="Rectangle 159">
                <a:extLst>
                  <a:ext uri="{FF2B5EF4-FFF2-40B4-BE49-F238E27FC236}">
                    <a16:creationId xmlns:a16="http://schemas.microsoft.com/office/drawing/2014/main" id="{60C95B43-DE12-2BD5-67A8-5A1AEA50A50B}"/>
                  </a:ext>
                </a:extLst>
              </p:cNvPr>
              <p:cNvSpPr>
                <a:spLocks noChangeArrowheads="1"/>
              </p:cNvSpPr>
              <p:nvPr/>
            </p:nvSpPr>
            <p:spPr bwMode="auto">
              <a:xfrm>
                <a:off x="1741488" y="3208338"/>
                <a:ext cx="681038"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0" name="Rectangle 160">
                <a:extLst>
                  <a:ext uri="{FF2B5EF4-FFF2-40B4-BE49-F238E27FC236}">
                    <a16:creationId xmlns:a16="http://schemas.microsoft.com/office/drawing/2014/main" id="{912A6D76-395B-D0CC-F935-B66D03BA83EA}"/>
                  </a:ext>
                </a:extLst>
              </p:cNvPr>
              <p:cNvSpPr>
                <a:spLocks noChangeArrowheads="1"/>
              </p:cNvSpPr>
              <p:nvPr/>
            </p:nvSpPr>
            <p:spPr bwMode="auto">
              <a:xfrm>
                <a:off x="1741488" y="3254375"/>
                <a:ext cx="681038"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1" name="Rectangle 161">
                <a:extLst>
                  <a:ext uri="{FF2B5EF4-FFF2-40B4-BE49-F238E27FC236}">
                    <a16:creationId xmlns:a16="http://schemas.microsoft.com/office/drawing/2014/main" id="{81A4A57D-9BCE-E1C6-45A0-40081B09C68E}"/>
                  </a:ext>
                </a:extLst>
              </p:cNvPr>
              <p:cNvSpPr>
                <a:spLocks noChangeArrowheads="1"/>
              </p:cNvSpPr>
              <p:nvPr/>
            </p:nvSpPr>
            <p:spPr bwMode="auto">
              <a:xfrm>
                <a:off x="1741488" y="3313113"/>
                <a:ext cx="681038"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2" name="Rectangle 162">
                <a:extLst>
                  <a:ext uri="{FF2B5EF4-FFF2-40B4-BE49-F238E27FC236}">
                    <a16:creationId xmlns:a16="http://schemas.microsoft.com/office/drawing/2014/main" id="{9782AD6A-5756-31B9-99BF-26D39BAAEE46}"/>
                  </a:ext>
                </a:extLst>
              </p:cNvPr>
              <p:cNvSpPr>
                <a:spLocks noChangeArrowheads="1"/>
              </p:cNvSpPr>
              <p:nvPr/>
            </p:nvSpPr>
            <p:spPr bwMode="auto">
              <a:xfrm>
                <a:off x="1741488" y="3373438"/>
                <a:ext cx="681038"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3" name="Rectangle 163">
                <a:extLst>
                  <a:ext uri="{FF2B5EF4-FFF2-40B4-BE49-F238E27FC236}">
                    <a16:creationId xmlns:a16="http://schemas.microsoft.com/office/drawing/2014/main" id="{3F716DAB-BCF1-D3AD-19E0-72B24E4FDCB6}"/>
                  </a:ext>
                </a:extLst>
              </p:cNvPr>
              <p:cNvSpPr>
                <a:spLocks noChangeArrowheads="1"/>
              </p:cNvSpPr>
              <p:nvPr/>
            </p:nvSpPr>
            <p:spPr bwMode="auto">
              <a:xfrm>
                <a:off x="1741488" y="3419475"/>
                <a:ext cx="681038"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4" name="Rectangle 164">
                <a:extLst>
                  <a:ext uri="{FF2B5EF4-FFF2-40B4-BE49-F238E27FC236}">
                    <a16:creationId xmlns:a16="http://schemas.microsoft.com/office/drawing/2014/main" id="{1E75B8F9-2948-20C5-A564-6EE51C1854A3}"/>
                  </a:ext>
                </a:extLst>
              </p:cNvPr>
              <p:cNvSpPr>
                <a:spLocks noChangeArrowheads="1"/>
              </p:cNvSpPr>
              <p:nvPr/>
            </p:nvSpPr>
            <p:spPr bwMode="auto">
              <a:xfrm>
                <a:off x="1741488" y="3643313"/>
                <a:ext cx="681038"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5" name="Rectangle 165">
                <a:extLst>
                  <a:ext uri="{FF2B5EF4-FFF2-40B4-BE49-F238E27FC236}">
                    <a16:creationId xmlns:a16="http://schemas.microsoft.com/office/drawing/2014/main" id="{3F5CB61F-EF8E-CDA4-D77C-89D187CE805D}"/>
                  </a:ext>
                </a:extLst>
              </p:cNvPr>
              <p:cNvSpPr>
                <a:spLocks noChangeArrowheads="1"/>
              </p:cNvSpPr>
              <p:nvPr/>
            </p:nvSpPr>
            <p:spPr bwMode="auto">
              <a:xfrm>
                <a:off x="1741488" y="3703638"/>
                <a:ext cx="681038"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6" name="Rectangle 166">
                <a:extLst>
                  <a:ext uri="{FF2B5EF4-FFF2-40B4-BE49-F238E27FC236}">
                    <a16:creationId xmlns:a16="http://schemas.microsoft.com/office/drawing/2014/main" id="{2EFE97D1-55FC-C569-49FE-377C4204B234}"/>
                  </a:ext>
                </a:extLst>
              </p:cNvPr>
              <p:cNvSpPr>
                <a:spLocks noChangeArrowheads="1"/>
              </p:cNvSpPr>
              <p:nvPr/>
            </p:nvSpPr>
            <p:spPr bwMode="auto">
              <a:xfrm>
                <a:off x="1741488" y="3749675"/>
                <a:ext cx="681038"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7" name="Rectangle 167">
                <a:extLst>
                  <a:ext uri="{FF2B5EF4-FFF2-40B4-BE49-F238E27FC236}">
                    <a16:creationId xmlns:a16="http://schemas.microsoft.com/office/drawing/2014/main" id="{36360DE5-C30F-D998-282D-1EED605F425D}"/>
                  </a:ext>
                </a:extLst>
              </p:cNvPr>
              <p:cNvSpPr>
                <a:spLocks noChangeArrowheads="1"/>
              </p:cNvSpPr>
              <p:nvPr/>
            </p:nvSpPr>
            <p:spPr bwMode="auto">
              <a:xfrm>
                <a:off x="1741488" y="3808413"/>
                <a:ext cx="681038"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8" name="Rectangle 168">
                <a:extLst>
                  <a:ext uri="{FF2B5EF4-FFF2-40B4-BE49-F238E27FC236}">
                    <a16:creationId xmlns:a16="http://schemas.microsoft.com/office/drawing/2014/main" id="{527E899A-DB8C-B60D-0F6A-247209083727}"/>
                  </a:ext>
                </a:extLst>
              </p:cNvPr>
              <p:cNvSpPr>
                <a:spLocks noChangeArrowheads="1"/>
              </p:cNvSpPr>
              <p:nvPr/>
            </p:nvSpPr>
            <p:spPr bwMode="auto">
              <a:xfrm>
                <a:off x="2540001" y="3549650"/>
                <a:ext cx="365125" cy="349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9" name="Rectangle 169">
                <a:extLst>
                  <a:ext uri="{FF2B5EF4-FFF2-40B4-BE49-F238E27FC236}">
                    <a16:creationId xmlns:a16="http://schemas.microsoft.com/office/drawing/2014/main" id="{F9E58624-8CC7-6B92-348E-E42D8ED1E2E3}"/>
                  </a:ext>
                </a:extLst>
              </p:cNvPr>
              <p:cNvSpPr>
                <a:spLocks noChangeArrowheads="1"/>
              </p:cNvSpPr>
              <p:nvPr/>
            </p:nvSpPr>
            <p:spPr bwMode="auto">
              <a:xfrm>
                <a:off x="2540001" y="3243263"/>
                <a:ext cx="365125" cy="476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0" name="Rectangle 170">
                <a:extLst>
                  <a:ext uri="{FF2B5EF4-FFF2-40B4-BE49-F238E27FC236}">
                    <a16:creationId xmlns:a16="http://schemas.microsoft.com/office/drawing/2014/main" id="{EB56E928-830B-A77E-EF87-310F3C78DE28}"/>
                  </a:ext>
                </a:extLst>
              </p:cNvPr>
              <p:cNvSpPr>
                <a:spLocks noChangeArrowheads="1"/>
              </p:cNvSpPr>
              <p:nvPr/>
            </p:nvSpPr>
            <p:spPr bwMode="auto">
              <a:xfrm>
                <a:off x="2540001" y="2794000"/>
                <a:ext cx="306388" cy="36513"/>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1" name="Rectangle 171">
                <a:extLst>
                  <a:ext uri="{FF2B5EF4-FFF2-40B4-BE49-F238E27FC236}">
                    <a16:creationId xmlns:a16="http://schemas.microsoft.com/office/drawing/2014/main" id="{7AC115C9-1F51-BD0A-F4A6-E8AED9A66F59}"/>
                  </a:ext>
                </a:extLst>
              </p:cNvPr>
              <p:cNvSpPr>
                <a:spLocks noChangeArrowheads="1"/>
              </p:cNvSpPr>
              <p:nvPr/>
            </p:nvSpPr>
            <p:spPr bwMode="auto">
              <a:xfrm>
                <a:off x="2540001" y="3336925"/>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2" name="Rectangle 172">
                <a:extLst>
                  <a:ext uri="{FF2B5EF4-FFF2-40B4-BE49-F238E27FC236}">
                    <a16:creationId xmlns:a16="http://schemas.microsoft.com/office/drawing/2014/main" id="{8A840752-9B92-37A1-DFEA-D23D64E5BBE5}"/>
                  </a:ext>
                </a:extLst>
              </p:cNvPr>
              <p:cNvSpPr>
                <a:spLocks noChangeArrowheads="1"/>
              </p:cNvSpPr>
              <p:nvPr/>
            </p:nvSpPr>
            <p:spPr bwMode="auto">
              <a:xfrm>
                <a:off x="2540001" y="3384550"/>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3" name="Rectangle 173">
                <a:extLst>
                  <a:ext uri="{FF2B5EF4-FFF2-40B4-BE49-F238E27FC236}">
                    <a16:creationId xmlns:a16="http://schemas.microsoft.com/office/drawing/2014/main" id="{5791CA5D-CD0B-B22C-63F1-CBDCC5EB7CC0}"/>
                  </a:ext>
                </a:extLst>
              </p:cNvPr>
              <p:cNvSpPr>
                <a:spLocks noChangeArrowheads="1"/>
              </p:cNvSpPr>
              <p:nvPr/>
            </p:nvSpPr>
            <p:spPr bwMode="auto">
              <a:xfrm>
                <a:off x="2540001" y="3443288"/>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4" name="Rectangle 174">
                <a:extLst>
                  <a:ext uri="{FF2B5EF4-FFF2-40B4-BE49-F238E27FC236}">
                    <a16:creationId xmlns:a16="http://schemas.microsoft.com/office/drawing/2014/main" id="{8832E36A-B092-E0F8-4581-411B9A28F7FD}"/>
                  </a:ext>
                </a:extLst>
              </p:cNvPr>
              <p:cNvSpPr>
                <a:spLocks noChangeArrowheads="1"/>
              </p:cNvSpPr>
              <p:nvPr/>
            </p:nvSpPr>
            <p:spPr bwMode="auto">
              <a:xfrm>
                <a:off x="2540001" y="2924175"/>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5" name="Rectangle 175">
                <a:extLst>
                  <a:ext uri="{FF2B5EF4-FFF2-40B4-BE49-F238E27FC236}">
                    <a16:creationId xmlns:a16="http://schemas.microsoft.com/office/drawing/2014/main" id="{898437AF-D890-341A-507B-0247FF419A1F}"/>
                  </a:ext>
                </a:extLst>
              </p:cNvPr>
              <p:cNvSpPr>
                <a:spLocks noChangeArrowheads="1"/>
              </p:cNvSpPr>
              <p:nvPr/>
            </p:nvSpPr>
            <p:spPr bwMode="auto">
              <a:xfrm>
                <a:off x="2540001" y="2982913"/>
                <a:ext cx="447675"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6" name="Rectangle 176">
                <a:extLst>
                  <a:ext uri="{FF2B5EF4-FFF2-40B4-BE49-F238E27FC236}">
                    <a16:creationId xmlns:a16="http://schemas.microsoft.com/office/drawing/2014/main" id="{004D247D-4D4A-2743-42DF-8C720A32C978}"/>
                  </a:ext>
                </a:extLst>
              </p:cNvPr>
              <p:cNvSpPr>
                <a:spLocks noChangeArrowheads="1"/>
              </p:cNvSpPr>
              <p:nvPr/>
            </p:nvSpPr>
            <p:spPr bwMode="auto">
              <a:xfrm>
                <a:off x="2540001" y="2876550"/>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7" name="Rectangle 177">
                <a:extLst>
                  <a:ext uri="{FF2B5EF4-FFF2-40B4-BE49-F238E27FC236}">
                    <a16:creationId xmlns:a16="http://schemas.microsoft.com/office/drawing/2014/main" id="{8AE503BA-1C38-4D76-865D-503E2BBBADDD}"/>
                  </a:ext>
                </a:extLst>
              </p:cNvPr>
              <p:cNvSpPr>
                <a:spLocks noChangeArrowheads="1"/>
              </p:cNvSpPr>
              <p:nvPr/>
            </p:nvSpPr>
            <p:spPr bwMode="auto">
              <a:xfrm>
                <a:off x="2540001" y="3041650"/>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8" name="Rectangle 178">
                <a:extLst>
                  <a:ext uri="{FF2B5EF4-FFF2-40B4-BE49-F238E27FC236}">
                    <a16:creationId xmlns:a16="http://schemas.microsoft.com/office/drawing/2014/main" id="{C670B422-8005-E5E9-E44E-431E5C45710B}"/>
                  </a:ext>
                </a:extLst>
              </p:cNvPr>
              <p:cNvSpPr>
                <a:spLocks noChangeArrowheads="1"/>
              </p:cNvSpPr>
              <p:nvPr/>
            </p:nvSpPr>
            <p:spPr bwMode="auto">
              <a:xfrm>
                <a:off x="2540001" y="3089275"/>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9" name="Rectangle 179">
                <a:extLst>
                  <a:ext uri="{FF2B5EF4-FFF2-40B4-BE49-F238E27FC236}">
                    <a16:creationId xmlns:a16="http://schemas.microsoft.com/office/drawing/2014/main" id="{97D34AB3-59C7-DE9F-5DF2-10271C77A3C1}"/>
                  </a:ext>
                </a:extLst>
              </p:cNvPr>
              <p:cNvSpPr>
                <a:spLocks noChangeArrowheads="1"/>
              </p:cNvSpPr>
              <p:nvPr/>
            </p:nvSpPr>
            <p:spPr bwMode="auto">
              <a:xfrm>
                <a:off x="2540001" y="3148013"/>
                <a:ext cx="447675"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0" name="Rectangle 180">
                <a:extLst>
                  <a:ext uri="{FF2B5EF4-FFF2-40B4-BE49-F238E27FC236}">
                    <a16:creationId xmlns:a16="http://schemas.microsoft.com/office/drawing/2014/main" id="{D6005628-218B-7017-0A96-60440DEB8637}"/>
                  </a:ext>
                </a:extLst>
              </p:cNvPr>
              <p:cNvSpPr>
                <a:spLocks noChangeArrowheads="1"/>
              </p:cNvSpPr>
              <p:nvPr/>
            </p:nvSpPr>
            <p:spPr bwMode="auto">
              <a:xfrm>
                <a:off x="2540001" y="3643313"/>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1" name="Rectangle 181">
                <a:extLst>
                  <a:ext uri="{FF2B5EF4-FFF2-40B4-BE49-F238E27FC236}">
                    <a16:creationId xmlns:a16="http://schemas.microsoft.com/office/drawing/2014/main" id="{BD823888-2145-EEA3-4177-74D83BE4EE21}"/>
                  </a:ext>
                </a:extLst>
              </p:cNvPr>
              <p:cNvSpPr>
                <a:spLocks noChangeArrowheads="1"/>
              </p:cNvSpPr>
              <p:nvPr/>
            </p:nvSpPr>
            <p:spPr bwMode="auto">
              <a:xfrm>
                <a:off x="2540001" y="3703638"/>
                <a:ext cx="447675"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2" name="Rectangle 182">
                <a:extLst>
                  <a:ext uri="{FF2B5EF4-FFF2-40B4-BE49-F238E27FC236}">
                    <a16:creationId xmlns:a16="http://schemas.microsoft.com/office/drawing/2014/main" id="{DEC3F7EC-C448-9B68-55BD-5657066B9394}"/>
                  </a:ext>
                </a:extLst>
              </p:cNvPr>
              <p:cNvSpPr>
                <a:spLocks noChangeArrowheads="1"/>
              </p:cNvSpPr>
              <p:nvPr/>
            </p:nvSpPr>
            <p:spPr bwMode="auto">
              <a:xfrm>
                <a:off x="2540001" y="3749675"/>
                <a:ext cx="447675"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3" name="Rectangle 183">
                <a:extLst>
                  <a:ext uri="{FF2B5EF4-FFF2-40B4-BE49-F238E27FC236}">
                    <a16:creationId xmlns:a16="http://schemas.microsoft.com/office/drawing/2014/main" id="{B0DD7B80-4791-0289-F404-ED1CBE6BE39F}"/>
                  </a:ext>
                </a:extLst>
              </p:cNvPr>
              <p:cNvSpPr>
                <a:spLocks noChangeArrowheads="1"/>
              </p:cNvSpPr>
              <p:nvPr/>
            </p:nvSpPr>
            <p:spPr bwMode="auto">
              <a:xfrm>
                <a:off x="2540001" y="3808413"/>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3" name="Freeform 184">
                <a:extLst>
                  <a:ext uri="{FF2B5EF4-FFF2-40B4-BE49-F238E27FC236}">
                    <a16:creationId xmlns:a16="http://schemas.microsoft.com/office/drawing/2014/main" id="{9B42F047-8AE4-9E11-67A8-5D5BD3610557}"/>
                  </a:ext>
                </a:extLst>
              </p:cNvPr>
              <p:cNvSpPr/>
              <p:nvPr/>
            </p:nvSpPr>
            <p:spPr bwMode="auto">
              <a:xfrm>
                <a:off x="1741488" y="2794000"/>
                <a:ext cx="141288" cy="177800"/>
              </a:xfrm>
              <a:custGeom>
                <a:avLst/>
                <a:gdLst>
                  <a:gd name="T0" fmla="*/ 0 w 89"/>
                  <a:gd name="T1" fmla="*/ 112 h 112"/>
                  <a:gd name="T2" fmla="*/ 0 w 89"/>
                  <a:gd name="T3" fmla="*/ 0 h 112"/>
                  <a:gd name="T4" fmla="*/ 22 w 89"/>
                  <a:gd name="T5" fmla="*/ 0 h 112"/>
                  <a:gd name="T6" fmla="*/ 66 w 89"/>
                  <a:gd name="T7" fmla="*/ 75 h 112"/>
                  <a:gd name="T8" fmla="*/ 66 w 89"/>
                  <a:gd name="T9" fmla="*/ 0 h 112"/>
                  <a:gd name="T10" fmla="*/ 89 w 89"/>
                  <a:gd name="T11" fmla="*/ 0 h 112"/>
                  <a:gd name="T12" fmla="*/ 89 w 89"/>
                  <a:gd name="T13" fmla="*/ 112 h 112"/>
                  <a:gd name="T14" fmla="*/ 66 w 89"/>
                  <a:gd name="T15" fmla="*/ 112 h 112"/>
                  <a:gd name="T16" fmla="*/ 22 w 89"/>
                  <a:gd name="T17" fmla="*/ 38 h 112"/>
                  <a:gd name="T18" fmla="*/ 22 w 89"/>
                  <a:gd name="T19" fmla="*/ 112 h 112"/>
                  <a:gd name="T20" fmla="*/ 0 w 89"/>
                  <a:gd name="T2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12">
                    <a:moveTo>
                      <a:pt x="0" y="112"/>
                    </a:moveTo>
                    <a:lnTo>
                      <a:pt x="0" y="0"/>
                    </a:lnTo>
                    <a:lnTo>
                      <a:pt x="22" y="0"/>
                    </a:lnTo>
                    <a:lnTo>
                      <a:pt x="66" y="75"/>
                    </a:lnTo>
                    <a:lnTo>
                      <a:pt x="66" y="0"/>
                    </a:lnTo>
                    <a:lnTo>
                      <a:pt x="89" y="0"/>
                    </a:lnTo>
                    <a:lnTo>
                      <a:pt x="89" y="112"/>
                    </a:lnTo>
                    <a:lnTo>
                      <a:pt x="66" y="112"/>
                    </a:lnTo>
                    <a:lnTo>
                      <a:pt x="22" y="38"/>
                    </a:lnTo>
                    <a:lnTo>
                      <a:pt x="22" y="112"/>
                    </a:lnTo>
                    <a:lnTo>
                      <a:pt x="0" y="112"/>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4" name="Freeform 185">
                <a:extLst>
                  <a:ext uri="{FF2B5EF4-FFF2-40B4-BE49-F238E27FC236}">
                    <a16:creationId xmlns:a16="http://schemas.microsoft.com/office/drawing/2014/main" id="{E122E62B-A970-A483-26C2-49564026C946}"/>
                  </a:ext>
                </a:extLst>
              </p:cNvPr>
              <p:cNvSpPr/>
              <p:nvPr/>
            </p:nvSpPr>
            <p:spPr bwMode="auto">
              <a:xfrm>
                <a:off x="1917701" y="2794000"/>
                <a:ext cx="128588" cy="177800"/>
              </a:xfrm>
              <a:custGeom>
                <a:avLst/>
                <a:gdLst>
                  <a:gd name="T0" fmla="*/ 0 w 81"/>
                  <a:gd name="T1" fmla="*/ 112 h 112"/>
                  <a:gd name="T2" fmla="*/ 0 w 81"/>
                  <a:gd name="T3" fmla="*/ 0 h 112"/>
                  <a:gd name="T4" fmla="*/ 81 w 81"/>
                  <a:gd name="T5" fmla="*/ 0 h 112"/>
                  <a:gd name="T6" fmla="*/ 81 w 81"/>
                  <a:gd name="T7" fmla="*/ 23 h 112"/>
                  <a:gd name="T8" fmla="*/ 22 w 81"/>
                  <a:gd name="T9" fmla="*/ 23 h 112"/>
                  <a:gd name="T10" fmla="*/ 22 w 81"/>
                  <a:gd name="T11" fmla="*/ 45 h 112"/>
                  <a:gd name="T12" fmla="*/ 74 w 81"/>
                  <a:gd name="T13" fmla="*/ 45 h 112"/>
                  <a:gd name="T14" fmla="*/ 74 w 81"/>
                  <a:gd name="T15" fmla="*/ 60 h 112"/>
                  <a:gd name="T16" fmla="*/ 22 w 81"/>
                  <a:gd name="T17" fmla="*/ 60 h 112"/>
                  <a:gd name="T18" fmla="*/ 22 w 81"/>
                  <a:gd name="T19" fmla="*/ 90 h 112"/>
                  <a:gd name="T20" fmla="*/ 81 w 81"/>
                  <a:gd name="T21" fmla="*/ 90 h 112"/>
                  <a:gd name="T22" fmla="*/ 81 w 81"/>
                  <a:gd name="T23" fmla="*/ 112 h 112"/>
                  <a:gd name="T24" fmla="*/ 0 w 81"/>
                  <a:gd name="T2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2">
                    <a:moveTo>
                      <a:pt x="0" y="112"/>
                    </a:moveTo>
                    <a:lnTo>
                      <a:pt x="0" y="0"/>
                    </a:lnTo>
                    <a:lnTo>
                      <a:pt x="81" y="0"/>
                    </a:lnTo>
                    <a:lnTo>
                      <a:pt x="81" y="23"/>
                    </a:lnTo>
                    <a:lnTo>
                      <a:pt x="22" y="23"/>
                    </a:lnTo>
                    <a:lnTo>
                      <a:pt x="22" y="45"/>
                    </a:lnTo>
                    <a:lnTo>
                      <a:pt x="74" y="45"/>
                    </a:lnTo>
                    <a:lnTo>
                      <a:pt x="74" y="60"/>
                    </a:lnTo>
                    <a:lnTo>
                      <a:pt x="22" y="60"/>
                    </a:lnTo>
                    <a:lnTo>
                      <a:pt x="22" y="90"/>
                    </a:lnTo>
                    <a:lnTo>
                      <a:pt x="81" y="90"/>
                    </a:lnTo>
                    <a:lnTo>
                      <a:pt x="81" y="112"/>
                    </a:lnTo>
                    <a:lnTo>
                      <a:pt x="0" y="112"/>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5" name="Freeform 186">
                <a:extLst>
                  <a:ext uri="{FF2B5EF4-FFF2-40B4-BE49-F238E27FC236}">
                    <a16:creationId xmlns:a16="http://schemas.microsoft.com/office/drawing/2014/main" id="{E4FD69C1-DEC2-80D1-E9D8-426EA9A6352F}"/>
                  </a:ext>
                </a:extLst>
              </p:cNvPr>
              <p:cNvSpPr/>
              <p:nvPr/>
            </p:nvSpPr>
            <p:spPr bwMode="auto">
              <a:xfrm>
                <a:off x="2058988" y="2794000"/>
                <a:ext cx="222250" cy="177800"/>
              </a:xfrm>
              <a:custGeom>
                <a:avLst/>
                <a:gdLst>
                  <a:gd name="T0" fmla="*/ 29 w 140"/>
                  <a:gd name="T1" fmla="*/ 112 h 112"/>
                  <a:gd name="T2" fmla="*/ 0 w 140"/>
                  <a:gd name="T3" fmla="*/ 0 h 112"/>
                  <a:gd name="T4" fmla="*/ 22 w 140"/>
                  <a:gd name="T5" fmla="*/ 0 h 112"/>
                  <a:gd name="T6" fmla="*/ 37 w 140"/>
                  <a:gd name="T7" fmla="*/ 75 h 112"/>
                  <a:gd name="T8" fmla="*/ 59 w 140"/>
                  <a:gd name="T9" fmla="*/ 0 h 112"/>
                  <a:gd name="T10" fmla="*/ 89 w 140"/>
                  <a:gd name="T11" fmla="*/ 0 h 112"/>
                  <a:gd name="T12" fmla="*/ 103 w 140"/>
                  <a:gd name="T13" fmla="*/ 82 h 112"/>
                  <a:gd name="T14" fmla="*/ 118 w 140"/>
                  <a:gd name="T15" fmla="*/ 0 h 112"/>
                  <a:gd name="T16" fmla="*/ 140 w 140"/>
                  <a:gd name="T17" fmla="*/ 0 h 112"/>
                  <a:gd name="T18" fmla="*/ 118 w 140"/>
                  <a:gd name="T19" fmla="*/ 112 h 112"/>
                  <a:gd name="T20" fmla="*/ 96 w 140"/>
                  <a:gd name="T21" fmla="*/ 112 h 112"/>
                  <a:gd name="T22" fmla="*/ 74 w 140"/>
                  <a:gd name="T23" fmla="*/ 30 h 112"/>
                  <a:gd name="T24" fmla="*/ 52 w 140"/>
                  <a:gd name="T25" fmla="*/ 112 h 112"/>
                  <a:gd name="T26" fmla="*/ 29 w 140"/>
                  <a:gd name="T2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112">
                    <a:moveTo>
                      <a:pt x="29" y="112"/>
                    </a:moveTo>
                    <a:lnTo>
                      <a:pt x="0" y="0"/>
                    </a:lnTo>
                    <a:lnTo>
                      <a:pt x="22" y="0"/>
                    </a:lnTo>
                    <a:lnTo>
                      <a:pt x="37" y="75"/>
                    </a:lnTo>
                    <a:lnTo>
                      <a:pt x="59" y="0"/>
                    </a:lnTo>
                    <a:lnTo>
                      <a:pt x="89" y="0"/>
                    </a:lnTo>
                    <a:lnTo>
                      <a:pt x="103" y="82"/>
                    </a:lnTo>
                    <a:lnTo>
                      <a:pt x="118" y="0"/>
                    </a:lnTo>
                    <a:lnTo>
                      <a:pt x="140" y="0"/>
                    </a:lnTo>
                    <a:lnTo>
                      <a:pt x="118" y="112"/>
                    </a:lnTo>
                    <a:lnTo>
                      <a:pt x="96" y="112"/>
                    </a:lnTo>
                    <a:lnTo>
                      <a:pt x="74" y="30"/>
                    </a:lnTo>
                    <a:lnTo>
                      <a:pt x="52" y="112"/>
                    </a:lnTo>
                    <a:lnTo>
                      <a:pt x="29" y="112"/>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6" name="Freeform 187">
                <a:extLst>
                  <a:ext uri="{FF2B5EF4-FFF2-40B4-BE49-F238E27FC236}">
                    <a16:creationId xmlns:a16="http://schemas.microsoft.com/office/drawing/2014/main" id="{8147F68D-F9E4-C512-263B-5808DE40C37D}"/>
                  </a:ext>
                </a:extLst>
              </p:cNvPr>
              <p:cNvSpPr/>
              <p:nvPr/>
            </p:nvSpPr>
            <p:spPr bwMode="auto">
              <a:xfrm>
                <a:off x="2293938" y="2794000"/>
                <a:ext cx="141288" cy="177800"/>
              </a:xfrm>
              <a:custGeom>
                <a:avLst/>
                <a:gdLst>
                  <a:gd name="T0" fmla="*/ 0 w 12"/>
                  <a:gd name="T1" fmla="*/ 10 h 15"/>
                  <a:gd name="T2" fmla="*/ 3 w 12"/>
                  <a:gd name="T3" fmla="*/ 10 h 15"/>
                  <a:gd name="T4" fmla="*/ 4 w 12"/>
                  <a:gd name="T5" fmla="*/ 12 h 15"/>
                  <a:gd name="T6" fmla="*/ 6 w 12"/>
                  <a:gd name="T7" fmla="*/ 13 h 15"/>
                  <a:gd name="T8" fmla="*/ 8 w 12"/>
                  <a:gd name="T9" fmla="*/ 12 h 15"/>
                  <a:gd name="T10" fmla="*/ 9 w 12"/>
                  <a:gd name="T11" fmla="*/ 11 h 15"/>
                  <a:gd name="T12" fmla="*/ 9 w 12"/>
                  <a:gd name="T13" fmla="*/ 10 h 15"/>
                  <a:gd name="T14" fmla="*/ 8 w 12"/>
                  <a:gd name="T15" fmla="*/ 9 h 15"/>
                  <a:gd name="T16" fmla="*/ 5 w 12"/>
                  <a:gd name="T17" fmla="*/ 9 h 15"/>
                  <a:gd name="T18" fmla="*/ 2 w 12"/>
                  <a:gd name="T19" fmla="*/ 7 h 15"/>
                  <a:gd name="T20" fmla="*/ 1 w 12"/>
                  <a:gd name="T21" fmla="*/ 4 h 15"/>
                  <a:gd name="T22" fmla="*/ 1 w 12"/>
                  <a:gd name="T23" fmla="*/ 2 h 15"/>
                  <a:gd name="T24" fmla="*/ 3 w 12"/>
                  <a:gd name="T25" fmla="*/ 1 h 15"/>
                  <a:gd name="T26" fmla="*/ 6 w 12"/>
                  <a:gd name="T27" fmla="*/ 0 h 15"/>
                  <a:gd name="T28" fmla="*/ 10 w 12"/>
                  <a:gd name="T29" fmla="*/ 1 h 15"/>
                  <a:gd name="T30" fmla="*/ 12 w 12"/>
                  <a:gd name="T31" fmla="*/ 4 h 15"/>
                  <a:gd name="T32" fmla="*/ 9 w 12"/>
                  <a:gd name="T33" fmla="*/ 5 h 15"/>
                  <a:gd name="T34" fmla="*/ 8 w 12"/>
                  <a:gd name="T35" fmla="*/ 3 h 15"/>
                  <a:gd name="T36" fmla="*/ 6 w 12"/>
                  <a:gd name="T37" fmla="*/ 3 h 15"/>
                  <a:gd name="T38" fmla="*/ 4 w 12"/>
                  <a:gd name="T39" fmla="*/ 3 h 15"/>
                  <a:gd name="T40" fmla="*/ 3 w 12"/>
                  <a:gd name="T41" fmla="*/ 4 h 15"/>
                  <a:gd name="T42" fmla="*/ 4 w 12"/>
                  <a:gd name="T43" fmla="*/ 5 h 15"/>
                  <a:gd name="T44" fmla="*/ 7 w 12"/>
                  <a:gd name="T45" fmla="*/ 6 h 15"/>
                  <a:gd name="T46" fmla="*/ 10 w 12"/>
                  <a:gd name="T47" fmla="*/ 7 h 15"/>
                  <a:gd name="T48" fmla="*/ 11 w 12"/>
                  <a:gd name="T49" fmla="*/ 8 h 15"/>
                  <a:gd name="T50" fmla="*/ 12 w 12"/>
                  <a:gd name="T51" fmla="*/ 11 h 15"/>
                  <a:gd name="T52" fmla="*/ 11 w 12"/>
                  <a:gd name="T53" fmla="*/ 13 h 15"/>
                  <a:gd name="T54" fmla="*/ 9 w 12"/>
                  <a:gd name="T55" fmla="*/ 15 h 15"/>
                  <a:gd name="T56" fmla="*/ 6 w 12"/>
                  <a:gd name="T57" fmla="*/ 15 h 15"/>
                  <a:gd name="T58" fmla="*/ 2 w 12"/>
                  <a:gd name="T59" fmla="*/ 14 h 15"/>
                  <a:gd name="T60" fmla="*/ 0 w 12"/>
                  <a:gd name="T6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5">
                    <a:moveTo>
                      <a:pt x="0" y="10"/>
                    </a:moveTo>
                    <a:cubicBezTo>
                      <a:pt x="3" y="10"/>
                      <a:pt x="3" y="10"/>
                      <a:pt x="3" y="10"/>
                    </a:cubicBezTo>
                    <a:cubicBezTo>
                      <a:pt x="3" y="11"/>
                      <a:pt x="4" y="12"/>
                      <a:pt x="4" y="12"/>
                    </a:cubicBezTo>
                    <a:cubicBezTo>
                      <a:pt x="5" y="12"/>
                      <a:pt x="5" y="13"/>
                      <a:pt x="6" y="13"/>
                    </a:cubicBezTo>
                    <a:cubicBezTo>
                      <a:pt x="7" y="13"/>
                      <a:pt x="8" y="12"/>
                      <a:pt x="8" y="12"/>
                    </a:cubicBezTo>
                    <a:cubicBezTo>
                      <a:pt x="9" y="12"/>
                      <a:pt x="9" y="11"/>
                      <a:pt x="9" y="11"/>
                    </a:cubicBezTo>
                    <a:cubicBezTo>
                      <a:pt x="9" y="10"/>
                      <a:pt x="9" y="10"/>
                      <a:pt x="9" y="10"/>
                    </a:cubicBezTo>
                    <a:cubicBezTo>
                      <a:pt x="9" y="10"/>
                      <a:pt x="8" y="9"/>
                      <a:pt x="8" y="9"/>
                    </a:cubicBezTo>
                    <a:cubicBezTo>
                      <a:pt x="7" y="9"/>
                      <a:pt x="7" y="9"/>
                      <a:pt x="5" y="9"/>
                    </a:cubicBezTo>
                    <a:cubicBezTo>
                      <a:pt x="4" y="8"/>
                      <a:pt x="3" y="8"/>
                      <a:pt x="2" y="7"/>
                    </a:cubicBezTo>
                    <a:cubicBezTo>
                      <a:pt x="1" y="6"/>
                      <a:pt x="1" y="5"/>
                      <a:pt x="1" y="4"/>
                    </a:cubicBezTo>
                    <a:cubicBezTo>
                      <a:pt x="1" y="3"/>
                      <a:pt x="1" y="3"/>
                      <a:pt x="1" y="2"/>
                    </a:cubicBezTo>
                    <a:cubicBezTo>
                      <a:pt x="2" y="1"/>
                      <a:pt x="2" y="1"/>
                      <a:pt x="3" y="1"/>
                    </a:cubicBezTo>
                    <a:cubicBezTo>
                      <a:pt x="4" y="0"/>
                      <a:pt x="5" y="0"/>
                      <a:pt x="6" y="0"/>
                    </a:cubicBezTo>
                    <a:cubicBezTo>
                      <a:pt x="8" y="0"/>
                      <a:pt x="9" y="0"/>
                      <a:pt x="10" y="1"/>
                    </a:cubicBezTo>
                    <a:cubicBezTo>
                      <a:pt x="11" y="2"/>
                      <a:pt x="12" y="3"/>
                      <a:pt x="12" y="4"/>
                    </a:cubicBezTo>
                    <a:cubicBezTo>
                      <a:pt x="9" y="5"/>
                      <a:pt x="9" y="5"/>
                      <a:pt x="9" y="5"/>
                    </a:cubicBezTo>
                    <a:cubicBezTo>
                      <a:pt x="8" y="4"/>
                      <a:pt x="8" y="3"/>
                      <a:pt x="8" y="3"/>
                    </a:cubicBezTo>
                    <a:cubicBezTo>
                      <a:pt x="7" y="3"/>
                      <a:pt x="7" y="3"/>
                      <a:pt x="6" y="3"/>
                    </a:cubicBezTo>
                    <a:cubicBezTo>
                      <a:pt x="5" y="3"/>
                      <a:pt x="4" y="3"/>
                      <a:pt x="4" y="3"/>
                    </a:cubicBezTo>
                    <a:cubicBezTo>
                      <a:pt x="4" y="3"/>
                      <a:pt x="3" y="4"/>
                      <a:pt x="3" y="4"/>
                    </a:cubicBezTo>
                    <a:cubicBezTo>
                      <a:pt x="3" y="4"/>
                      <a:pt x="4" y="5"/>
                      <a:pt x="4" y="5"/>
                    </a:cubicBezTo>
                    <a:cubicBezTo>
                      <a:pt x="4" y="5"/>
                      <a:pt x="5" y="5"/>
                      <a:pt x="7" y="6"/>
                    </a:cubicBezTo>
                    <a:cubicBezTo>
                      <a:pt x="8" y="6"/>
                      <a:pt x="9" y="6"/>
                      <a:pt x="10" y="7"/>
                    </a:cubicBezTo>
                    <a:cubicBezTo>
                      <a:pt x="10" y="7"/>
                      <a:pt x="11" y="8"/>
                      <a:pt x="11" y="8"/>
                    </a:cubicBezTo>
                    <a:cubicBezTo>
                      <a:pt x="12" y="9"/>
                      <a:pt x="12" y="10"/>
                      <a:pt x="12" y="11"/>
                    </a:cubicBezTo>
                    <a:cubicBezTo>
                      <a:pt x="12" y="11"/>
                      <a:pt x="12" y="12"/>
                      <a:pt x="11" y="13"/>
                    </a:cubicBezTo>
                    <a:cubicBezTo>
                      <a:pt x="11" y="14"/>
                      <a:pt x="10" y="14"/>
                      <a:pt x="9" y="15"/>
                    </a:cubicBezTo>
                    <a:cubicBezTo>
                      <a:pt x="8" y="15"/>
                      <a:pt x="7" y="15"/>
                      <a:pt x="6" y="15"/>
                    </a:cubicBezTo>
                    <a:cubicBezTo>
                      <a:pt x="4" y="15"/>
                      <a:pt x="3" y="15"/>
                      <a:pt x="2" y="14"/>
                    </a:cubicBezTo>
                    <a:cubicBezTo>
                      <a:pt x="1" y="13"/>
                      <a:pt x="0" y="12"/>
                      <a:pt x="0" y="10"/>
                    </a:cubicBez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5" name="组合 14">
              <a:extLst>
                <a:ext uri="{FF2B5EF4-FFF2-40B4-BE49-F238E27FC236}">
                  <a16:creationId xmlns:a16="http://schemas.microsoft.com/office/drawing/2014/main" id="{759022CC-8544-BEDE-ADF4-6747AB4D07DF}"/>
                </a:ext>
              </a:extLst>
            </p:cNvPr>
            <p:cNvGrpSpPr/>
            <p:nvPr/>
          </p:nvGrpSpPr>
          <p:grpSpPr>
            <a:xfrm>
              <a:off x="319088" y="1273175"/>
              <a:ext cx="1609725" cy="1935163"/>
              <a:chOff x="319088" y="1273175"/>
              <a:chExt cx="1609725" cy="1935163"/>
            </a:xfrm>
          </p:grpSpPr>
          <p:sp>
            <p:nvSpPr>
              <p:cNvPr id="28" name="Freeform 51">
                <a:extLst>
                  <a:ext uri="{FF2B5EF4-FFF2-40B4-BE49-F238E27FC236}">
                    <a16:creationId xmlns:a16="http://schemas.microsoft.com/office/drawing/2014/main" id="{C503B650-E52C-0C31-3B72-33B074AF3578}"/>
                  </a:ext>
                </a:extLst>
              </p:cNvPr>
              <p:cNvSpPr/>
              <p:nvPr/>
            </p:nvSpPr>
            <p:spPr bwMode="auto">
              <a:xfrm>
                <a:off x="319088" y="1273175"/>
                <a:ext cx="1609725" cy="1828800"/>
              </a:xfrm>
              <a:custGeom>
                <a:avLst/>
                <a:gdLst>
                  <a:gd name="T0" fmla="*/ 1014 w 1014"/>
                  <a:gd name="T1" fmla="*/ 877 h 1152"/>
                  <a:gd name="T2" fmla="*/ 370 w 1014"/>
                  <a:gd name="T3" fmla="*/ 1152 h 1152"/>
                  <a:gd name="T4" fmla="*/ 0 w 1014"/>
                  <a:gd name="T5" fmla="*/ 267 h 1152"/>
                  <a:gd name="T6" fmla="*/ 644 w 1014"/>
                  <a:gd name="T7" fmla="*/ 0 h 1152"/>
                  <a:gd name="T8" fmla="*/ 1014 w 1014"/>
                  <a:gd name="T9" fmla="*/ 877 h 1152"/>
                </a:gdLst>
                <a:ahLst/>
                <a:cxnLst>
                  <a:cxn ang="0">
                    <a:pos x="T0" y="T1"/>
                  </a:cxn>
                  <a:cxn ang="0">
                    <a:pos x="T2" y="T3"/>
                  </a:cxn>
                  <a:cxn ang="0">
                    <a:pos x="T4" y="T5"/>
                  </a:cxn>
                  <a:cxn ang="0">
                    <a:pos x="T6" y="T7"/>
                  </a:cxn>
                  <a:cxn ang="0">
                    <a:pos x="T8" y="T9"/>
                  </a:cxn>
                </a:cxnLst>
                <a:rect l="0" t="0" r="r" b="b"/>
                <a:pathLst>
                  <a:path w="1014" h="1152">
                    <a:moveTo>
                      <a:pt x="1014" y="877"/>
                    </a:moveTo>
                    <a:lnTo>
                      <a:pt x="370" y="1152"/>
                    </a:lnTo>
                    <a:lnTo>
                      <a:pt x="0" y="267"/>
                    </a:lnTo>
                    <a:lnTo>
                      <a:pt x="644" y="0"/>
                    </a:lnTo>
                    <a:lnTo>
                      <a:pt x="1014" y="877"/>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nvGrpSpPr>
              <p:cNvPr id="29" name="组合 28">
                <a:extLst>
                  <a:ext uri="{FF2B5EF4-FFF2-40B4-BE49-F238E27FC236}">
                    <a16:creationId xmlns:a16="http://schemas.microsoft.com/office/drawing/2014/main" id="{25D303C9-B481-5EBE-5DDD-6A575CFAF10A}"/>
                  </a:ext>
                </a:extLst>
              </p:cNvPr>
              <p:cNvGrpSpPr/>
              <p:nvPr/>
            </p:nvGrpSpPr>
            <p:grpSpPr>
              <a:xfrm>
                <a:off x="354013" y="1296988"/>
                <a:ext cx="1528763" cy="1911350"/>
                <a:chOff x="354013" y="1296988"/>
                <a:chExt cx="1528763" cy="1911350"/>
              </a:xfrm>
            </p:grpSpPr>
            <p:sp>
              <p:nvSpPr>
                <p:cNvPr id="30" name="Freeform 86">
                  <a:extLst>
                    <a:ext uri="{FF2B5EF4-FFF2-40B4-BE49-F238E27FC236}">
                      <a16:creationId xmlns:a16="http://schemas.microsoft.com/office/drawing/2014/main" id="{14AC5F78-432E-E58E-A179-7C52F9F6E6A7}"/>
                    </a:ext>
                  </a:extLst>
                </p:cNvPr>
                <p:cNvSpPr/>
                <p:nvPr/>
              </p:nvSpPr>
              <p:spPr bwMode="auto">
                <a:xfrm>
                  <a:off x="354013" y="1296988"/>
                  <a:ext cx="1528763" cy="1792288"/>
                </a:xfrm>
                <a:custGeom>
                  <a:avLst/>
                  <a:gdLst>
                    <a:gd name="T0" fmla="*/ 963 w 963"/>
                    <a:gd name="T1" fmla="*/ 906 h 1129"/>
                    <a:gd name="T2" fmla="*/ 304 w 963"/>
                    <a:gd name="T3" fmla="*/ 1129 h 1129"/>
                    <a:gd name="T4" fmla="*/ 0 w 963"/>
                    <a:gd name="T5" fmla="*/ 223 h 1129"/>
                    <a:gd name="T6" fmla="*/ 659 w 963"/>
                    <a:gd name="T7" fmla="*/ 0 h 1129"/>
                    <a:gd name="T8" fmla="*/ 963 w 963"/>
                    <a:gd name="T9" fmla="*/ 906 h 1129"/>
                  </a:gdLst>
                  <a:ahLst/>
                  <a:cxnLst>
                    <a:cxn ang="0">
                      <a:pos x="T0" y="T1"/>
                    </a:cxn>
                    <a:cxn ang="0">
                      <a:pos x="T2" y="T3"/>
                    </a:cxn>
                    <a:cxn ang="0">
                      <a:pos x="T4" y="T5"/>
                    </a:cxn>
                    <a:cxn ang="0">
                      <a:pos x="T6" y="T7"/>
                    </a:cxn>
                    <a:cxn ang="0">
                      <a:pos x="T8" y="T9"/>
                    </a:cxn>
                  </a:cxnLst>
                  <a:rect l="0" t="0" r="r" b="b"/>
                  <a:pathLst>
                    <a:path w="963" h="1129">
                      <a:moveTo>
                        <a:pt x="963" y="906"/>
                      </a:moveTo>
                      <a:lnTo>
                        <a:pt x="304" y="1129"/>
                      </a:lnTo>
                      <a:lnTo>
                        <a:pt x="0" y="223"/>
                      </a:lnTo>
                      <a:lnTo>
                        <a:pt x="659" y="0"/>
                      </a:lnTo>
                      <a:lnTo>
                        <a:pt x="963" y="9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 name="Freeform 87">
                  <a:extLst>
                    <a:ext uri="{FF2B5EF4-FFF2-40B4-BE49-F238E27FC236}">
                      <a16:creationId xmlns:a16="http://schemas.microsoft.com/office/drawing/2014/main" id="{6FF5CFCF-08F7-6EC2-0EB0-E32BA1376588}"/>
                    </a:ext>
                  </a:extLst>
                </p:cNvPr>
                <p:cNvSpPr/>
                <p:nvPr/>
              </p:nvSpPr>
              <p:spPr bwMode="auto">
                <a:xfrm>
                  <a:off x="519113" y="1425575"/>
                  <a:ext cx="811213" cy="331788"/>
                </a:xfrm>
                <a:custGeom>
                  <a:avLst/>
                  <a:gdLst>
                    <a:gd name="T0" fmla="*/ 511 w 511"/>
                    <a:gd name="T1" fmla="*/ 38 h 209"/>
                    <a:gd name="T2" fmla="*/ 15 w 511"/>
                    <a:gd name="T3" fmla="*/ 209 h 209"/>
                    <a:gd name="T4" fmla="*/ 0 w 511"/>
                    <a:gd name="T5" fmla="*/ 164 h 209"/>
                    <a:gd name="T6" fmla="*/ 496 w 511"/>
                    <a:gd name="T7" fmla="*/ 0 h 209"/>
                    <a:gd name="T8" fmla="*/ 511 w 511"/>
                    <a:gd name="T9" fmla="*/ 38 h 209"/>
                  </a:gdLst>
                  <a:ahLst/>
                  <a:cxnLst>
                    <a:cxn ang="0">
                      <a:pos x="T0" y="T1"/>
                    </a:cxn>
                    <a:cxn ang="0">
                      <a:pos x="T2" y="T3"/>
                    </a:cxn>
                    <a:cxn ang="0">
                      <a:pos x="T4" y="T5"/>
                    </a:cxn>
                    <a:cxn ang="0">
                      <a:pos x="T6" y="T7"/>
                    </a:cxn>
                    <a:cxn ang="0">
                      <a:pos x="T8" y="T9"/>
                    </a:cxn>
                  </a:cxnLst>
                  <a:rect l="0" t="0" r="r" b="b"/>
                  <a:pathLst>
                    <a:path w="511" h="209">
                      <a:moveTo>
                        <a:pt x="511" y="38"/>
                      </a:moveTo>
                      <a:lnTo>
                        <a:pt x="15" y="209"/>
                      </a:lnTo>
                      <a:lnTo>
                        <a:pt x="0" y="164"/>
                      </a:lnTo>
                      <a:lnTo>
                        <a:pt x="496" y="0"/>
                      </a:lnTo>
                      <a:lnTo>
                        <a:pt x="511" y="38"/>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 name="Freeform 88">
                  <a:extLst>
                    <a:ext uri="{FF2B5EF4-FFF2-40B4-BE49-F238E27FC236}">
                      <a16:creationId xmlns:a16="http://schemas.microsoft.com/office/drawing/2014/main" id="{A1B71CB6-1E58-86ED-A2F7-E9EF337E2DDB}"/>
                    </a:ext>
                  </a:extLst>
                </p:cNvPr>
                <p:cNvSpPr/>
                <p:nvPr/>
              </p:nvSpPr>
              <p:spPr bwMode="auto">
                <a:xfrm>
                  <a:off x="741363" y="2228850"/>
                  <a:ext cx="365125" cy="176213"/>
                </a:xfrm>
                <a:custGeom>
                  <a:avLst/>
                  <a:gdLst>
                    <a:gd name="T0" fmla="*/ 230 w 230"/>
                    <a:gd name="T1" fmla="*/ 37 h 111"/>
                    <a:gd name="T2" fmla="*/ 15 w 230"/>
                    <a:gd name="T3" fmla="*/ 111 h 111"/>
                    <a:gd name="T4" fmla="*/ 0 w 230"/>
                    <a:gd name="T5" fmla="*/ 74 h 111"/>
                    <a:gd name="T6" fmla="*/ 215 w 230"/>
                    <a:gd name="T7" fmla="*/ 0 h 111"/>
                    <a:gd name="T8" fmla="*/ 230 w 230"/>
                    <a:gd name="T9" fmla="*/ 37 h 111"/>
                  </a:gdLst>
                  <a:ahLst/>
                  <a:cxnLst>
                    <a:cxn ang="0">
                      <a:pos x="T0" y="T1"/>
                    </a:cxn>
                    <a:cxn ang="0">
                      <a:pos x="T2" y="T3"/>
                    </a:cxn>
                    <a:cxn ang="0">
                      <a:pos x="T4" y="T5"/>
                    </a:cxn>
                    <a:cxn ang="0">
                      <a:pos x="T6" y="T7"/>
                    </a:cxn>
                    <a:cxn ang="0">
                      <a:pos x="T8" y="T9"/>
                    </a:cxn>
                  </a:cxnLst>
                  <a:rect l="0" t="0" r="r" b="b"/>
                  <a:pathLst>
                    <a:path w="230" h="111">
                      <a:moveTo>
                        <a:pt x="230" y="37"/>
                      </a:moveTo>
                      <a:lnTo>
                        <a:pt x="15" y="111"/>
                      </a:lnTo>
                      <a:lnTo>
                        <a:pt x="0" y="74"/>
                      </a:lnTo>
                      <a:lnTo>
                        <a:pt x="215" y="0"/>
                      </a:lnTo>
                      <a:lnTo>
                        <a:pt x="23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 name="Freeform 89">
                  <a:extLst>
                    <a:ext uri="{FF2B5EF4-FFF2-40B4-BE49-F238E27FC236}">
                      <a16:creationId xmlns:a16="http://schemas.microsoft.com/office/drawing/2014/main" id="{BD87FB02-6180-2523-A86B-BA84D9FFF04B}"/>
                    </a:ext>
                  </a:extLst>
                </p:cNvPr>
                <p:cNvSpPr/>
                <p:nvPr/>
              </p:nvSpPr>
              <p:spPr bwMode="auto">
                <a:xfrm>
                  <a:off x="812801" y="2428875"/>
                  <a:ext cx="400050" cy="295275"/>
                </a:xfrm>
                <a:custGeom>
                  <a:avLst/>
                  <a:gdLst>
                    <a:gd name="T0" fmla="*/ 252 w 252"/>
                    <a:gd name="T1" fmla="*/ 112 h 186"/>
                    <a:gd name="T2" fmla="*/ 37 w 252"/>
                    <a:gd name="T3" fmla="*/ 186 h 186"/>
                    <a:gd name="T4" fmla="*/ 0 w 252"/>
                    <a:gd name="T5" fmla="*/ 74 h 186"/>
                    <a:gd name="T6" fmla="*/ 215 w 252"/>
                    <a:gd name="T7" fmla="*/ 0 h 186"/>
                    <a:gd name="T8" fmla="*/ 252 w 252"/>
                    <a:gd name="T9" fmla="*/ 112 h 186"/>
                  </a:gdLst>
                  <a:ahLst/>
                  <a:cxnLst>
                    <a:cxn ang="0">
                      <a:pos x="T0" y="T1"/>
                    </a:cxn>
                    <a:cxn ang="0">
                      <a:pos x="T2" y="T3"/>
                    </a:cxn>
                    <a:cxn ang="0">
                      <a:pos x="T4" y="T5"/>
                    </a:cxn>
                    <a:cxn ang="0">
                      <a:pos x="T6" y="T7"/>
                    </a:cxn>
                    <a:cxn ang="0">
                      <a:pos x="T8" y="T9"/>
                    </a:cxn>
                  </a:cxnLst>
                  <a:rect l="0" t="0" r="r" b="b"/>
                  <a:pathLst>
                    <a:path w="252" h="186">
                      <a:moveTo>
                        <a:pt x="252" y="112"/>
                      </a:moveTo>
                      <a:lnTo>
                        <a:pt x="37" y="186"/>
                      </a:lnTo>
                      <a:lnTo>
                        <a:pt x="0" y="74"/>
                      </a:lnTo>
                      <a:lnTo>
                        <a:pt x="215" y="0"/>
                      </a:lnTo>
                      <a:lnTo>
                        <a:pt x="252" y="112"/>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 name="Freeform 90">
                  <a:extLst>
                    <a:ext uri="{FF2B5EF4-FFF2-40B4-BE49-F238E27FC236}">
                      <a16:creationId xmlns:a16="http://schemas.microsoft.com/office/drawing/2014/main" id="{9223F8A1-30F6-33CB-11C4-4441421211CC}"/>
                    </a:ext>
                  </a:extLst>
                </p:cNvPr>
                <p:cNvSpPr/>
                <p:nvPr/>
              </p:nvSpPr>
              <p:spPr bwMode="auto">
                <a:xfrm>
                  <a:off x="554038" y="1614488"/>
                  <a:ext cx="517525" cy="201613"/>
                </a:xfrm>
                <a:custGeom>
                  <a:avLst/>
                  <a:gdLst>
                    <a:gd name="T0" fmla="*/ 326 w 326"/>
                    <a:gd name="T1" fmla="*/ 23 h 127"/>
                    <a:gd name="T2" fmla="*/ 7 w 326"/>
                    <a:gd name="T3" fmla="*/ 127 h 127"/>
                    <a:gd name="T4" fmla="*/ 0 w 326"/>
                    <a:gd name="T5" fmla="*/ 112 h 127"/>
                    <a:gd name="T6" fmla="*/ 318 w 326"/>
                    <a:gd name="T7" fmla="*/ 0 h 127"/>
                    <a:gd name="T8" fmla="*/ 326 w 326"/>
                    <a:gd name="T9" fmla="*/ 23 h 127"/>
                  </a:gdLst>
                  <a:ahLst/>
                  <a:cxnLst>
                    <a:cxn ang="0">
                      <a:pos x="T0" y="T1"/>
                    </a:cxn>
                    <a:cxn ang="0">
                      <a:pos x="T2" y="T3"/>
                    </a:cxn>
                    <a:cxn ang="0">
                      <a:pos x="T4" y="T5"/>
                    </a:cxn>
                    <a:cxn ang="0">
                      <a:pos x="T6" y="T7"/>
                    </a:cxn>
                    <a:cxn ang="0">
                      <a:pos x="T8" y="T9"/>
                    </a:cxn>
                  </a:cxnLst>
                  <a:rect l="0" t="0" r="r" b="b"/>
                  <a:pathLst>
                    <a:path w="326" h="127">
                      <a:moveTo>
                        <a:pt x="326" y="23"/>
                      </a:moveTo>
                      <a:lnTo>
                        <a:pt x="7" y="127"/>
                      </a:lnTo>
                      <a:lnTo>
                        <a:pt x="0" y="112"/>
                      </a:lnTo>
                      <a:lnTo>
                        <a:pt x="318" y="0"/>
                      </a:lnTo>
                      <a:lnTo>
                        <a:pt x="326" y="2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 name="Freeform 91">
                  <a:extLst>
                    <a:ext uri="{FF2B5EF4-FFF2-40B4-BE49-F238E27FC236}">
                      <a16:creationId xmlns:a16="http://schemas.microsoft.com/office/drawing/2014/main" id="{31BFCE3E-96E0-8302-4262-B56AD90F4F32}"/>
                    </a:ext>
                  </a:extLst>
                </p:cNvPr>
                <p:cNvSpPr/>
                <p:nvPr/>
              </p:nvSpPr>
              <p:spPr bwMode="auto">
                <a:xfrm>
                  <a:off x="565151" y="1662113"/>
                  <a:ext cx="517525" cy="200025"/>
                </a:xfrm>
                <a:custGeom>
                  <a:avLst/>
                  <a:gdLst>
                    <a:gd name="T0" fmla="*/ 326 w 326"/>
                    <a:gd name="T1" fmla="*/ 15 h 126"/>
                    <a:gd name="T2" fmla="*/ 8 w 326"/>
                    <a:gd name="T3" fmla="*/ 126 h 126"/>
                    <a:gd name="T4" fmla="*/ 0 w 326"/>
                    <a:gd name="T5" fmla="*/ 112 h 126"/>
                    <a:gd name="T6" fmla="*/ 319 w 326"/>
                    <a:gd name="T7" fmla="*/ 0 h 126"/>
                    <a:gd name="T8" fmla="*/ 326 w 326"/>
                    <a:gd name="T9" fmla="*/ 15 h 126"/>
                  </a:gdLst>
                  <a:ahLst/>
                  <a:cxnLst>
                    <a:cxn ang="0">
                      <a:pos x="T0" y="T1"/>
                    </a:cxn>
                    <a:cxn ang="0">
                      <a:pos x="T2" y="T3"/>
                    </a:cxn>
                    <a:cxn ang="0">
                      <a:pos x="T4" y="T5"/>
                    </a:cxn>
                    <a:cxn ang="0">
                      <a:pos x="T6" y="T7"/>
                    </a:cxn>
                    <a:cxn ang="0">
                      <a:pos x="T8" y="T9"/>
                    </a:cxn>
                  </a:cxnLst>
                  <a:rect l="0" t="0" r="r" b="b"/>
                  <a:pathLst>
                    <a:path w="326" h="126">
                      <a:moveTo>
                        <a:pt x="326" y="15"/>
                      </a:moveTo>
                      <a:lnTo>
                        <a:pt x="8" y="126"/>
                      </a:lnTo>
                      <a:lnTo>
                        <a:pt x="0" y="112"/>
                      </a:lnTo>
                      <a:lnTo>
                        <a:pt x="319" y="0"/>
                      </a:lnTo>
                      <a:lnTo>
                        <a:pt x="32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6" name="Freeform 92">
                  <a:extLst>
                    <a:ext uri="{FF2B5EF4-FFF2-40B4-BE49-F238E27FC236}">
                      <a16:creationId xmlns:a16="http://schemas.microsoft.com/office/drawing/2014/main" id="{129C29FE-2550-3471-6F22-9EC442D2F5FC}"/>
                    </a:ext>
                  </a:extLst>
                </p:cNvPr>
                <p:cNvSpPr/>
                <p:nvPr/>
              </p:nvSpPr>
              <p:spPr bwMode="auto">
                <a:xfrm>
                  <a:off x="777876" y="2170113"/>
                  <a:ext cx="787400" cy="293688"/>
                </a:xfrm>
                <a:custGeom>
                  <a:avLst/>
                  <a:gdLst>
                    <a:gd name="T0" fmla="*/ 496 w 496"/>
                    <a:gd name="T1" fmla="*/ 14 h 185"/>
                    <a:gd name="T2" fmla="*/ 0 w 496"/>
                    <a:gd name="T3" fmla="*/ 185 h 185"/>
                    <a:gd name="T4" fmla="*/ 0 w 496"/>
                    <a:gd name="T5" fmla="*/ 170 h 185"/>
                    <a:gd name="T6" fmla="*/ 488 w 496"/>
                    <a:gd name="T7" fmla="*/ 0 h 185"/>
                    <a:gd name="T8" fmla="*/ 496 w 496"/>
                    <a:gd name="T9" fmla="*/ 14 h 185"/>
                  </a:gdLst>
                  <a:ahLst/>
                  <a:cxnLst>
                    <a:cxn ang="0">
                      <a:pos x="T0" y="T1"/>
                    </a:cxn>
                    <a:cxn ang="0">
                      <a:pos x="T2" y="T3"/>
                    </a:cxn>
                    <a:cxn ang="0">
                      <a:pos x="T4" y="T5"/>
                    </a:cxn>
                    <a:cxn ang="0">
                      <a:pos x="T6" y="T7"/>
                    </a:cxn>
                    <a:cxn ang="0">
                      <a:pos x="T8" y="T9"/>
                    </a:cxn>
                  </a:cxnLst>
                  <a:rect l="0" t="0" r="r" b="b"/>
                  <a:pathLst>
                    <a:path w="496" h="185">
                      <a:moveTo>
                        <a:pt x="496" y="14"/>
                      </a:moveTo>
                      <a:lnTo>
                        <a:pt x="0" y="185"/>
                      </a:lnTo>
                      <a:lnTo>
                        <a:pt x="0" y="170"/>
                      </a:lnTo>
                      <a:lnTo>
                        <a:pt x="488" y="0"/>
                      </a:lnTo>
                      <a:lnTo>
                        <a:pt x="496" y="1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7" name="Freeform 93">
                  <a:extLst>
                    <a:ext uri="{FF2B5EF4-FFF2-40B4-BE49-F238E27FC236}">
                      <a16:creationId xmlns:a16="http://schemas.microsoft.com/office/drawing/2014/main" id="{9938DCFD-8965-64B0-C011-90DA4C4B3B57}"/>
                    </a:ext>
                  </a:extLst>
                </p:cNvPr>
                <p:cNvSpPr/>
                <p:nvPr/>
              </p:nvSpPr>
              <p:spPr bwMode="auto">
                <a:xfrm>
                  <a:off x="788988" y="2239963"/>
                  <a:ext cx="704850" cy="271463"/>
                </a:xfrm>
                <a:custGeom>
                  <a:avLst/>
                  <a:gdLst>
                    <a:gd name="T0" fmla="*/ 444 w 444"/>
                    <a:gd name="T1" fmla="*/ 15 h 171"/>
                    <a:gd name="T2" fmla="*/ 7 w 444"/>
                    <a:gd name="T3" fmla="*/ 171 h 171"/>
                    <a:gd name="T4" fmla="*/ 0 w 444"/>
                    <a:gd name="T5" fmla="*/ 149 h 171"/>
                    <a:gd name="T6" fmla="*/ 437 w 444"/>
                    <a:gd name="T7" fmla="*/ 0 h 171"/>
                    <a:gd name="T8" fmla="*/ 444 w 444"/>
                    <a:gd name="T9" fmla="*/ 15 h 171"/>
                  </a:gdLst>
                  <a:ahLst/>
                  <a:cxnLst>
                    <a:cxn ang="0">
                      <a:pos x="T0" y="T1"/>
                    </a:cxn>
                    <a:cxn ang="0">
                      <a:pos x="T2" y="T3"/>
                    </a:cxn>
                    <a:cxn ang="0">
                      <a:pos x="T4" y="T5"/>
                    </a:cxn>
                    <a:cxn ang="0">
                      <a:pos x="T6" y="T7"/>
                    </a:cxn>
                    <a:cxn ang="0">
                      <a:pos x="T8" y="T9"/>
                    </a:cxn>
                  </a:cxnLst>
                  <a:rect l="0" t="0" r="r" b="b"/>
                  <a:pathLst>
                    <a:path w="444" h="171">
                      <a:moveTo>
                        <a:pt x="444" y="15"/>
                      </a:moveTo>
                      <a:lnTo>
                        <a:pt x="7" y="171"/>
                      </a:lnTo>
                      <a:lnTo>
                        <a:pt x="0" y="149"/>
                      </a:lnTo>
                      <a:lnTo>
                        <a:pt x="437" y="0"/>
                      </a:lnTo>
                      <a:lnTo>
                        <a:pt x="4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8" name="Freeform 94">
                  <a:extLst>
                    <a:ext uri="{FF2B5EF4-FFF2-40B4-BE49-F238E27FC236}">
                      <a16:creationId xmlns:a16="http://schemas.microsoft.com/office/drawing/2014/main" id="{F7B24FFE-B9B3-7790-F8F2-214455C43848}"/>
                    </a:ext>
                  </a:extLst>
                </p:cNvPr>
                <p:cNvSpPr/>
                <p:nvPr/>
              </p:nvSpPr>
              <p:spPr bwMode="auto">
                <a:xfrm>
                  <a:off x="882651" y="2487613"/>
                  <a:ext cx="787400" cy="295275"/>
                </a:xfrm>
                <a:custGeom>
                  <a:avLst/>
                  <a:gdLst>
                    <a:gd name="T0" fmla="*/ 496 w 496"/>
                    <a:gd name="T1" fmla="*/ 15 h 186"/>
                    <a:gd name="T2" fmla="*/ 8 w 496"/>
                    <a:gd name="T3" fmla="*/ 186 h 186"/>
                    <a:gd name="T4" fmla="*/ 0 w 496"/>
                    <a:gd name="T5" fmla="*/ 171 h 186"/>
                    <a:gd name="T6" fmla="*/ 496 w 496"/>
                    <a:gd name="T7" fmla="*/ 0 h 186"/>
                    <a:gd name="T8" fmla="*/ 496 w 496"/>
                    <a:gd name="T9" fmla="*/ 15 h 186"/>
                  </a:gdLst>
                  <a:ahLst/>
                  <a:cxnLst>
                    <a:cxn ang="0">
                      <a:pos x="T0" y="T1"/>
                    </a:cxn>
                    <a:cxn ang="0">
                      <a:pos x="T2" y="T3"/>
                    </a:cxn>
                    <a:cxn ang="0">
                      <a:pos x="T4" y="T5"/>
                    </a:cxn>
                    <a:cxn ang="0">
                      <a:pos x="T6" y="T7"/>
                    </a:cxn>
                    <a:cxn ang="0">
                      <a:pos x="T8" y="T9"/>
                    </a:cxn>
                  </a:cxnLst>
                  <a:rect l="0" t="0" r="r" b="b"/>
                  <a:pathLst>
                    <a:path w="496" h="186">
                      <a:moveTo>
                        <a:pt x="496" y="15"/>
                      </a:moveTo>
                      <a:lnTo>
                        <a:pt x="8" y="186"/>
                      </a:lnTo>
                      <a:lnTo>
                        <a:pt x="0" y="171"/>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9" name="Freeform 95">
                  <a:extLst>
                    <a:ext uri="{FF2B5EF4-FFF2-40B4-BE49-F238E27FC236}">
                      <a16:creationId xmlns:a16="http://schemas.microsoft.com/office/drawing/2014/main" id="{2FE6146A-F4D2-A687-5B4D-E7D3994BAC04}"/>
                    </a:ext>
                  </a:extLst>
                </p:cNvPr>
                <p:cNvSpPr/>
                <p:nvPr/>
              </p:nvSpPr>
              <p:spPr bwMode="auto">
                <a:xfrm>
                  <a:off x="895351" y="2535238"/>
                  <a:ext cx="798513" cy="295275"/>
                </a:xfrm>
                <a:custGeom>
                  <a:avLst/>
                  <a:gdLst>
                    <a:gd name="T0" fmla="*/ 503 w 503"/>
                    <a:gd name="T1" fmla="*/ 15 h 186"/>
                    <a:gd name="T2" fmla="*/ 7 w 503"/>
                    <a:gd name="T3" fmla="*/ 186 h 186"/>
                    <a:gd name="T4" fmla="*/ 0 w 503"/>
                    <a:gd name="T5" fmla="*/ 171 h 186"/>
                    <a:gd name="T6" fmla="*/ 496 w 503"/>
                    <a:gd name="T7" fmla="*/ 0 h 186"/>
                    <a:gd name="T8" fmla="*/ 503 w 503"/>
                    <a:gd name="T9" fmla="*/ 15 h 186"/>
                  </a:gdLst>
                  <a:ahLst/>
                  <a:cxnLst>
                    <a:cxn ang="0">
                      <a:pos x="T0" y="T1"/>
                    </a:cxn>
                    <a:cxn ang="0">
                      <a:pos x="T2" y="T3"/>
                    </a:cxn>
                    <a:cxn ang="0">
                      <a:pos x="T4" y="T5"/>
                    </a:cxn>
                    <a:cxn ang="0">
                      <a:pos x="T6" y="T7"/>
                    </a:cxn>
                    <a:cxn ang="0">
                      <a:pos x="T8" y="T9"/>
                    </a:cxn>
                  </a:cxnLst>
                  <a:rect l="0" t="0" r="r" b="b"/>
                  <a:pathLst>
                    <a:path w="503" h="186">
                      <a:moveTo>
                        <a:pt x="503" y="15"/>
                      </a:moveTo>
                      <a:lnTo>
                        <a:pt x="7" y="186"/>
                      </a:lnTo>
                      <a:lnTo>
                        <a:pt x="0" y="171"/>
                      </a:lnTo>
                      <a:lnTo>
                        <a:pt x="496" y="0"/>
                      </a:lnTo>
                      <a:lnTo>
                        <a:pt x="503"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0" name="Freeform 96">
                  <a:extLst>
                    <a:ext uri="{FF2B5EF4-FFF2-40B4-BE49-F238E27FC236}">
                      <a16:creationId xmlns:a16="http://schemas.microsoft.com/office/drawing/2014/main" id="{D1EDFB0C-8CE5-4156-1092-178C77FA9E36}"/>
                    </a:ext>
                  </a:extLst>
                </p:cNvPr>
                <p:cNvSpPr/>
                <p:nvPr/>
              </p:nvSpPr>
              <p:spPr bwMode="auto">
                <a:xfrm>
                  <a:off x="919163" y="2582863"/>
                  <a:ext cx="787400" cy="293688"/>
                </a:xfrm>
                <a:custGeom>
                  <a:avLst/>
                  <a:gdLst>
                    <a:gd name="T0" fmla="*/ 496 w 496"/>
                    <a:gd name="T1" fmla="*/ 15 h 185"/>
                    <a:gd name="T2" fmla="*/ 0 w 496"/>
                    <a:gd name="T3" fmla="*/ 185 h 185"/>
                    <a:gd name="T4" fmla="*/ 0 w 496"/>
                    <a:gd name="T5" fmla="*/ 163 h 185"/>
                    <a:gd name="T6" fmla="*/ 488 w 496"/>
                    <a:gd name="T7" fmla="*/ 0 h 185"/>
                    <a:gd name="T8" fmla="*/ 496 w 496"/>
                    <a:gd name="T9" fmla="*/ 15 h 185"/>
                  </a:gdLst>
                  <a:ahLst/>
                  <a:cxnLst>
                    <a:cxn ang="0">
                      <a:pos x="T0" y="T1"/>
                    </a:cxn>
                    <a:cxn ang="0">
                      <a:pos x="T2" y="T3"/>
                    </a:cxn>
                    <a:cxn ang="0">
                      <a:pos x="T4" y="T5"/>
                    </a:cxn>
                    <a:cxn ang="0">
                      <a:pos x="T6" y="T7"/>
                    </a:cxn>
                    <a:cxn ang="0">
                      <a:pos x="T8" y="T9"/>
                    </a:cxn>
                  </a:cxnLst>
                  <a:rect l="0" t="0" r="r" b="b"/>
                  <a:pathLst>
                    <a:path w="496" h="185">
                      <a:moveTo>
                        <a:pt x="496" y="15"/>
                      </a:moveTo>
                      <a:lnTo>
                        <a:pt x="0" y="185"/>
                      </a:lnTo>
                      <a:lnTo>
                        <a:pt x="0" y="163"/>
                      </a:lnTo>
                      <a:lnTo>
                        <a:pt x="488"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1" name="Freeform 97">
                  <a:extLst>
                    <a:ext uri="{FF2B5EF4-FFF2-40B4-BE49-F238E27FC236}">
                      <a16:creationId xmlns:a16="http://schemas.microsoft.com/office/drawing/2014/main" id="{05F38BFB-8476-A591-D544-2B9903F5C4B6}"/>
                    </a:ext>
                  </a:extLst>
                </p:cNvPr>
                <p:cNvSpPr/>
                <p:nvPr/>
              </p:nvSpPr>
              <p:spPr bwMode="auto">
                <a:xfrm>
                  <a:off x="930276" y="2628900"/>
                  <a:ext cx="787400" cy="284163"/>
                </a:xfrm>
                <a:custGeom>
                  <a:avLst/>
                  <a:gdLst>
                    <a:gd name="T0" fmla="*/ 496 w 496"/>
                    <a:gd name="T1" fmla="*/ 15 h 179"/>
                    <a:gd name="T2" fmla="*/ 7 w 496"/>
                    <a:gd name="T3" fmla="*/ 179 h 179"/>
                    <a:gd name="T4" fmla="*/ 0 w 496"/>
                    <a:gd name="T5" fmla="*/ 164 h 179"/>
                    <a:gd name="T6" fmla="*/ 496 w 496"/>
                    <a:gd name="T7" fmla="*/ 0 h 179"/>
                    <a:gd name="T8" fmla="*/ 496 w 496"/>
                    <a:gd name="T9" fmla="*/ 15 h 179"/>
                  </a:gdLst>
                  <a:ahLst/>
                  <a:cxnLst>
                    <a:cxn ang="0">
                      <a:pos x="T0" y="T1"/>
                    </a:cxn>
                    <a:cxn ang="0">
                      <a:pos x="T2" y="T3"/>
                    </a:cxn>
                    <a:cxn ang="0">
                      <a:pos x="T4" y="T5"/>
                    </a:cxn>
                    <a:cxn ang="0">
                      <a:pos x="T6" y="T7"/>
                    </a:cxn>
                    <a:cxn ang="0">
                      <a:pos x="T8" y="T9"/>
                    </a:cxn>
                  </a:cxnLst>
                  <a:rect l="0" t="0" r="r" b="b"/>
                  <a:pathLst>
                    <a:path w="496" h="179">
                      <a:moveTo>
                        <a:pt x="496" y="15"/>
                      </a:moveTo>
                      <a:lnTo>
                        <a:pt x="7" y="179"/>
                      </a:lnTo>
                      <a:lnTo>
                        <a:pt x="0" y="164"/>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2" name="Freeform 98">
                  <a:extLst>
                    <a:ext uri="{FF2B5EF4-FFF2-40B4-BE49-F238E27FC236}">
                      <a16:creationId xmlns:a16="http://schemas.microsoft.com/office/drawing/2014/main" id="{A6E34C78-0903-0BBF-8F26-53779FA33598}"/>
                    </a:ext>
                  </a:extLst>
                </p:cNvPr>
                <p:cNvSpPr/>
                <p:nvPr/>
              </p:nvSpPr>
              <p:spPr bwMode="auto">
                <a:xfrm>
                  <a:off x="941388" y="2665413"/>
                  <a:ext cx="800100" cy="293688"/>
                </a:xfrm>
                <a:custGeom>
                  <a:avLst/>
                  <a:gdLst>
                    <a:gd name="T0" fmla="*/ 504 w 504"/>
                    <a:gd name="T1" fmla="*/ 22 h 185"/>
                    <a:gd name="T2" fmla="*/ 8 w 504"/>
                    <a:gd name="T3" fmla="*/ 185 h 185"/>
                    <a:gd name="T4" fmla="*/ 0 w 504"/>
                    <a:gd name="T5" fmla="*/ 171 h 185"/>
                    <a:gd name="T6" fmla="*/ 496 w 504"/>
                    <a:gd name="T7" fmla="*/ 0 h 185"/>
                    <a:gd name="T8" fmla="*/ 504 w 504"/>
                    <a:gd name="T9" fmla="*/ 22 h 185"/>
                  </a:gdLst>
                  <a:ahLst/>
                  <a:cxnLst>
                    <a:cxn ang="0">
                      <a:pos x="T0" y="T1"/>
                    </a:cxn>
                    <a:cxn ang="0">
                      <a:pos x="T2" y="T3"/>
                    </a:cxn>
                    <a:cxn ang="0">
                      <a:pos x="T4" y="T5"/>
                    </a:cxn>
                    <a:cxn ang="0">
                      <a:pos x="T6" y="T7"/>
                    </a:cxn>
                    <a:cxn ang="0">
                      <a:pos x="T8" y="T9"/>
                    </a:cxn>
                  </a:cxnLst>
                  <a:rect l="0" t="0" r="r" b="b"/>
                  <a:pathLst>
                    <a:path w="504" h="185">
                      <a:moveTo>
                        <a:pt x="504" y="22"/>
                      </a:moveTo>
                      <a:lnTo>
                        <a:pt x="8" y="185"/>
                      </a:lnTo>
                      <a:lnTo>
                        <a:pt x="0" y="171"/>
                      </a:lnTo>
                      <a:lnTo>
                        <a:pt x="496" y="0"/>
                      </a:lnTo>
                      <a:lnTo>
                        <a:pt x="504" y="22"/>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3" name="Freeform 99">
                  <a:extLst>
                    <a:ext uri="{FF2B5EF4-FFF2-40B4-BE49-F238E27FC236}">
                      <a16:creationId xmlns:a16="http://schemas.microsoft.com/office/drawing/2014/main" id="{759E2EC5-2673-4C09-FB8B-A3B4CA4F6080}"/>
                    </a:ext>
                  </a:extLst>
                </p:cNvPr>
                <p:cNvSpPr/>
                <p:nvPr/>
              </p:nvSpPr>
              <p:spPr bwMode="auto">
                <a:xfrm>
                  <a:off x="1223963" y="2346325"/>
                  <a:ext cx="223838" cy="130175"/>
                </a:xfrm>
                <a:custGeom>
                  <a:avLst/>
                  <a:gdLst>
                    <a:gd name="T0" fmla="*/ 141 w 141"/>
                    <a:gd name="T1" fmla="*/ 37 h 82"/>
                    <a:gd name="T2" fmla="*/ 15 w 141"/>
                    <a:gd name="T3" fmla="*/ 82 h 82"/>
                    <a:gd name="T4" fmla="*/ 0 w 141"/>
                    <a:gd name="T5" fmla="*/ 37 h 82"/>
                    <a:gd name="T6" fmla="*/ 126 w 141"/>
                    <a:gd name="T7" fmla="*/ 0 h 82"/>
                    <a:gd name="T8" fmla="*/ 141 w 141"/>
                    <a:gd name="T9" fmla="*/ 37 h 82"/>
                  </a:gdLst>
                  <a:ahLst/>
                  <a:cxnLst>
                    <a:cxn ang="0">
                      <a:pos x="T0" y="T1"/>
                    </a:cxn>
                    <a:cxn ang="0">
                      <a:pos x="T2" y="T3"/>
                    </a:cxn>
                    <a:cxn ang="0">
                      <a:pos x="T4" y="T5"/>
                    </a:cxn>
                    <a:cxn ang="0">
                      <a:pos x="T6" y="T7"/>
                    </a:cxn>
                    <a:cxn ang="0">
                      <a:pos x="T8" y="T9"/>
                    </a:cxn>
                  </a:cxnLst>
                  <a:rect l="0" t="0" r="r" b="b"/>
                  <a:pathLst>
                    <a:path w="141" h="82">
                      <a:moveTo>
                        <a:pt x="141" y="37"/>
                      </a:moveTo>
                      <a:lnTo>
                        <a:pt x="15" y="82"/>
                      </a:lnTo>
                      <a:lnTo>
                        <a:pt x="0" y="37"/>
                      </a:lnTo>
                      <a:lnTo>
                        <a:pt x="126" y="0"/>
                      </a:lnTo>
                      <a:lnTo>
                        <a:pt x="141"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4" name="Freeform 100">
                  <a:extLst>
                    <a:ext uri="{FF2B5EF4-FFF2-40B4-BE49-F238E27FC236}">
                      <a16:creationId xmlns:a16="http://schemas.microsoft.com/office/drawing/2014/main" id="{BA73A787-9003-A88B-7DF6-A18DB187C28B}"/>
                    </a:ext>
                  </a:extLst>
                </p:cNvPr>
                <p:cNvSpPr/>
                <p:nvPr/>
              </p:nvSpPr>
              <p:spPr bwMode="auto">
                <a:xfrm>
                  <a:off x="1258888" y="2381250"/>
                  <a:ext cx="376238" cy="153988"/>
                </a:xfrm>
                <a:custGeom>
                  <a:avLst/>
                  <a:gdLst>
                    <a:gd name="T0" fmla="*/ 237 w 237"/>
                    <a:gd name="T1" fmla="*/ 15 h 97"/>
                    <a:gd name="T2" fmla="*/ 8 w 237"/>
                    <a:gd name="T3" fmla="*/ 97 h 97"/>
                    <a:gd name="T4" fmla="*/ 0 w 237"/>
                    <a:gd name="T5" fmla="*/ 82 h 97"/>
                    <a:gd name="T6" fmla="*/ 237 w 237"/>
                    <a:gd name="T7" fmla="*/ 0 h 97"/>
                    <a:gd name="T8" fmla="*/ 237 w 237"/>
                    <a:gd name="T9" fmla="*/ 15 h 97"/>
                  </a:gdLst>
                  <a:ahLst/>
                  <a:cxnLst>
                    <a:cxn ang="0">
                      <a:pos x="T0" y="T1"/>
                    </a:cxn>
                    <a:cxn ang="0">
                      <a:pos x="T2" y="T3"/>
                    </a:cxn>
                    <a:cxn ang="0">
                      <a:pos x="T4" y="T5"/>
                    </a:cxn>
                    <a:cxn ang="0">
                      <a:pos x="T6" y="T7"/>
                    </a:cxn>
                    <a:cxn ang="0">
                      <a:pos x="T8" y="T9"/>
                    </a:cxn>
                  </a:cxnLst>
                  <a:rect l="0" t="0" r="r" b="b"/>
                  <a:pathLst>
                    <a:path w="237" h="97">
                      <a:moveTo>
                        <a:pt x="237" y="15"/>
                      </a:moveTo>
                      <a:lnTo>
                        <a:pt x="8" y="97"/>
                      </a:lnTo>
                      <a:lnTo>
                        <a:pt x="0" y="82"/>
                      </a:lnTo>
                      <a:lnTo>
                        <a:pt x="237" y="0"/>
                      </a:lnTo>
                      <a:lnTo>
                        <a:pt x="237"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5" name="Freeform 101">
                  <a:extLst>
                    <a:ext uri="{FF2B5EF4-FFF2-40B4-BE49-F238E27FC236}">
                      <a16:creationId xmlns:a16="http://schemas.microsoft.com/office/drawing/2014/main" id="{75DBCD65-E15C-4B6C-59E4-6AB9ACC9F463}"/>
                    </a:ext>
                  </a:extLst>
                </p:cNvPr>
                <p:cNvSpPr/>
                <p:nvPr/>
              </p:nvSpPr>
              <p:spPr bwMode="auto">
                <a:xfrm>
                  <a:off x="1271588" y="2428875"/>
                  <a:ext cx="387350" cy="153988"/>
                </a:xfrm>
                <a:custGeom>
                  <a:avLst/>
                  <a:gdLst>
                    <a:gd name="T0" fmla="*/ 244 w 244"/>
                    <a:gd name="T1" fmla="*/ 15 h 97"/>
                    <a:gd name="T2" fmla="*/ 7 w 244"/>
                    <a:gd name="T3" fmla="*/ 97 h 97"/>
                    <a:gd name="T4" fmla="*/ 0 w 244"/>
                    <a:gd name="T5" fmla="*/ 82 h 97"/>
                    <a:gd name="T6" fmla="*/ 237 w 244"/>
                    <a:gd name="T7" fmla="*/ 0 h 97"/>
                    <a:gd name="T8" fmla="*/ 244 w 244"/>
                    <a:gd name="T9" fmla="*/ 15 h 97"/>
                  </a:gdLst>
                  <a:ahLst/>
                  <a:cxnLst>
                    <a:cxn ang="0">
                      <a:pos x="T0" y="T1"/>
                    </a:cxn>
                    <a:cxn ang="0">
                      <a:pos x="T2" y="T3"/>
                    </a:cxn>
                    <a:cxn ang="0">
                      <a:pos x="T4" y="T5"/>
                    </a:cxn>
                    <a:cxn ang="0">
                      <a:pos x="T6" y="T7"/>
                    </a:cxn>
                    <a:cxn ang="0">
                      <a:pos x="T8" y="T9"/>
                    </a:cxn>
                  </a:cxnLst>
                  <a:rect l="0" t="0" r="r" b="b"/>
                  <a:pathLst>
                    <a:path w="244" h="97">
                      <a:moveTo>
                        <a:pt x="244" y="15"/>
                      </a:moveTo>
                      <a:lnTo>
                        <a:pt x="7" y="97"/>
                      </a:lnTo>
                      <a:lnTo>
                        <a:pt x="0" y="82"/>
                      </a:lnTo>
                      <a:lnTo>
                        <a:pt x="237" y="0"/>
                      </a:lnTo>
                      <a:lnTo>
                        <a:pt x="2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6" name="Freeform 102">
                  <a:extLst>
                    <a:ext uri="{FF2B5EF4-FFF2-40B4-BE49-F238E27FC236}">
                      <a16:creationId xmlns:a16="http://schemas.microsoft.com/office/drawing/2014/main" id="{828EB7DB-1D0C-16F5-E79E-E478C62110DB}"/>
                    </a:ext>
                  </a:extLst>
                </p:cNvPr>
                <p:cNvSpPr/>
                <p:nvPr/>
              </p:nvSpPr>
              <p:spPr bwMode="auto">
                <a:xfrm>
                  <a:off x="719138" y="2133600"/>
                  <a:ext cx="69850" cy="130175"/>
                </a:xfrm>
                <a:custGeom>
                  <a:avLst/>
                  <a:gdLst>
                    <a:gd name="T0" fmla="*/ 14 w 44"/>
                    <a:gd name="T1" fmla="*/ 0 h 82"/>
                    <a:gd name="T2" fmla="*/ 44 w 44"/>
                    <a:gd name="T3" fmla="*/ 82 h 82"/>
                    <a:gd name="T4" fmla="*/ 22 w 44"/>
                    <a:gd name="T5" fmla="*/ 82 h 82"/>
                    <a:gd name="T6" fmla="*/ 0 w 44"/>
                    <a:gd name="T7" fmla="*/ 0 h 82"/>
                    <a:gd name="T8" fmla="*/ 14 w 44"/>
                    <a:gd name="T9" fmla="*/ 0 h 82"/>
                  </a:gdLst>
                  <a:ahLst/>
                  <a:cxnLst>
                    <a:cxn ang="0">
                      <a:pos x="T0" y="T1"/>
                    </a:cxn>
                    <a:cxn ang="0">
                      <a:pos x="T2" y="T3"/>
                    </a:cxn>
                    <a:cxn ang="0">
                      <a:pos x="T4" y="T5"/>
                    </a:cxn>
                    <a:cxn ang="0">
                      <a:pos x="T6" y="T7"/>
                    </a:cxn>
                    <a:cxn ang="0">
                      <a:pos x="T8" y="T9"/>
                    </a:cxn>
                  </a:cxnLst>
                  <a:rect l="0" t="0" r="r" b="b"/>
                  <a:pathLst>
                    <a:path w="44" h="82">
                      <a:moveTo>
                        <a:pt x="14" y="0"/>
                      </a:moveTo>
                      <a:lnTo>
                        <a:pt x="44" y="82"/>
                      </a:lnTo>
                      <a:lnTo>
                        <a:pt x="22" y="82"/>
                      </a:lnTo>
                      <a:lnTo>
                        <a:pt x="0" y="0"/>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7" name="Freeform 103">
                  <a:extLst>
                    <a:ext uri="{FF2B5EF4-FFF2-40B4-BE49-F238E27FC236}">
                      <a16:creationId xmlns:a16="http://schemas.microsoft.com/office/drawing/2014/main" id="{BAA46458-FED0-50BB-A717-23D528E1F572}"/>
                    </a:ext>
                  </a:extLst>
                </p:cNvPr>
                <p:cNvSpPr/>
                <p:nvPr/>
              </p:nvSpPr>
              <p:spPr bwMode="auto">
                <a:xfrm>
                  <a:off x="730251" y="2016125"/>
                  <a:ext cx="106363" cy="236538"/>
                </a:xfrm>
                <a:custGeom>
                  <a:avLst/>
                  <a:gdLst>
                    <a:gd name="T0" fmla="*/ 22 w 67"/>
                    <a:gd name="T1" fmla="*/ 0 h 149"/>
                    <a:gd name="T2" fmla="*/ 67 w 67"/>
                    <a:gd name="T3" fmla="*/ 141 h 149"/>
                    <a:gd name="T4" fmla="*/ 52 w 67"/>
                    <a:gd name="T5" fmla="*/ 149 h 149"/>
                    <a:gd name="T6" fmla="*/ 0 w 67"/>
                    <a:gd name="T7" fmla="*/ 7 h 149"/>
                    <a:gd name="T8" fmla="*/ 22 w 67"/>
                    <a:gd name="T9" fmla="*/ 0 h 149"/>
                  </a:gdLst>
                  <a:ahLst/>
                  <a:cxnLst>
                    <a:cxn ang="0">
                      <a:pos x="T0" y="T1"/>
                    </a:cxn>
                    <a:cxn ang="0">
                      <a:pos x="T2" y="T3"/>
                    </a:cxn>
                    <a:cxn ang="0">
                      <a:pos x="T4" y="T5"/>
                    </a:cxn>
                    <a:cxn ang="0">
                      <a:pos x="T6" y="T7"/>
                    </a:cxn>
                    <a:cxn ang="0">
                      <a:pos x="T8" y="T9"/>
                    </a:cxn>
                  </a:cxnLst>
                  <a:rect l="0" t="0" r="r" b="b"/>
                  <a:pathLst>
                    <a:path w="67" h="149">
                      <a:moveTo>
                        <a:pt x="22" y="0"/>
                      </a:moveTo>
                      <a:lnTo>
                        <a:pt x="67" y="141"/>
                      </a:lnTo>
                      <a:lnTo>
                        <a:pt x="52" y="149"/>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8" name="Freeform 104">
                  <a:extLst>
                    <a:ext uri="{FF2B5EF4-FFF2-40B4-BE49-F238E27FC236}">
                      <a16:creationId xmlns:a16="http://schemas.microsoft.com/office/drawing/2014/main" id="{D3D69A40-C42E-2958-B799-03BC6DDAAD23}"/>
                    </a:ext>
                  </a:extLst>
                </p:cNvPr>
                <p:cNvSpPr/>
                <p:nvPr/>
              </p:nvSpPr>
              <p:spPr bwMode="auto">
                <a:xfrm>
                  <a:off x="800101" y="2051050"/>
                  <a:ext cx="95250" cy="188913"/>
                </a:xfrm>
                <a:custGeom>
                  <a:avLst/>
                  <a:gdLst>
                    <a:gd name="T0" fmla="*/ 23 w 60"/>
                    <a:gd name="T1" fmla="*/ 0 h 119"/>
                    <a:gd name="T2" fmla="*/ 60 w 60"/>
                    <a:gd name="T3" fmla="*/ 112 h 119"/>
                    <a:gd name="T4" fmla="*/ 37 w 60"/>
                    <a:gd name="T5" fmla="*/ 119 h 119"/>
                    <a:gd name="T6" fmla="*/ 0 w 60"/>
                    <a:gd name="T7" fmla="*/ 8 h 119"/>
                    <a:gd name="T8" fmla="*/ 23 w 60"/>
                    <a:gd name="T9" fmla="*/ 0 h 119"/>
                  </a:gdLst>
                  <a:ahLst/>
                  <a:cxnLst>
                    <a:cxn ang="0">
                      <a:pos x="T0" y="T1"/>
                    </a:cxn>
                    <a:cxn ang="0">
                      <a:pos x="T2" y="T3"/>
                    </a:cxn>
                    <a:cxn ang="0">
                      <a:pos x="T4" y="T5"/>
                    </a:cxn>
                    <a:cxn ang="0">
                      <a:pos x="T6" y="T7"/>
                    </a:cxn>
                    <a:cxn ang="0">
                      <a:pos x="T8" y="T9"/>
                    </a:cxn>
                  </a:cxnLst>
                  <a:rect l="0" t="0" r="r" b="b"/>
                  <a:pathLst>
                    <a:path w="60" h="119">
                      <a:moveTo>
                        <a:pt x="23" y="0"/>
                      </a:moveTo>
                      <a:lnTo>
                        <a:pt x="60" y="112"/>
                      </a:lnTo>
                      <a:lnTo>
                        <a:pt x="37" y="11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9" name="Freeform 105">
                  <a:extLst>
                    <a:ext uri="{FF2B5EF4-FFF2-40B4-BE49-F238E27FC236}">
                      <a16:creationId xmlns:a16="http://schemas.microsoft.com/office/drawing/2014/main" id="{537948C5-97A0-522B-92D6-FDBDACFEF239}"/>
                    </a:ext>
                  </a:extLst>
                </p:cNvPr>
                <p:cNvSpPr/>
                <p:nvPr/>
              </p:nvSpPr>
              <p:spPr bwMode="auto">
                <a:xfrm>
                  <a:off x="812801" y="1922463"/>
                  <a:ext cx="128588" cy="293688"/>
                </a:xfrm>
                <a:custGeom>
                  <a:avLst/>
                  <a:gdLst>
                    <a:gd name="T0" fmla="*/ 22 w 81"/>
                    <a:gd name="T1" fmla="*/ 0 h 185"/>
                    <a:gd name="T2" fmla="*/ 81 w 81"/>
                    <a:gd name="T3" fmla="*/ 178 h 185"/>
                    <a:gd name="T4" fmla="*/ 59 w 81"/>
                    <a:gd name="T5" fmla="*/ 185 h 185"/>
                    <a:gd name="T6" fmla="*/ 0 w 81"/>
                    <a:gd name="T7" fmla="*/ 7 h 185"/>
                    <a:gd name="T8" fmla="*/ 22 w 81"/>
                    <a:gd name="T9" fmla="*/ 0 h 185"/>
                  </a:gdLst>
                  <a:ahLst/>
                  <a:cxnLst>
                    <a:cxn ang="0">
                      <a:pos x="T0" y="T1"/>
                    </a:cxn>
                    <a:cxn ang="0">
                      <a:pos x="T2" y="T3"/>
                    </a:cxn>
                    <a:cxn ang="0">
                      <a:pos x="T4" y="T5"/>
                    </a:cxn>
                    <a:cxn ang="0">
                      <a:pos x="T6" y="T7"/>
                    </a:cxn>
                    <a:cxn ang="0">
                      <a:pos x="T8" y="T9"/>
                    </a:cxn>
                  </a:cxnLst>
                  <a:rect l="0" t="0" r="r" b="b"/>
                  <a:pathLst>
                    <a:path w="81" h="185">
                      <a:moveTo>
                        <a:pt x="22" y="0"/>
                      </a:moveTo>
                      <a:lnTo>
                        <a:pt x="81" y="178"/>
                      </a:lnTo>
                      <a:lnTo>
                        <a:pt x="59" y="185"/>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0" name="Freeform 106">
                  <a:extLst>
                    <a:ext uri="{FF2B5EF4-FFF2-40B4-BE49-F238E27FC236}">
                      <a16:creationId xmlns:a16="http://schemas.microsoft.com/office/drawing/2014/main" id="{526ABC20-1863-5C48-9729-4750288494F0}"/>
                    </a:ext>
                  </a:extLst>
                </p:cNvPr>
                <p:cNvSpPr/>
                <p:nvPr/>
              </p:nvSpPr>
              <p:spPr bwMode="auto">
                <a:xfrm>
                  <a:off x="882651" y="1968500"/>
                  <a:ext cx="106363" cy="236538"/>
                </a:xfrm>
                <a:custGeom>
                  <a:avLst/>
                  <a:gdLst>
                    <a:gd name="T0" fmla="*/ 23 w 67"/>
                    <a:gd name="T1" fmla="*/ 0 h 149"/>
                    <a:gd name="T2" fmla="*/ 67 w 67"/>
                    <a:gd name="T3" fmla="*/ 141 h 149"/>
                    <a:gd name="T4" fmla="*/ 52 w 67"/>
                    <a:gd name="T5" fmla="*/ 149 h 149"/>
                    <a:gd name="T6" fmla="*/ 0 w 67"/>
                    <a:gd name="T7" fmla="*/ 8 h 149"/>
                    <a:gd name="T8" fmla="*/ 23 w 67"/>
                    <a:gd name="T9" fmla="*/ 0 h 149"/>
                  </a:gdLst>
                  <a:ahLst/>
                  <a:cxnLst>
                    <a:cxn ang="0">
                      <a:pos x="T0" y="T1"/>
                    </a:cxn>
                    <a:cxn ang="0">
                      <a:pos x="T2" y="T3"/>
                    </a:cxn>
                    <a:cxn ang="0">
                      <a:pos x="T4" y="T5"/>
                    </a:cxn>
                    <a:cxn ang="0">
                      <a:pos x="T6" y="T7"/>
                    </a:cxn>
                    <a:cxn ang="0">
                      <a:pos x="T8" y="T9"/>
                    </a:cxn>
                  </a:cxnLst>
                  <a:rect l="0" t="0" r="r" b="b"/>
                  <a:pathLst>
                    <a:path w="67" h="149">
                      <a:moveTo>
                        <a:pt x="23" y="0"/>
                      </a:moveTo>
                      <a:lnTo>
                        <a:pt x="67" y="141"/>
                      </a:lnTo>
                      <a:lnTo>
                        <a:pt x="52" y="14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1" name="Freeform 107">
                  <a:extLst>
                    <a:ext uri="{FF2B5EF4-FFF2-40B4-BE49-F238E27FC236}">
                      <a16:creationId xmlns:a16="http://schemas.microsoft.com/office/drawing/2014/main" id="{20E18213-6C15-3EF9-7F33-47BC47ECCF9F}"/>
                    </a:ext>
                  </a:extLst>
                </p:cNvPr>
                <p:cNvSpPr/>
                <p:nvPr/>
              </p:nvSpPr>
              <p:spPr bwMode="auto">
                <a:xfrm>
                  <a:off x="930276" y="1909763"/>
                  <a:ext cx="117475" cy="271463"/>
                </a:xfrm>
                <a:custGeom>
                  <a:avLst/>
                  <a:gdLst>
                    <a:gd name="T0" fmla="*/ 15 w 74"/>
                    <a:gd name="T1" fmla="*/ 0 h 171"/>
                    <a:gd name="T2" fmla="*/ 74 w 74"/>
                    <a:gd name="T3" fmla="*/ 164 h 171"/>
                    <a:gd name="T4" fmla="*/ 52 w 74"/>
                    <a:gd name="T5" fmla="*/ 171 h 171"/>
                    <a:gd name="T6" fmla="*/ 0 w 74"/>
                    <a:gd name="T7" fmla="*/ 8 h 171"/>
                    <a:gd name="T8" fmla="*/ 15 w 74"/>
                    <a:gd name="T9" fmla="*/ 0 h 171"/>
                  </a:gdLst>
                  <a:ahLst/>
                  <a:cxnLst>
                    <a:cxn ang="0">
                      <a:pos x="T0" y="T1"/>
                    </a:cxn>
                    <a:cxn ang="0">
                      <a:pos x="T2" y="T3"/>
                    </a:cxn>
                    <a:cxn ang="0">
                      <a:pos x="T4" y="T5"/>
                    </a:cxn>
                    <a:cxn ang="0">
                      <a:pos x="T6" y="T7"/>
                    </a:cxn>
                    <a:cxn ang="0">
                      <a:pos x="T8" y="T9"/>
                    </a:cxn>
                  </a:cxnLst>
                  <a:rect l="0" t="0" r="r" b="b"/>
                  <a:pathLst>
                    <a:path w="74" h="171">
                      <a:moveTo>
                        <a:pt x="15" y="0"/>
                      </a:moveTo>
                      <a:lnTo>
                        <a:pt x="74" y="164"/>
                      </a:lnTo>
                      <a:lnTo>
                        <a:pt x="52" y="171"/>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2" name="Freeform 108">
                  <a:extLst>
                    <a:ext uri="{FF2B5EF4-FFF2-40B4-BE49-F238E27FC236}">
                      <a16:creationId xmlns:a16="http://schemas.microsoft.com/office/drawing/2014/main" id="{FA5AA620-0741-3BBE-BC05-50C594560E84}"/>
                    </a:ext>
                  </a:extLst>
                </p:cNvPr>
                <p:cNvSpPr/>
                <p:nvPr/>
              </p:nvSpPr>
              <p:spPr bwMode="auto">
                <a:xfrm>
                  <a:off x="977901" y="1874838"/>
                  <a:ext cx="117475" cy="295275"/>
                </a:xfrm>
                <a:custGeom>
                  <a:avLst/>
                  <a:gdLst>
                    <a:gd name="T0" fmla="*/ 14 w 74"/>
                    <a:gd name="T1" fmla="*/ 0 h 186"/>
                    <a:gd name="T2" fmla="*/ 74 w 74"/>
                    <a:gd name="T3" fmla="*/ 178 h 186"/>
                    <a:gd name="T4" fmla="*/ 59 w 74"/>
                    <a:gd name="T5" fmla="*/ 186 h 186"/>
                    <a:gd name="T6" fmla="*/ 0 w 74"/>
                    <a:gd name="T7" fmla="*/ 7 h 186"/>
                    <a:gd name="T8" fmla="*/ 14 w 74"/>
                    <a:gd name="T9" fmla="*/ 0 h 186"/>
                  </a:gdLst>
                  <a:ahLst/>
                  <a:cxnLst>
                    <a:cxn ang="0">
                      <a:pos x="T0" y="T1"/>
                    </a:cxn>
                    <a:cxn ang="0">
                      <a:pos x="T2" y="T3"/>
                    </a:cxn>
                    <a:cxn ang="0">
                      <a:pos x="T4" y="T5"/>
                    </a:cxn>
                    <a:cxn ang="0">
                      <a:pos x="T6" y="T7"/>
                    </a:cxn>
                    <a:cxn ang="0">
                      <a:pos x="T8" y="T9"/>
                    </a:cxn>
                  </a:cxnLst>
                  <a:rect l="0" t="0" r="r" b="b"/>
                  <a:pathLst>
                    <a:path w="74" h="186">
                      <a:moveTo>
                        <a:pt x="14" y="0"/>
                      </a:moveTo>
                      <a:lnTo>
                        <a:pt x="74" y="178"/>
                      </a:lnTo>
                      <a:lnTo>
                        <a:pt x="59" y="186"/>
                      </a:lnTo>
                      <a:lnTo>
                        <a:pt x="0" y="7"/>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3" name="Freeform 109">
                  <a:extLst>
                    <a:ext uri="{FF2B5EF4-FFF2-40B4-BE49-F238E27FC236}">
                      <a16:creationId xmlns:a16="http://schemas.microsoft.com/office/drawing/2014/main" id="{A93BB847-8F59-AF41-4D0D-BDE86D2D7D99}"/>
                    </a:ext>
                  </a:extLst>
                </p:cNvPr>
                <p:cNvSpPr/>
                <p:nvPr/>
              </p:nvSpPr>
              <p:spPr bwMode="auto">
                <a:xfrm>
                  <a:off x="1000126" y="1803400"/>
                  <a:ext cx="141288" cy="342900"/>
                </a:xfrm>
                <a:custGeom>
                  <a:avLst/>
                  <a:gdLst>
                    <a:gd name="T0" fmla="*/ 23 w 89"/>
                    <a:gd name="T1" fmla="*/ 0 h 216"/>
                    <a:gd name="T2" fmla="*/ 89 w 89"/>
                    <a:gd name="T3" fmla="*/ 208 h 216"/>
                    <a:gd name="T4" fmla="*/ 74 w 89"/>
                    <a:gd name="T5" fmla="*/ 216 h 216"/>
                    <a:gd name="T6" fmla="*/ 0 w 89"/>
                    <a:gd name="T7" fmla="*/ 8 h 216"/>
                    <a:gd name="T8" fmla="*/ 23 w 89"/>
                    <a:gd name="T9" fmla="*/ 0 h 216"/>
                  </a:gdLst>
                  <a:ahLst/>
                  <a:cxnLst>
                    <a:cxn ang="0">
                      <a:pos x="T0" y="T1"/>
                    </a:cxn>
                    <a:cxn ang="0">
                      <a:pos x="T2" y="T3"/>
                    </a:cxn>
                    <a:cxn ang="0">
                      <a:pos x="T4" y="T5"/>
                    </a:cxn>
                    <a:cxn ang="0">
                      <a:pos x="T6" y="T7"/>
                    </a:cxn>
                    <a:cxn ang="0">
                      <a:pos x="T8" y="T9"/>
                    </a:cxn>
                  </a:cxnLst>
                  <a:rect l="0" t="0" r="r" b="b"/>
                  <a:pathLst>
                    <a:path w="89" h="216">
                      <a:moveTo>
                        <a:pt x="23" y="0"/>
                      </a:moveTo>
                      <a:lnTo>
                        <a:pt x="89" y="208"/>
                      </a:lnTo>
                      <a:lnTo>
                        <a:pt x="74" y="216"/>
                      </a:lnTo>
                      <a:lnTo>
                        <a:pt x="0" y="8"/>
                      </a:lnTo>
                      <a:lnTo>
                        <a:pt x="23"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4" name="Freeform 110">
                  <a:extLst>
                    <a:ext uri="{FF2B5EF4-FFF2-40B4-BE49-F238E27FC236}">
                      <a16:creationId xmlns:a16="http://schemas.microsoft.com/office/drawing/2014/main" id="{4DE3EC0F-4A85-7FB3-7FAF-61D5B09F1692}"/>
                    </a:ext>
                  </a:extLst>
                </p:cNvPr>
                <p:cNvSpPr/>
                <p:nvPr/>
              </p:nvSpPr>
              <p:spPr bwMode="auto">
                <a:xfrm>
                  <a:off x="1117601" y="1957388"/>
                  <a:ext cx="82550" cy="176213"/>
                </a:xfrm>
                <a:custGeom>
                  <a:avLst/>
                  <a:gdLst>
                    <a:gd name="T0" fmla="*/ 15 w 52"/>
                    <a:gd name="T1" fmla="*/ 0 h 111"/>
                    <a:gd name="T2" fmla="*/ 52 w 52"/>
                    <a:gd name="T3" fmla="*/ 104 h 111"/>
                    <a:gd name="T4" fmla="*/ 30 w 52"/>
                    <a:gd name="T5" fmla="*/ 111 h 111"/>
                    <a:gd name="T6" fmla="*/ 0 w 52"/>
                    <a:gd name="T7" fmla="*/ 7 h 111"/>
                    <a:gd name="T8" fmla="*/ 15 w 52"/>
                    <a:gd name="T9" fmla="*/ 0 h 111"/>
                  </a:gdLst>
                  <a:ahLst/>
                  <a:cxnLst>
                    <a:cxn ang="0">
                      <a:pos x="T0" y="T1"/>
                    </a:cxn>
                    <a:cxn ang="0">
                      <a:pos x="T2" y="T3"/>
                    </a:cxn>
                    <a:cxn ang="0">
                      <a:pos x="T4" y="T5"/>
                    </a:cxn>
                    <a:cxn ang="0">
                      <a:pos x="T6" y="T7"/>
                    </a:cxn>
                    <a:cxn ang="0">
                      <a:pos x="T8" y="T9"/>
                    </a:cxn>
                  </a:cxnLst>
                  <a:rect l="0" t="0" r="r" b="b"/>
                  <a:pathLst>
                    <a:path w="52" h="111">
                      <a:moveTo>
                        <a:pt x="15" y="0"/>
                      </a:moveTo>
                      <a:lnTo>
                        <a:pt x="52" y="104"/>
                      </a:lnTo>
                      <a:lnTo>
                        <a:pt x="30" y="111"/>
                      </a:lnTo>
                      <a:lnTo>
                        <a:pt x="0" y="7"/>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5" name="Freeform 111">
                  <a:extLst>
                    <a:ext uri="{FF2B5EF4-FFF2-40B4-BE49-F238E27FC236}">
                      <a16:creationId xmlns:a16="http://schemas.microsoft.com/office/drawing/2014/main" id="{7A17FEE5-0411-7563-A88B-BA5837FEDE8A}"/>
                    </a:ext>
                  </a:extLst>
                </p:cNvPr>
                <p:cNvSpPr/>
                <p:nvPr/>
              </p:nvSpPr>
              <p:spPr bwMode="auto">
                <a:xfrm>
                  <a:off x="1154113" y="1909763"/>
                  <a:ext cx="93663" cy="200025"/>
                </a:xfrm>
                <a:custGeom>
                  <a:avLst/>
                  <a:gdLst>
                    <a:gd name="T0" fmla="*/ 22 w 59"/>
                    <a:gd name="T1" fmla="*/ 0 h 126"/>
                    <a:gd name="T2" fmla="*/ 59 w 59"/>
                    <a:gd name="T3" fmla="*/ 119 h 126"/>
                    <a:gd name="T4" fmla="*/ 44 w 59"/>
                    <a:gd name="T5" fmla="*/ 126 h 126"/>
                    <a:gd name="T6" fmla="*/ 0 w 59"/>
                    <a:gd name="T7" fmla="*/ 0 h 126"/>
                    <a:gd name="T8" fmla="*/ 22 w 59"/>
                    <a:gd name="T9" fmla="*/ 0 h 126"/>
                  </a:gdLst>
                  <a:ahLst/>
                  <a:cxnLst>
                    <a:cxn ang="0">
                      <a:pos x="T0" y="T1"/>
                    </a:cxn>
                    <a:cxn ang="0">
                      <a:pos x="T2" y="T3"/>
                    </a:cxn>
                    <a:cxn ang="0">
                      <a:pos x="T4" y="T5"/>
                    </a:cxn>
                    <a:cxn ang="0">
                      <a:pos x="T6" y="T7"/>
                    </a:cxn>
                    <a:cxn ang="0">
                      <a:pos x="T8" y="T9"/>
                    </a:cxn>
                  </a:cxnLst>
                  <a:rect l="0" t="0" r="r" b="b"/>
                  <a:pathLst>
                    <a:path w="59" h="126">
                      <a:moveTo>
                        <a:pt x="22" y="0"/>
                      </a:moveTo>
                      <a:lnTo>
                        <a:pt x="59" y="119"/>
                      </a:lnTo>
                      <a:lnTo>
                        <a:pt x="44" y="126"/>
                      </a:lnTo>
                      <a:lnTo>
                        <a:pt x="0" y="0"/>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6" name="Freeform 112">
                  <a:extLst>
                    <a:ext uri="{FF2B5EF4-FFF2-40B4-BE49-F238E27FC236}">
                      <a16:creationId xmlns:a16="http://schemas.microsoft.com/office/drawing/2014/main" id="{23059DB0-3B7C-7F88-B59C-371E445A271F}"/>
                    </a:ext>
                  </a:extLst>
                </p:cNvPr>
                <p:cNvSpPr/>
                <p:nvPr/>
              </p:nvSpPr>
              <p:spPr bwMode="auto">
                <a:xfrm>
                  <a:off x="1247776" y="1992313"/>
                  <a:ext cx="58738" cy="106363"/>
                </a:xfrm>
                <a:custGeom>
                  <a:avLst/>
                  <a:gdLst>
                    <a:gd name="T0" fmla="*/ 15 w 37"/>
                    <a:gd name="T1" fmla="*/ 0 h 67"/>
                    <a:gd name="T2" fmla="*/ 37 w 37"/>
                    <a:gd name="T3" fmla="*/ 60 h 67"/>
                    <a:gd name="T4" fmla="*/ 15 w 37"/>
                    <a:gd name="T5" fmla="*/ 67 h 67"/>
                    <a:gd name="T6" fmla="*/ 0 w 37"/>
                    <a:gd name="T7" fmla="*/ 8 h 67"/>
                    <a:gd name="T8" fmla="*/ 15 w 37"/>
                    <a:gd name="T9" fmla="*/ 0 h 67"/>
                  </a:gdLst>
                  <a:ahLst/>
                  <a:cxnLst>
                    <a:cxn ang="0">
                      <a:pos x="T0" y="T1"/>
                    </a:cxn>
                    <a:cxn ang="0">
                      <a:pos x="T2" y="T3"/>
                    </a:cxn>
                    <a:cxn ang="0">
                      <a:pos x="T4" y="T5"/>
                    </a:cxn>
                    <a:cxn ang="0">
                      <a:pos x="T6" y="T7"/>
                    </a:cxn>
                    <a:cxn ang="0">
                      <a:pos x="T8" y="T9"/>
                    </a:cxn>
                  </a:cxnLst>
                  <a:rect l="0" t="0" r="r" b="b"/>
                  <a:pathLst>
                    <a:path w="37" h="67">
                      <a:moveTo>
                        <a:pt x="15" y="0"/>
                      </a:moveTo>
                      <a:lnTo>
                        <a:pt x="37" y="60"/>
                      </a:lnTo>
                      <a:lnTo>
                        <a:pt x="15" y="67"/>
                      </a:lnTo>
                      <a:lnTo>
                        <a:pt x="0" y="8"/>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7" name="Freeform 113">
                  <a:extLst>
                    <a:ext uri="{FF2B5EF4-FFF2-40B4-BE49-F238E27FC236}">
                      <a16:creationId xmlns:a16="http://schemas.microsoft.com/office/drawing/2014/main" id="{556885AE-5060-8F38-53E9-4BB3E02F5616}"/>
                    </a:ext>
                  </a:extLst>
                </p:cNvPr>
                <p:cNvSpPr/>
                <p:nvPr/>
              </p:nvSpPr>
              <p:spPr bwMode="auto">
                <a:xfrm>
                  <a:off x="1282701" y="1933575"/>
                  <a:ext cx="69850" cy="141288"/>
                </a:xfrm>
                <a:custGeom>
                  <a:avLst/>
                  <a:gdLst>
                    <a:gd name="T0" fmla="*/ 15 w 44"/>
                    <a:gd name="T1" fmla="*/ 0 h 89"/>
                    <a:gd name="T2" fmla="*/ 44 w 44"/>
                    <a:gd name="T3" fmla="*/ 82 h 89"/>
                    <a:gd name="T4" fmla="*/ 30 w 44"/>
                    <a:gd name="T5" fmla="*/ 89 h 89"/>
                    <a:gd name="T6" fmla="*/ 0 w 44"/>
                    <a:gd name="T7" fmla="*/ 7 h 89"/>
                    <a:gd name="T8" fmla="*/ 15 w 44"/>
                    <a:gd name="T9" fmla="*/ 0 h 89"/>
                  </a:gdLst>
                  <a:ahLst/>
                  <a:cxnLst>
                    <a:cxn ang="0">
                      <a:pos x="T0" y="T1"/>
                    </a:cxn>
                    <a:cxn ang="0">
                      <a:pos x="T2" y="T3"/>
                    </a:cxn>
                    <a:cxn ang="0">
                      <a:pos x="T4" y="T5"/>
                    </a:cxn>
                    <a:cxn ang="0">
                      <a:pos x="T6" y="T7"/>
                    </a:cxn>
                    <a:cxn ang="0">
                      <a:pos x="T8" y="T9"/>
                    </a:cxn>
                  </a:cxnLst>
                  <a:rect l="0" t="0" r="r" b="b"/>
                  <a:pathLst>
                    <a:path w="44" h="89">
                      <a:moveTo>
                        <a:pt x="15" y="0"/>
                      </a:moveTo>
                      <a:lnTo>
                        <a:pt x="44" y="82"/>
                      </a:lnTo>
                      <a:lnTo>
                        <a:pt x="30" y="89"/>
                      </a:lnTo>
                      <a:lnTo>
                        <a:pt x="0" y="7"/>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8" name="Freeform 114">
                  <a:extLst>
                    <a:ext uri="{FF2B5EF4-FFF2-40B4-BE49-F238E27FC236}">
                      <a16:creationId xmlns:a16="http://schemas.microsoft.com/office/drawing/2014/main" id="{B9DBBADD-DE38-67EA-557A-51ABA4E33E1C}"/>
                    </a:ext>
                  </a:extLst>
                </p:cNvPr>
                <p:cNvSpPr/>
                <p:nvPr/>
              </p:nvSpPr>
              <p:spPr bwMode="auto">
                <a:xfrm>
                  <a:off x="1271588" y="1744663"/>
                  <a:ext cx="128588" cy="319088"/>
                </a:xfrm>
                <a:custGeom>
                  <a:avLst/>
                  <a:gdLst>
                    <a:gd name="T0" fmla="*/ 22 w 81"/>
                    <a:gd name="T1" fmla="*/ 0 h 201"/>
                    <a:gd name="T2" fmla="*/ 81 w 81"/>
                    <a:gd name="T3" fmla="*/ 193 h 201"/>
                    <a:gd name="T4" fmla="*/ 66 w 81"/>
                    <a:gd name="T5" fmla="*/ 201 h 201"/>
                    <a:gd name="T6" fmla="*/ 0 w 81"/>
                    <a:gd name="T7" fmla="*/ 0 h 201"/>
                    <a:gd name="T8" fmla="*/ 22 w 81"/>
                    <a:gd name="T9" fmla="*/ 0 h 201"/>
                  </a:gdLst>
                  <a:ahLst/>
                  <a:cxnLst>
                    <a:cxn ang="0">
                      <a:pos x="T0" y="T1"/>
                    </a:cxn>
                    <a:cxn ang="0">
                      <a:pos x="T2" y="T3"/>
                    </a:cxn>
                    <a:cxn ang="0">
                      <a:pos x="T4" y="T5"/>
                    </a:cxn>
                    <a:cxn ang="0">
                      <a:pos x="T6" y="T7"/>
                    </a:cxn>
                    <a:cxn ang="0">
                      <a:pos x="T8" y="T9"/>
                    </a:cxn>
                  </a:cxnLst>
                  <a:rect l="0" t="0" r="r" b="b"/>
                  <a:pathLst>
                    <a:path w="81" h="201">
                      <a:moveTo>
                        <a:pt x="22" y="0"/>
                      </a:moveTo>
                      <a:lnTo>
                        <a:pt x="81" y="193"/>
                      </a:lnTo>
                      <a:lnTo>
                        <a:pt x="66" y="201"/>
                      </a:lnTo>
                      <a:lnTo>
                        <a:pt x="0" y="0"/>
                      </a:lnTo>
                      <a:lnTo>
                        <a:pt x="22"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9" name="Freeform 115">
                  <a:extLst>
                    <a:ext uri="{FF2B5EF4-FFF2-40B4-BE49-F238E27FC236}">
                      <a16:creationId xmlns:a16="http://schemas.microsoft.com/office/drawing/2014/main" id="{2BC10F62-8C21-D20D-32E7-26543619204D}"/>
                    </a:ext>
                  </a:extLst>
                </p:cNvPr>
                <p:cNvSpPr/>
                <p:nvPr/>
              </p:nvSpPr>
              <p:spPr bwMode="auto">
                <a:xfrm>
                  <a:off x="1317626" y="1697038"/>
                  <a:ext cx="141288" cy="342900"/>
                </a:xfrm>
                <a:custGeom>
                  <a:avLst/>
                  <a:gdLst>
                    <a:gd name="T0" fmla="*/ 15 w 89"/>
                    <a:gd name="T1" fmla="*/ 0 h 216"/>
                    <a:gd name="T2" fmla="*/ 89 w 89"/>
                    <a:gd name="T3" fmla="*/ 208 h 216"/>
                    <a:gd name="T4" fmla="*/ 67 w 89"/>
                    <a:gd name="T5" fmla="*/ 216 h 216"/>
                    <a:gd name="T6" fmla="*/ 0 w 89"/>
                    <a:gd name="T7" fmla="*/ 8 h 216"/>
                    <a:gd name="T8" fmla="*/ 15 w 89"/>
                    <a:gd name="T9" fmla="*/ 0 h 216"/>
                  </a:gdLst>
                  <a:ahLst/>
                  <a:cxnLst>
                    <a:cxn ang="0">
                      <a:pos x="T0" y="T1"/>
                    </a:cxn>
                    <a:cxn ang="0">
                      <a:pos x="T2" y="T3"/>
                    </a:cxn>
                    <a:cxn ang="0">
                      <a:pos x="T4" y="T5"/>
                    </a:cxn>
                    <a:cxn ang="0">
                      <a:pos x="T6" y="T7"/>
                    </a:cxn>
                    <a:cxn ang="0">
                      <a:pos x="T8" y="T9"/>
                    </a:cxn>
                  </a:cxnLst>
                  <a:rect l="0" t="0" r="r" b="b"/>
                  <a:pathLst>
                    <a:path w="89" h="216">
                      <a:moveTo>
                        <a:pt x="15" y="0"/>
                      </a:moveTo>
                      <a:lnTo>
                        <a:pt x="89" y="208"/>
                      </a:lnTo>
                      <a:lnTo>
                        <a:pt x="67" y="216"/>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0" name="Freeform 116">
                  <a:extLst>
                    <a:ext uri="{FF2B5EF4-FFF2-40B4-BE49-F238E27FC236}">
                      <a16:creationId xmlns:a16="http://schemas.microsoft.com/office/drawing/2014/main" id="{8D9B379A-5686-947A-F88B-737C6385B6B5}"/>
                    </a:ext>
                  </a:extLst>
                </p:cNvPr>
                <p:cNvSpPr/>
                <p:nvPr/>
              </p:nvSpPr>
              <p:spPr bwMode="auto">
                <a:xfrm>
                  <a:off x="601663" y="1933575"/>
                  <a:ext cx="904875" cy="354013"/>
                </a:xfrm>
                <a:custGeom>
                  <a:avLst/>
                  <a:gdLst>
                    <a:gd name="T0" fmla="*/ 0 w 570"/>
                    <a:gd name="T1" fmla="*/ 0 h 223"/>
                    <a:gd name="T2" fmla="*/ 74 w 570"/>
                    <a:gd name="T3" fmla="*/ 223 h 223"/>
                    <a:gd name="T4" fmla="*/ 570 w 570"/>
                    <a:gd name="T5" fmla="*/ 52 h 223"/>
                  </a:gdLst>
                  <a:ahLst/>
                  <a:cxnLst>
                    <a:cxn ang="0">
                      <a:pos x="T0" y="T1"/>
                    </a:cxn>
                    <a:cxn ang="0">
                      <a:pos x="T2" y="T3"/>
                    </a:cxn>
                    <a:cxn ang="0">
                      <a:pos x="T4" y="T5"/>
                    </a:cxn>
                  </a:cxnLst>
                  <a:rect l="0" t="0" r="r" b="b"/>
                  <a:pathLst>
                    <a:path w="570" h="223">
                      <a:moveTo>
                        <a:pt x="0" y="0"/>
                      </a:moveTo>
                      <a:lnTo>
                        <a:pt x="74" y="223"/>
                      </a:lnTo>
                      <a:lnTo>
                        <a:pt x="570" y="52"/>
                      </a:lnTo>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1" name="Freeform 188">
                  <a:extLst>
                    <a:ext uri="{FF2B5EF4-FFF2-40B4-BE49-F238E27FC236}">
                      <a16:creationId xmlns:a16="http://schemas.microsoft.com/office/drawing/2014/main" id="{7102E268-5BDA-9827-2183-6C0AC6E02CDB}"/>
                    </a:ext>
                  </a:extLst>
                </p:cNvPr>
                <p:cNvSpPr/>
                <p:nvPr/>
              </p:nvSpPr>
              <p:spPr bwMode="auto">
                <a:xfrm>
                  <a:off x="565151" y="2665413"/>
                  <a:ext cx="365125" cy="542925"/>
                </a:xfrm>
                <a:custGeom>
                  <a:avLst/>
                  <a:gdLst>
                    <a:gd name="T0" fmla="*/ 30 w 230"/>
                    <a:gd name="T1" fmla="*/ 342 h 342"/>
                    <a:gd name="T2" fmla="*/ 0 w 230"/>
                    <a:gd name="T3" fmla="*/ 319 h 342"/>
                    <a:gd name="T4" fmla="*/ 193 w 230"/>
                    <a:gd name="T5" fmla="*/ 0 h 342"/>
                    <a:gd name="T6" fmla="*/ 230 w 230"/>
                    <a:gd name="T7" fmla="*/ 22 h 342"/>
                    <a:gd name="T8" fmla="*/ 30 w 230"/>
                    <a:gd name="T9" fmla="*/ 342 h 342"/>
                  </a:gdLst>
                  <a:ahLst/>
                  <a:cxnLst>
                    <a:cxn ang="0">
                      <a:pos x="T0" y="T1"/>
                    </a:cxn>
                    <a:cxn ang="0">
                      <a:pos x="T2" y="T3"/>
                    </a:cxn>
                    <a:cxn ang="0">
                      <a:pos x="T4" y="T5"/>
                    </a:cxn>
                    <a:cxn ang="0">
                      <a:pos x="T6" y="T7"/>
                    </a:cxn>
                    <a:cxn ang="0">
                      <a:pos x="T8" y="T9"/>
                    </a:cxn>
                  </a:cxnLst>
                  <a:rect l="0" t="0" r="r" b="b"/>
                  <a:pathLst>
                    <a:path w="230" h="342">
                      <a:moveTo>
                        <a:pt x="30" y="342"/>
                      </a:moveTo>
                      <a:lnTo>
                        <a:pt x="0" y="319"/>
                      </a:lnTo>
                      <a:lnTo>
                        <a:pt x="193" y="0"/>
                      </a:lnTo>
                      <a:lnTo>
                        <a:pt x="230" y="22"/>
                      </a:lnTo>
                      <a:lnTo>
                        <a:pt x="30" y="342"/>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2" name="Freeform 189">
                  <a:extLst>
                    <a:ext uri="{FF2B5EF4-FFF2-40B4-BE49-F238E27FC236}">
                      <a16:creationId xmlns:a16="http://schemas.microsoft.com/office/drawing/2014/main" id="{B3C862E6-2708-B481-B185-09737434976D}"/>
                    </a:ext>
                  </a:extLst>
                </p:cNvPr>
                <p:cNvSpPr/>
                <p:nvPr/>
              </p:nvSpPr>
              <p:spPr bwMode="auto">
                <a:xfrm>
                  <a:off x="565151" y="3136900"/>
                  <a:ext cx="71438" cy="71438"/>
                </a:xfrm>
                <a:custGeom>
                  <a:avLst/>
                  <a:gdLst>
                    <a:gd name="T0" fmla="*/ 30 w 45"/>
                    <a:gd name="T1" fmla="*/ 45 h 45"/>
                    <a:gd name="T2" fmla="*/ 0 w 45"/>
                    <a:gd name="T3" fmla="*/ 22 h 45"/>
                    <a:gd name="T4" fmla="*/ 15 w 45"/>
                    <a:gd name="T5" fmla="*/ 0 h 45"/>
                    <a:gd name="T6" fmla="*/ 45 w 45"/>
                    <a:gd name="T7" fmla="*/ 22 h 45"/>
                    <a:gd name="T8" fmla="*/ 30 w 45"/>
                    <a:gd name="T9" fmla="*/ 45 h 45"/>
                  </a:gdLst>
                  <a:ahLst/>
                  <a:cxnLst>
                    <a:cxn ang="0">
                      <a:pos x="T0" y="T1"/>
                    </a:cxn>
                    <a:cxn ang="0">
                      <a:pos x="T2" y="T3"/>
                    </a:cxn>
                    <a:cxn ang="0">
                      <a:pos x="T4" y="T5"/>
                    </a:cxn>
                    <a:cxn ang="0">
                      <a:pos x="T6" y="T7"/>
                    </a:cxn>
                    <a:cxn ang="0">
                      <a:pos x="T8" y="T9"/>
                    </a:cxn>
                  </a:cxnLst>
                  <a:rect l="0" t="0" r="r" b="b"/>
                  <a:pathLst>
                    <a:path w="45" h="45">
                      <a:moveTo>
                        <a:pt x="30" y="45"/>
                      </a:moveTo>
                      <a:lnTo>
                        <a:pt x="0" y="22"/>
                      </a:lnTo>
                      <a:lnTo>
                        <a:pt x="15" y="0"/>
                      </a:lnTo>
                      <a:lnTo>
                        <a:pt x="45" y="22"/>
                      </a:lnTo>
                      <a:lnTo>
                        <a:pt x="30"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3" name="Freeform 190">
                  <a:extLst>
                    <a:ext uri="{FF2B5EF4-FFF2-40B4-BE49-F238E27FC236}">
                      <a16:creationId xmlns:a16="http://schemas.microsoft.com/office/drawing/2014/main" id="{5D65EE8C-7F1C-77BC-D3D6-16506778E7A2}"/>
                    </a:ext>
                  </a:extLst>
                </p:cNvPr>
                <p:cNvSpPr/>
                <p:nvPr/>
              </p:nvSpPr>
              <p:spPr bwMode="auto">
                <a:xfrm>
                  <a:off x="871538" y="2582863"/>
                  <a:ext cx="82550" cy="117475"/>
                </a:xfrm>
                <a:custGeom>
                  <a:avLst/>
                  <a:gdLst>
                    <a:gd name="T0" fmla="*/ 52 w 52"/>
                    <a:gd name="T1" fmla="*/ 0 h 74"/>
                    <a:gd name="T2" fmla="*/ 0 w 52"/>
                    <a:gd name="T3" fmla="*/ 52 h 74"/>
                    <a:gd name="T4" fmla="*/ 37 w 52"/>
                    <a:gd name="T5" fmla="*/ 74 h 74"/>
                    <a:gd name="T6" fmla="*/ 52 w 52"/>
                    <a:gd name="T7" fmla="*/ 0 h 74"/>
                  </a:gdLst>
                  <a:ahLst/>
                  <a:cxnLst>
                    <a:cxn ang="0">
                      <a:pos x="T0" y="T1"/>
                    </a:cxn>
                    <a:cxn ang="0">
                      <a:pos x="T2" y="T3"/>
                    </a:cxn>
                    <a:cxn ang="0">
                      <a:pos x="T4" y="T5"/>
                    </a:cxn>
                    <a:cxn ang="0">
                      <a:pos x="T6" y="T7"/>
                    </a:cxn>
                  </a:cxnLst>
                  <a:rect l="0" t="0" r="r" b="b"/>
                  <a:pathLst>
                    <a:path w="52" h="74">
                      <a:moveTo>
                        <a:pt x="52" y="0"/>
                      </a:moveTo>
                      <a:lnTo>
                        <a:pt x="0" y="52"/>
                      </a:lnTo>
                      <a:lnTo>
                        <a:pt x="37" y="74"/>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grpSp>
          <p:nvGrpSpPr>
            <p:cNvPr id="16" name="组合 15">
              <a:extLst>
                <a:ext uri="{FF2B5EF4-FFF2-40B4-BE49-F238E27FC236}">
                  <a16:creationId xmlns:a16="http://schemas.microsoft.com/office/drawing/2014/main" id="{30B37D26-8DF9-F88A-0A40-DD605EF8DA44}"/>
                </a:ext>
              </a:extLst>
            </p:cNvPr>
            <p:cNvGrpSpPr/>
            <p:nvPr/>
          </p:nvGrpSpPr>
          <p:grpSpPr>
            <a:xfrm>
              <a:off x="2563813" y="3773488"/>
              <a:ext cx="541338" cy="1381125"/>
              <a:chOff x="2563813" y="3773488"/>
              <a:chExt cx="541338" cy="1381125"/>
            </a:xfrm>
          </p:grpSpPr>
          <p:sp>
            <p:nvSpPr>
              <p:cNvPr id="17" name="Freeform 194">
                <a:extLst>
                  <a:ext uri="{FF2B5EF4-FFF2-40B4-BE49-F238E27FC236}">
                    <a16:creationId xmlns:a16="http://schemas.microsoft.com/office/drawing/2014/main" id="{5307B099-4E86-DED3-2524-35988B13F73F}"/>
                  </a:ext>
                </a:extLst>
              </p:cNvPr>
              <p:cNvSpPr/>
              <p:nvPr/>
            </p:nvSpPr>
            <p:spPr bwMode="auto">
              <a:xfrm>
                <a:off x="3022601" y="3938588"/>
                <a:ext cx="82550" cy="319088"/>
              </a:xfrm>
              <a:custGeom>
                <a:avLst/>
                <a:gdLst>
                  <a:gd name="T0" fmla="*/ 0 w 7"/>
                  <a:gd name="T1" fmla="*/ 24 h 27"/>
                  <a:gd name="T2" fmla="*/ 0 w 7"/>
                  <a:gd name="T3" fmla="*/ 4 h 27"/>
                  <a:gd name="T4" fmla="*/ 4 w 7"/>
                  <a:gd name="T5" fmla="*/ 0 h 27"/>
                  <a:gd name="T6" fmla="*/ 7 w 7"/>
                  <a:gd name="T7" fmla="*/ 4 h 27"/>
                  <a:gd name="T8" fmla="*/ 7 w 7"/>
                  <a:gd name="T9" fmla="*/ 24 h 27"/>
                  <a:gd name="T10" fmla="*/ 4 w 7"/>
                  <a:gd name="T11" fmla="*/ 27 h 27"/>
                  <a:gd name="T12" fmla="*/ 0 w 7"/>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7" h="27">
                    <a:moveTo>
                      <a:pt x="0" y="24"/>
                    </a:moveTo>
                    <a:cubicBezTo>
                      <a:pt x="0" y="4"/>
                      <a:pt x="0" y="4"/>
                      <a:pt x="0" y="4"/>
                    </a:cubicBezTo>
                    <a:cubicBezTo>
                      <a:pt x="0" y="2"/>
                      <a:pt x="2" y="0"/>
                      <a:pt x="4" y="0"/>
                    </a:cubicBezTo>
                    <a:cubicBezTo>
                      <a:pt x="6" y="0"/>
                      <a:pt x="7" y="2"/>
                      <a:pt x="7" y="4"/>
                    </a:cubicBezTo>
                    <a:cubicBezTo>
                      <a:pt x="7" y="24"/>
                      <a:pt x="7" y="24"/>
                      <a:pt x="7" y="24"/>
                    </a:cubicBezTo>
                    <a:cubicBezTo>
                      <a:pt x="7"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 name="Freeform 195">
                <a:extLst>
                  <a:ext uri="{FF2B5EF4-FFF2-40B4-BE49-F238E27FC236}">
                    <a16:creationId xmlns:a16="http://schemas.microsoft.com/office/drawing/2014/main" id="{F2728A01-0070-1225-AB06-1000CD3385BD}"/>
                  </a:ext>
                </a:extLst>
              </p:cNvPr>
              <p:cNvSpPr/>
              <p:nvPr/>
            </p:nvSpPr>
            <p:spPr bwMode="auto">
              <a:xfrm>
                <a:off x="2916238" y="3938588"/>
                <a:ext cx="82550" cy="319088"/>
              </a:xfrm>
              <a:custGeom>
                <a:avLst/>
                <a:gdLst>
                  <a:gd name="T0" fmla="*/ 0 w 7"/>
                  <a:gd name="T1" fmla="*/ 24 h 27"/>
                  <a:gd name="T2" fmla="*/ 0 w 7"/>
                  <a:gd name="T3" fmla="*/ 4 h 27"/>
                  <a:gd name="T4" fmla="*/ 4 w 7"/>
                  <a:gd name="T5" fmla="*/ 0 h 27"/>
                  <a:gd name="T6" fmla="*/ 7 w 7"/>
                  <a:gd name="T7" fmla="*/ 4 h 27"/>
                  <a:gd name="T8" fmla="*/ 7 w 7"/>
                  <a:gd name="T9" fmla="*/ 24 h 27"/>
                  <a:gd name="T10" fmla="*/ 4 w 7"/>
                  <a:gd name="T11" fmla="*/ 27 h 27"/>
                  <a:gd name="T12" fmla="*/ 0 w 7"/>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7" h="27">
                    <a:moveTo>
                      <a:pt x="0" y="24"/>
                    </a:moveTo>
                    <a:cubicBezTo>
                      <a:pt x="0" y="4"/>
                      <a:pt x="0" y="4"/>
                      <a:pt x="0" y="4"/>
                    </a:cubicBezTo>
                    <a:cubicBezTo>
                      <a:pt x="0" y="2"/>
                      <a:pt x="2" y="0"/>
                      <a:pt x="4" y="0"/>
                    </a:cubicBezTo>
                    <a:cubicBezTo>
                      <a:pt x="6" y="0"/>
                      <a:pt x="7" y="2"/>
                      <a:pt x="7" y="4"/>
                    </a:cubicBezTo>
                    <a:cubicBezTo>
                      <a:pt x="7" y="24"/>
                      <a:pt x="7" y="24"/>
                      <a:pt x="7" y="24"/>
                    </a:cubicBezTo>
                    <a:cubicBezTo>
                      <a:pt x="7"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 name="Freeform 196">
                <a:extLst>
                  <a:ext uri="{FF2B5EF4-FFF2-40B4-BE49-F238E27FC236}">
                    <a16:creationId xmlns:a16="http://schemas.microsoft.com/office/drawing/2014/main" id="{302B2A41-D708-AA4F-409C-A29619144A06}"/>
                  </a:ext>
                </a:extLst>
              </p:cNvPr>
              <p:cNvSpPr/>
              <p:nvPr/>
            </p:nvSpPr>
            <p:spPr bwMode="auto">
              <a:xfrm>
                <a:off x="2811463" y="3938588"/>
                <a:ext cx="93663" cy="319088"/>
              </a:xfrm>
              <a:custGeom>
                <a:avLst/>
                <a:gdLst>
                  <a:gd name="T0" fmla="*/ 0 w 8"/>
                  <a:gd name="T1" fmla="*/ 24 h 27"/>
                  <a:gd name="T2" fmla="*/ 0 w 8"/>
                  <a:gd name="T3" fmla="*/ 4 h 27"/>
                  <a:gd name="T4" fmla="*/ 4 w 8"/>
                  <a:gd name="T5" fmla="*/ 0 h 27"/>
                  <a:gd name="T6" fmla="*/ 8 w 8"/>
                  <a:gd name="T7" fmla="*/ 4 h 27"/>
                  <a:gd name="T8" fmla="*/ 8 w 8"/>
                  <a:gd name="T9" fmla="*/ 24 h 27"/>
                  <a:gd name="T10" fmla="*/ 4 w 8"/>
                  <a:gd name="T11" fmla="*/ 27 h 27"/>
                  <a:gd name="T12" fmla="*/ 0 w 8"/>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0" y="24"/>
                    </a:moveTo>
                    <a:cubicBezTo>
                      <a:pt x="0" y="4"/>
                      <a:pt x="0" y="4"/>
                      <a:pt x="0" y="4"/>
                    </a:cubicBezTo>
                    <a:cubicBezTo>
                      <a:pt x="0" y="2"/>
                      <a:pt x="2" y="0"/>
                      <a:pt x="4" y="0"/>
                    </a:cubicBezTo>
                    <a:cubicBezTo>
                      <a:pt x="6" y="0"/>
                      <a:pt x="8" y="2"/>
                      <a:pt x="8" y="4"/>
                    </a:cubicBezTo>
                    <a:cubicBezTo>
                      <a:pt x="8" y="24"/>
                      <a:pt x="8" y="24"/>
                      <a:pt x="8" y="24"/>
                    </a:cubicBezTo>
                    <a:cubicBezTo>
                      <a:pt x="8"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 name="Freeform 197">
                <a:extLst>
                  <a:ext uri="{FF2B5EF4-FFF2-40B4-BE49-F238E27FC236}">
                    <a16:creationId xmlns:a16="http://schemas.microsoft.com/office/drawing/2014/main" id="{EE739509-6296-2216-3B80-2F7E694269EC}"/>
                  </a:ext>
                </a:extLst>
              </p:cNvPr>
              <p:cNvSpPr/>
              <p:nvPr/>
            </p:nvSpPr>
            <p:spPr bwMode="auto">
              <a:xfrm>
                <a:off x="2705101" y="3773488"/>
                <a:ext cx="93663" cy="484188"/>
              </a:xfrm>
              <a:custGeom>
                <a:avLst/>
                <a:gdLst>
                  <a:gd name="T0" fmla="*/ 0 w 8"/>
                  <a:gd name="T1" fmla="*/ 38 h 41"/>
                  <a:gd name="T2" fmla="*/ 0 w 8"/>
                  <a:gd name="T3" fmla="*/ 3 h 41"/>
                  <a:gd name="T4" fmla="*/ 4 w 8"/>
                  <a:gd name="T5" fmla="*/ 0 h 41"/>
                  <a:gd name="T6" fmla="*/ 8 w 8"/>
                  <a:gd name="T7" fmla="*/ 3 h 41"/>
                  <a:gd name="T8" fmla="*/ 8 w 8"/>
                  <a:gd name="T9" fmla="*/ 38 h 41"/>
                  <a:gd name="T10" fmla="*/ 4 w 8"/>
                  <a:gd name="T11" fmla="*/ 41 h 41"/>
                  <a:gd name="T12" fmla="*/ 0 w 8"/>
                  <a:gd name="T13" fmla="*/ 38 h 41"/>
                </a:gdLst>
                <a:ahLst/>
                <a:cxnLst>
                  <a:cxn ang="0">
                    <a:pos x="T0" y="T1"/>
                  </a:cxn>
                  <a:cxn ang="0">
                    <a:pos x="T2" y="T3"/>
                  </a:cxn>
                  <a:cxn ang="0">
                    <a:pos x="T4" y="T5"/>
                  </a:cxn>
                  <a:cxn ang="0">
                    <a:pos x="T6" y="T7"/>
                  </a:cxn>
                  <a:cxn ang="0">
                    <a:pos x="T8" y="T9"/>
                  </a:cxn>
                  <a:cxn ang="0">
                    <a:pos x="T10" y="T11"/>
                  </a:cxn>
                  <a:cxn ang="0">
                    <a:pos x="T12" y="T13"/>
                  </a:cxn>
                </a:cxnLst>
                <a:rect l="0" t="0" r="r" b="b"/>
                <a:pathLst>
                  <a:path w="8" h="41">
                    <a:moveTo>
                      <a:pt x="0" y="38"/>
                    </a:moveTo>
                    <a:cubicBezTo>
                      <a:pt x="0" y="3"/>
                      <a:pt x="0" y="3"/>
                      <a:pt x="0" y="3"/>
                    </a:cubicBezTo>
                    <a:cubicBezTo>
                      <a:pt x="0" y="1"/>
                      <a:pt x="2" y="0"/>
                      <a:pt x="4" y="0"/>
                    </a:cubicBezTo>
                    <a:cubicBezTo>
                      <a:pt x="6" y="0"/>
                      <a:pt x="8" y="1"/>
                      <a:pt x="8" y="3"/>
                    </a:cubicBezTo>
                    <a:cubicBezTo>
                      <a:pt x="8" y="38"/>
                      <a:pt x="8" y="38"/>
                      <a:pt x="8" y="38"/>
                    </a:cubicBezTo>
                    <a:cubicBezTo>
                      <a:pt x="8" y="40"/>
                      <a:pt x="6" y="41"/>
                      <a:pt x="4" y="41"/>
                    </a:cubicBezTo>
                    <a:cubicBezTo>
                      <a:pt x="2" y="41"/>
                      <a:pt x="0" y="40"/>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 name="Freeform 198">
                <a:extLst>
                  <a:ext uri="{FF2B5EF4-FFF2-40B4-BE49-F238E27FC236}">
                    <a16:creationId xmlns:a16="http://schemas.microsoft.com/office/drawing/2014/main" id="{FFD89267-B849-8841-4482-FBE19926FC59}"/>
                  </a:ext>
                </a:extLst>
              </p:cNvPr>
              <p:cNvSpPr/>
              <p:nvPr/>
            </p:nvSpPr>
            <p:spPr bwMode="auto">
              <a:xfrm>
                <a:off x="2563813" y="4057650"/>
                <a:ext cx="82550" cy="223838"/>
              </a:xfrm>
              <a:custGeom>
                <a:avLst/>
                <a:gdLst>
                  <a:gd name="T0" fmla="*/ 0 w 7"/>
                  <a:gd name="T1" fmla="*/ 15 h 19"/>
                  <a:gd name="T2" fmla="*/ 0 w 7"/>
                  <a:gd name="T3" fmla="*/ 4 h 19"/>
                  <a:gd name="T4" fmla="*/ 4 w 7"/>
                  <a:gd name="T5" fmla="*/ 0 h 19"/>
                  <a:gd name="T6" fmla="*/ 7 w 7"/>
                  <a:gd name="T7" fmla="*/ 4 h 19"/>
                  <a:gd name="T8" fmla="*/ 7 w 7"/>
                  <a:gd name="T9" fmla="*/ 15 h 19"/>
                  <a:gd name="T10" fmla="*/ 4 w 7"/>
                  <a:gd name="T11" fmla="*/ 19 h 19"/>
                  <a:gd name="T12" fmla="*/ 0 w 7"/>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7" h="19">
                    <a:moveTo>
                      <a:pt x="0" y="15"/>
                    </a:moveTo>
                    <a:cubicBezTo>
                      <a:pt x="0" y="4"/>
                      <a:pt x="0" y="4"/>
                      <a:pt x="0" y="4"/>
                    </a:cubicBezTo>
                    <a:cubicBezTo>
                      <a:pt x="0" y="2"/>
                      <a:pt x="2" y="0"/>
                      <a:pt x="4" y="0"/>
                    </a:cubicBezTo>
                    <a:cubicBezTo>
                      <a:pt x="6" y="0"/>
                      <a:pt x="7" y="2"/>
                      <a:pt x="7" y="4"/>
                    </a:cubicBezTo>
                    <a:cubicBezTo>
                      <a:pt x="7" y="15"/>
                      <a:pt x="7" y="15"/>
                      <a:pt x="7" y="15"/>
                    </a:cubicBezTo>
                    <a:cubicBezTo>
                      <a:pt x="7" y="17"/>
                      <a:pt x="6" y="19"/>
                      <a:pt x="4" y="19"/>
                    </a:cubicBezTo>
                    <a:cubicBezTo>
                      <a:pt x="2" y="19"/>
                      <a:pt x="0" y="17"/>
                      <a:pt x="0"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 name="Freeform 199">
                <a:extLst>
                  <a:ext uri="{FF2B5EF4-FFF2-40B4-BE49-F238E27FC236}">
                    <a16:creationId xmlns:a16="http://schemas.microsoft.com/office/drawing/2014/main" id="{71D22E38-5243-E35C-4CA2-483CD2412157}"/>
                  </a:ext>
                </a:extLst>
              </p:cNvPr>
              <p:cNvSpPr/>
              <p:nvPr/>
            </p:nvSpPr>
            <p:spPr bwMode="auto">
              <a:xfrm>
                <a:off x="2563813" y="4186238"/>
                <a:ext cx="223838" cy="236538"/>
              </a:xfrm>
              <a:custGeom>
                <a:avLst/>
                <a:gdLst>
                  <a:gd name="T0" fmla="*/ 12 w 19"/>
                  <a:gd name="T1" fmla="*/ 18 h 20"/>
                  <a:gd name="T2" fmla="*/ 1 w 19"/>
                  <a:gd name="T3" fmla="*/ 7 h 20"/>
                  <a:gd name="T4" fmla="*/ 1 w 19"/>
                  <a:gd name="T5" fmla="*/ 2 h 20"/>
                  <a:gd name="T6" fmla="*/ 6 w 19"/>
                  <a:gd name="T7" fmla="*/ 2 h 20"/>
                  <a:gd name="T8" fmla="*/ 18 w 19"/>
                  <a:gd name="T9" fmla="*/ 13 h 20"/>
                  <a:gd name="T10" fmla="*/ 18 w 19"/>
                  <a:gd name="T11" fmla="*/ 18 h 20"/>
                  <a:gd name="T12" fmla="*/ 12 w 19"/>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12" y="18"/>
                    </a:moveTo>
                    <a:cubicBezTo>
                      <a:pt x="1" y="7"/>
                      <a:pt x="1" y="7"/>
                      <a:pt x="1" y="7"/>
                    </a:cubicBezTo>
                    <a:cubicBezTo>
                      <a:pt x="0" y="5"/>
                      <a:pt x="0" y="3"/>
                      <a:pt x="1" y="2"/>
                    </a:cubicBezTo>
                    <a:cubicBezTo>
                      <a:pt x="2" y="0"/>
                      <a:pt x="5" y="0"/>
                      <a:pt x="6" y="2"/>
                    </a:cubicBezTo>
                    <a:cubicBezTo>
                      <a:pt x="18" y="13"/>
                      <a:pt x="18" y="13"/>
                      <a:pt x="18" y="13"/>
                    </a:cubicBezTo>
                    <a:cubicBezTo>
                      <a:pt x="19" y="14"/>
                      <a:pt x="19" y="17"/>
                      <a:pt x="18" y="18"/>
                    </a:cubicBezTo>
                    <a:cubicBezTo>
                      <a:pt x="16" y="20"/>
                      <a:pt x="14" y="20"/>
                      <a:pt x="12"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 name="Freeform 200">
                <a:extLst>
                  <a:ext uri="{FF2B5EF4-FFF2-40B4-BE49-F238E27FC236}">
                    <a16:creationId xmlns:a16="http://schemas.microsoft.com/office/drawing/2014/main" id="{D0B02026-9FF1-DBF6-FAFA-47A1080FAA4F}"/>
                  </a:ext>
                </a:extLst>
              </p:cNvPr>
              <p:cNvSpPr/>
              <p:nvPr/>
            </p:nvSpPr>
            <p:spPr bwMode="auto">
              <a:xfrm>
                <a:off x="2705101" y="4079875"/>
                <a:ext cx="400050" cy="330200"/>
              </a:xfrm>
              <a:custGeom>
                <a:avLst/>
                <a:gdLst>
                  <a:gd name="T0" fmla="*/ 5 w 34"/>
                  <a:gd name="T1" fmla="*/ 28 h 28"/>
                  <a:gd name="T2" fmla="*/ 2 w 34"/>
                  <a:gd name="T3" fmla="*/ 27 h 28"/>
                  <a:gd name="T4" fmla="*/ 0 w 34"/>
                  <a:gd name="T5" fmla="*/ 23 h 28"/>
                  <a:gd name="T6" fmla="*/ 0 w 34"/>
                  <a:gd name="T7" fmla="*/ 0 h 28"/>
                  <a:gd name="T8" fmla="*/ 34 w 34"/>
                  <a:gd name="T9" fmla="*/ 0 h 28"/>
                  <a:gd name="T10" fmla="*/ 34 w 34"/>
                  <a:gd name="T11" fmla="*/ 23 h 28"/>
                  <a:gd name="T12" fmla="*/ 33 w 34"/>
                  <a:gd name="T13" fmla="*/ 27 h 28"/>
                  <a:gd name="T14" fmla="*/ 30 w 34"/>
                  <a:gd name="T15" fmla="*/ 28 h 28"/>
                  <a:gd name="T16" fmla="*/ 5 w 34"/>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5" y="28"/>
                    </a:moveTo>
                    <a:cubicBezTo>
                      <a:pt x="4" y="28"/>
                      <a:pt x="3" y="28"/>
                      <a:pt x="2" y="27"/>
                    </a:cubicBezTo>
                    <a:cubicBezTo>
                      <a:pt x="1" y="26"/>
                      <a:pt x="0" y="25"/>
                      <a:pt x="0" y="23"/>
                    </a:cubicBezTo>
                    <a:cubicBezTo>
                      <a:pt x="0" y="0"/>
                      <a:pt x="0" y="0"/>
                      <a:pt x="0" y="0"/>
                    </a:cubicBezTo>
                    <a:cubicBezTo>
                      <a:pt x="34" y="0"/>
                      <a:pt x="34" y="0"/>
                      <a:pt x="34" y="0"/>
                    </a:cubicBezTo>
                    <a:cubicBezTo>
                      <a:pt x="34" y="23"/>
                      <a:pt x="34" y="23"/>
                      <a:pt x="34" y="23"/>
                    </a:cubicBezTo>
                    <a:cubicBezTo>
                      <a:pt x="34" y="25"/>
                      <a:pt x="34" y="26"/>
                      <a:pt x="33" y="27"/>
                    </a:cubicBezTo>
                    <a:cubicBezTo>
                      <a:pt x="32" y="28"/>
                      <a:pt x="31" y="28"/>
                      <a:pt x="30" y="28"/>
                    </a:cubicBezTo>
                    <a:lnTo>
                      <a:pt x="5"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 name="Rectangle 201">
                <a:extLst>
                  <a:ext uri="{FF2B5EF4-FFF2-40B4-BE49-F238E27FC236}">
                    <a16:creationId xmlns:a16="http://schemas.microsoft.com/office/drawing/2014/main" id="{B398442D-F91F-DFD3-A9E5-9167C212ED82}"/>
                  </a:ext>
                </a:extLst>
              </p:cNvPr>
              <p:cNvSpPr>
                <a:spLocks noChangeArrowheads="1"/>
              </p:cNvSpPr>
              <p:nvPr/>
            </p:nvSpPr>
            <p:spPr bwMode="auto">
              <a:xfrm>
                <a:off x="2787651" y="4387850"/>
                <a:ext cx="246063" cy="211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 name="Rectangle 202">
                <a:extLst>
                  <a:ext uri="{FF2B5EF4-FFF2-40B4-BE49-F238E27FC236}">
                    <a16:creationId xmlns:a16="http://schemas.microsoft.com/office/drawing/2014/main" id="{F5DC729B-87C3-BD96-B4E0-EF9F25E88A29}"/>
                  </a:ext>
                </a:extLst>
              </p:cNvPr>
              <p:cNvSpPr>
                <a:spLocks noChangeArrowheads="1"/>
              </p:cNvSpPr>
              <p:nvPr/>
            </p:nvSpPr>
            <p:spPr bwMode="auto">
              <a:xfrm>
                <a:off x="2752726" y="4492625"/>
                <a:ext cx="317500" cy="952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 name="Rectangle 203">
                <a:extLst>
                  <a:ext uri="{FF2B5EF4-FFF2-40B4-BE49-F238E27FC236}">
                    <a16:creationId xmlns:a16="http://schemas.microsoft.com/office/drawing/2014/main" id="{B530121D-343E-70EA-6424-CD2A9D04796C}"/>
                  </a:ext>
                </a:extLst>
              </p:cNvPr>
              <p:cNvSpPr>
                <a:spLocks noChangeArrowheads="1"/>
              </p:cNvSpPr>
              <p:nvPr/>
            </p:nvSpPr>
            <p:spPr bwMode="auto">
              <a:xfrm>
                <a:off x="2716213" y="4575175"/>
                <a:ext cx="376238" cy="579438"/>
              </a:xfrm>
              <a:prstGeom prst="rect">
                <a:avLst/>
              </a:prstGeom>
              <a:solidFill>
                <a:srgbClr val="E2DC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 name="Oval 204">
                <a:extLst>
                  <a:ext uri="{FF2B5EF4-FFF2-40B4-BE49-F238E27FC236}">
                    <a16:creationId xmlns:a16="http://schemas.microsoft.com/office/drawing/2014/main" id="{A0935BC9-7D30-3A81-44F0-F693B8B425EF}"/>
                  </a:ext>
                </a:extLst>
              </p:cNvPr>
              <p:cNvSpPr>
                <a:spLocks noChangeArrowheads="1"/>
              </p:cNvSpPr>
              <p:nvPr/>
            </p:nvSpPr>
            <p:spPr bwMode="auto">
              <a:xfrm>
                <a:off x="2763838" y="4635500"/>
                <a:ext cx="47625" cy="46038"/>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spTree>
    <p:extLst>
      <p:ext uri="{BB962C8B-B14F-4D97-AF65-F5344CB8AC3E}">
        <p14:creationId xmlns:p14="http://schemas.microsoft.com/office/powerpoint/2010/main" val="53218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par>
                          <p:cTn id="10" fill="hold">
                            <p:stCondLst>
                              <p:cond delay="25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900"/>
                            </p:stCondLst>
                            <p:childTnLst>
                              <p:par>
                                <p:cTn id="17" presetID="22" presetClass="entr" presetSubtype="4"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down)">
                                      <p:cBhvr>
                                        <p:cTn id="19" dur="500"/>
                                        <p:tgtEl>
                                          <p:spTgt spid="10">
                                            <p:txEl>
                                              <p:pRg st="0" end="0"/>
                                            </p:txEl>
                                          </p:spTgt>
                                        </p:tgtEl>
                                      </p:cBhvr>
                                    </p:animEffect>
                                  </p:childTnLst>
                                </p:cTn>
                              </p:par>
                            </p:childTnLst>
                          </p:cTn>
                        </p:par>
                        <p:par>
                          <p:cTn id="20" fill="hold">
                            <p:stCondLst>
                              <p:cond delay="1400"/>
                            </p:stCondLst>
                            <p:childTnLst>
                              <p:par>
                                <p:cTn id="21" presetID="49" presetClass="entr" presetSubtype="0" decel="100000" fill="hold" nodeType="afterEffect">
                                  <p:stCondLst>
                                    <p:cond delay="0"/>
                                  </p:stCondLst>
                                  <p:childTnLst>
                                    <p:set>
                                      <p:cBhvr>
                                        <p:cTn id="22" dur="1" fill="hold">
                                          <p:stCondLst>
                                            <p:cond delay="0"/>
                                          </p:stCondLst>
                                        </p:cTn>
                                        <p:tgtEl>
                                          <p:spTgt spid="226"/>
                                        </p:tgtEl>
                                        <p:attrNameLst>
                                          <p:attrName>style.visibility</p:attrName>
                                        </p:attrNameLst>
                                      </p:cBhvr>
                                      <p:to>
                                        <p:strVal val="visible"/>
                                      </p:to>
                                    </p:set>
                                    <p:anim calcmode="lin" valueType="num">
                                      <p:cBhvr>
                                        <p:cTn id="23" dur="300" fill="hold"/>
                                        <p:tgtEl>
                                          <p:spTgt spid="226"/>
                                        </p:tgtEl>
                                        <p:attrNameLst>
                                          <p:attrName>ppt_w</p:attrName>
                                        </p:attrNameLst>
                                      </p:cBhvr>
                                      <p:tavLst>
                                        <p:tav tm="0">
                                          <p:val>
                                            <p:fltVal val="0"/>
                                          </p:val>
                                        </p:tav>
                                        <p:tav tm="100000">
                                          <p:val>
                                            <p:strVal val="#ppt_w"/>
                                          </p:val>
                                        </p:tav>
                                      </p:tavLst>
                                    </p:anim>
                                    <p:anim calcmode="lin" valueType="num">
                                      <p:cBhvr>
                                        <p:cTn id="24" dur="300" fill="hold"/>
                                        <p:tgtEl>
                                          <p:spTgt spid="226"/>
                                        </p:tgtEl>
                                        <p:attrNameLst>
                                          <p:attrName>ppt_h</p:attrName>
                                        </p:attrNameLst>
                                      </p:cBhvr>
                                      <p:tavLst>
                                        <p:tav tm="0">
                                          <p:val>
                                            <p:fltVal val="0"/>
                                          </p:val>
                                        </p:tav>
                                        <p:tav tm="100000">
                                          <p:val>
                                            <p:strVal val="#ppt_h"/>
                                          </p:val>
                                        </p:tav>
                                      </p:tavLst>
                                    </p:anim>
                                    <p:anim calcmode="lin" valueType="num">
                                      <p:cBhvr>
                                        <p:cTn id="25" dur="300" fill="hold"/>
                                        <p:tgtEl>
                                          <p:spTgt spid="226"/>
                                        </p:tgtEl>
                                        <p:attrNameLst>
                                          <p:attrName>style.rotation</p:attrName>
                                        </p:attrNameLst>
                                      </p:cBhvr>
                                      <p:tavLst>
                                        <p:tav tm="0">
                                          <p:val>
                                            <p:fltVal val="360"/>
                                          </p:val>
                                        </p:tav>
                                        <p:tav tm="100000">
                                          <p:val>
                                            <p:fltVal val="0"/>
                                          </p:val>
                                        </p:tav>
                                      </p:tavLst>
                                    </p:anim>
                                    <p:animEffect transition="in" filter="fade">
                                      <p:cBhvr>
                                        <p:cTn id="26" dur="300"/>
                                        <p:tgtEl>
                                          <p:spTgt spid="226"/>
                                        </p:tgtEl>
                                      </p:cBhvr>
                                    </p:animEffect>
                                  </p:childTnLst>
                                </p:cTn>
                              </p:par>
                            </p:childTnLst>
                          </p:cTn>
                        </p:par>
                        <p:par>
                          <p:cTn id="27" fill="hold">
                            <p:stCondLst>
                              <p:cond delay="1700"/>
                            </p:stCondLst>
                            <p:childTnLst>
                              <p:par>
                                <p:cTn id="28" presetID="22" presetClass="entr" presetSubtype="8" fill="hold" grpId="0" nodeType="afterEffect">
                                  <p:stCondLst>
                                    <p:cond delay="0"/>
                                  </p:stCondLst>
                                  <p:childTnLst>
                                    <p:set>
                                      <p:cBhvr>
                                        <p:cTn id="29" dur="1" fill="hold">
                                          <p:stCondLst>
                                            <p:cond delay="0"/>
                                          </p:stCondLst>
                                        </p:cTn>
                                        <p:tgtEl>
                                          <p:spTgt spid="225"/>
                                        </p:tgtEl>
                                        <p:attrNameLst>
                                          <p:attrName>style.visibility</p:attrName>
                                        </p:attrNameLst>
                                      </p:cBhvr>
                                      <p:to>
                                        <p:strVal val="visible"/>
                                      </p:to>
                                    </p:set>
                                    <p:animEffect transition="in" filter="wipe(left)">
                                      <p:cBhvr>
                                        <p:cTn id="30" dur="300"/>
                                        <p:tgtEl>
                                          <p:spTgt spid="225"/>
                                        </p:tgtEl>
                                      </p:cBhvr>
                                    </p:animEffect>
                                  </p:childTnLst>
                                </p:cTn>
                              </p:par>
                            </p:childTnLst>
                          </p:cTn>
                        </p:par>
                        <p:par>
                          <p:cTn id="31" fill="hold">
                            <p:stCondLst>
                              <p:cond delay="2000"/>
                            </p:stCondLst>
                            <p:childTnLst>
                              <p:par>
                                <p:cTn id="32" presetID="37"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900" decel="100000" fill="hold"/>
                                        <p:tgtEl>
                                          <p:spTgt spid="6"/>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10" grpId="0" build="p"/>
      <p:bldP spid="22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grpSp>
        <p:nvGrpSpPr>
          <p:cNvPr id="2" name="组合 1">
            <a:extLst>
              <a:ext uri="{FF2B5EF4-FFF2-40B4-BE49-F238E27FC236}">
                <a16:creationId xmlns:a16="http://schemas.microsoft.com/office/drawing/2014/main" id="{F78FF6C8-DA70-BE8C-AA56-0F1A399CA9EA}"/>
              </a:ext>
            </a:extLst>
          </p:cNvPr>
          <p:cNvGrpSpPr/>
          <p:nvPr/>
        </p:nvGrpSpPr>
        <p:grpSpPr>
          <a:xfrm>
            <a:off x="2317052" y="-122929"/>
            <a:ext cx="2925570" cy="2785858"/>
            <a:chOff x="3100420" y="-338618"/>
            <a:chExt cx="2304499" cy="2193990"/>
          </a:xfrm>
        </p:grpSpPr>
        <p:grpSp>
          <p:nvGrpSpPr>
            <p:cNvPr id="3" name="组合 2">
              <a:extLst>
                <a:ext uri="{FF2B5EF4-FFF2-40B4-BE49-F238E27FC236}">
                  <a16:creationId xmlns:a16="http://schemas.microsoft.com/office/drawing/2014/main" id="{B4147AF7-F789-DE13-D1B0-03345C4D8EF6}"/>
                </a:ext>
              </a:extLst>
            </p:cNvPr>
            <p:cNvGrpSpPr/>
            <p:nvPr/>
          </p:nvGrpSpPr>
          <p:grpSpPr>
            <a:xfrm>
              <a:off x="3100420" y="-338618"/>
              <a:ext cx="2304499" cy="2193990"/>
              <a:chOff x="3100420" y="-338618"/>
              <a:chExt cx="2304499" cy="2193990"/>
            </a:xfrm>
          </p:grpSpPr>
          <p:grpSp>
            <p:nvGrpSpPr>
              <p:cNvPr id="225" name="组合 224">
                <a:extLst>
                  <a:ext uri="{FF2B5EF4-FFF2-40B4-BE49-F238E27FC236}">
                    <a16:creationId xmlns:a16="http://schemas.microsoft.com/office/drawing/2014/main" id="{F5CCE72A-980D-0E3F-AF54-04B6892B13AE}"/>
                  </a:ext>
                </a:extLst>
              </p:cNvPr>
              <p:cNvGrpSpPr/>
              <p:nvPr/>
            </p:nvGrpSpPr>
            <p:grpSpPr>
              <a:xfrm flipV="1">
                <a:off x="3100420" y="-338618"/>
                <a:ext cx="1006702" cy="1462211"/>
                <a:chOff x="601663" y="3514725"/>
                <a:chExt cx="1185863" cy="1722438"/>
              </a:xfrm>
            </p:grpSpPr>
            <p:sp>
              <p:nvSpPr>
                <p:cNvPr id="245" name="Freeform 11">
                  <a:extLst>
                    <a:ext uri="{FF2B5EF4-FFF2-40B4-BE49-F238E27FC236}">
                      <a16:creationId xmlns:a16="http://schemas.microsoft.com/office/drawing/2014/main" id="{E44BE95D-21B6-8AFC-3FFC-EDE8120796D0}"/>
                    </a:ext>
                  </a:extLst>
                </p:cNvPr>
                <p:cNvSpPr/>
                <p:nvPr/>
              </p:nvSpPr>
              <p:spPr bwMode="auto">
                <a:xfrm>
                  <a:off x="1271588" y="3597275"/>
                  <a:ext cx="515938" cy="482600"/>
                </a:xfrm>
                <a:custGeom>
                  <a:avLst/>
                  <a:gdLst>
                    <a:gd name="T0" fmla="*/ 3 w 44"/>
                    <a:gd name="T1" fmla="*/ 29 h 41"/>
                    <a:gd name="T2" fmla="*/ 1 w 44"/>
                    <a:gd name="T3" fmla="*/ 26 h 41"/>
                    <a:gd name="T4" fmla="*/ 1 w 44"/>
                    <a:gd name="T5" fmla="*/ 22 h 41"/>
                    <a:gd name="T6" fmla="*/ 13 w 44"/>
                    <a:gd name="T7" fmla="*/ 0 h 41"/>
                    <a:gd name="T8" fmla="*/ 44 w 44"/>
                    <a:gd name="T9" fmla="*/ 17 h 41"/>
                    <a:gd name="T10" fmla="*/ 33 w 44"/>
                    <a:gd name="T11" fmla="*/ 39 h 41"/>
                    <a:gd name="T12" fmla="*/ 30 w 44"/>
                    <a:gd name="T13" fmla="*/ 41 h 41"/>
                    <a:gd name="T14" fmla="*/ 26 w 44"/>
                    <a:gd name="T15" fmla="*/ 41 h 41"/>
                    <a:gd name="T16" fmla="*/ 3 w 44"/>
                    <a:gd name="T1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1">
                      <a:moveTo>
                        <a:pt x="3" y="29"/>
                      </a:moveTo>
                      <a:cubicBezTo>
                        <a:pt x="2" y="28"/>
                        <a:pt x="1" y="27"/>
                        <a:pt x="1" y="26"/>
                      </a:cubicBezTo>
                      <a:cubicBezTo>
                        <a:pt x="0" y="25"/>
                        <a:pt x="1" y="23"/>
                        <a:pt x="1" y="22"/>
                      </a:cubicBezTo>
                      <a:cubicBezTo>
                        <a:pt x="13" y="0"/>
                        <a:pt x="13" y="0"/>
                        <a:pt x="13" y="0"/>
                      </a:cubicBezTo>
                      <a:cubicBezTo>
                        <a:pt x="44" y="17"/>
                        <a:pt x="44" y="17"/>
                        <a:pt x="44" y="17"/>
                      </a:cubicBezTo>
                      <a:cubicBezTo>
                        <a:pt x="33" y="39"/>
                        <a:pt x="33" y="39"/>
                        <a:pt x="33" y="39"/>
                      </a:cubicBezTo>
                      <a:cubicBezTo>
                        <a:pt x="33" y="40"/>
                        <a:pt x="31" y="41"/>
                        <a:pt x="30" y="41"/>
                      </a:cubicBezTo>
                      <a:cubicBezTo>
                        <a:pt x="29" y="41"/>
                        <a:pt x="27" y="41"/>
                        <a:pt x="26" y="41"/>
                      </a:cubicBezTo>
                      <a:lnTo>
                        <a:pt x="3"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6" name="Freeform 12">
                  <a:extLst>
                    <a:ext uri="{FF2B5EF4-FFF2-40B4-BE49-F238E27FC236}">
                      <a16:creationId xmlns:a16="http://schemas.microsoft.com/office/drawing/2014/main" id="{8C79E4E7-538A-A2F5-5B1E-BCFD7415A79A}"/>
                    </a:ext>
                  </a:extLst>
                </p:cNvPr>
                <p:cNvSpPr/>
                <p:nvPr/>
              </p:nvSpPr>
              <p:spPr bwMode="auto">
                <a:xfrm>
                  <a:off x="1235076" y="3927475"/>
                  <a:ext cx="341313" cy="317500"/>
                </a:xfrm>
                <a:custGeom>
                  <a:avLst/>
                  <a:gdLst>
                    <a:gd name="T0" fmla="*/ 0 w 215"/>
                    <a:gd name="T1" fmla="*/ 119 h 200"/>
                    <a:gd name="T2" fmla="*/ 67 w 215"/>
                    <a:gd name="T3" fmla="*/ 0 h 200"/>
                    <a:gd name="T4" fmla="*/ 215 w 215"/>
                    <a:gd name="T5" fmla="*/ 74 h 200"/>
                    <a:gd name="T6" fmla="*/ 149 w 215"/>
                    <a:gd name="T7" fmla="*/ 200 h 200"/>
                    <a:gd name="T8" fmla="*/ 0 w 215"/>
                    <a:gd name="T9" fmla="*/ 119 h 200"/>
                  </a:gdLst>
                  <a:ahLst/>
                  <a:cxnLst>
                    <a:cxn ang="0">
                      <a:pos x="T0" y="T1"/>
                    </a:cxn>
                    <a:cxn ang="0">
                      <a:pos x="T2" y="T3"/>
                    </a:cxn>
                    <a:cxn ang="0">
                      <a:pos x="T4" y="T5"/>
                    </a:cxn>
                    <a:cxn ang="0">
                      <a:pos x="T6" y="T7"/>
                    </a:cxn>
                    <a:cxn ang="0">
                      <a:pos x="T8" y="T9"/>
                    </a:cxn>
                  </a:cxnLst>
                  <a:rect l="0" t="0" r="r" b="b"/>
                  <a:pathLst>
                    <a:path w="215" h="200">
                      <a:moveTo>
                        <a:pt x="0" y="119"/>
                      </a:moveTo>
                      <a:lnTo>
                        <a:pt x="67" y="0"/>
                      </a:lnTo>
                      <a:lnTo>
                        <a:pt x="215" y="74"/>
                      </a:lnTo>
                      <a:lnTo>
                        <a:pt x="149" y="200"/>
                      </a:lnTo>
                      <a:lnTo>
                        <a:pt x="0"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7" name="Freeform 13">
                  <a:extLst>
                    <a:ext uri="{FF2B5EF4-FFF2-40B4-BE49-F238E27FC236}">
                      <a16:creationId xmlns:a16="http://schemas.microsoft.com/office/drawing/2014/main" id="{1C75AF5B-7EE8-482B-7B52-8DC5B7C87993}"/>
                    </a:ext>
                  </a:extLst>
                </p:cNvPr>
                <p:cNvSpPr/>
                <p:nvPr/>
              </p:nvSpPr>
              <p:spPr bwMode="auto">
                <a:xfrm>
                  <a:off x="1212851" y="4010025"/>
                  <a:ext cx="339725" cy="234950"/>
                </a:xfrm>
                <a:custGeom>
                  <a:avLst/>
                  <a:gdLst>
                    <a:gd name="T0" fmla="*/ 0 w 214"/>
                    <a:gd name="T1" fmla="*/ 52 h 148"/>
                    <a:gd name="T2" fmla="*/ 29 w 214"/>
                    <a:gd name="T3" fmla="*/ 0 h 148"/>
                    <a:gd name="T4" fmla="*/ 214 w 214"/>
                    <a:gd name="T5" fmla="*/ 96 h 148"/>
                    <a:gd name="T6" fmla="*/ 185 w 214"/>
                    <a:gd name="T7" fmla="*/ 148 h 148"/>
                    <a:gd name="T8" fmla="*/ 0 w 214"/>
                    <a:gd name="T9" fmla="*/ 52 h 148"/>
                  </a:gdLst>
                  <a:ahLst/>
                  <a:cxnLst>
                    <a:cxn ang="0">
                      <a:pos x="T0" y="T1"/>
                    </a:cxn>
                    <a:cxn ang="0">
                      <a:pos x="T2" y="T3"/>
                    </a:cxn>
                    <a:cxn ang="0">
                      <a:pos x="T4" y="T5"/>
                    </a:cxn>
                    <a:cxn ang="0">
                      <a:pos x="T6" y="T7"/>
                    </a:cxn>
                    <a:cxn ang="0">
                      <a:pos x="T8" y="T9"/>
                    </a:cxn>
                  </a:cxnLst>
                  <a:rect l="0" t="0" r="r" b="b"/>
                  <a:pathLst>
                    <a:path w="214" h="148">
                      <a:moveTo>
                        <a:pt x="0" y="52"/>
                      </a:moveTo>
                      <a:lnTo>
                        <a:pt x="29" y="0"/>
                      </a:lnTo>
                      <a:lnTo>
                        <a:pt x="214" y="96"/>
                      </a:lnTo>
                      <a:lnTo>
                        <a:pt x="185" y="148"/>
                      </a:lnTo>
                      <a:lnTo>
                        <a:pt x="0" y="5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8" name="Freeform 14">
                  <a:extLst>
                    <a:ext uri="{FF2B5EF4-FFF2-40B4-BE49-F238E27FC236}">
                      <a16:creationId xmlns:a16="http://schemas.microsoft.com/office/drawing/2014/main" id="{F370FC0F-5976-CDB2-E016-6142EAFF01A2}"/>
                    </a:ext>
                  </a:extLst>
                </p:cNvPr>
                <p:cNvSpPr/>
                <p:nvPr/>
              </p:nvSpPr>
              <p:spPr bwMode="auto">
                <a:xfrm>
                  <a:off x="601663" y="4068763"/>
                  <a:ext cx="939800" cy="1168400"/>
                </a:xfrm>
                <a:custGeom>
                  <a:avLst/>
                  <a:gdLst>
                    <a:gd name="T0" fmla="*/ 274 w 592"/>
                    <a:gd name="T1" fmla="*/ 736 h 736"/>
                    <a:gd name="T2" fmla="*/ 592 w 592"/>
                    <a:gd name="T3" fmla="*/ 111 h 736"/>
                    <a:gd name="T4" fmla="*/ 370 w 592"/>
                    <a:gd name="T5" fmla="*/ 0 h 736"/>
                    <a:gd name="T6" fmla="*/ 0 w 592"/>
                    <a:gd name="T7" fmla="*/ 713 h 736"/>
                    <a:gd name="T8" fmla="*/ 274 w 592"/>
                    <a:gd name="T9" fmla="*/ 736 h 736"/>
                  </a:gdLst>
                  <a:ahLst/>
                  <a:cxnLst>
                    <a:cxn ang="0">
                      <a:pos x="T0" y="T1"/>
                    </a:cxn>
                    <a:cxn ang="0">
                      <a:pos x="T2" y="T3"/>
                    </a:cxn>
                    <a:cxn ang="0">
                      <a:pos x="T4" y="T5"/>
                    </a:cxn>
                    <a:cxn ang="0">
                      <a:pos x="T6" y="T7"/>
                    </a:cxn>
                    <a:cxn ang="0">
                      <a:pos x="T8" y="T9"/>
                    </a:cxn>
                  </a:cxnLst>
                  <a:rect l="0" t="0" r="r" b="b"/>
                  <a:pathLst>
                    <a:path w="592" h="736">
                      <a:moveTo>
                        <a:pt x="274" y="736"/>
                      </a:moveTo>
                      <a:lnTo>
                        <a:pt x="592" y="111"/>
                      </a:lnTo>
                      <a:lnTo>
                        <a:pt x="370" y="0"/>
                      </a:lnTo>
                      <a:lnTo>
                        <a:pt x="0" y="713"/>
                      </a:lnTo>
                      <a:lnTo>
                        <a:pt x="274" y="736"/>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9" name="Freeform 15">
                  <a:extLst>
                    <a:ext uri="{FF2B5EF4-FFF2-40B4-BE49-F238E27FC236}">
                      <a16:creationId xmlns:a16="http://schemas.microsoft.com/office/drawing/2014/main" id="{0A22C266-ACA9-D535-7181-AC1643E2457E}"/>
                    </a:ext>
                  </a:extLst>
                </p:cNvPr>
                <p:cNvSpPr/>
                <p:nvPr/>
              </p:nvSpPr>
              <p:spPr bwMode="auto">
                <a:xfrm>
                  <a:off x="1189038" y="4151313"/>
                  <a:ext cx="58738" cy="58738"/>
                </a:xfrm>
                <a:custGeom>
                  <a:avLst/>
                  <a:gdLst>
                    <a:gd name="T0" fmla="*/ 1 w 5"/>
                    <a:gd name="T1" fmla="*/ 4 h 5"/>
                    <a:gd name="T2" fmla="*/ 0 w 5"/>
                    <a:gd name="T3" fmla="*/ 1 h 5"/>
                    <a:gd name="T4" fmla="*/ 3 w 5"/>
                    <a:gd name="T5" fmla="*/ 1 h 5"/>
                    <a:gd name="T6" fmla="*/ 4 w 5"/>
                    <a:gd name="T7" fmla="*/ 3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0" y="4"/>
                        <a:pt x="0" y="3"/>
                        <a:pt x="0" y="1"/>
                      </a:cubicBezTo>
                      <a:cubicBezTo>
                        <a:pt x="1" y="0"/>
                        <a:pt x="2" y="0"/>
                        <a:pt x="3" y="1"/>
                      </a:cubicBezTo>
                      <a:cubicBezTo>
                        <a:pt x="4" y="1"/>
                        <a:pt x="5" y="2"/>
                        <a:pt x="4" y="3"/>
                      </a:cubicBezTo>
                      <a:cubicBezTo>
                        <a:pt x="4" y="5"/>
                        <a:pt x="2" y="5"/>
                        <a:pt x="1" y="4"/>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0" name="Freeform 16">
                  <a:extLst>
                    <a:ext uri="{FF2B5EF4-FFF2-40B4-BE49-F238E27FC236}">
                      <a16:creationId xmlns:a16="http://schemas.microsoft.com/office/drawing/2014/main" id="{F32C1AF8-559F-BC5E-6462-C64782BC62B5}"/>
                    </a:ext>
                  </a:extLst>
                </p:cNvPr>
                <p:cNvSpPr/>
                <p:nvPr/>
              </p:nvSpPr>
              <p:spPr bwMode="auto">
                <a:xfrm>
                  <a:off x="1141413" y="4233863"/>
                  <a:ext cx="58738" cy="58738"/>
                </a:xfrm>
                <a:custGeom>
                  <a:avLst/>
                  <a:gdLst>
                    <a:gd name="T0" fmla="*/ 1 w 5"/>
                    <a:gd name="T1" fmla="*/ 5 h 5"/>
                    <a:gd name="T2" fmla="*/ 1 w 5"/>
                    <a:gd name="T3" fmla="*/ 2 h 5"/>
                    <a:gd name="T4" fmla="*/ 3 w 5"/>
                    <a:gd name="T5" fmla="*/ 1 h 5"/>
                    <a:gd name="T6" fmla="*/ 4 w 5"/>
                    <a:gd name="T7" fmla="*/ 4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0" y="4"/>
                        <a:pt x="0" y="3"/>
                        <a:pt x="1" y="2"/>
                      </a:cubicBezTo>
                      <a:cubicBezTo>
                        <a:pt x="1" y="0"/>
                        <a:pt x="2" y="0"/>
                        <a:pt x="3" y="1"/>
                      </a:cubicBezTo>
                      <a:cubicBezTo>
                        <a:pt x="5" y="1"/>
                        <a:pt x="5" y="3"/>
                        <a:pt x="4" y="4"/>
                      </a:cubicBezTo>
                      <a:cubicBezTo>
                        <a:pt x="4" y="5"/>
                        <a:pt x="3" y="5"/>
                        <a:pt x="1" y="5"/>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1" name="Freeform 17">
                  <a:extLst>
                    <a:ext uri="{FF2B5EF4-FFF2-40B4-BE49-F238E27FC236}">
                      <a16:creationId xmlns:a16="http://schemas.microsoft.com/office/drawing/2014/main" id="{012C88B9-1BC9-778B-29D5-98C22BCD563F}"/>
                    </a:ext>
                  </a:extLst>
                </p:cNvPr>
                <p:cNvSpPr/>
                <p:nvPr/>
              </p:nvSpPr>
              <p:spPr bwMode="auto">
                <a:xfrm>
                  <a:off x="1200151" y="3514725"/>
                  <a:ext cx="165100" cy="234950"/>
                </a:xfrm>
                <a:custGeom>
                  <a:avLst/>
                  <a:gdLst>
                    <a:gd name="T0" fmla="*/ 1 w 14"/>
                    <a:gd name="T1" fmla="*/ 14 h 20"/>
                    <a:gd name="T2" fmla="*/ 6 w 14"/>
                    <a:gd name="T3" fmla="*/ 3 h 20"/>
                    <a:gd name="T4" fmla="*/ 11 w 14"/>
                    <a:gd name="T5" fmla="*/ 1 h 20"/>
                    <a:gd name="T6" fmla="*/ 13 w 14"/>
                    <a:gd name="T7" fmla="*/ 7 h 20"/>
                    <a:gd name="T8" fmla="*/ 7 w 14"/>
                    <a:gd name="T9" fmla="*/ 17 h 20"/>
                    <a:gd name="T10" fmla="*/ 2 w 14"/>
                    <a:gd name="T11" fmla="*/ 19 h 20"/>
                    <a:gd name="T12" fmla="*/ 1 w 14"/>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1" y="14"/>
                      </a:moveTo>
                      <a:cubicBezTo>
                        <a:pt x="6" y="3"/>
                        <a:pt x="6" y="3"/>
                        <a:pt x="6" y="3"/>
                      </a:cubicBezTo>
                      <a:cubicBezTo>
                        <a:pt x="7" y="1"/>
                        <a:pt x="9" y="0"/>
                        <a:pt x="11" y="1"/>
                      </a:cubicBezTo>
                      <a:cubicBezTo>
                        <a:pt x="13" y="2"/>
                        <a:pt x="14" y="5"/>
                        <a:pt x="13" y="7"/>
                      </a:cubicBezTo>
                      <a:cubicBezTo>
                        <a:pt x="7" y="17"/>
                        <a:pt x="7" y="17"/>
                        <a:pt x="7" y="17"/>
                      </a:cubicBezTo>
                      <a:cubicBezTo>
                        <a:pt x="6" y="19"/>
                        <a:pt x="4" y="20"/>
                        <a:pt x="2" y="19"/>
                      </a:cubicBezTo>
                      <a:cubicBezTo>
                        <a:pt x="0" y="18"/>
                        <a:pt x="0" y="15"/>
                        <a:pt x="1"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2" name="Freeform 18">
                  <a:extLst>
                    <a:ext uri="{FF2B5EF4-FFF2-40B4-BE49-F238E27FC236}">
                      <a16:creationId xmlns:a16="http://schemas.microsoft.com/office/drawing/2014/main" id="{22C13AAA-8037-8FFD-0423-B8F18D340657}"/>
                    </a:ext>
                  </a:extLst>
                </p:cNvPr>
                <p:cNvSpPr/>
                <p:nvPr/>
              </p:nvSpPr>
              <p:spPr bwMode="auto">
                <a:xfrm>
                  <a:off x="1200151" y="3643313"/>
                  <a:ext cx="165100" cy="295275"/>
                </a:xfrm>
                <a:custGeom>
                  <a:avLst/>
                  <a:gdLst>
                    <a:gd name="T0" fmla="*/ 6 w 14"/>
                    <a:gd name="T1" fmla="*/ 22 h 25"/>
                    <a:gd name="T2" fmla="*/ 0 w 14"/>
                    <a:gd name="T3" fmla="*/ 5 h 25"/>
                    <a:gd name="T4" fmla="*/ 3 w 14"/>
                    <a:gd name="T5" fmla="*/ 0 h 25"/>
                    <a:gd name="T6" fmla="*/ 8 w 14"/>
                    <a:gd name="T7" fmla="*/ 3 h 25"/>
                    <a:gd name="T8" fmla="*/ 13 w 14"/>
                    <a:gd name="T9" fmla="*/ 19 h 25"/>
                    <a:gd name="T10" fmla="*/ 10 w 14"/>
                    <a:gd name="T11" fmla="*/ 24 h 25"/>
                    <a:gd name="T12" fmla="*/ 6 w 14"/>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6" y="22"/>
                      </a:moveTo>
                      <a:cubicBezTo>
                        <a:pt x="0" y="5"/>
                        <a:pt x="0" y="5"/>
                        <a:pt x="0" y="5"/>
                      </a:cubicBezTo>
                      <a:cubicBezTo>
                        <a:pt x="0" y="3"/>
                        <a:pt x="1" y="1"/>
                        <a:pt x="3" y="0"/>
                      </a:cubicBezTo>
                      <a:cubicBezTo>
                        <a:pt x="5" y="0"/>
                        <a:pt x="7" y="1"/>
                        <a:pt x="8" y="3"/>
                      </a:cubicBezTo>
                      <a:cubicBezTo>
                        <a:pt x="13" y="19"/>
                        <a:pt x="13" y="19"/>
                        <a:pt x="13" y="19"/>
                      </a:cubicBezTo>
                      <a:cubicBezTo>
                        <a:pt x="14" y="21"/>
                        <a:pt x="12" y="23"/>
                        <a:pt x="10" y="24"/>
                      </a:cubicBezTo>
                      <a:cubicBezTo>
                        <a:pt x="8" y="25"/>
                        <a:pt x="6" y="24"/>
                        <a:pt x="6"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226" name="组合 225">
                <a:extLst>
                  <a:ext uri="{FF2B5EF4-FFF2-40B4-BE49-F238E27FC236}">
                    <a16:creationId xmlns:a16="http://schemas.microsoft.com/office/drawing/2014/main" id="{B331330E-2939-EB4D-C1E3-FCBF05FA3452}"/>
                  </a:ext>
                </a:extLst>
              </p:cNvPr>
              <p:cNvGrpSpPr/>
              <p:nvPr/>
            </p:nvGrpSpPr>
            <p:grpSpPr>
              <a:xfrm>
                <a:off x="3789075" y="732771"/>
                <a:ext cx="1615844" cy="1122601"/>
                <a:chOff x="3789075" y="732771"/>
                <a:chExt cx="1615844" cy="1122601"/>
              </a:xfrm>
            </p:grpSpPr>
            <p:sp>
              <p:nvSpPr>
                <p:cNvPr id="239" name="Freeform 152">
                  <a:extLst>
                    <a:ext uri="{FF2B5EF4-FFF2-40B4-BE49-F238E27FC236}">
                      <a16:creationId xmlns:a16="http://schemas.microsoft.com/office/drawing/2014/main" id="{D8B1A32A-4ECF-9301-66A1-5157B636185D}"/>
                    </a:ext>
                  </a:extLst>
                </p:cNvPr>
                <p:cNvSpPr/>
                <p:nvPr/>
              </p:nvSpPr>
              <p:spPr bwMode="auto">
                <a:xfrm flipV="1">
                  <a:off x="3789075" y="732771"/>
                  <a:ext cx="1615844" cy="1122601"/>
                </a:xfrm>
                <a:custGeom>
                  <a:avLst/>
                  <a:gdLst>
                    <a:gd name="T0" fmla="*/ 162 w 162"/>
                    <a:gd name="T1" fmla="*/ 104 h 112"/>
                    <a:gd name="T2" fmla="*/ 160 w 162"/>
                    <a:gd name="T3" fmla="*/ 110 h 112"/>
                    <a:gd name="T4" fmla="*/ 154 w 162"/>
                    <a:gd name="T5" fmla="*/ 112 h 112"/>
                    <a:gd name="T6" fmla="*/ 8 w 162"/>
                    <a:gd name="T7" fmla="*/ 112 h 112"/>
                    <a:gd name="T8" fmla="*/ 2 w 162"/>
                    <a:gd name="T9" fmla="*/ 110 h 112"/>
                    <a:gd name="T10" fmla="*/ 0 w 162"/>
                    <a:gd name="T11" fmla="*/ 104 h 112"/>
                    <a:gd name="T12" fmla="*/ 0 w 162"/>
                    <a:gd name="T13" fmla="*/ 8 h 112"/>
                    <a:gd name="T14" fmla="*/ 2 w 162"/>
                    <a:gd name="T15" fmla="*/ 3 h 112"/>
                    <a:gd name="T16" fmla="*/ 8 w 162"/>
                    <a:gd name="T17" fmla="*/ 0 h 112"/>
                    <a:gd name="T18" fmla="*/ 154 w 162"/>
                    <a:gd name="T19" fmla="*/ 0 h 112"/>
                    <a:gd name="T20" fmla="*/ 160 w 162"/>
                    <a:gd name="T21" fmla="*/ 3 h 112"/>
                    <a:gd name="T22" fmla="*/ 162 w 162"/>
                    <a:gd name="T23" fmla="*/ 8 h 112"/>
                    <a:gd name="T24" fmla="*/ 162 w 162"/>
                    <a:gd name="T25"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12">
                      <a:moveTo>
                        <a:pt x="162" y="104"/>
                      </a:moveTo>
                      <a:cubicBezTo>
                        <a:pt x="162" y="106"/>
                        <a:pt x="161" y="108"/>
                        <a:pt x="160" y="110"/>
                      </a:cubicBezTo>
                      <a:cubicBezTo>
                        <a:pt x="158" y="111"/>
                        <a:pt x="156" y="112"/>
                        <a:pt x="154" y="112"/>
                      </a:cubicBezTo>
                      <a:cubicBezTo>
                        <a:pt x="8" y="112"/>
                        <a:pt x="8" y="112"/>
                        <a:pt x="8" y="112"/>
                      </a:cubicBezTo>
                      <a:cubicBezTo>
                        <a:pt x="6" y="112"/>
                        <a:pt x="4" y="111"/>
                        <a:pt x="2" y="110"/>
                      </a:cubicBezTo>
                      <a:cubicBezTo>
                        <a:pt x="1" y="108"/>
                        <a:pt x="0" y="106"/>
                        <a:pt x="0" y="104"/>
                      </a:cubicBezTo>
                      <a:cubicBezTo>
                        <a:pt x="0" y="8"/>
                        <a:pt x="0" y="8"/>
                        <a:pt x="0" y="8"/>
                      </a:cubicBezTo>
                      <a:cubicBezTo>
                        <a:pt x="0" y="6"/>
                        <a:pt x="1" y="4"/>
                        <a:pt x="2" y="3"/>
                      </a:cubicBezTo>
                      <a:cubicBezTo>
                        <a:pt x="4" y="1"/>
                        <a:pt x="6" y="0"/>
                        <a:pt x="8" y="0"/>
                      </a:cubicBezTo>
                      <a:cubicBezTo>
                        <a:pt x="154" y="0"/>
                        <a:pt x="154" y="0"/>
                        <a:pt x="154" y="0"/>
                      </a:cubicBezTo>
                      <a:cubicBezTo>
                        <a:pt x="156" y="0"/>
                        <a:pt x="158" y="1"/>
                        <a:pt x="160" y="3"/>
                      </a:cubicBezTo>
                      <a:cubicBezTo>
                        <a:pt x="161" y="4"/>
                        <a:pt x="162" y="6"/>
                        <a:pt x="162" y="8"/>
                      </a:cubicBezTo>
                      <a:lnTo>
                        <a:pt x="162" y="10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0" name="Freeform 153">
                  <a:extLst>
                    <a:ext uri="{FF2B5EF4-FFF2-40B4-BE49-F238E27FC236}">
                      <a16:creationId xmlns:a16="http://schemas.microsoft.com/office/drawing/2014/main" id="{F560D09E-729F-51A9-360D-7C9609B53379}"/>
                    </a:ext>
                  </a:extLst>
                </p:cNvPr>
                <p:cNvSpPr/>
                <p:nvPr/>
              </p:nvSpPr>
              <p:spPr bwMode="auto">
                <a:xfrm flipV="1">
                  <a:off x="3789075" y="732771"/>
                  <a:ext cx="1615844" cy="621272"/>
                </a:xfrm>
                <a:custGeom>
                  <a:avLst/>
                  <a:gdLst>
                    <a:gd name="T0" fmla="*/ 162 w 162"/>
                    <a:gd name="T1" fmla="*/ 54 h 62"/>
                    <a:gd name="T2" fmla="*/ 160 w 162"/>
                    <a:gd name="T3" fmla="*/ 60 h 62"/>
                    <a:gd name="T4" fmla="*/ 154 w 162"/>
                    <a:gd name="T5" fmla="*/ 62 h 62"/>
                    <a:gd name="T6" fmla="*/ 8 w 162"/>
                    <a:gd name="T7" fmla="*/ 62 h 62"/>
                    <a:gd name="T8" fmla="*/ 2 w 162"/>
                    <a:gd name="T9" fmla="*/ 60 h 62"/>
                    <a:gd name="T10" fmla="*/ 0 w 162"/>
                    <a:gd name="T11" fmla="*/ 54 h 62"/>
                    <a:gd name="T12" fmla="*/ 0 w 162"/>
                    <a:gd name="T13" fmla="*/ 16 h 62"/>
                    <a:gd name="T14" fmla="*/ 162 w 162"/>
                    <a:gd name="T15" fmla="*/ 0 h 62"/>
                    <a:gd name="T16" fmla="*/ 162 w 162"/>
                    <a:gd name="T17"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62">
                      <a:moveTo>
                        <a:pt x="162" y="54"/>
                      </a:moveTo>
                      <a:cubicBezTo>
                        <a:pt x="162" y="56"/>
                        <a:pt x="161" y="58"/>
                        <a:pt x="160" y="60"/>
                      </a:cubicBezTo>
                      <a:cubicBezTo>
                        <a:pt x="158" y="61"/>
                        <a:pt x="156" y="62"/>
                        <a:pt x="154" y="62"/>
                      </a:cubicBezTo>
                      <a:cubicBezTo>
                        <a:pt x="8" y="62"/>
                        <a:pt x="8" y="62"/>
                        <a:pt x="8" y="62"/>
                      </a:cubicBezTo>
                      <a:cubicBezTo>
                        <a:pt x="6" y="62"/>
                        <a:pt x="4" y="61"/>
                        <a:pt x="2" y="60"/>
                      </a:cubicBezTo>
                      <a:cubicBezTo>
                        <a:pt x="1" y="58"/>
                        <a:pt x="0" y="56"/>
                        <a:pt x="0" y="54"/>
                      </a:cubicBezTo>
                      <a:cubicBezTo>
                        <a:pt x="0" y="16"/>
                        <a:pt x="0" y="16"/>
                        <a:pt x="0" y="16"/>
                      </a:cubicBezTo>
                      <a:cubicBezTo>
                        <a:pt x="162" y="0"/>
                        <a:pt x="162" y="0"/>
                        <a:pt x="162" y="0"/>
                      </a:cubicBezTo>
                      <a:lnTo>
                        <a:pt x="162" y="54"/>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1" name="Rectangle 154">
                  <a:extLst>
                    <a:ext uri="{FF2B5EF4-FFF2-40B4-BE49-F238E27FC236}">
                      <a16:creationId xmlns:a16="http://schemas.microsoft.com/office/drawing/2014/main" id="{791FC332-2A45-F813-1EE0-D144919787ED}"/>
                    </a:ext>
                  </a:extLst>
                </p:cNvPr>
                <p:cNvSpPr>
                  <a:spLocks noChangeArrowheads="1"/>
                </p:cNvSpPr>
                <p:nvPr/>
              </p:nvSpPr>
              <p:spPr bwMode="auto">
                <a:xfrm flipV="1">
                  <a:off x="3927883" y="793416"/>
                  <a:ext cx="1347659" cy="1001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2" name="Freeform 155">
                  <a:extLst>
                    <a:ext uri="{FF2B5EF4-FFF2-40B4-BE49-F238E27FC236}">
                      <a16:creationId xmlns:a16="http://schemas.microsoft.com/office/drawing/2014/main" id="{095AD5CD-4E0D-58FA-D231-621AFA3203B6}"/>
                    </a:ext>
                  </a:extLst>
                </p:cNvPr>
                <p:cNvSpPr/>
                <p:nvPr/>
              </p:nvSpPr>
              <p:spPr bwMode="auto">
                <a:xfrm flipV="1">
                  <a:off x="5314625" y="1184237"/>
                  <a:ext cx="49864" cy="210235"/>
                </a:xfrm>
                <a:custGeom>
                  <a:avLst/>
                  <a:gdLst>
                    <a:gd name="T0" fmla="*/ 2 w 5"/>
                    <a:gd name="T1" fmla="*/ 0 h 21"/>
                    <a:gd name="T2" fmla="*/ 0 w 5"/>
                    <a:gd name="T3" fmla="*/ 2 h 21"/>
                    <a:gd name="T4" fmla="*/ 0 w 5"/>
                    <a:gd name="T5" fmla="*/ 18 h 21"/>
                    <a:gd name="T6" fmla="*/ 2 w 5"/>
                    <a:gd name="T7" fmla="*/ 21 h 21"/>
                    <a:gd name="T8" fmla="*/ 5 w 5"/>
                    <a:gd name="T9" fmla="*/ 18 h 21"/>
                    <a:gd name="T10" fmla="*/ 5 w 5"/>
                    <a:gd name="T11" fmla="*/ 2 h 21"/>
                    <a:gd name="T12" fmla="*/ 2 w 5"/>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5" h="21">
                      <a:moveTo>
                        <a:pt x="2" y="0"/>
                      </a:moveTo>
                      <a:cubicBezTo>
                        <a:pt x="1" y="0"/>
                        <a:pt x="0" y="1"/>
                        <a:pt x="0" y="2"/>
                      </a:cubicBezTo>
                      <a:cubicBezTo>
                        <a:pt x="0" y="18"/>
                        <a:pt x="0" y="18"/>
                        <a:pt x="0" y="18"/>
                      </a:cubicBezTo>
                      <a:cubicBezTo>
                        <a:pt x="0" y="20"/>
                        <a:pt x="1" y="21"/>
                        <a:pt x="2" y="21"/>
                      </a:cubicBezTo>
                      <a:cubicBezTo>
                        <a:pt x="4" y="21"/>
                        <a:pt x="5" y="20"/>
                        <a:pt x="5" y="18"/>
                      </a:cubicBezTo>
                      <a:cubicBezTo>
                        <a:pt x="5" y="2"/>
                        <a:pt x="5" y="2"/>
                        <a:pt x="5" y="2"/>
                      </a:cubicBezTo>
                      <a:cubicBezTo>
                        <a:pt x="5" y="1"/>
                        <a:pt x="4" y="0"/>
                        <a:pt x="2" y="0"/>
                      </a:cubicBez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3" name="Rectangle 156">
                  <a:extLst>
                    <a:ext uri="{FF2B5EF4-FFF2-40B4-BE49-F238E27FC236}">
                      <a16:creationId xmlns:a16="http://schemas.microsoft.com/office/drawing/2014/main" id="{9D049E38-21A8-889E-EF8F-D14400A1CA7B}"/>
                    </a:ext>
                  </a:extLst>
                </p:cNvPr>
                <p:cNvSpPr>
                  <a:spLocks noChangeArrowheads="1"/>
                </p:cNvSpPr>
                <p:nvPr/>
              </p:nvSpPr>
              <p:spPr bwMode="auto">
                <a:xfrm flipV="1">
                  <a:off x="4068040" y="1448993"/>
                  <a:ext cx="865817" cy="36000"/>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4" name="Rectangle 158">
                  <a:extLst>
                    <a:ext uri="{FF2B5EF4-FFF2-40B4-BE49-F238E27FC236}">
                      <a16:creationId xmlns:a16="http://schemas.microsoft.com/office/drawing/2014/main" id="{9D85620A-2E27-D224-64DF-4D5B6B3569F6}"/>
                    </a:ext>
                  </a:extLst>
                </p:cNvPr>
                <p:cNvSpPr>
                  <a:spLocks noChangeArrowheads="1"/>
                </p:cNvSpPr>
                <p:nvPr/>
              </p:nvSpPr>
              <p:spPr bwMode="auto">
                <a:xfrm flipV="1">
                  <a:off x="4068039" y="1388349"/>
                  <a:ext cx="1067345" cy="36000"/>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227" name="组合 226">
                <a:extLst>
                  <a:ext uri="{FF2B5EF4-FFF2-40B4-BE49-F238E27FC236}">
                    <a16:creationId xmlns:a16="http://schemas.microsoft.com/office/drawing/2014/main" id="{3DB1C0E0-4E91-FF31-B7FC-598F350FDA39}"/>
                  </a:ext>
                </a:extLst>
              </p:cNvPr>
              <p:cNvGrpSpPr/>
              <p:nvPr/>
            </p:nvGrpSpPr>
            <p:grpSpPr>
              <a:xfrm flipV="1">
                <a:off x="4766127" y="-268540"/>
                <a:ext cx="459552" cy="1172464"/>
                <a:chOff x="2563813" y="3773488"/>
                <a:chExt cx="541338" cy="1381125"/>
              </a:xfrm>
            </p:grpSpPr>
            <p:sp>
              <p:nvSpPr>
                <p:cNvPr id="228" name="Freeform 194">
                  <a:extLst>
                    <a:ext uri="{FF2B5EF4-FFF2-40B4-BE49-F238E27FC236}">
                      <a16:creationId xmlns:a16="http://schemas.microsoft.com/office/drawing/2014/main" id="{0C529875-441D-16BD-3CC0-91637DF7F1E1}"/>
                    </a:ext>
                  </a:extLst>
                </p:cNvPr>
                <p:cNvSpPr/>
                <p:nvPr/>
              </p:nvSpPr>
              <p:spPr bwMode="auto">
                <a:xfrm>
                  <a:off x="3022601" y="3938588"/>
                  <a:ext cx="82550" cy="319088"/>
                </a:xfrm>
                <a:custGeom>
                  <a:avLst/>
                  <a:gdLst>
                    <a:gd name="T0" fmla="*/ 0 w 7"/>
                    <a:gd name="T1" fmla="*/ 24 h 27"/>
                    <a:gd name="T2" fmla="*/ 0 w 7"/>
                    <a:gd name="T3" fmla="*/ 4 h 27"/>
                    <a:gd name="T4" fmla="*/ 4 w 7"/>
                    <a:gd name="T5" fmla="*/ 0 h 27"/>
                    <a:gd name="T6" fmla="*/ 7 w 7"/>
                    <a:gd name="T7" fmla="*/ 4 h 27"/>
                    <a:gd name="T8" fmla="*/ 7 w 7"/>
                    <a:gd name="T9" fmla="*/ 24 h 27"/>
                    <a:gd name="T10" fmla="*/ 4 w 7"/>
                    <a:gd name="T11" fmla="*/ 27 h 27"/>
                    <a:gd name="T12" fmla="*/ 0 w 7"/>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7" h="27">
                      <a:moveTo>
                        <a:pt x="0" y="24"/>
                      </a:moveTo>
                      <a:cubicBezTo>
                        <a:pt x="0" y="4"/>
                        <a:pt x="0" y="4"/>
                        <a:pt x="0" y="4"/>
                      </a:cubicBezTo>
                      <a:cubicBezTo>
                        <a:pt x="0" y="2"/>
                        <a:pt x="2" y="0"/>
                        <a:pt x="4" y="0"/>
                      </a:cubicBezTo>
                      <a:cubicBezTo>
                        <a:pt x="6" y="0"/>
                        <a:pt x="7" y="2"/>
                        <a:pt x="7" y="4"/>
                      </a:cubicBezTo>
                      <a:cubicBezTo>
                        <a:pt x="7" y="24"/>
                        <a:pt x="7" y="24"/>
                        <a:pt x="7" y="24"/>
                      </a:cubicBezTo>
                      <a:cubicBezTo>
                        <a:pt x="7"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9" name="Freeform 195">
                  <a:extLst>
                    <a:ext uri="{FF2B5EF4-FFF2-40B4-BE49-F238E27FC236}">
                      <a16:creationId xmlns:a16="http://schemas.microsoft.com/office/drawing/2014/main" id="{69C09E29-753A-F462-3BD4-2E2DBBE21946}"/>
                    </a:ext>
                  </a:extLst>
                </p:cNvPr>
                <p:cNvSpPr/>
                <p:nvPr/>
              </p:nvSpPr>
              <p:spPr bwMode="auto">
                <a:xfrm>
                  <a:off x="2916238" y="3938588"/>
                  <a:ext cx="82550" cy="319088"/>
                </a:xfrm>
                <a:custGeom>
                  <a:avLst/>
                  <a:gdLst>
                    <a:gd name="T0" fmla="*/ 0 w 7"/>
                    <a:gd name="T1" fmla="*/ 24 h 27"/>
                    <a:gd name="T2" fmla="*/ 0 w 7"/>
                    <a:gd name="T3" fmla="*/ 4 h 27"/>
                    <a:gd name="T4" fmla="*/ 4 w 7"/>
                    <a:gd name="T5" fmla="*/ 0 h 27"/>
                    <a:gd name="T6" fmla="*/ 7 w 7"/>
                    <a:gd name="T7" fmla="*/ 4 h 27"/>
                    <a:gd name="T8" fmla="*/ 7 w 7"/>
                    <a:gd name="T9" fmla="*/ 24 h 27"/>
                    <a:gd name="T10" fmla="*/ 4 w 7"/>
                    <a:gd name="T11" fmla="*/ 27 h 27"/>
                    <a:gd name="T12" fmla="*/ 0 w 7"/>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7" h="27">
                      <a:moveTo>
                        <a:pt x="0" y="24"/>
                      </a:moveTo>
                      <a:cubicBezTo>
                        <a:pt x="0" y="4"/>
                        <a:pt x="0" y="4"/>
                        <a:pt x="0" y="4"/>
                      </a:cubicBezTo>
                      <a:cubicBezTo>
                        <a:pt x="0" y="2"/>
                        <a:pt x="2" y="0"/>
                        <a:pt x="4" y="0"/>
                      </a:cubicBezTo>
                      <a:cubicBezTo>
                        <a:pt x="6" y="0"/>
                        <a:pt x="7" y="2"/>
                        <a:pt x="7" y="4"/>
                      </a:cubicBezTo>
                      <a:cubicBezTo>
                        <a:pt x="7" y="24"/>
                        <a:pt x="7" y="24"/>
                        <a:pt x="7" y="24"/>
                      </a:cubicBezTo>
                      <a:cubicBezTo>
                        <a:pt x="7"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0" name="Freeform 196">
                  <a:extLst>
                    <a:ext uri="{FF2B5EF4-FFF2-40B4-BE49-F238E27FC236}">
                      <a16:creationId xmlns:a16="http://schemas.microsoft.com/office/drawing/2014/main" id="{298E6EDC-9297-624F-0807-83E4F851AD98}"/>
                    </a:ext>
                  </a:extLst>
                </p:cNvPr>
                <p:cNvSpPr/>
                <p:nvPr/>
              </p:nvSpPr>
              <p:spPr bwMode="auto">
                <a:xfrm>
                  <a:off x="2811463" y="3938588"/>
                  <a:ext cx="93663" cy="319088"/>
                </a:xfrm>
                <a:custGeom>
                  <a:avLst/>
                  <a:gdLst>
                    <a:gd name="T0" fmla="*/ 0 w 8"/>
                    <a:gd name="T1" fmla="*/ 24 h 27"/>
                    <a:gd name="T2" fmla="*/ 0 w 8"/>
                    <a:gd name="T3" fmla="*/ 4 h 27"/>
                    <a:gd name="T4" fmla="*/ 4 w 8"/>
                    <a:gd name="T5" fmla="*/ 0 h 27"/>
                    <a:gd name="T6" fmla="*/ 8 w 8"/>
                    <a:gd name="T7" fmla="*/ 4 h 27"/>
                    <a:gd name="T8" fmla="*/ 8 w 8"/>
                    <a:gd name="T9" fmla="*/ 24 h 27"/>
                    <a:gd name="T10" fmla="*/ 4 w 8"/>
                    <a:gd name="T11" fmla="*/ 27 h 27"/>
                    <a:gd name="T12" fmla="*/ 0 w 8"/>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0" y="24"/>
                      </a:moveTo>
                      <a:cubicBezTo>
                        <a:pt x="0" y="4"/>
                        <a:pt x="0" y="4"/>
                        <a:pt x="0" y="4"/>
                      </a:cubicBezTo>
                      <a:cubicBezTo>
                        <a:pt x="0" y="2"/>
                        <a:pt x="2" y="0"/>
                        <a:pt x="4" y="0"/>
                      </a:cubicBezTo>
                      <a:cubicBezTo>
                        <a:pt x="6" y="0"/>
                        <a:pt x="8" y="2"/>
                        <a:pt x="8" y="4"/>
                      </a:cubicBezTo>
                      <a:cubicBezTo>
                        <a:pt x="8" y="24"/>
                        <a:pt x="8" y="24"/>
                        <a:pt x="8" y="24"/>
                      </a:cubicBezTo>
                      <a:cubicBezTo>
                        <a:pt x="8"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1" name="Freeform 197">
                  <a:extLst>
                    <a:ext uri="{FF2B5EF4-FFF2-40B4-BE49-F238E27FC236}">
                      <a16:creationId xmlns:a16="http://schemas.microsoft.com/office/drawing/2014/main" id="{C6E4A61E-C375-5ECB-564A-C0F8751AAC55}"/>
                    </a:ext>
                  </a:extLst>
                </p:cNvPr>
                <p:cNvSpPr/>
                <p:nvPr/>
              </p:nvSpPr>
              <p:spPr bwMode="auto">
                <a:xfrm>
                  <a:off x="2705101" y="3773488"/>
                  <a:ext cx="93663" cy="484188"/>
                </a:xfrm>
                <a:custGeom>
                  <a:avLst/>
                  <a:gdLst>
                    <a:gd name="T0" fmla="*/ 0 w 8"/>
                    <a:gd name="T1" fmla="*/ 38 h 41"/>
                    <a:gd name="T2" fmla="*/ 0 w 8"/>
                    <a:gd name="T3" fmla="*/ 3 h 41"/>
                    <a:gd name="T4" fmla="*/ 4 w 8"/>
                    <a:gd name="T5" fmla="*/ 0 h 41"/>
                    <a:gd name="T6" fmla="*/ 8 w 8"/>
                    <a:gd name="T7" fmla="*/ 3 h 41"/>
                    <a:gd name="T8" fmla="*/ 8 w 8"/>
                    <a:gd name="T9" fmla="*/ 38 h 41"/>
                    <a:gd name="T10" fmla="*/ 4 w 8"/>
                    <a:gd name="T11" fmla="*/ 41 h 41"/>
                    <a:gd name="T12" fmla="*/ 0 w 8"/>
                    <a:gd name="T13" fmla="*/ 38 h 41"/>
                  </a:gdLst>
                  <a:ahLst/>
                  <a:cxnLst>
                    <a:cxn ang="0">
                      <a:pos x="T0" y="T1"/>
                    </a:cxn>
                    <a:cxn ang="0">
                      <a:pos x="T2" y="T3"/>
                    </a:cxn>
                    <a:cxn ang="0">
                      <a:pos x="T4" y="T5"/>
                    </a:cxn>
                    <a:cxn ang="0">
                      <a:pos x="T6" y="T7"/>
                    </a:cxn>
                    <a:cxn ang="0">
                      <a:pos x="T8" y="T9"/>
                    </a:cxn>
                    <a:cxn ang="0">
                      <a:pos x="T10" y="T11"/>
                    </a:cxn>
                    <a:cxn ang="0">
                      <a:pos x="T12" y="T13"/>
                    </a:cxn>
                  </a:cxnLst>
                  <a:rect l="0" t="0" r="r" b="b"/>
                  <a:pathLst>
                    <a:path w="8" h="41">
                      <a:moveTo>
                        <a:pt x="0" y="38"/>
                      </a:moveTo>
                      <a:cubicBezTo>
                        <a:pt x="0" y="3"/>
                        <a:pt x="0" y="3"/>
                        <a:pt x="0" y="3"/>
                      </a:cubicBezTo>
                      <a:cubicBezTo>
                        <a:pt x="0" y="1"/>
                        <a:pt x="2" y="0"/>
                        <a:pt x="4" y="0"/>
                      </a:cubicBezTo>
                      <a:cubicBezTo>
                        <a:pt x="6" y="0"/>
                        <a:pt x="8" y="1"/>
                        <a:pt x="8" y="3"/>
                      </a:cubicBezTo>
                      <a:cubicBezTo>
                        <a:pt x="8" y="38"/>
                        <a:pt x="8" y="38"/>
                        <a:pt x="8" y="38"/>
                      </a:cubicBezTo>
                      <a:cubicBezTo>
                        <a:pt x="8" y="40"/>
                        <a:pt x="6" y="41"/>
                        <a:pt x="4" y="41"/>
                      </a:cubicBezTo>
                      <a:cubicBezTo>
                        <a:pt x="2" y="41"/>
                        <a:pt x="0" y="40"/>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2" name="Freeform 198">
                  <a:extLst>
                    <a:ext uri="{FF2B5EF4-FFF2-40B4-BE49-F238E27FC236}">
                      <a16:creationId xmlns:a16="http://schemas.microsoft.com/office/drawing/2014/main" id="{E2E7D1A4-ED74-6648-9741-52B85BDFDAEF}"/>
                    </a:ext>
                  </a:extLst>
                </p:cNvPr>
                <p:cNvSpPr/>
                <p:nvPr/>
              </p:nvSpPr>
              <p:spPr bwMode="auto">
                <a:xfrm>
                  <a:off x="2563813" y="4057650"/>
                  <a:ext cx="82550" cy="223838"/>
                </a:xfrm>
                <a:custGeom>
                  <a:avLst/>
                  <a:gdLst>
                    <a:gd name="T0" fmla="*/ 0 w 7"/>
                    <a:gd name="T1" fmla="*/ 15 h 19"/>
                    <a:gd name="T2" fmla="*/ 0 w 7"/>
                    <a:gd name="T3" fmla="*/ 4 h 19"/>
                    <a:gd name="T4" fmla="*/ 4 w 7"/>
                    <a:gd name="T5" fmla="*/ 0 h 19"/>
                    <a:gd name="T6" fmla="*/ 7 w 7"/>
                    <a:gd name="T7" fmla="*/ 4 h 19"/>
                    <a:gd name="T8" fmla="*/ 7 w 7"/>
                    <a:gd name="T9" fmla="*/ 15 h 19"/>
                    <a:gd name="T10" fmla="*/ 4 w 7"/>
                    <a:gd name="T11" fmla="*/ 19 h 19"/>
                    <a:gd name="T12" fmla="*/ 0 w 7"/>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7" h="19">
                      <a:moveTo>
                        <a:pt x="0" y="15"/>
                      </a:moveTo>
                      <a:cubicBezTo>
                        <a:pt x="0" y="4"/>
                        <a:pt x="0" y="4"/>
                        <a:pt x="0" y="4"/>
                      </a:cubicBezTo>
                      <a:cubicBezTo>
                        <a:pt x="0" y="2"/>
                        <a:pt x="2" y="0"/>
                        <a:pt x="4" y="0"/>
                      </a:cubicBezTo>
                      <a:cubicBezTo>
                        <a:pt x="6" y="0"/>
                        <a:pt x="7" y="2"/>
                        <a:pt x="7" y="4"/>
                      </a:cubicBezTo>
                      <a:cubicBezTo>
                        <a:pt x="7" y="15"/>
                        <a:pt x="7" y="15"/>
                        <a:pt x="7" y="15"/>
                      </a:cubicBezTo>
                      <a:cubicBezTo>
                        <a:pt x="7" y="17"/>
                        <a:pt x="6" y="19"/>
                        <a:pt x="4" y="19"/>
                      </a:cubicBezTo>
                      <a:cubicBezTo>
                        <a:pt x="2" y="19"/>
                        <a:pt x="0" y="17"/>
                        <a:pt x="0"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3" name="Freeform 199">
                  <a:extLst>
                    <a:ext uri="{FF2B5EF4-FFF2-40B4-BE49-F238E27FC236}">
                      <a16:creationId xmlns:a16="http://schemas.microsoft.com/office/drawing/2014/main" id="{3548BA3E-3065-1A8C-2003-790D546A4388}"/>
                    </a:ext>
                  </a:extLst>
                </p:cNvPr>
                <p:cNvSpPr/>
                <p:nvPr/>
              </p:nvSpPr>
              <p:spPr bwMode="auto">
                <a:xfrm>
                  <a:off x="2563813" y="4186238"/>
                  <a:ext cx="223838" cy="236538"/>
                </a:xfrm>
                <a:custGeom>
                  <a:avLst/>
                  <a:gdLst>
                    <a:gd name="T0" fmla="*/ 12 w 19"/>
                    <a:gd name="T1" fmla="*/ 18 h 20"/>
                    <a:gd name="T2" fmla="*/ 1 w 19"/>
                    <a:gd name="T3" fmla="*/ 7 h 20"/>
                    <a:gd name="T4" fmla="*/ 1 w 19"/>
                    <a:gd name="T5" fmla="*/ 2 h 20"/>
                    <a:gd name="T6" fmla="*/ 6 w 19"/>
                    <a:gd name="T7" fmla="*/ 2 h 20"/>
                    <a:gd name="T8" fmla="*/ 18 w 19"/>
                    <a:gd name="T9" fmla="*/ 13 h 20"/>
                    <a:gd name="T10" fmla="*/ 18 w 19"/>
                    <a:gd name="T11" fmla="*/ 18 h 20"/>
                    <a:gd name="T12" fmla="*/ 12 w 19"/>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12" y="18"/>
                      </a:moveTo>
                      <a:cubicBezTo>
                        <a:pt x="1" y="7"/>
                        <a:pt x="1" y="7"/>
                        <a:pt x="1" y="7"/>
                      </a:cubicBezTo>
                      <a:cubicBezTo>
                        <a:pt x="0" y="5"/>
                        <a:pt x="0" y="3"/>
                        <a:pt x="1" y="2"/>
                      </a:cubicBezTo>
                      <a:cubicBezTo>
                        <a:pt x="2" y="0"/>
                        <a:pt x="5" y="0"/>
                        <a:pt x="6" y="2"/>
                      </a:cubicBezTo>
                      <a:cubicBezTo>
                        <a:pt x="18" y="13"/>
                        <a:pt x="18" y="13"/>
                        <a:pt x="18" y="13"/>
                      </a:cubicBezTo>
                      <a:cubicBezTo>
                        <a:pt x="19" y="14"/>
                        <a:pt x="19" y="17"/>
                        <a:pt x="18" y="18"/>
                      </a:cubicBezTo>
                      <a:cubicBezTo>
                        <a:pt x="16" y="20"/>
                        <a:pt x="14" y="20"/>
                        <a:pt x="12"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4" name="Freeform 200">
                  <a:extLst>
                    <a:ext uri="{FF2B5EF4-FFF2-40B4-BE49-F238E27FC236}">
                      <a16:creationId xmlns:a16="http://schemas.microsoft.com/office/drawing/2014/main" id="{7A816784-9CC1-F32C-4927-4B2FFB805C72}"/>
                    </a:ext>
                  </a:extLst>
                </p:cNvPr>
                <p:cNvSpPr/>
                <p:nvPr/>
              </p:nvSpPr>
              <p:spPr bwMode="auto">
                <a:xfrm>
                  <a:off x="2705101" y="4079875"/>
                  <a:ext cx="400050" cy="330200"/>
                </a:xfrm>
                <a:custGeom>
                  <a:avLst/>
                  <a:gdLst>
                    <a:gd name="T0" fmla="*/ 5 w 34"/>
                    <a:gd name="T1" fmla="*/ 28 h 28"/>
                    <a:gd name="T2" fmla="*/ 2 w 34"/>
                    <a:gd name="T3" fmla="*/ 27 h 28"/>
                    <a:gd name="T4" fmla="*/ 0 w 34"/>
                    <a:gd name="T5" fmla="*/ 23 h 28"/>
                    <a:gd name="T6" fmla="*/ 0 w 34"/>
                    <a:gd name="T7" fmla="*/ 0 h 28"/>
                    <a:gd name="T8" fmla="*/ 34 w 34"/>
                    <a:gd name="T9" fmla="*/ 0 h 28"/>
                    <a:gd name="T10" fmla="*/ 34 w 34"/>
                    <a:gd name="T11" fmla="*/ 23 h 28"/>
                    <a:gd name="T12" fmla="*/ 33 w 34"/>
                    <a:gd name="T13" fmla="*/ 27 h 28"/>
                    <a:gd name="T14" fmla="*/ 30 w 34"/>
                    <a:gd name="T15" fmla="*/ 28 h 28"/>
                    <a:gd name="T16" fmla="*/ 5 w 34"/>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5" y="28"/>
                      </a:moveTo>
                      <a:cubicBezTo>
                        <a:pt x="4" y="28"/>
                        <a:pt x="3" y="28"/>
                        <a:pt x="2" y="27"/>
                      </a:cubicBezTo>
                      <a:cubicBezTo>
                        <a:pt x="1" y="26"/>
                        <a:pt x="0" y="25"/>
                        <a:pt x="0" y="23"/>
                      </a:cubicBezTo>
                      <a:cubicBezTo>
                        <a:pt x="0" y="0"/>
                        <a:pt x="0" y="0"/>
                        <a:pt x="0" y="0"/>
                      </a:cubicBezTo>
                      <a:cubicBezTo>
                        <a:pt x="34" y="0"/>
                        <a:pt x="34" y="0"/>
                        <a:pt x="34" y="0"/>
                      </a:cubicBezTo>
                      <a:cubicBezTo>
                        <a:pt x="34" y="23"/>
                        <a:pt x="34" y="23"/>
                        <a:pt x="34" y="23"/>
                      </a:cubicBezTo>
                      <a:cubicBezTo>
                        <a:pt x="34" y="25"/>
                        <a:pt x="34" y="26"/>
                        <a:pt x="33" y="27"/>
                      </a:cubicBezTo>
                      <a:cubicBezTo>
                        <a:pt x="32" y="28"/>
                        <a:pt x="31" y="28"/>
                        <a:pt x="30" y="28"/>
                      </a:cubicBezTo>
                      <a:lnTo>
                        <a:pt x="5"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5" name="Rectangle 201">
                  <a:extLst>
                    <a:ext uri="{FF2B5EF4-FFF2-40B4-BE49-F238E27FC236}">
                      <a16:creationId xmlns:a16="http://schemas.microsoft.com/office/drawing/2014/main" id="{3069062C-581C-327B-8505-976A91624772}"/>
                    </a:ext>
                  </a:extLst>
                </p:cNvPr>
                <p:cNvSpPr>
                  <a:spLocks noChangeArrowheads="1"/>
                </p:cNvSpPr>
                <p:nvPr/>
              </p:nvSpPr>
              <p:spPr bwMode="auto">
                <a:xfrm>
                  <a:off x="2787651" y="4387850"/>
                  <a:ext cx="246063" cy="211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6" name="Rectangle 202">
                  <a:extLst>
                    <a:ext uri="{FF2B5EF4-FFF2-40B4-BE49-F238E27FC236}">
                      <a16:creationId xmlns:a16="http://schemas.microsoft.com/office/drawing/2014/main" id="{FBB42658-FAE6-C750-0E51-B77B8894098F}"/>
                    </a:ext>
                  </a:extLst>
                </p:cNvPr>
                <p:cNvSpPr>
                  <a:spLocks noChangeArrowheads="1"/>
                </p:cNvSpPr>
                <p:nvPr/>
              </p:nvSpPr>
              <p:spPr bwMode="auto">
                <a:xfrm>
                  <a:off x="2752726" y="4492625"/>
                  <a:ext cx="317500" cy="952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7" name="Rectangle 203">
                  <a:extLst>
                    <a:ext uri="{FF2B5EF4-FFF2-40B4-BE49-F238E27FC236}">
                      <a16:creationId xmlns:a16="http://schemas.microsoft.com/office/drawing/2014/main" id="{CAC959D4-8008-DA1B-B58A-310D783FDA22}"/>
                    </a:ext>
                  </a:extLst>
                </p:cNvPr>
                <p:cNvSpPr>
                  <a:spLocks noChangeArrowheads="1"/>
                </p:cNvSpPr>
                <p:nvPr/>
              </p:nvSpPr>
              <p:spPr bwMode="auto">
                <a:xfrm>
                  <a:off x="2716213" y="4575175"/>
                  <a:ext cx="376238" cy="579438"/>
                </a:xfrm>
                <a:prstGeom prst="rect">
                  <a:avLst/>
                </a:prstGeom>
                <a:solidFill>
                  <a:srgbClr val="E2DC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8" name="Oval 204">
                  <a:extLst>
                    <a:ext uri="{FF2B5EF4-FFF2-40B4-BE49-F238E27FC236}">
                      <a16:creationId xmlns:a16="http://schemas.microsoft.com/office/drawing/2014/main" id="{7F629D85-0001-C88D-496E-1C95FAFC7897}"/>
                    </a:ext>
                  </a:extLst>
                </p:cNvPr>
                <p:cNvSpPr>
                  <a:spLocks noChangeArrowheads="1"/>
                </p:cNvSpPr>
                <p:nvPr/>
              </p:nvSpPr>
              <p:spPr bwMode="auto">
                <a:xfrm>
                  <a:off x="2763838" y="4635500"/>
                  <a:ext cx="47625" cy="46038"/>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grpSp>
          <p:nvGrpSpPr>
            <p:cNvPr id="8" name="组合 7">
              <a:extLst>
                <a:ext uri="{FF2B5EF4-FFF2-40B4-BE49-F238E27FC236}">
                  <a16:creationId xmlns:a16="http://schemas.microsoft.com/office/drawing/2014/main" id="{EB21C4D1-E51B-C6E3-2470-E3CC13E7F483}"/>
                </a:ext>
              </a:extLst>
            </p:cNvPr>
            <p:cNvGrpSpPr/>
            <p:nvPr/>
          </p:nvGrpSpPr>
          <p:grpSpPr>
            <a:xfrm flipV="1">
              <a:off x="3942706" y="825502"/>
              <a:ext cx="400694" cy="102695"/>
              <a:chOff x="4068040" y="1584493"/>
              <a:chExt cx="588928" cy="150938"/>
            </a:xfrm>
            <a:solidFill>
              <a:schemeClr val="tx1">
                <a:lumMod val="50000"/>
                <a:lumOff val="50000"/>
              </a:schemeClr>
            </a:solidFill>
          </p:grpSpPr>
          <p:sp>
            <p:nvSpPr>
              <p:cNvPr id="9" name="Freeform 184">
                <a:extLst>
                  <a:ext uri="{FF2B5EF4-FFF2-40B4-BE49-F238E27FC236}">
                    <a16:creationId xmlns:a16="http://schemas.microsoft.com/office/drawing/2014/main" id="{35465B7A-F68C-F58E-C172-30E6EA388451}"/>
                  </a:ext>
                </a:extLst>
              </p:cNvPr>
              <p:cNvSpPr/>
              <p:nvPr/>
            </p:nvSpPr>
            <p:spPr bwMode="auto">
              <a:xfrm flipV="1">
                <a:off x="4068040" y="1584493"/>
                <a:ext cx="119942" cy="150938"/>
              </a:xfrm>
              <a:custGeom>
                <a:avLst/>
                <a:gdLst>
                  <a:gd name="T0" fmla="*/ 0 w 89"/>
                  <a:gd name="T1" fmla="*/ 112 h 112"/>
                  <a:gd name="T2" fmla="*/ 0 w 89"/>
                  <a:gd name="T3" fmla="*/ 0 h 112"/>
                  <a:gd name="T4" fmla="*/ 22 w 89"/>
                  <a:gd name="T5" fmla="*/ 0 h 112"/>
                  <a:gd name="T6" fmla="*/ 66 w 89"/>
                  <a:gd name="T7" fmla="*/ 75 h 112"/>
                  <a:gd name="T8" fmla="*/ 66 w 89"/>
                  <a:gd name="T9" fmla="*/ 0 h 112"/>
                  <a:gd name="T10" fmla="*/ 89 w 89"/>
                  <a:gd name="T11" fmla="*/ 0 h 112"/>
                  <a:gd name="T12" fmla="*/ 89 w 89"/>
                  <a:gd name="T13" fmla="*/ 112 h 112"/>
                  <a:gd name="T14" fmla="*/ 66 w 89"/>
                  <a:gd name="T15" fmla="*/ 112 h 112"/>
                  <a:gd name="T16" fmla="*/ 22 w 89"/>
                  <a:gd name="T17" fmla="*/ 38 h 112"/>
                  <a:gd name="T18" fmla="*/ 22 w 89"/>
                  <a:gd name="T19" fmla="*/ 112 h 112"/>
                  <a:gd name="T20" fmla="*/ 0 w 89"/>
                  <a:gd name="T2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12">
                    <a:moveTo>
                      <a:pt x="0" y="112"/>
                    </a:moveTo>
                    <a:lnTo>
                      <a:pt x="0" y="0"/>
                    </a:lnTo>
                    <a:lnTo>
                      <a:pt x="22" y="0"/>
                    </a:lnTo>
                    <a:lnTo>
                      <a:pt x="66" y="75"/>
                    </a:lnTo>
                    <a:lnTo>
                      <a:pt x="66" y="0"/>
                    </a:lnTo>
                    <a:lnTo>
                      <a:pt x="89" y="0"/>
                    </a:lnTo>
                    <a:lnTo>
                      <a:pt x="89" y="112"/>
                    </a:lnTo>
                    <a:lnTo>
                      <a:pt x="66" y="112"/>
                    </a:lnTo>
                    <a:lnTo>
                      <a:pt x="22" y="38"/>
                    </a:lnTo>
                    <a:lnTo>
                      <a:pt x="22" y="112"/>
                    </a:ln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 name="Freeform 185">
                <a:extLst>
                  <a:ext uri="{FF2B5EF4-FFF2-40B4-BE49-F238E27FC236}">
                    <a16:creationId xmlns:a16="http://schemas.microsoft.com/office/drawing/2014/main" id="{E1D58652-2C8B-53F6-E52B-A3A03B230D80}"/>
                  </a:ext>
                </a:extLst>
              </p:cNvPr>
              <p:cNvSpPr/>
              <p:nvPr/>
            </p:nvSpPr>
            <p:spPr bwMode="auto">
              <a:xfrm flipV="1">
                <a:off x="4217631" y="1584493"/>
                <a:ext cx="109161" cy="150938"/>
              </a:xfrm>
              <a:custGeom>
                <a:avLst/>
                <a:gdLst>
                  <a:gd name="T0" fmla="*/ 0 w 81"/>
                  <a:gd name="T1" fmla="*/ 112 h 112"/>
                  <a:gd name="T2" fmla="*/ 0 w 81"/>
                  <a:gd name="T3" fmla="*/ 0 h 112"/>
                  <a:gd name="T4" fmla="*/ 81 w 81"/>
                  <a:gd name="T5" fmla="*/ 0 h 112"/>
                  <a:gd name="T6" fmla="*/ 81 w 81"/>
                  <a:gd name="T7" fmla="*/ 23 h 112"/>
                  <a:gd name="T8" fmla="*/ 22 w 81"/>
                  <a:gd name="T9" fmla="*/ 23 h 112"/>
                  <a:gd name="T10" fmla="*/ 22 w 81"/>
                  <a:gd name="T11" fmla="*/ 45 h 112"/>
                  <a:gd name="T12" fmla="*/ 74 w 81"/>
                  <a:gd name="T13" fmla="*/ 45 h 112"/>
                  <a:gd name="T14" fmla="*/ 74 w 81"/>
                  <a:gd name="T15" fmla="*/ 60 h 112"/>
                  <a:gd name="T16" fmla="*/ 22 w 81"/>
                  <a:gd name="T17" fmla="*/ 60 h 112"/>
                  <a:gd name="T18" fmla="*/ 22 w 81"/>
                  <a:gd name="T19" fmla="*/ 90 h 112"/>
                  <a:gd name="T20" fmla="*/ 81 w 81"/>
                  <a:gd name="T21" fmla="*/ 90 h 112"/>
                  <a:gd name="T22" fmla="*/ 81 w 81"/>
                  <a:gd name="T23" fmla="*/ 112 h 112"/>
                  <a:gd name="T24" fmla="*/ 0 w 81"/>
                  <a:gd name="T2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2">
                    <a:moveTo>
                      <a:pt x="0" y="112"/>
                    </a:moveTo>
                    <a:lnTo>
                      <a:pt x="0" y="0"/>
                    </a:lnTo>
                    <a:lnTo>
                      <a:pt x="81" y="0"/>
                    </a:lnTo>
                    <a:lnTo>
                      <a:pt x="81" y="23"/>
                    </a:lnTo>
                    <a:lnTo>
                      <a:pt x="22" y="23"/>
                    </a:lnTo>
                    <a:lnTo>
                      <a:pt x="22" y="45"/>
                    </a:lnTo>
                    <a:lnTo>
                      <a:pt x="74" y="45"/>
                    </a:lnTo>
                    <a:lnTo>
                      <a:pt x="74" y="60"/>
                    </a:lnTo>
                    <a:lnTo>
                      <a:pt x="22" y="60"/>
                    </a:lnTo>
                    <a:lnTo>
                      <a:pt x="22" y="90"/>
                    </a:lnTo>
                    <a:lnTo>
                      <a:pt x="81" y="90"/>
                    </a:lnTo>
                    <a:lnTo>
                      <a:pt x="81" y="112"/>
                    </a:ln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 name="Freeform 186">
                <a:extLst>
                  <a:ext uri="{FF2B5EF4-FFF2-40B4-BE49-F238E27FC236}">
                    <a16:creationId xmlns:a16="http://schemas.microsoft.com/office/drawing/2014/main" id="{31E05D7B-D483-95FD-0E3F-74BF6E682460}"/>
                  </a:ext>
                </a:extLst>
              </p:cNvPr>
              <p:cNvSpPr/>
              <p:nvPr/>
            </p:nvSpPr>
            <p:spPr bwMode="auto">
              <a:xfrm flipV="1">
                <a:off x="4337572" y="1584493"/>
                <a:ext cx="188672" cy="150938"/>
              </a:xfrm>
              <a:custGeom>
                <a:avLst/>
                <a:gdLst>
                  <a:gd name="T0" fmla="*/ 29 w 140"/>
                  <a:gd name="T1" fmla="*/ 112 h 112"/>
                  <a:gd name="T2" fmla="*/ 0 w 140"/>
                  <a:gd name="T3" fmla="*/ 0 h 112"/>
                  <a:gd name="T4" fmla="*/ 22 w 140"/>
                  <a:gd name="T5" fmla="*/ 0 h 112"/>
                  <a:gd name="T6" fmla="*/ 37 w 140"/>
                  <a:gd name="T7" fmla="*/ 75 h 112"/>
                  <a:gd name="T8" fmla="*/ 59 w 140"/>
                  <a:gd name="T9" fmla="*/ 0 h 112"/>
                  <a:gd name="T10" fmla="*/ 89 w 140"/>
                  <a:gd name="T11" fmla="*/ 0 h 112"/>
                  <a:gd name="T12" fmla="*/ 103 w 140"/>
                  <a:gd name="T13" fmla="*/ 82 h 112"/>
                  <a:gd name="T14" fmla="*/ 118 w 140"/>
                  <a:gd name="T15" fmla="*/ 0 h 112"/>
                  <a:gd name="T16" fmla="*/ 140 w 140"/>
                  <a:gd name="T17" fmla="*/ 0 h 112"/>
                  <a:gd name="T18" fmla="*/ 118 w 140"/>
                  <a:gd name="T19" fmla="*/ 112 h 112"/>
                  <a:gd name="T20" fmla="*/ 96 w 140"/>
                  <a:gd name="T21" fmla="*/ 112 h 112"/>
                  <a:gd name="T22" fmla="*/ 74 w 140"/>
                  <a:gd name="T23" fmla="*/ 30 h 112"/>
                  <a:gd name="T24" fmla="*/ 52 w 140"/>
                  <a:gd name="T25" fmla="*/ 112 h 112"/>
                  <a:gd name="T26" fmla="*/ 29 w 140"/>
                  <a:gd name="T2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112">
                    <a:moveTo>
                      <a:pt x="29" y="112"/>
                    </a:moveTo>
                    <a:lnTo>
                      <a:pt x="0" y="0"/>
                    </a:lnTo>
                    <a:lnTo>
                      <a:pt x="22" y="0"/>
                    </a:lnTo>
                    <a:lnTo>
                      <a:pt x="37" y="75"/>
                    </a:lnTo>
                    <a:lnTo>
                      <a:pt x="59" y="0"/>
                    </a:lnTo>
                    <a:lnTo>
                      <a:pt x="89" y="0"/>
                    </a:lnTo>
                    <a:lnTo>
                      <a:pt x="103" y="82"/>
                    </a:lnTo>
                    <a:lnTo>
                      <a:pt x="118" y="0"/>
                    </a:lnTo>
                    <a:lnTo>
                      <a:pt x="140" y="0"/>
                    </a:lnTo>
                    <a:lnTo>
                      <a:pt x="118" y="112"/>
                    </a:lnTo>
                    <a:lnTo>
                      <a:pt x="96" y="112"/>
                    </a:lnTo>
                    <a:lnTo>
                      <a:pt x="74" y="30"/>
                    </a:lnTo>
                    <a:lnTo>
                      <a:pt x="52" y="112"/>
                    </a:lnTo>
                    <a:lnTo>
                      <a:pt x="29"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4" name="Freeform 187">
                <a:extLst>
                  <a:ext uri="{FF2B5EF4-FFF2-40B4-BE49-F238E27FC236}">
                    <a16:creationId xmlns:a16="http://schemas.microsoft.com/office/drawing/2014/main" id="{54E133F9-428A-0A9A-F911-E7E53CEA036F}"/>
                  </a:ext>
                </a:extLst>
              </p:cNvPr>
              <p:cNvSpPr/>
              <p:nvPr/>
            </p:nvSpPr>
            <p:spPr bwMode="auto">
              <a:xfrm flipV="1">
                <a:off x="4537026" y="1584493"/>
                <a:ext cx="119942" cy="150938"/>
              </a:xfrm>
              <a:custGeom>
                <a:avLst/>
                <a:gdLst>
                  <a:gd name="T0" fmla="*/ 0 w 12"/>
                  <a:gd name="T1" fmla="*/ 10 h 15"/>
                  <a:gd name="T2" fmla="*/ 3 w 12"/>
                  <a:gd name="T3" fmla="*/ 10 h 15"/>
                  <a:gd name="T4" fmla="*/ 4 w 12"/>
                  <a:gd name="T5" fmla="*/ 12 h 15"/>
                  <a:gd name="T6" fmla="*/ 6 w 12"/>
                  <a:gd name="T7" fmla="*/ 13 h 15"/>
                  <a:gd name="T8" fmla="*/ 8 w 12"/>
                  <a:gd name="T9" fmla="*/ 12 h 15"/>
                  <a:gd name="T10" fmla="*/ 9 w 12"/>
                  <a:gd name="T11" fmla="*/ 11 h 15"/>
                  <a:gd name="T12" fmla="*/ 9 w 12"/>
                  <a:gd name="T13" fmla="*/ 10 h 15"/>
                  <a:gd name="T14" fmla="*/ 8 w 12"/>
                  <a:gd name="T15" fmla="*/ 9 h 15"/>
                  <a:gd name="T16" fmla="*/ 5 w 12"/>
                  <a:gd name="T17" fmla="*/ 9 h 15"/>
                  <a:gd name="T18" fmla="*/ 2 w 12"/>
                  <a:gd name="T19" fmla="*/ 7 h 15"/>
                  <a:gd name="T20" fmla="*/ 1 w 12"/>
                  <a:gd name="T21" fmla="*/ 4 h 15"/>
                  <a:gd name="T22" fmla="*/ 1 w 12"/>
                  <a:gd name="T23" fmla="*/ 2 h 15"/>
                  <a:gd name="T24" fmla="*/ 3 w 12"/>
                  <a:gd name="T25" fmla="*/ 1 h 15"/>
                  <a:gd name="T26" fmla="*/ 6 w 12"/>
                  <a:gd name="T27" fmla="*/ 0 h 15"/>
                  <a:gd name="T28" fmla="*/ 10 w 12"/>
                  <a:gd name="T29" fmla="*/ 1 h 15"/>
                  <a:gd name="T30" fmla="*/ 12 w 12"/>
                  <a:gd name="T31" fmla="*/ 4 h 15"/>
                  <a:gd name="T32" fmla="*/ 9 w 12"/>
                  <a:gd name="T33" fmla="*/ 5 h 15"/>
                  <a:gd name="T34" fmla="*/ 8 w 12"/>
                  <a:gd name="T35" fmla="*/ 3 h 15"/>
                  <a:gd name="T36" fmla="*/ 6 w 12"/>
                  <a:gd name="T37" fmla="*/ 3 h 15"/>
                  <a:gd name="T38" fmla="*/ 4 w 12"/>
                  <a:gd name="T39" fmla="*/ 3 h 15"/>
                  <a:gd name="T40" fmla="*/ 3 w 12"/>
                  <a:gd name="T41" fmla="*/ 4 h 15"/>
                  <a:gd name="T42" fmla="*/ 4 w 12"/>
                  <a:gd name="T43" fmla="*/ 5 h 15"/>
                  <a:gd name="T44" fmla="*/ 7 w 12"/>
                  <a:gd name="T45" fmla="*/ 6 h 15"/>
                  <a:gd name="T46" fmla="*/ 10 w 12"/>
                  <a:gd name="T47" fmla="*/ 7 h 15"/>
                  <a:gd name="T48" fmla="*/ 11 w 12"/>
                  <a:gd name="T49" fmla="*/ 8 h 15"/>
                  <a:gd name="T50" fmla="*/ 12 w 12"/>
                  <a:gd name="T51" fmla="*/ 11 h 15"/>
                  <a:gd name="T52" fmla="*/ 11 w 12"/>
                  <a:gd name="T53" fmla="*/ 13 h 15"/>
                  <a:gd name="T54" fmla="*/ 9 w 12"/>
                  <a:gd name="T55" fmla="*/ 15 h 15"/>
                  <a:gd name="T56" fmla="*/ 6 w 12"/>
                  <a:gd name="T57" fmla="*/ 15 h 15"/>
                  <a:gd name="T58" fmla="*/ 2 w 12"/>
                  <a:gd name="T59" fmla="*/ 14 h 15"/>
                  <a:gd name="T60" fmla="*/ 0 w 12"/>
                  <a:gd name="T6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5">
                    <a:moveTo>
                      <a:pt x="0" y="10"/>
                    </a:moveTo>
                    <a:cubicBezTo>
                      <a:pt x="3" y="10"/>
                      <a:pt x="3" y="10"/>
                      <a:pt x="3" y="10"/>
                    </a:cubicBezTo>
                    <a:cubicBezTo>
                      <a:pt x="3" y="11"/>
                      <a:pt x="4" y="12"/>
                      <a:pt x="4" y="12"/>
                    </a:cubicBezTo>
                    <a:cubicBezTo>
                      <a:pt x="5" y="12"/>
                      <a:pt x="5" y="13"/>
                      <a:pt x="6" y="13"/>
                    </a:cubicBezTo>
                    <a:cubicBezTo>
                      <a:pt x="7" y="13"/>
                      <a:pt x="8" y="12"/>
                      <a:pt x="8" y="12"/>
                    </a:cubicBezTo>
                    <a:cubicBezTo>
                      <a:pt x="9" y="12"/>
                      <a:pt x="9" y="11"/>
                      <a:pt x="9" y="11"/>
                    </a:cubicBezTo>
                    <a:cubicBezTo>
                      <a:pt x="9" y="10"/>
                      <a:pt x="9" y="10"/>
                      <a:pt x="9" y="10"/>
                    </a:cubicBezTo>
                    <a:cubicBezTo>
                      <a:pt x="9" y="10"/>
                      <a:pt x="8" y="9"/>
                      <a:pt x="8" y="9"/>
                    </a:cubicBezTo>
                    <a:cubicBezTo>
                      <a:pt x="7" y="9"/>
                      <a:pt x="7" y="9"/>
                      <a:pt x="5" y="9"/>
                    </a:cubicBezTo>
                    <a:cubicBezTo>
                      <a:pt x="4" y="8"/>
                      <a:pt x="3" y="8"/>
                      <a:pt x="2" y="7"/>
                    </a:cubicBezTo>
                    <a:cubicBezTo>
                      <a:pt x="1" y="6"/>
                      <a:pt x="1" y="5"/>
                      <a:pt x="1" y="4"/>
                    </a:cubicBezTo>
                    <a:cubicBezTo>
                      <a:pt x="1" y="3"/>
                      <a:pt x="1" y="3"/>
                      <a:pt x="1" y="2"/>
                    </a:cubicBezTo>
                    <a:cubicBezTo>
                      <a:pt x="2" y="1"/>
                      <a:pt x="2" y="1"/>
                      <a:pt x="3" y="1"/>
                    </a:cubicBezTo>
                    <a:cubicBezTo>
                      <a:pt x="4" y="0"/>
                      <a:pt x="5" y="0"/>
                      <a:pt x="6" y="0"/>
                    </a:cubicBezTo>
                    <a:cubicBezTo>
                      <a:pt x="8" y="0"/>
                      <a:pt x="9" y="0"/>
                      <a:pt x="10" y="1"/>
                    </a:cubicBezTo>
                    <a:cubicBezTo>
                      <a:pt x="11" y="2"/>
                      <a:pt x="12" y="3"/>
                      <a:pt x="12" y="4"/>
                    </a:cubicBezTo>
                    <a:cubicBezTo>
                      <a:pt x="9" y="5"/>
                      <a:pt x="9" y="5"/>
                      <a:pt x="9" y="5"/>
                    </a:cubicBezTo>
                    <a:cubicBezTo>
                      <a:pt x="8" y="4"/>
                      <a:pt x="8" y="3"/>
                      <a:pt x="8" y="3"/>
                    </a:cubicBezTo>
                    <a:cubicBezTo>
                      <a:pt x="7" y="3"/>
                      <a:pt x="7" y="3"/>
                      <a:pt x="6" y="3"/>
                    </a:cubicBezTo>
                    <a:cubicBezTo>
                      <a:pt x="5" y="3"/>
                      <a:pt x="4" y="3"/>
                      <a:pt x="4" y="3"/>
                    </a:cubicBezTo>
                    <a:cubicBezTo>
                      <a:pt x="4" y="3"/>
                      <a:pt x="3" y="4"/>
                      <a:pt x="3" y="4"/>
                    </a:cubicBezTo>
                    <a:cubicBezTo>
                      <a:pt x="3" y="4"/>
                      <a:pt x="4" y="5"/>
                      <a:pt x="4" y="5"/>
                    </a:cubicBezTo>
                    <a:cubicBezTo>
                      <a:pt x="4" y="5"/>
                      <a:pt x="5" y="5"/>
                      <a:pt x="7" y="6"/>
                    </a:cubicBezTo>
                    <a:cubicBezTo>
                      <a:pt x="8" y="6"/>
                      <a:pt x="9" y="6"/>
                      <a:pt x="10" y="7"/>
                    </a:cubicBezTo>
                    <a:cubicBezTo>
                      <a:pt x="10" y="7"/>
                      <a:pt x="11" y="8"/>
                      <a:pt x="11" y="8"/>
                    </a:cubicBezTo>
                    <a:cubicBezTo>
                      <a:pt x="12" y="9"/>
                      <a:pt x="12" y="10"/>
                      <a:pt x="12" y="11"/>
                    </a:cubicBezTo>
                    <a:cubicBezTo>
                      <a:pt x="12" y="11"/>
                      <a:pt x="12" y="12"/>
                      <a:pt x="11" y="13"/>
                    </a:cubicBezTo>
                    <a:cubicBezTo>
                      <a:pt x="11" y="14"/>
                      <a:pt x="10" y="14"/>
                      <a:pt x="9" y="15"/>
                    </a:cubicBezTo>
                    <a:cubicBezTo>
                      <a:pt x="8" y="15"/>
                      <a:pt x="7" y="15"/>
                      <a:pt x="6" y="15"/>
                    </a:cubicBezTo>
                    <a:cubicBezTo>
                      <a:pt x="4" y="15"/>
                      <a:pt x="3" y="15"/>
                      <a:pt x="2" y="14"/>
                    </a:cubicBezTo>
                    <a:cubicBezTo>
                      <a:pt x="1" y="13"/>
                      <a:pt x="0" y="12"/>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sp>
        <p:nvSpPr>
          <p:cNvPr id="253" name="文本框 252">
            <a:extLst>
              <a:ext uri="{FF2B5EF4-FFF2-40B4-BE49-F238E27FC236}">
                <a16:creationId xmlns:a16="http://schemas.microsoft.com/office/drawing/2014/main" id="{14B1DB33-E965-4C0B-F12B-A2931499E7A9}"/>
              </a:ext>
            </a:extLst>
          </p:cNvPr>
          <p:cNvSpPr txBox="1"/>
          <p:nvPr/>
        </p:nvSpPr>
        <p:spPr>
          <a:xfrm>
            <a:off x="2970180" y="1484911"/>
            <a:ext cx="2461895" cy="584775"/>
          </a:xfrm>
          <a:prstGeom prst="rect">
            <a:avLst/>
          </a:prstGeom>
          <a:noFill/>
        </p:spPr>
        <p:txBody>
          <a:bodyPr wrap="square" rtlCol="0">
            <a:spAutoFit/>
          </a:bodyPr>
          <a:lstStyle>
            <a:defPPr>
              <a:defRPr lang="zh-CN"/>
            </a:defPPr>
            <a:lvl1pPr>
              <a:defRPr sz="5500">
                <a:solidFill>
                  <a:schemeClr val="bg1"/>
                </a:solidFill>
                <a:latin typeface="方正正粗黑简体" panose="02000000000000000000" pitchFamily="2" charset="-122"/>
                <a:ea typeface="方正正粗黑简体" panose="02000000000000000000" pitchFamily="2" charset="-122"/>
              </a:defRPr>
            </a:lvl1pPr>
          </a:lstStyle>
          <a:p>
            <a:pPr algn="ctr" defTabSz="685800"/>
            <a:r>
              <a:rPr lang="zh-CN" altLang="en-US" sz="3200" b="1" dirty="0">
                <a:solidFill>
                  <a:srgbClr val="E67345"/>
                </a:solidFill>
                <a:latin typeface="Arial"/>
                <a:ea typeface="微软雅黑"/>
                <a:sym typeface="Arial"/>
              </a:rPr>
              <a:t>目录</a:t>
            </a:r>
          </a:p>
        </p:txBody>
      </p:sp>
      <p:sp>
        <p:nvSpPr>
          <p:cNvPr id="254" name="矩形 253">
            <a:extLst>
              <a:ext uri="{FF2B5EF4-FFF2-40B4-BE49-F238E27FC236}">
                <a16:creationId xmlns:a16="http://schemas.microsoft.com/office/drawing/2014/main" id="{F3594C51-3A4B-C35C-2128-23D50EF844BD}"/>
              </a:ext>
            </a:extLst>
          </p:cNvPr>
          <p:cNvSpPr/>
          <p:nvPr/>
        </p:nvSpPr>
        <p:spPr>
          <a:xfrm>
            <a:off x="2626680" y="2211482"/>
            <a:ext cx="3288080" cy="400110"/>
          </a:xfrm>
          <a:prstGeom prst="rect">
            <a:avLst/>
          </a:prstGeom>
          <a:noFill/>
        </p:spPr>
        <p:txBody>
          <a:bodyPr wrap="square" rtlCol="0">
            <a:spAutoFit/>
          </a:bodyPr>
          <a:lstStyle/>
          <a:p>
            <a:pPr algn="ctr" defTabSz="685800"/>
            <a:r>
              <a:rPr lang="en-US" altLang="zh-CN" sz="2000" b="1" dirty="0">
                <a:solidFill>
                  <a:srgbClr val="E67345"/>
                </a:solidFill>
                <a:latin typeface="Arial"/>
                <a:ea typeface="微软雅黑"/>
                <a:sym typeface="Arial"/>
              </a:rPr>
              <a:t>CONTENTS</a:t>
            </a:r>
          </a:p>
        </p:txBody>
      </p:sp>
      <p:sp>
        <p:nvSpPr>
          <p:cNvPr id="255" name="矩形: 圆角 254">
            <a:extLst>
              <a:ext uri="{FF2B5EF4-FFF2-40B4-BE49-F238E27FC236}">
                <a16:creationId xmlns:a16="http://schemas.microsoft.com/office/drawing/2014/main" id="{9A2D231C-006E-E0F2-8FB8-261790F66352}"/>
              </a:ext>
            </a:extLst>
          </p:cNvPr>
          <p:cNvSpPr/>
          <p:nvPr/>
        </p:nvSpPr>
        <p:spPr>
          <a:xfrm>
            <a:off x="2295562" y="3150076"/>
            <a:ext cx="4014466" cy="661356"/>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lumMod val="65000"/>
                    <a:lumOff val="35000"/>
                  </a:schemeClr>
                </a:solidFill>
                <a:latin typeface="Arial"/>
                <a:ea typeface="微软雅黑"/>
                <a:sym typeface="Arial"/>
              </a:rPr>
              <a:t>观测云</a:t>
            </a:r>
          </a:p>
        </p:txBody>
      </p:sp>
      <p:grpSp>
        <p:nvGrpSpPr>
          <p:cNvPr id="256" name="组合 255">
            <a:extLst>
              <a:ext uri="{FF2B5EF4-FFF2-40B4-BE49-F238E27FC236}">
                <a16:creationId xmlns:a16="http://schemas.microsoft.com/office/drawing/2014/main" id="{559779EC-41D2-459F-CD77-CAA539248AB9}"/>
              </a:ext>
            </a:extLst>
          </p:cNvPr>
          <p:cNvGrpSpPr/>
          <p:nvPr/>
        </p:nvGrpSpPr>
        <p:grpSpPr>
          <a:xfrm>
            <a:off x="1867790" y="3051732"/>
            <a:ext cx="855544" cy="858044"/>
            <a:chOff x="3457575" y="3608390"/>
            <a:chExt cx="635000" cy="636588"/>
          </a:xfrm>
        </p:grpSpPr>
        <p:sp>
          <p:nvSpPr>
            <p:cNvPr id="257" name="Oval 5">
              <a:extLst>
                <a:ext uri="{FF2B5EF4-FFF2-40B4-BE49-F238E27FC236}">
                  <a16:creationId xmlns:a16="http://schemas.microsoft.com/office/drawing/2014/main" id="{7E6012B0-E47C-00F5-8F92-CA2B806431B6}"/>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58" name="Freeform 6">
              <a:extLst>
                <a:ext uri="{FF2B5EF4-FFF2-40B4-BE49-F238E27FC236}">
                  <a16:creationId xmlns:a16="http://schemas.microsoft.com/office/drawing/2014/main" id="{D9FEB7DC-1FD0-E38D-0C95-DC5FDFA6B089}"/>
                </a:ext>
              </a:extLst>
            </p:cNvPr>
            <p:cNvSpPr/>
            <p:nvPr/>
          </p:nvSpPr>
          <p:spPr bwMode="auto">
            <a:xfrm>
              <a:off x="3622675" y="3773490"/>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59" name="Oval 7">
              <a:extLst>
                <a:ext uri="{FF2B5EF4-FFF2-40B4-BE49-F238E27FC236}">
                  <a16:creationId xmlns:a16="http://schemas.microsoft.com/office/drawing/2014/main" id="{38905F48-E569-D4CC-8EC0-137DEDAC5C00}"/>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60" name="Oval 8">
              <a:extLst>
                <a:ext uri="{FF2B5EF4-FFF2-40B4-BE49-F238E27FC236}">
                  <a16:creationId xmlns:a16="http://schemas.microsoft.com/office/drawing/2014/main" id="{5DFFE4D0-A918-F5EF-2E5E-18B3CFADF941}"/>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61" name="Freeform 9">
              <a:extLst>
                <a:ext uri="{FF2B5EF4-FFF2-40B4-BE49-F238E27FC236}">
                  <a16:creationId xmlns:a16="http://schemas.microsoft.com/office/drawing/2014/main" id="{B8085B90-9E1A-3004-9301-BAB2AA6A85ED}"/>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62" name="Freeform 10">
              <a:extLst>
                <a:ext uri="{FF2B5EF4-FFF2-40B4-BE49-F238E27FC236}">
                  <a16:creationId xmlns:a16="http://schemas.microsoft.com/office/drawing/2014/main" id="{7DC68A23-1F63-FB6F-AD38-16E4231DF2CB}"/>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grpSp>
        <p:nvGrpSpPr>
          <p:cNvPr id="276" name="组合 275">
            <a:extLst>
              <a:ext uri="{FF2B5EF4-FFF2-40B4-BE49-F238E27FC236}">
                <a16:creationId xmlns:a16="http://schemas.microsoft.com/office/drawing/2014/main" id="{D46944D2-0A98-66C4-4FE8-E90D376FF292}"/>
              </a:ext>
            </a:extLst>
          </p:cNvPr>
          <p:cNvGrpSpPr/>
          <p:nvPr/>
        </p:nvGrpSpPr>
        <p:grpSpPr>
          <a:xfrm>
            <a:off x="2779765" y="7979582"/>
            <a:ext cx="2584715" cy="2947498"/>
            <a:chOff x="319088" y="1273175"/>
            <a:chExt cx="1609725" cy="1935163"/>
          </a:xfrm>
        </p:grpSpPr>
        <p:sp>
          <p:nvSpPr>
            <p:cNvPr id="277" name="Freeform 51">
              <a:extLst>
                <a:ext uri="{FF2B5EF4-FFF2-40B4-BE49-F238E27FC236}">
                  <a16:creationId xmlns:a16="http://schemas.microsoft.com/office/drawing/2014/main" id="{C08394A1-CB54-6107-CC29-012FDAA2E8F2}"/>
                </a:ext>
              </a:extLst>
            </p:cNvPr>
            <p:cNvSpPr/>
            <p:nvPr/>
          </p:nvSpPr>
          <p:spPr bwMode="auto">
            <a:xfrm>
              <a:off x="319088" y="1273175"/>
              <a:ext cx="1609725" cy="1828800"/>
            </a:xfrm>
            <a:custGeom>
              <a:avLst/>
              <a:gdLst>
                <a:gd name="T0" fmla="*/ 1014 w 1014"/>
                <a:gd name="T1" fmla="*/ 877 h 1152"/>
                <a:gd name="T2" fmla="*/ 370 w 1014"/>
                <a:gd name="T3" fmla="*/ 1152 h 1152"/>
                <a:gd name="T4" fmla="*/ 0 w 1014"/>
                <a:gd name="T5" fmla="*/ 267 h 1152"/>
                <a:gd name="T6" fmla="*/ 644 w 1014"/>
                <a:gd name="T7" fmla="*/ 0 h 1152"/>
                <a:gd name="T8" fmla="*/ 1014 w 1014"/>
                <a:gd name="T9" fmla="*/ 877 h 1152"/>
              </a:gdLst>
              <a:ahLst/>
              <a:cxnLst>
                <a:cxn ang="0">
                  <a:pos x="T0" y="T1"/>
                </a:cxn>
                <a:cxn ang="0">
                  <a:pos x="T2" y="T3"/>
                </a:cxn>
                <a:cxn ang="0">
                  <a:pos x="T4" y="T5"/>
                </a:cxn>
                <a:cxn ang="0">
                  <a:pos x="T6" y="T7"/>
                </a:cxn>
                <a:cxn ang="0">
                  <a:pos x="T8" y="T9"/>
                </a:cxn>
              </a:cxnLst>
              <a:rect l="0" t="0" r="r" b="b"/>
              <a:pathLst>
                <a:path w="1014" h="1152">
                  <a:moveTo>
                    <a:pt x="1014" y="877"/>
                  </a:moveTo>
                  <a:lnTo>
                    <a:pt x="370" y="1152"/>
                  </a:lnTo>
                  <a:lnTo>
                    <a:pt x="0" y="267"/>
                  </a:lnTo>
                  <a:lnTo>
                    <a:pt x="644" y="0"/>
                  </a:lnTo>
                  <a:lnTo>
                    <a:pt x="1014" y="877"/>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nvGrpSpPr>
            <p:cNvPr id="278" name="组合 277">
              <a:extLst>
                <a:ext uri="{FF2B5EF4-FFF2-40B4-BE49-F238E27FC236}">
                  <a16:creationId xmlns:a16="http://schemas.microsoft.com/office/drawing/2014/main" id="{181F7213-544D-EF73-68A6-27E805161969}"/>
                </a:ext>
              </a:extLst>
            </p:cNvPr>
            <p:cNvGrpSpPr/>
            <p:nvPr/>
          </p:nvGrpSpPr>
          <p:grpSpPr>
            <a:xfrm>
              <a:off x="354013" y="1296988"/>
              <a:ext cx="1528763" cy="1911350"/>
              <a:chOff x="354013" y="1296988"/>
              <a:chExt cx="1528763" cy="1911350"/>
            </a:xfrm>
          </p:grpSpPr>
          <p:sp>
            <p:nvSpPr>
              <p:cNvPr id="279" name="Freeform 86">
                <a:extLst>
                  <a:ext uri="{FF2B5EF4-FFF2-40B4-BE49-F238E27FC236}">
                    <a16:creationId xmlns:a16="http://schemas.microsoft.com/office/drawing/2014/main" id="{51744FAB-2EBF-1A55-62D9-E6939B3264A6}"/>
                  </a:ext>
                </a:extLst>
              </p:cNvPr>
              <p:cNvSpPr/>
              <p:nvPr/>
            </p:nvSpPr>
            <p:spPr bwMode="auto">
              <a:xfrm>
                <a:off x="354013" y="1296988"/>
                <a:ext cx="1528763" cy="1792288"/>
              </a:xfrm>
              <a:custGeom>
                <a:avLst/>
                <a:gdLst>
                  <a:gd name="T0" fmla="*/ 963 w 963"/>
                  <a:gd name="T1" fmla="*/ 906 h 1129"/>
                  <a:gd name="T2" fmla="*/ 304 w 963"/>
                  <a:gd name="T3" fmla="*/ 1129 h 1129"/>
                  <a:gd name="T4" fmla="*/ 0 w 963"/>
                  <a:gd name="T5" fmla="*/ 223 h 1129"/>
                  <a:gd name="T6" fmla="*/ 659 w 963"/>
                  <a:gd name="T7" fmla="*/ 0 h 1129"/>
                  <a:gd name="T8" fmla="*/ 963 w 963"/>
                  <a:gd name="T9" fmla="*/ 906 h 1129"/>
                </a:gdLst>
                <a:ahLst/>
                <a:cxnLst>
                  <a:cxn ang="0">
                    <a:pos x="T0" y="T1"/>
                  </a:cxn>
                  <a:cxn ang="0">
                    <a:pos x="T2" y="T3"/>
                  </a:cxn>
                  <a:cxn ang="0">
                    <a:pos x="T4" y="T5"/>
                  </a:cxn>
                  <a:cxn ang="0">
                    <a:pos x="T6" y="T7"/>
                  </a:cxn>
                  <a:cxn ang="0">
                    <a:pos x="T8" y="T9"/>
                  </a:cxn>
                </a:cxnLst>
                <a:rect l="0" t="0" r="r" b="b"/>
                <a:pathLst>
                  <a:path w="963" h="1129">
                    <a:moveTo>
                      <a:pt x="963" y="906"/>
                    </a:moveTo>
                    <a:lnTo>
                      <a:pt x="304" y="1129"/>
                    </a:lnTo>
                    <a:lnTo>
                      <a:pt x="0" y="223"/>
                    </a:lnTo>
                    <a:lnTo>
                      <a:pt x="659" y="0"/>
                    </a:lnTo>
                    <a:lnTo>
                      <a:pt x="963" y="9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0" name="Freeform 87">
                <a:extLst>
                  <a:ext uri="{FF2B5EF4-FFF2-40B4-BE49-F238E27FC236}">
                    <a16:creationId xmlns:a16="http://schemas.microsoft.com/office/drawing/2014/main" id="{926E5680-7340-57C1-7480-6A930EC4FEA6}"/>
                  </a:ext>
                </a:extLst>
              </p:cNvPr>
              <p:cNvSpPr/>
              <p:nvPr/>
            </p:nvSpPr>
            <p:spPr bwMode="auto">
              <a:xfrm>
                <a:off x="519113" y="1425575"/>
                <a:ext cx="811213" cy="331788"/>
              </a:xfrm>
              <a:custGeom>
                <a:avLst/>
                <a:gdLst>
                  <a:gd name="T0" fmla="*/ 511 w 511"/>
                  <a:gd name="T1" fmla="*/ 38 h 209"/>
                  <a:gd name="T2" fmla="*/ 15 w 511"/>
                  <a:gd name="T3" fmla="*/ 209 h 209"/>
                  <a:gd name="T4" fmla="*/ 0 w 511"/>
                  <a:gd name="T5" fmla="*/ 164 h 209"/>
                  <a:gd name="T6" fmla="*/ 496 w 511"/>
                  <a:gd name="T7" fmla="*/ 0 h 209"/>
                  <a:gd name="T8" fmla="*/ 511 w 511"/>
                  <a:gd name="T9" fmla="*/ 38 h 209"/>
                </a:gdLst>
                <a:ahLst/>
                <a:cxnLst>
                  <a:cxn ang="0">
                    <a:pos x="T0" y="T1"/>
                  </a:cxn>
                  <a:cxn ang="0">
                    <a:pos x="T2" y="T3"/>
                  </a:cxn>
                  <a:cxn ang="0">
                    <a:pos x="T4" y="T5"/>
                  </a:cxn>
                  <a:cxn ang="0">
                    <a:pos x="T6" y="T7"/>
                  </a:cxn>
                  <a:cxn ang="0">
                    <a:pos x="T8" y="T9"/>
                  </a:cxn>
                </a:cxnLst>
                <a:rect l="0" t="0" r="r" b="b"/>
                <a:pathLst>
                  <a:path w="511" h="209">
                    <a:moveTo>
                      <a:pt x="511" y="38"/>
                    </a:moveTo>
                    <a:lnTo>
                      <a:pt x="15" y="209"/>
                    </a:lnTo>
                    <a:lnTo>
                      <a:pt x="0" y="164"/>
                    </a:lnTo>
                    <a:lnTo>
                      <a:pt x="496" y="0"/>
                    </a:lnTo>
                    <a:lnTo>
                      <a:pt x="511" y="38"/>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1" name="Freeform 88">
                <a:extLst>
                  <a:ext uri="{FF2B5EF4-FFF2-40B4-BE49-F238E27FC236}">
                    <a16:creationId xmlns:a16="http://schemas.microsoft.com/office/drawing/2014/main" id="{975493A4-BC95-7BD3-BE83-7E52EB08252A}"/>
                  </a:ext>
                </a:extLst>
              </p:cNvPr>
              <p:cNvSpPr/>
              <p:nvPr/>
            </p:nvSpPr>
            <p:spPr bwMode="auto">
              <a:xfrm>
                <a:off x="741363" y="2228850"/>
                <a:ext cx="365125" cy="176213"/>
              </a:xfrm>
              <a:custGeom>
                <a:avLst/>
                <a:gdLst>
                  <a:gd name="T0" fmla="*/ 230 w 230"/>
                  <a:gd name="T1" fmla="*/ 37 h 111"/>
                  <a:gd name="T2" fmla="*/ 15 w 230"/>
                  <a:gd name="T3" fmla="*/ 111 h 111"/>
                  <a:gd name="T4" fmla="*/ 0 w 230"/>
                  <a:gd name="T5" fmla="*/ 74 h 111"/>
                  <a:gd name="T6" fmla="*/ 215 w 230"/>
                  <a:gd name="T7" fmla="*/ 0 h 111"/>
                  <a:gd name="T8" fmla="*/ 230 w 230"/>
                  <a:gd name="T9" fmla="*/ 37 h 111"/>
                </a:gdLst>
                <a:ahLst/>
                <a:cxnLst>
                  <a:cxn ang="0">
                    <a:pos x="T0" y="T1"/>
                  </a:cxn>
                  <a:cxn ang="0">
                    <a:pos x="T2" y="T3"/>
                  </a:cxn>
                  <a:cxn ang="0">
                    <a:pos x="T4" y="T5"/>
                  </a:cxn>
                  <a:cxn ang="0">
                    <a:pos x="T6" y="T7"/>
                  </a:cxn>
                  <a:cxn ang="0">
                    <a:pos x="T8" y="T9"/>
                  </a:cxn>
                </a:cxnLst>
                <a:rect l="0" t="0" r="r" b="b"/>
                <a:pathLst>
                  <a:path w="230" h="111">
                    <a:moveTo>
                      <a:pt x="230" y="37"/>
                    </a:moveTo>
                    <a:lnTo>
                      <a:pt x="15" y="111"/>
                    </a:lnTo>
                    <a:lnTo>
                      <a:pt x="0" y="74"/>
                    </a:lnTo>
                    <a:lnTo>
                      <a:pt x="215" y="0"/>
                    </a:lnTo>
                    <a:lnTo>
                      <a:pt x="23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2" name="Freeform 89">
                <a:extLst>
                  <a:ext uri="{FF2B5EF4-FFF2-40B4-BE49-F238E27FC236}">
                    <a16:creationId xmlns:a16="http://schemas.microsoft.com/office/drawing/2014/main" id="{F952C397-DB38-F5E0-094D-07609E06DF62}"/>
                  </a:ext>
                </a:extLst>
              </p:cNvPr>
              <p:cNvSpPr/>
              <p:nvPr/>
            </p:nvSpPr>
            <p:spPr bwMode="auto">
              <a:xfrm>
                <a:off x="812801" y="2428875"/>
                <a:ext cx="400050" cy="295275"/>
              </a:xfrm>
              <a:custGeom>
                <a:avLst/>
                <a:gdLst>
                  <a:gd name="T0" fmla="*/ 252 w 252"/>
                  <a:gd name="T1" fmla="*/ 112 h 186"/>
                  <a:gd name="T2" fmla="*/ 37 w 252"/>
                  <a:gd name="T3" fmla="*/ 186 h 186"/>
                  <a:gd name="T4" fmla="*/ 0 w 252"/>
                  <a:gd name="T5" fmla="*/ 74 h 186"/>
                  <a:gd name="T6" fmla="*/ 215 w 252"/>
                  <a:gd name="T7" fmla="*/ 0 h 186"/>
                  <a:gd name="T8" fmla="*/ 252 w 252"/>
                  <a:gd name="T9" fmla="*/ 112 h 186"/>
                </a:gdLst>
                <a:ahLst/>
                <a:cxnLst>
                  <a:cxn ang="0">
                    <a:pos x="T0" y="T1"/>
                  </a:cxn>
                  <a:cxn ang="0">
                    <a:pos x="T2" y="T3"/>
                  </a:cxn>
                  <a:cxn ang="0">
                    <a:pos x="T4" y="T5"/>
                  </a:cxn>
                  <a:cxn ang="0">
                    <a:pos x="T6" y="T7"/>
                  </a:cxn>
                  <a:cxn ang="0">
                    <a:pos x="T8" y="T9"/>
                  </a:cxn>
                </a:cxnLst>
                <a:rect l="0" t="0" r="r" b="b"/>
                <a:pathLst>
                  <a:path w="252" h="186">
                    <a:moveTo>
                      <a:pt x="252" y="112"/>
                    </a:moveTo>
                    <a:lnTo>
                      <a:pt x="37" y="186"/>
                    </a:lnTo>
                    <a:lnTo>
                      <a:pt x="0" y="74"/>
                    </a:lnTo>
                    <a:lnTo>
                      <a:pt x="215" y="0"/>
                    </a:lnTo>
                    <a:lnTo>
                      <a:pt x="252" y="112"/>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3" name="Freeform 90">
                <a:extLst>
                  <a:ext uri="{FF2B5EF4-FFF2-40B4-BE49-F238E27FC236}">
                    <a16:creationId xmlns:a16="http://schemas.microsoft.com/office/drawing/2014/main" id="{4C370497-7CAE-4A91-B18C-38EC862E937C}"/>
                  </a:ext>
                </a:extLst>
              </p:cNvPr>
              <p:cNvSpPr/>
              <p:nvPr/>
            </p:nvSpPr>
            <p:spPr bwMode="auto">
              <a:xfrm>
                <a:off x="554038" y="1614488"/>
                <a:ext cx="517525" cy="201613"/>
              </a:xfrm>
              <a:custGeom>
                <a:avLst/>
                <a:gdLst>
                  <a:gd name="T0" fmla="*/ 326 w 326"/>
                  <a:gd name="T1" fmla="*/ 23 h 127"/>
                  <a:gd name="T2" fmla="*/ 7 w 326"/>
                  <a:gd name="T3" fmla="*/ 127 h 127"/>
                  <a:gd name="T4" fmla="*/ 0 w 326"/>
                  <a:gd name="T5" fmla="*/ 112 h 127"/>
                  <a:gd name="T6" fmla="*/ 318 w 326"/>
                  <a:gd name="T7" fmla="*/ 0 h 127"/>
                  <a:gd name="T8" fmla="*/ 326 w 326"/>
                  <a:gd name="T9" fmla="*/ 23 h 127"/>
                </a:gdLst>
                <a:ahLst/>
                <a:cxnLst>
                  <a:cxn ang="0">
                    <a:pos x="T0" y="T1"/>
                  </a:cxn>
                  <a:cxn ang="0">
                    <a:pos x="T2" y="T3"/>
                  </a:cxn>
                  <a:cxn ang="0">
                    <a:pos x="T4" y="T5"/>
                  </a:cxn>
                  <a:cxn ang="0">
                    <a:pos x="T6" y="T7"/>
                  </a:cxn>
                  <a:cxn ang="0">
                    <a:pos x="T8" y="T9"/>
                  </a:cxn>
                </a:cxnLst>
                <a:rect l="0" t="0" r="r" b="b"/>
                <a:pathLst>
                  <a:path w="326" h="127">
                    <a:moveTo>
                      <a:pt x="326" y="23"/>
                    </a:moveTo>
                    <a:lnTo>
                      <a:pt x="7" y="127"/>
                    </a:lnTo>
                    <a:lnTo>
                      <a:pt x="0" y="112"/>
                    </a:lnTo>
                    <a:lnTo>
                      <a:pt x="318" y="0"/>
                    </a:lnTo>
                    <a:lnTo>
                      <a:pt x="326" y="2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4" name="Freeform 91">
                <a:extLst>
                  <a:ext uri="{FF2B5EF4-FFF2-40B4-BE49-F238E27FC236}">
                    <a16:creationId xmlns:a16="http://schemas.microsoft.com/office/drawing/2014/main" id="{FD609932-73FA-E073-6455-E8AC28F524DF}"/>
                  </a:ext>
                </a:extLst>
              </p:cNvPr>
              <p:cNvSpPr/>
              <p:nvPr/>
            </p:nvSpPr>
            <p:spPr bwMode="auto">
              <a:xfrm>
                <a:off x="565151" y="1662113"/>
                <a:ext cx="517525" cy="200025"/>
              </a:xfrm>
              <a:custGeom>
                <a:avLst/>
                <a:gdLst>
                  <a:gd name="T0" fmla="*/ 326 w 326"/>
                  <a:gd name="T1" fmla="*/ 15 h 126"/>
                  <a:gd name="T2" fmla="*/ 8 w 326"/>
                  <a:gd name="T3" fmla="*/ 126 h 126"/>
                  <a:gd name="T4" fmla="*/ 0 w 326"/>
                  <a:gd name="T5" fmla="*/ 112 h 126"/>
                  <a:gd name="T6" fmla="*/ 319 w 326"/>
                  <a:gd name="T7" fmla="*/ 0 h 126"/>
                  <a:gd name="T8" fmla="*/ 326 w 326"/>
                  <a:gd name="T9" fmla="*/ 15 h 126"/>
                </a:gdLst>
                <a:ahLst/>
                <a:cxnLst>
                  <a:cxn ang="0">
                    <a:pos x="T0" y="T1"/>
                  </a:cxn>
                  <a:cxn ang="0">
                    <a:pos x="T2" y="T3"/>
                  </a:cxn>
                  <a:cxn ang="0">
                    <a:pos x="T4" y="T5"/>
                  </a:cxn>
                  <a:cxn ang="0">
                    <a:pos x="T6" y="T7"/>
                  </a:cxn>
                  <a:cxn ang="0">
                    <a:pos x="T8" y="T9"/>
                  </a:cxn>
                </a:cxnLst>
                <a:rect l="0" t="0" r="r" b="b"/>
                <a:pathLst>
                  <a:path w="326" h="126">
                    <a:moveTo>
                      <a:pt x="326" y="15"/>
                    </a:moveTo>
                    <a:lnTo>
                      <a:pt x="8" y="126"/>
                    </a:lnTo>
                    <a:lnTo>
                      <a:pt x="0" y="112"/>
                    </a:lnTo>
                    <a:lnTo>
                      <a:pt x="319" y="0"/>
                    </a:lnTo>
                    <a:lnTo>
                      <a:pt x="32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5" name="Freeform 92">
                <a:extLst>
                  <a:ext uri="{FF2B5EF4-FFF2-40B4-BE49-F238E27FC236}">
                    <a16:creationId xmlns:a16="http://schemas.microsoft.com/office/drawing/2014/main" id="{5E552F48-9693-BFB1-5B87-552BF7D79BB0}"/>
                  </a:ext>
                </a:extLst>
              </p:cNvPr>
              <p:cNvSpPr/>
              <p:nvPr/>
            </p:nvSpPr>
            <p:spPr bwMode="auto">
              <a:xfrm>
                <a:off x="777876" y="2170113"/>
                <a:ext cx="787400" cy="293688"/>
              </a:xfrm>
              <a:custGeom>
                <a:avLst/>
                <a:gdLst>
                  <a:gd name="T0" fmla="*/ 496 w 496"/>
                  <a:gd name="T1" fmla="*/ 14 h 185"/>
                  <a:gd name="T2" fmla="*/ 0 w 496"/>
                  <a:gd name="T3" fmla="*/ 185 h 185"/>
                  <a:gd name="T4" fmla="*/ 0 w 496"/>
                  <a:gd name="T5" fmla="*/ 170 h 185"/>
                  <a:gd name="T6" fmla="*/ 488 w 496"/>
                  <a:gd name="T7" fmla="*/ 0 h 185"/>
                  <a:gd name="T8" fmla="*/ 496 w 496"/>
                  <a:gd name="T9" fmla="*/ 14 h 185"/>
                </a:gdLst>
                <a:ahLst/>
                <a:cxnLst>
                  <a:cxn ang="0">
                    <a:pos x="T0" y="T1"/>
                  </a:cxn>
                  <a:cxn ang="0">
                    <a:pos x="T2" y="T3"/>
                  </a:cxn>
                  <a:cxn ang="0">
                    <a:pos x="T4" y="T5"/>
                  </a:cxn>
                  <a:cxn ang="0">
                    <a:pos x="T6" y="T7"/>
                  </a:cxn>
                  <a:cxn ang="0">
                    <a:pos x="T8" y="T9"/>
                  </a:cxn>
                </a:cxnLst>
                <a:rect l="0" t="0" r="r" b="b"/>
                <a:pathLst>
                  <a:path w="496" h="185">
                    <a:moveTo>
                      <a:pt x="496" y="14"/>
                    </a:moveTo>
                    <a:lnTo>
                      <a:pt x="0" y="185"/>
                    </a:lnTo>
                    <a:lnTo>
                      <a:pt x="0" y="170"/>
                    </a:lnTo>
                    <a:lnTo>
                      <a:pt x="488" y="0"/>
                    </a:lnTo>
                    <a:lnTo>
                      <a:pt x="496" y="1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6" name="Freeform 93">
                <a:extLst>
                  <a:ext uri="{FF2B5EF4-FFF2-40B4-BE49-F238E27FC236}">
                    <a16:creationId xmlns:a16="http://schemas.microsoft.com/office/drawing/2014/main" id="{4002DAA0-8AF0-9EEB-A7CD-2340ECD4598E}"/>
                  </a:ext>
                </a:extLst>
              </p:cNvPr>
              <p:cNvSpPr/>
              <p:nvPr/>
            </p:nvSpPr>
            <p:spPr bwMode="auto">
              <a:xfrm>
                <a:off x="788988" y="2239963"/>
                <a:ext cx="704850" cy="271463"/>
              </a:xfrm>
              <a:custGeom>
                <a:avLst/>
                <a:gdLst>
                  <a:gd name="T0" fmla="*/ 444 w 444"/>
                  <a:gd name="T1" fmla="*/ 15 h 171"/>
                  <a:gd name="T2" fmla="*/ 7 w 444"/>
                  <a:gd name="T3" fmla="*/ 171 h 171"/>
                  <a:gd name="T4" fmla="*/ 0 w 444"/>
                  <a:gd name="T5" fmla="*/ 149 h 171"/>
                  <a:gd name="T6" fmla="*/ 437 w 444"/>
                  <a:gd name="T7" fmla="*/ 0 h 171"/>
                  <a:gd name="T8" fmla="*/ 444 w 444"/>
                  <a:gd name="T9" fmla="*/ 15 h 171"/>
                </a:gdLst>
                <a:ahLst/>
                <a:cxnLst>
                  <a:cxn ang="0">
                    <a:pos x="T0" y="T1"/>
                  </a:cxn>
                  <a:cxn ang="0">
                    <a:pos x="T2" y="T3"/>
                  </a:cxn>
                  <a:cxn ang="0">
                    <a:pos x="T4" y="T5"/>
                  </a:cxn>
                  <a:cxn ang="0">
                    <a:pos x="T6" y="T7"/>
                  </a:cxn>
                  <a:cxn ang="0">
                    <a:pos x="T8" y="T9"/>
                  </a:cxn>
                </a:cxnLst>
                <a:rect l="0" t="0" r="r" b="b"/>
                <a:pathLst>
                  <a:path w="444" h="171">
                    <a:moveTo>
                      <a:pt x="444" y="15"/>
                    </a:moveTo>
                    <a:lnTo>
                      <a:pt x="7" y="171"/>
                    </a:lnTo>
                    <a:lnTo>
                      <a:pt x="0" y="149"/>
                    </a:lnTo>
                    <a:lnTo>
                      <a:pt x="437" y="0"/>
                    </a:lnTo>
                    <a:lnTo>
                      <a:pt x="4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7" name="Freeform 94">
                <a:extLst>
                  <a:ext uri="{FF2B5EF4-FFF2-40B4-BE49-F238E27FC236}">
                    <a16:creationId xmlns:a16="http://schemas.microsoft.com/office/drawing/2014/main" id="{F90C4028-0614-75CA-BEEE-829A1AA36156}"/>
                  </a:ext>
                </a:extLst>
              </p:cNvPr>
              <p:cNvSpPr/>
              <p:nvPr/>
            </p:nvSpPr>
            <p:spPr bwMode="auto">
              <a:xfrm>
                <a:off x="882651" y="2487613"/>
                <a:ext cx="787400" cy="295275"/>
              </a:xfrm>
              <a:custGeom>
                <a:avLst/>
                <a:gdLst>
                  <a:gd name="T0" fmla="*/ 496 w 496"/>
                  <a:gd name="T1" fmla="*/ 15 h 186"/>
                  <a:gd name="T2" fmla="*/ 8 w 496"/>
                  <a:gd name="T3" fmla="*/ 186 h 186"/>
                  <a:gd name="T4" fmla="*/ 0 w 496"/>
                  <a:gd name="T5" fmla="*/ 171 h 186"/>
                  <a:gd name="T6" fmla="*/ 496 w 496"/>
                  <a:gd name="T7" fmla="*/ 0 h 186"/>
                  <a:gd name="T8" fmla="*/ 496 w 496"/>
                  <a:gd name="T9" fmla="*/ 15 h 186"/>
                </a:gdLst>
                <a:ahLst/>
                <a:cxnLst>
                  <a:cxn ang="0">
                    <a:pos x="T0" y="T1"/>
                  </a:cxn>
                  <a:cxn ang="0">
                    <a:pos x="T2" y="T3"/>
                  </a:cxn>
                  <a:cxn ang="0">
                    <a:pos x="T4" y="T5"/>
                  </a:cxn>
                  <a:cxn ang="0">
                    <a:pos x="T6" y="T7"/>
                  </a:cxn>
                  <a:cxn ang="0">
                    <a:pos x="T8" y="T9"/>
                  </a:cxn>
                </a:cxnLst>
                <a:rect l="0" t="0" r="r" b="b"/>
                <a:pathLst>
                  <a:path w="496" h="186">
                    <a:moveTo>
                      <a:pt x="496" y="15"/>
                    </a:moveTo>
                    <a:lnTo>
                      <a:pt x="8" y="186"/>
                    </a:lnTo>
                    <a:lnTo>
                      <a:pt x="0" y="171"/>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8" name="Freeform 95">
                <a:extLst>
                  <a:ext uri="{FF2B5EF4-FFF2-40B4-BE49-F238E27FC236}">
                    <a16:creationId xmlns:a16="http://schemas.microsoft.com/office/drawing/2014/main" id="{D5D68CF7-F07A-F079-D8B3-3E6EDD5FF468}"/>
                  </a:ext>
                </a:extLst>
              </p:cNvPr>
              <p:cNvSpPr/>
              <p:nvPr/>
            </p:nvSpPr>
            <p:spPr bwMode="auto">
              <a:xfrm>
                <a:off x="895351" y="2535238"/>
                <a:ext cx="798513" cy="295275"/>
              </a:xfrm>
              <a:custGeom>
                <a:avLst/>
                <a:gdLst>
                  <a:gd name="T0" fmla="*/ 503 w 503"/>
                  <a:gd name="T1" fmla="*/ 15 h 186"/>
                  <a:gd name="T2" fmla="*/ 7 w 503"/>
                  <a:gd name="T3" fmla="*/ 186 h 186"/>
                  <a:gd name="T4" fmla="*/ 0 w 503"/>
                  <a:gd name="T5" fmla="*/ 171 h 186"/>
                  <a:gd name="T6" fmla="*/ 496 w 503"/>
                  <a:gd name="T7" fmla="*/ 0 h 186"/>
                  <a:gd name="T8" fmla="*/ 503 w 503"/>
                  <a:gd name="T9" fmla="*/ 15 h 186"/>
                </a:gdLst>
                <a:ahLst/>
                <a:cxnLst>
                  <a:cxn ang="0">
                    <a:pos x="T0" y="T1"/>
                  </a:cxn>
                  <a:cxn ang="0">
                    <a:pos x="T2" y="T3"/>
                  </a:cxn>
                  <a:cxn ang="0">
                    <a:pos x="T4" y="T5"/>
                  </a:cxn>
                  <a:cxn ang="0">
                    <a:pos x="T6" y="T7"/>
                  </a:cxn>
                  <a:cxn ang="0">
                    <a:pos x="T8" y="T9"/>
                  </a:cxn>
                </a:cxnLst>
                <a:rect l="0" t="0" r="r" b="b"/>
                <a:pathLst>
                  <a:path w="503" h="186">
                    <a:moveTo>
                      <a:pt x="503" y="15"/>
                    </a:moveTo>
                    <a:lnTo>
                      <a:pt x="7" y="186"/>
                    </a:lnTo>
                    <a:lnTo>
                      <a:pt x="0" y="171"/>
                    </a:lnTo>
                    <a:lnTo>
                      <a:pt x="496" y="0"/>
                    </a:lnTo>
                    <a:lnTo>
                      <a:pt x="503"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9" name="Freeform 96">
                <a:extLst>
                  <a:ext uri="{FF2B5EF4-FFF2-40B4-BE49-F238E27FC236}">
                    <a16:creationId xmlns:a16="http://schemas.microsoft.com/office/drawing/2014/main" id="{BA21385F-3E03-FAC6-31CE-19E0C1E235BE}"/>
                  </a:ext>
                </a:extLst>
              </p:cNvPr>
              <p:cNvSpPr/>
              <p:nvPr/>
            </p:nvSpPr>
            <p:spPr bwMode="auto">
              <a:xfrm>
                <a:off x="919163" y="2582863"/>
                <a:ext cx="787400" cy="293688"/>
              </a:xfrm>
              <a:custGeom>
                <a:avLst/>
                <a:gdLst>
                  <a:gd name="T0" fmla="*/ 496 w 496"/>
                  <a:gd name="T1" fmla="*/ 15 h 185"/>
                  <a:gd name="T2" fmla="*/ 0 w 496"/>
                  <a:gd name="T3" fmla="*/ 185 h 185"/>
                  <a:gd name="T4" fmla="*/ 0 w 496"/>
                  <a:gd name="T5" fmla="*/ 163 h 185"/>
                  <a:gd name="T6" fmla="*/ 488 w 496"/>
                  <a:gd name="T7" fmla="*/ 0 h 185"/>
                  <a:gd name="T8" fmla="*/ 496 w 496"/>
                  <a:gd name="T9" fmla="*/ 15 h 185"/>
                </a:gdLst>
                <a:ahLst/>
                <a:cxnLst>
                  <a:cxn ang="0">
                    <a:pos x="T0" y="T1"/>
                  </a:cxn>
                  <a:cxn ang="0">
                    <a:pos x="T2" y="T3"/>
                  </a:cxn>
                  <a:cxn ang="0">
                    <a:pos x="T4" y="T5"/>
                  </a:cxn>
                  <a:cxn ang="0">
                    <a:pos x="T6" y="T7"/>
                  </a:cxn>
                  <a:cxn ang="0">
                    <a:pos x="T8" y="T9"/>
                  </a:cxn>
                </a:cxnLst>
                <a:rect l="0" t="0" r="r" b="b"/>
                <a:pathLst>
                  <a:path w="496" h="185">
                    <a:moveTo>
                      <a:pt x="496" y="15"/>
                    </a:moveTo>
                    <a:lnTo>
                      <a:pt x="0" y="185"/>
                    </a:lnTo>
                    <a:lnTo>
                      <a:pt x="0" y="163"/>
                    </a:lnTo>
                    <a:lnTo>
                      <a:pt x="488"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0" name="Freeform 97">
                <a:extLst>
                  <a:ext uri="{FF2B5EF4-FFF2-40B4-BE49-F238E27FC236}">
                    <a16:creationId xmlns:a16="http://schemas.microsoft.com/office/drawing/2014/main" id="{2D584765-D261-31C2-B7F1-D710F684DBB1}"/>
                  </a:ext>
                </a:extLst>
              </p:cNvPr>
              <p:cNvSpPr/>
              <p:nvPr/>
            </p:nvSpPr>
            <p:spPr bwMode="auto">
              <a:xfrm>
                <a:off x="930276" y="2628900"/>
                <a:ext cx="787400" cy="284163"/>
              </a:xfrm>
              <a:custGeom>
                <a:avLst/>
                <a:gdLst>
                  <a:gd name="T0" fmla="*/ 496 w 496"/>
                  <a:gd name="T1" fmla="*/ 15 h 179"/>
                  <a:gd name="T2" fmla="*/ 7 w 496"/>
                  <a:gd name="T3" fmla="*/ 179 h 179"/>
                  <a:gd name="T4" fmla="*/ 0 w 496"/>
                  <a:gd name="T5" fmla="*/ 164 h 179"/>
                  <a:gd name="T6" fmla="*/ 496 w 496"/>
                  <a:gd name="T7" fmla="*/ 0 h 179"/>
                  <a:gd name="T8" fmla="*/ 496 w 496"/>
                  <a:gd name="T9" fmla="*/ 15 h 179"/>
                </a:gdLst>
                <a:ahLst/>
                <a:cxnLst>
                  <a:cxn ang="0">
                    <a:pos x="T0" y="T1"/>
                  </a:cxn>
                  <a:cxn ang="0">
                    <a:pos x="T2" y="T3"/>
                  </a:cxn>
                  <a:cxn ang="0">
                    <a:pos x="T4" y="T5"/>
                  </a:cxn>
                  <a:cxn ang="0">
                    <a:pos x="T6" y="T7"/>
                  </a:cxn>
                  <a:cxn ang="0">
                    <a:pos x="T8" y="T9"/>
                  </a:cxn>
                </a:cxnLst>
                <a:rect l="0" t="0" r="r" b="b"/>
                <a:pathLst>
                  <a:path w="496" h="179">
                    <a:moveTo>
                      <a:pt x="496" y="15"/>
                    </a:moveTo>
                    <a:lnTo>
                      <a:pt x="7" y="179"/>
                    </a:lnTo>
                    <a:lnTo>
                      <a:pt x="0" y="164"/>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1" name="Freeform 98">
                <a:extLst>
                  <a:ext uri="{FF2B5EF4-FFF2-40B4-BE49-F238E27FC236}">
                    <a16:creationId xmlns:a16="http://schemas.microsoft.com/office/drawing/2014/main" id="{B7CC7685-DA64-EDCB-0963-EDEA451B4F4E}"/>
                  </a:ext>
                </a:extLst>
              </p:cNvPr>
              <p:cNvSpPr/>
              <p:nvPr/>
            </p:nvSpPr>
            <p:spPr bwMode="auto">
              <a:xfrm>
                <a:off x="941388" y="2665413"/>
                <a:ext cx="800100" cy="293688"/>
              </a:xfrm>
              <a:custGeom>
                <a:avLst/>
                <a:gdLst>
                  <a:gd name="T0" fmla="*/ 504 w 504"/>
                  <a:gd name="T1" fmla="*/ 22 h 185"/>
                  <a:gd name="T2" fmla="*/ 8 w 504"/>
                  <a:gd name="T3" fmla="*/ 185 h 185"/>
                  <a:gd name="T4" fmla="*/ 0 w 504"/>
                  <a:gd name="T5" fmla="*/ 171 h 185"/>
                  <a:gd name="T6" fmla="*/ 496 w 504"/>
                  <a:gd name="T7" fmla="*/ 0 h 185"/>
                  <a:gd name="T8" fmla="*/ 504 w 504"/>
                  <a:gd name="T9" fmla="*/ 22 h 185"/>
                </a:gdLst>
                <a:ahLst/>
                <a:cxnLst>
                  <a:cxn ang="0">
                    <a:pos x="T0" y="T1"/>
                  </a:cxn>
                  <a:cxn ang="0">
                    <a:pos x="T2" y="T3"/>
                  </a:cxn>
                  <a:cxn ang="0">
                    <a:pos x="T4" y="T5"/>
                  </a:cxn>
                  <a:cxn ang="0">
                    <a:pos x="T6" y="T7"/>
                  </a:cxn>
                  <a:cxn ang="0">
                    <a:pos x="T8" y="T9"/>
                  </a:cxn>
                </a:cxnLst>
                <a:rect l="0" t="0" r="r" b="b"/>
                <a:pathLst>
                  <a:path w="504" h="185">
                    <a:moveTo>
                      <a:pt x="504" y="22"/>
                    </a:moveTo>
                    <a:lnTo>
                      <a:pt x="8" y="185"/>
                    </a:lnTo>
                    <a:lnTo>
                      <a:pt x="0" y="171"/>
                    </a:lnTo>
                    <a:lnTo>
                      <a:pt x="496" y="0"/>
                    </a:lnTo>
                    <a:lnTo>
                      <a:pt x="504" y="22"/>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2" name="Freeform 99">
                <a:extLst>
                  <a:ext uri="{FF2B5EF4-FFF2-40B4-BE49-F238E27FC236}">
                    <a16:creationId xmlns:a16="http://schemas.microsoft.com/office/drawing/2014/main" id="{B6E19752-F8CC-6C12-426B-2008547F87AE}"/>
                  </a:ext>
                </a:extLst>
              </p:cNvPr>
              <p:cNvSpPr/>
              <p:nvPr/>
            </p:nvSpPr>
            <p:spPr bwMode="auto">
              <a:xfrm>
                <a:off x="1223963" y="2346325"/>
                <a:ext cx="223838" cy="130175"/>
              </a:xfrm>
              <a:custGeom>
                <a:avLst/>
                <a:gdLst>
                  <a:gd name="T0" fmla="*/ 141 w 141"/>
                  <a:gd name="T1" fmla="*/ 37 h 82"/>
                  <a:gd name="T2" fmla="*/ 15 w 141"/>
                  <a:gd name="T3" fmla="*/ 82 h 82"/>
                  <a:gd name="T4" fmla="*/ 0 w 141"/>
                  <a:gd name="T5" fmla="*/ 37 h 82"/>
                  <a:gd name="T6" fmla="*/ 126 w 141"/>
                  <a:gd name="T7" fmla="*/ 0 h 82"/>
                  <a:gd name="T8" fmla="*/ 141 w 141"/>
                  <a:gd name="T9" fmla="*/ 37 h 82"/>
                </a:gdLst>
                <a:ahLst/>
                <a:cxnLst>
                  <a:cxn ang="0">
                    <a:pos x="T0" y="T1"/>
                  </a:cxn>
                  <a:cxn ang="0">
                    <a:pos x="T2" y="T3"/>
                  </a:cxn>
                  <a:cxn ang="0">
                    <a:pos x="T4" y="T5"/>
                  </a:cxn>
                  <a:cxn ang="0">
                    <a:pos x="T6" y="T7"/>
                  </a:cxn>
                  <a:cxn ang="0">
                    <a:pos x="T8" y="T9"/>
                  </a:cxn>
                </a:cxnLst>
                <a:rect l="0" t="0" r="r" b="b"/>
                <a:pathLst>
                  <a:path w="141" h="82">
                    <a:moveTo>
                      <a:pt x="141" y="37"/>
                    </a:moveTo>
                    <a:lnTo>
                      <a:pt x="15" y="82"/>
                    </a:lnTo>
                    <a:lnTo>
                      <a:pt x="0" y="37"/>
                    </a:lnTo>
                    <a:lnTo>
                      <a:pt x="126" y="0"/>
                    </a:lnTo>
                    <a:lnTo>
                      <a:pt x="141"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3" name="Freeform 100">
                <a:extLst>
                  <a:ext uri="{FF2B5EF4-FFF2-40B4-BE49-F238E27FC236}">
                    <a16:creationId xmlns:a16="http://schemas.microsoft.com/office/drawing/2014/main" id="{52CBFD56-0E4B-3734-47FE-D39A89E83681}"/>
                  </a:ext>
                </a:extLst>
              </p:cNvPr>
              <p:cNvSpPr/>
              <p:nvPr/>
            </p:nvSpPr>
            <p:spPr bwMode="auto">
              <a:xfrm>
                <a:off x="1258888" y="2381250"/>
                <a:ext cx="376238" cy="153988"/>
              </a:xfrm>
              <a:custGeom>
                <a:avLst/>
                <a:gdLst>
                  <a:gd name="T0" fmla="*/ 237 w 237"/>
                  <a:gd name="T1" fmla="*/ 15 h 97"/>
                  <a:gd name="T2" fmla="*/ 8 w 237"/>
                  <a:gd name="T3" fmla="*/ 97 h 97"/>
                  <a:gd name="T4" fmla="*/ 0 w 237"/>
                  <a:gd name="T5" fmla="*/ 82 h 97"/>
                  <a:gd name="T6" fmla="*/ 237 w 237"/>
                  <a:gd name="T7" fmla="*/ 0 h 97"/>
                  <a:gd name="T8" fmla="*/ 237 w 237"/>
                  <a:gd name="T9" fmla="*/ 15 h 97"/>
                </a:gdLst>
                <a:ahLst/>
                <a:cxnLst>
                  <a:cxn ang="0">
                    <a:pos x="T0" y="T1"/>
                  </a:cxn>
                  <a:cxn ang="0">
                    <a:pos x="T2" y="T3"/>
                  </a:cxn>
                  <a:cxn ang="0">
                    <a:pos x="T4" y="T5"/>
                  </a:cxn>
                  <a:cxn ang="0">
                    <a:pos x="T6" y="T7"/>
                  </a:cxn>
                  <a:cxn ang="0">
                    <a:pos x="T8" y="T9"/>
                  </a:cxn>
                </a:cxnLst>
                <a:rect l="0" t="0" r="r" b="b"/>
                <a:pathLst>
                  <a:path w="237" h="97">
                    <a:moveTo>
                      <a:pt x="237" y="15"/>
                    </a:moveTo>
                    <a:lnTo>
                      <a:pt x="8" y="97"/>
                    </a:lnTo>
                    <a:lnTo>
                      <a:pt x="0" y="82"/>
                    </a:lnTo>
                    <a:lnTo>
                      <a:pt x="237" y="0"/>
                    </a:lnTo>
                    <a:lnTo>
                      <a:pt x="237"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4" name="Freeform 101">
                <a:extLst>
                  <a:ext uri="{FF2B5EF4-FFF2-40B4-BE49-F238E27FC236}">
                    <a16:creationId xmlns:a16="http://schemas.microsoft.com/office/drawing/2014/main" id="{F5A34CA0-2F23-943B-17B7-8CB3378B0217}"/>
                  </a:ext>
                </a:extLst>
              </p:cNvPr>
              <p:cNvSpPr/>
              <p:nvPr/>
            </p:nvSpPr>
            <p:spPr bwMode="auto">
              <a:xfrm>
                <a:off x="1271588" y="2428875"/>
                <a:ext cx="387350" cy="153988"/>
              </a:xfrm>
              <a:custGeom>
                <a:avLst/>
                <a:gdLst>
                  <a:gd name="T0" fmla="*/ 244 w 244"/>
                  <a:gd name="T1" fmla="*/ 15 h 97"/>
                  <a:gd name="T2" fmla="*/ 7 w 244"/>
                  <a:gd name="T3" fmla="*/ 97 h 97"/>
                  <a:gd name="T4" fmla="*/ 0 w 244"/>
                  <a:gd name="T5" fmla="*/ 82 h 97"/>
                  <a:gd name="T6" fmla="*/ 237 w 244"/>
                  <a:gd name="T7" fmla="*/ 0 h 97"/>
                  <a:gd name="T8" fmla="*/ 244 w 244"/>
                  <a:gd name="T9" fmla="*/ 15 h 97"/>
                </a:gdLst>
                <a:ahLst/>
                <a:cxnLst>
                  <a:cxn ang="0">
                    <a:pos x="T0" y="T1"/>
                  </a:cxn>
                  <a:cxn ang="0">
                    <a:pos x="T2" y="T3"/>
                  </a:cxn>
                  <a:cxn ang="0">
                    <a:pos x="T4" y="T5"/>
                  </a:cxn>
                  <a:cxn ang="0">
                    <a:pos x="T6" y="T7"/>
                  </a:cxn>
                  <a:cxn ang="0">
                    <a:pos x="T8" y="T9"/>
                  </a:cxn>
                </a:cxnLst>
                <a:rect l="0" t="0" r="r" b="b"/>
                <a:pathLst>
                  <a:path w="244" h="97">
                    <a:moveTo>
                      <a:pt x="244" y="15"/>
                    </a:moveTo>
                    <a:lnTo>
                      <a:pt x="7" y="97"/>
                    </a:lnTo>
                    <a:lnTo>
                      <a:pt x="0" y="82"/>
                    </a:lnTo>
                    <a:lnTo>
                      <a:pt x="237" y="0"/>
                    </a:lnTo>
                    <a:lnTo>
                      <a:pt x="2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5" name="Freeform 102">
                <a:extLst>
                  <a:ext uri="{FF2B5EF4-FFF2-40B4-BE49-F238E27FC236}">
                    <a16:creationId xmlns:a16="http://schemas.microsoft.com/office/drawing/2014/main" id="{C5C28D0C-34B4-FEE6-AEB4-CED4DC443187}"/>
                  </a:ext>
                </a:extLst>
              </p:cNvPr>
              <p:cNvSpPr/>
              <p:nvPr/>
            </p:nvSpPr>
            <p:spPr bwMode="auto">
              <a:xfrm>
                <a:off x="719138" y="2133600"/>
                <a:ext cx="69850" cy="130175"/>
              </a:xfrm>
              <a:custGeom>
                <a:avLst/>
                <a:gdLst>
                  <a:gd name="T0" fmla="*/ 14 w 44"/>
                  <a:gd name="T1" fmla="*/ 0 h 82"/>
                  <a:gd name="T2" fmla="*/ 44 w 44"/>
                  <a:gd name="T3" fmla="*/ 82 h 82"/>
                  <a:gd name="T4" fmla="*/ 22 w 44"/>
                  <a:gd name="T5" fmla="*/ 82 h 82"/>
                  <a:gd name="T6" fmla="*/ 0 w 44"/>
                  <a:gd name="T7" fmla="*/ 0 h 82"/>
                  <a:gd name="T8" fmla="*/ 14 w 44"/>
                  <a:gd name="T9" fmla="*/ 0 h 82"/>
                </a:gdLst>
                <a:ahLst/>
                <a:cxnLst>
                  <a:cxn ang="0">
                    <a:pos x="T0" y="T1"/>
                  </a:cxn>
                  <a:cxn ang="0">
                    <a:pos x="T2" y="T3"/>
                  </a:cxn>
                  <a:cxn ang="0">
                    <a:pos x="T4" y="T5"/>
                  </a:cxn>
                  <a:cxn ang="0">
                    <a:pos x="T6" y="T7"/>
                  </a:cxn>
                  <a:cxn ang="0">
                    <a:pos x="T8" y="T9"/>
                  </a:cxn>
                </a:cxnLst>
                <a:rect l="0" t="0" r="r" b="b"/>
                <a:pathLst>
                  <a:path w="44" h="82">
                    <a:moveTo>
                      <a:pt x="14" y="0"/>
                    </a:moveTo>
                    <a:lnTo>
                      <a:pt x="44" y="82"/>
                    </a:lnTo>
                    <a:lnTo>
                      <a:pt x="22" y="82"/>
                    </a:lnTo>
                    <a:lnTo>
                      <a:pt x="0" y="0"/>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6" name="Freeform 103">
                <a:extLst>
                  <a:ext uri="{FF2B5EF4-FFF2-40B4-BE49-F238E27FC236}">
                    <a16:creationId xmlns:a16="http://schemas.microsoft.com/office/drawing/2014/main" id="{4BE07BE4-2088-8B61-BCCF-3D68C28B6637}"/>
                  </a:ext>
                </a:extLst>
              </p:cNvPr>
              <p:cNvSpPr/>
              <p:nvPr/>
            </p:nvSpPr>
            <p:spPr bwMode="auto">
              <a:xfrm>
                <a:off x="730251" y="2016125"/>
                <a:ext cx="106363" cy="236538"/>
              </a:xfrm>
              <a:custGeom>
                <a:avLst/>
                <a:gdLst>
                  <a:gd name="T0" fmla="*/ 22 w 67"/>
                  <a:gd name="T1" fmla="*/ 0 h 149"/>
                  <a:gd name="T2" fmla="*/ 67 w 67"/>
                  <a:gd name="T3" fmla="*/ 141 h 149"/>
                  <a:gd name="T4" fmla="*/ 52 w 67"/>
                  <a:gd name="T5" fmla="*/ 149 h 149"/>
                  <a:gd name="T6" fmla="*/ 0 w 67"/>
                  <a:gd name="T7" fmla="*/ 7 h 149"/>
                  <a:gd name="T8" fmla="*/ 22 w 67"/>
                  <a:gd name="T9" fmla="*/ 0 h 149"/>
                </a:gdLst>
                <a:ahLst/>
                <a:cxnLst>
                  <a:cxn ang="0">
                    <a:pos x="T0" y="T1"/>
                  </a:cxn>
                  <a:cxn ang="0">
                    <a:pos x="T2" y="T3"/>
                  </a:cxn>
                  <a:cxn ang="0">
                    <a:pos x="T4" y="T5"/>
                  </a:cxn>
                  <a:cxn ang="0">
                    <a:pos x="T6" y="T7"/>
                  </a:cxn>
                  <a:cxn ang="0">
                    <a:pos x="T8" y="T9"/>
                  </a:cxn>
                </a:cxnLst>
                <a:rect l="0" t="0" r="r" b="b"/>
                <a:pathLst>
                  <a:path w="67" h="149">
                    <a:moveTo>
                      <a:pt x="22" y="0"/>
                    </a:moveTo>
                    <a:lnTo>
                      <a:pt x="67" y="141"/>
                    </a:lnTo>
                    <a:lnTo>
                      <a:pt x="52" y="149"/>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7" name="Freeform 104">
                <a:extLst>
                  <a:ext uri="{FF2B5EF4-FFF2-40B4-BE49-F238E27FC236}">
                    <a16:creationId xmlns:a16="http://schemas.microsoft.com/office/drawing/2014/main" id="{DB7EE5F3-B1EE-83BC-95E7-8608C6871489}"/>
                  </a:ext>
                </a:extLst>
              </p:cNvPr>
              <p:cNvSpPr/>
              <p:nvPr/>
            </p:nvSpPr>
            <p:spPr bwMode="auto">
              <a:xfrm>
                <a:off x="800101" y="2051050"/>
                <a:ext cx="95250" cy="188913"/>
              </a:xfrm>
              <a:custGeom>
                <a:avLst/>
                <a:gdLst>
                  <a:gd name="T0" fmla="*/ 23 w 60"/>
                  <a:gd name="T1" fmla="*/ 0 h 119"/>
                  <a:gd name="T2" fmla="*/ 60 w 60"/>
                  <a:gd name="T3" fmla="*/ 112 h 119"/>
                  <a:gd name="T4" fmla="*/ 37 w 60"/>
                  <a:gd name="T5" fmla="*/ 119 h 119"/>
                  <a:gd name="T6" fmla="*/ 0 w 60"/>
                  <a:gd name="T7" fmla="*/ 8 h 119"/>
                  <a:gd name="T8" fmla="*/ 23 w 60"/>
                  <a:gd name="T9" fmla="*/ 0 h 119"/>
                </a:gdLst>
                <a:ahLst/>
                <a:cxnLst>
                  <a:cxn ang="0">
                    <a:pos x="T0" y="T1"/>
                  </a:cxn>
                  <a:cxn ang="0">
                    <a:pos x="T2" y="T3"/>
                  </a:cxn>
                  <a:cxn ang="0">
                    <a:pos x="T4" y="T5"/>
                  </a:cxn>
                  <a:cxn ang="0">
                    <a:pos x="T6" y="T7"/>
                  </a:cxn>
                  <a:cxn ang="0">
                    <a:pos x="T8" y="T9"/>
                  </a:cxn>
                </a:cxnLst>
                <a:rect l="0" t="0" r="r" b="b"/>
                <a:pathLst>
                  <a:path w="60" h="119">
                    <a:moveTo>
                      <a:pt x="23" y="0"/>
                    </a:moveTo>
                    <a:lnTo>
                      <a:pt x="60" y="112"/>
                    </a:lnTo>
                    <a:lnTo>
                      <a:pt x="37" y="11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8" name="Freeform 105">
                <a:extLst>
                  <a:ext uri="{FF2B5EF4-FFF2-40B4-BE49-F238E27FC236}">
                    <a16:creationId xmlns:a16="http://schemas.microsoft.com/office/drawing/2014/main" id="{2CC68969-F2D4-3010-0944-F6BA452EC25C}"/>
                  </a:ext>
                </a:extLst>
              </p:cNvPr>
              <p:cNvSpPr/>
              <p:nvPr/>
            </p:nvSpPr>
            <p:spPr bwMode="auto">
              <a:xfrm>
                <a:off x="812801" y="1922463"/>
                <a:ext cx="128588" cy="293688"/>
              </a:xfrm>
              <a:custGeom>
                <a:avLst/>
                <a:gdLst>
                  <a:gd name="T0" fmla="*/ 22 w 81"/>
                  <a:gd name="T1" fmla="*/ 0 h 185"/>
                  <a:gd name="T2" fmla="*/ 81 w 81"/>
                  <a:gd name="T3" fmla="*/ 178 h 185"/>
                  <a:gd name="T4" fmla="*/ 59 w 81"/>
                  <a:gd name="T5" fmla="*/ 185 h 185"/>
                  <a:gd name="T6" fmla="*/ 0 w 81"/>
                  <a:gd name="T7" fmla="*/ 7 h 185"/>
                  <a:gd name="T8" fmla="*/ 22 w 81"/>
                  <a:gd name="T9" fmla="*/ 0 h 185"/>
                </a:gdLst>
                <a:ahLst/>
                <a:cxnLst>
                  <a:cxn ang="0">
                    <a:pos x="T0" y="T1"/>
                  </a:cxn>
                  <a:cxn ang="0">
                    <a:pos x="T2" y="T3"/>
                  </a:cxn>
                  <a:cxn ang="0">
                    <a:pos x="T4" y="T5"/>
                  </a:cxn>
                  <a:cxn ang="0">
                    <a:pos x="T6" y="T7"/>
                  </a:cxn>
                  <a:cxn ang="0">
                    <a:pos x="T8" y="T9"/>
                  </a:cxn>
                </a:cxnLst>
                <a:rect l="0" t="0" r="r" b="b"/>
                <a:pathLst>
                  <a:path w="81" h="185">
                    <a:moveTo>
                      <a:pt x="22" y="0"/>
                    </a:moveTo>
                    <a:lnTo>
                      <a:pt x="81" y="178"/>
                    </a:lnTo>
                    <a:lnTo>
                      <a:pt x="59" y="185"/>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9" name="Freeform 106">
                <a:extLst>
                  <a:ext uri="{FF2B5EF4-FFF2-40B4-BE49-F238E27FC236}">
                    <a16:creationId xmlns:a16="http://schemas.microsoft.com/office/drawing/2014/main" id="{1563ADC8-82FF-4E59-3D91-62C06DA42A36}"/>
                  </a:ext>
                </a:extLst>
              </p:cNvPr>
              <p:cNvSpPr/>
              <p:nvPr/>
            </p:nvSpPr>
            <p:spPr bwMode="auto">
              <a:xfrm>
                <a:off x="882651" y="1968500"/>
                <a:ext cx="106363" cy="236538"/>
              </a:xfrm>
              <a:custGeom>
                <a:avLst/>
                <a:gdLst>
                  <a:gd name="T0" fmla="*/ 23 w 67"/>
                  <a:gd name="T1" fmla="*/ 0 h 149"/>
                  <a:gd name="T2" fmla="*/ 67 w 67"/>
                  <a:gd name="T3" fmla="*/ 141 h 149"/>
                  <a:gd name="T4" fmla="*/ 52 w 67"/>
                  <a:gd name="T5" fmla="*/ 149 h 149"/>
                  <a:gd name="T6" fmla="*/ 0 w 67"/>
                  <a:gd name="T7" fmla="*/ 8 h 149"/>
                  <a:gd name="T8" fmla="*/ 23 w 67"/>
                  <a:gd name="T9" fmla="*/ 0 h 149"/>
                </a:gdLst>
                <a:ahLst/>
                <a:cxnLst>
                  <a:cxn ang="0">
                    <a:pos x="T0" y="T1"/>
                  </a:cxn>
                  <a:cxn ang="0">
                    <a:pos x="T2" y="T3"/>
                  </a:cxn>
                  <a:cxn ang="0">
                    <a:pos x="T4" y="T5"/>
                  </a:cxn>
                  <a:cxn ang="0">
                    <a:pos x="T6" y="T7"/>
                  </a:cxn>
                  <a:cxn ang="0">
                    <a:pos x="T8" y="T9"/>
                  </a:cxn>
                </a:cxnLst>
                <a:rect l="0" t="0" r="r" b="b"/>
                <a:pathLst>
                  <a:path w="67" h="149">
                    <a:moveTo>
                      <a:pt x="23" y="0"/>
                    </a:moveTo>
                    <a:lnTo>
                      <a:pt x="67" y="141"/>
                    </a:lnTo>
                    <a:lnTo>
                      <a:pt x="52" y="14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0" name="Freeform 107">
                <a:extLst>
                  <a:ext uri="{FF2B5EF4-FFF2-40B4-BE49-F238E27FC236}">
                    <a16:creationId xmlns:a16="http://schemas.microsoft.com/office/drawing/2014/main" id="{8C2E2023-B1FD-E7A5-FFDD-FEFD289432A3}"/>
                  </a:ext>
                </a:extLst>
              </p:cNvPr>
              <p:cNvSpPr/>
              <p:nvPr/>
            </p:nvSpPr>
            <p:spPr bwMode="auto">
              <a:xfrm>
                <a:off x="930276" y="1909763"/>
                <a:ext cx="117475" cy="271463"/>
              </a:xfrm>
              <a:custGeom>
                <a:avLst/>
                <a:gdLst>
                  <a:gd name="T0" fmla="*/ 15 w 74"/>
                  <a:gd name="T1" fmla="*/ 0 h 171"/>
                  <a:gd name="T2" fmla="*/ 74 w 74"/>
                  <a:gd name="T3" fmla="*/ 164 h 171"/>
                  <a:gd name="T4" fmla="*/ 52 w 74"/>
                  <a:gd name="T5" fmla="*/ 171 h 171"/>
                  <a:gd name="T6" fmla="*/ 0 w 74"/>
                  <a:gd name="T7" fmla="*/ 8 h 171"/>
                  <a:gd name="T8" fmla="*/ 15 w 74"/>
                  <a:gd name="T9" fmla="*/ 0 h 171"/>
                </a:gdLst>
                <a:ahLst/>
                <a:cxnLst>
                  <a:cxn ang="0">
                    <a:pos x="T0" y="T1"/>
                  </a:cxn>
                  <a:cxn ang="0">
                    <a:pos x="T2" y="T3"/>
                  </a:cxn>
                  <a:cxn ang="0">
                    <a:pos x="T4" y="T5"/>
                  </a:cxn>
                  <a:cxn ang="0">
                    <a:pos x="T6" y="T7"/>
                  </a:cxn>
                  <a:cxn ang="0">
                    <a:pos x="T8" y="T9"/>
                  </a:cxn>
                </a:cxnLst>
                <a:rect l="0" t="0" r="r" b="b"/>
                <a:pathLst>
                  <a:path w="74" h="171">
                    <a:moveTo>
                      <a:pt x="15" y="0"/>
                    </a:moveTo>
                    <a:lnTo>
                      <a:pt x="74" y="164"/>
                    </a:lnTo>
                    <a:lnTo>
                      <a:pt x="52" y="171"/>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1" name="Freeform 108">
                <a:extLst>
                  <a:ext uri="{FF2B5EF4-FFF2-40B4-BE49-F238E27FC236}">
                    <a16:creationId xmlns:a16="http://schemas.microsoft.com/office/drawing/2014/main" id="{A3BF42DC-1F7C-2BDD-52F7-840A35D4A8F3}"/>
                  </a:ext>
                </a:extLst>
              </p:cNvPr>
              <p:cNvSpPr/>
              <p:nvPr/>
            </p:nvSpPr>
            <p:spPr bwMode="auto">
              <a:xfrm>
                <a:off x="977901" y="1874838"/>
                <a:ext cx="117475" cy="295275"/>
              </a:xfrm>
              <a:custGeom>
                <a:avLst/>
                <a:gdLst>
                  <a:gd name="T0" fmla="*/ 14 w 74"/>
                  <a:gd name="T1" fmla="*/ 0 h 186"/>
                  <a:gd name="T2" fmla="*/ 74 w 74"/>
                  <a:gd name="T3" fmla="*/ 178 h 186"/>
                  <a:gd name="T4" fmla="*/ 59 w 74"/>
                  <a:gd name="T5" fmla="*/ 186 h 186"/>
                  <a:gd name="T6" fmla="*/ 0 w 74"/>
                  <a:gd name="T7" fmla="*/ 7 h 186"/>
                  <a:gd name="T8" fmla="*/ 14 w 74"/>
                  <a:gd name="T9" fmla="*/ 0 h 186"/>
                </a:gdLst>
                <a:ahLst/>
                <a:cxnLst>
                  <a:cxn ang="0">
                    <a:pos x="T0" y="T1"/>
                  </a:cxn>
                  <a:cxn ang="0">
                    <a:pos x="T2" y="T3"/>
                  </a:cxn>
                  <a:cxn ang="0">
                    <a:pos x="T4" y="T5"/>
                  </a:cxn>
                  <a:cxn ang="0">
                    <a:pos x="T6" y="T7"/>
                  </a:cxn>
                  <a:cxn ang="0">
                    <a:pos x="T8" y="T9"/>
                  </a:cxn>
                </a:cxnLst>
                <a:rect l="0" t="0" r="r" b="b"/>
                <a:pathLst>
                  <a:path w="74" h="186">
                    <a:moveTo>
                      <a:pt x="14" y="0"/>
                    </a:moveTo>
                    <a:lnTo>
                      <a:pt x="74" y="178"/>
                    </a:lnTo>
                    <a:lnTo>
                      <a:pt x="59" y="186"/>
                    </a:lnTo>
                    <a:lnTo>
                      <a:pt x="0" y="7"/>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2" name="Freeform 109">
                <a:extLst>
                  <a:ext uri="{FF2B5EF4-FFF2-40B4-BE49-F238E27FC236}">
                    <a16:creationId xmlns:a16="http://schemas.microsoft.com/office/drawing/2014/main" id="{2CFCE8C3-F9F6-D208-F123-0DE2BBE61C1A}"/>
                  </a:ext>
                </a:extLst>
              </p:cNvPr>
              <p:cNvSpPr/>
              <p:nvPr/>
            </p:nvSpPr>
            <p:spPr bwMode="auto">
              <a:xfrm>
                <a:off x="1000126" y="1803400"/>
                <a:ext cx="141288" cy="342900"/>
              </a:xfrm>
              <a:custGeom>
                <a:avLst/>
                <a:gdLst>
                  <a:gd name="T0" fmla="*/ 23 w 89"/>
                  <a:gd name="T1" fmla="*/ 0 h 216"/>
                  <a:gd name="T2" fmla="*/ 89 w 89"/>
                  <a:gd name="T3" fmla="*/ 208 h 216"/>
                  <a:gd name="T4" fmla="*/ 74 w 89"/>
                  <a:gd name="T5" fmla="*/ 216 h 216"/>
                  <a:gd name="T6" fmla="*/ 0 w 89"/>
                  <a:gd name="T7" fmla="*/ 8 h 216"/>
                  <a:gd name="T8" fmla="*/ 23 w 89"/>
                  <a:gd name="T9" fmla="*/ 0 h 216"/>
                </a:gdLst>
                <a:ahLst/>
                <a:cxnLst>
                  <a:cxn ang="0">
                    <a:pos x="T0" y="T1"/>
                  </a:cxn>
                  <a:cxn ang="0">
                    <a:pos x="T2" y="T3"/>
                  </a:cxn>
                  <a:cxn ang="0">
                    <a:pos x="T4" y="T5"/>
                  </a:cxn>
                  <a:cxn ang="0">
                    <a:pos x="T6" y="T7"/>
                  </a:cxn>
                  <a:cxn ang="0">
                    <a:pos x="T8" y="T9"/>
                  </a:cxn>
                </a:cxnLst>
                <a:rect l="0" t="0" r="r" b="b"/>
                <a:pathLst>
                  <a:path w="89" h="216">
                    <a:moveTo>
                      <a:pt x="23" y="0"/>
                    </a:moveTo>
                    <a:lnTo>
                      <a:pt x="89" y="208"/>
                    </a:lnTo>
                    <a:lnTo>
                      <a:pt x="74" y="216"/>
                    </a:lnTo>
                    <a:lnTo>
                      <a:pt x="0" y="8"/>
                    </a:lnTo>
                    <a:lnTo>
                      <a:pt x="23"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3" name="Freeform 110">
                <a:extLst>
                  <a:ext uri="{FF2B5EF4-FFF2-40B4-BE49-F238E27FC236}">
                    <a16:creationId xmlns:a16="http://schemas.microsoft.com/office/drawing/2014/main" id="{157C915E-9EBC-5D9B-7A56-0F6260C91213}"/>
                  </a:ext>
                </a:extLst>
              </p:cNvPr>
              <p:cNvSpPr/>
              <p:nvPr/>
            </p:nvSpPr>
            <p:spPr bwMode="auto">
              <a:xfrm>
                <a:off x="1117601" y="1957388"/>
                <a:ext cx="82550" cy="176213"/>
              </a:xfrm>
              <a:custGeom>
                <a:avLst/>
                <a:gdLst>
                  <a:gd name="T0" fmla="*/ 15 w 52"/>
                  <a:gd name="T1" fmla="*/ 0 h 111"/>
                  <a:gd name="T2" fmla="*/ 52 w 52"/>
                  <a:gd name="T3" fmla="*/ 104 h 111"/>
                  <a:gd name="T4" fmla="*/ 30 w 52"/>
                  <a:gd name="T5" fmla="*/ 111 h 111"/>
                  <a:gd name="T6" fmla="*/ 0 w 52"/>
                  <a:gd name="T7" fmla="*/ 7 h 111"/>
                  <a:gd name="T8" fmla="*/ 15 w 52"/>
                  <a:gd name="T9" fmla="*/ 0 h 111"/>
                </a:gdLst>
                <a:ahLst/>
                <a:cxnLst>
                  <a:cxn ang="0">
                    <a:pos x="T0" y="T1"/>
                  </a:cxn>
                  <a:cxn ang="0">
                    <a:pos x="T2" y="T3"/>
                  </a:cxn>
                  <a:cxn ang="0">
                    <a:pos x="T4" y="T5"/>
                  </a:cxn>
                  <a:cxn ang="0">
                    <a:pos x="T6" y="T7"/>
                  </a:cxn>
                  <a:cxn ang="0">
                    <a:pos x="T8" y="T9"/>
                  </a:cxn>
                </a:cxnLst>
                <a:rect l="0" t="0" r="r" b="b"/>
                <a:pathLst>
                  <a:path w="52" h="111">
                    <a:moveTo>
                      <a:pt x="15" y="0"/>
                    </a:moveTo>
                    <a:lnTo>
                      <a:pt x="52" y="104"/>
                    </a:lnTo>
                    <a:lnTo>
                      <a:pt x="30" y="111"/>
                    </a:lnTo>
                    <a:lnTo>
                      <a:pt x="0" y="7"/>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4" name="Freeform 111">
                <a:extLst>
                  <a:ext uri="{FF2B5EF4-FFF2-40B4-BE49-F238E27FC236}">
                    <a16:creationId xmlns:a16="http://schemas.microsoft.com/office/drawing/2014/main" id="{1C7D7155-7A4D-55C8-7B64-D9AAC398F5D5}"/>
                  </a:ext>
                </a:extLst>
              </p:cNvPr>
              <p:cNvSpPr/>
              <p:nvPr/>
            </p:nvSpPr>
            <p:spPr bwMode="auto">
              <a:xfrm>
                <a:off x="1154113" y="1909763"/>
                <a:ext cx="93663" cy="200025"/>
              </a:xfrm>
              <a:custGeom>
                <a:avLst/>
                <a:gdLst>
                  <a:gd name="T0" fmla="*/ 22 w 59"/>
                  <a:gd name="T1" fmla="*/ 0 h 126"/>
                  <a:gd name="T2" fmla="*/ 59 w 59"/>
                  <a:gd name="T3" fmla="*/ 119 h 126"/>
                  <a:gd name="T4" fmla="*/ 44 w 59"/>
                  <a:gd name="T5" fmla="*/ 126 h 126"/>
                  <a:gd name="T6" fmla="*/ 0 w 59"/>
                  <a:gd name="T7" fmla="*/ 0 h 126"/>
                  <a:gd name="T8" fmla="*/ 22 w 59"/>
                  <a:gd name="T9" fmla="*/ 0 h 126"/>
                </a:gdLst>
                <a:ahLst/>
                <a:cxnLst>
                  <a:cxn ang="0">
                    <a:pos x="T0" y="T1"/>
                  </a:cxn>
                  <a:cxn ang="0">
                    <a:pos x="T2" y="T3"/>
                  </a:cxn>
                  <a:cxn ang="0">
                    <a:pos x="T4" y="T5"/>
                  </a:cxn>
                  <a:cxn ang="0">
                    <a:pos x="T6" y="T7"/>
                  </a:cxn>
                  <a:cxn ang="0">
                    <a:pos x="T8" y="T9"/>
                  </a:cxn>
                </a:cxnLst>
                <a:rect l="0" t="0" r="r" b="b"/>
                <a:pathLst>
                  <a:path w="59" h="126">
                    <a:moveTo>
                      <a:pt x="22" y="0"/>
                    </a:moveTo>
                    <a:lnTo>
                      <a:pt x="59" y="119"/>
                    </a:lnTo>
                    <a:lnTo>
                      <a:pt x="44" y="126"/>
                    </a:lnTo>
                    <a:lnTo>
                      <a:pt x="0" y="0"/>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5" name="Freeform 112">
                <a:extLst>
                  <a:ext uri="{FF2B5EF4-FFF2-40B4-BE49-F238E27FC236}">
                    <a16:creationId xmlns:a16="http://schemas.microsoft.com/office/drawing/2014/main" id="{4A988A60-06B5-752C-800F-F2068F28CB13}"/>
                  </a:ext>
                </a:extLst>
              </p:cNvPr>
              <p:cNvSpPr/>
              <p:nvPr/>
            </p:nvSpPr>
            <p:spPr bwMode="auto">
              <a:xfrm>
                <a:off x="1247776" y="1992313"/>
                <a:ext cx="58738" cy="106363"/>
              </a:xfrm>
              <a:custGeom>
                <a:avLst/>
                <a:gdLst>
                  <a:gd name="T0" fmla="*/ 15 w 37"/>
                  <a:gd name="T1" fmla="*/ 0 h 67"/>
                  <a:gd name="T2" fmla="*/ 37 w 37"/>
                  <a:gd name="T3" fmla="*/ 60 h 67"/>
                  <a:gd name="T4" fmla="*/ 15 w 37"/>
                  <a:gd name="T5" fmla="*/ 67 h 67"/>
                  <a:gd name="T6" fmla="*/ 0 w 37"/>
                  <a:gd name="T7" fmla="*/ 8 h 67"/>
                  <a:gd name="T8" fmla="*/ 15 w 37"/>
                  <a:gd name="T9" fmla="*/ 0 h 67"/>
                </a:gdLst>
                <a:ahLst/>
                <a:cxnLst>
                  <a:cxn ang="0">
                    <a:pos x="T0" y="T1"/>
                  </a:cxn>
                  <a:cxn ang="0">
                    <a:pos x="T2" y="T3"/>
                  </a:cxn>
                  <a:cxn ang="0">
                    <a:pos x="T4" y="T5"/>
                  </a:cxn>
                  <a:cxn ang="0">
                    <a:pos x="T6" y="T7"/>
                  </a:cxn>
                  <a:cxn ang="0">
                    <a:pos x="T8" y="T9"/>
                  </a:cxn>
                </a:cxnLst>
                <a:rect l="0" t="0" r="r" b="b"/>
                <a:pathLst>
                  <a:path w="37" h="67">
                    <a:moveTo>
                      <a:pt x="15" y="0"/>
                    </a:moveTo>
                    <a:lnTo>
                      <a:pt x="37" y="60"/>
                    </a:lnTo>
                    <a:lnTo>
                      <a:pt x="15" y="67"/>
                    </a:lnTo>
                    <a:lnTo>
                      <a:pt x="0" y="8"/>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6" name="Freeform 113">
                <a:extLst>
                  <a:ext uri="{FF2B5EF4-FFF2-40B4-BE49-F238E27FC236}">
                    <a16:creationId xmlns:a16="http://schemas.microsoft.com/office/drawing/2014/main" id="{D6F9E725-9994-3C0D-DA2B-D40E96EB7CE2}"/>
                  </a:ext>
                </a:extLst>
              </p:cNvPr>
              <p:cNvSpPr/>
              <p:nvPr/>
            </p:nvSpPr>
            <p:spPr bwMode="auto">
              <a:xfrm>
                <a:off x="1282701" y="1933575"/>
                <a:ext cx="69850" cy="141288"/>
              </a:xfrm>
              <a:custGeom>
                <a:avLst/>
                <a:gdLst>
                  <a:gd name="T0" fmla="*/ 15 w 44"/>
                  <a:gd name="T1" fmla="*/ 0 h 89"/>
                  <a:gd name="T2" fmla="*/ 44 w 44"/>
                  <a:gd name="T3" fmla="*/ 82 h 89"/>
                  <a:gd name="T4" fmla="*/ 30 w 44"/>
                  <a:gd name="T5" fmla="*/ 89 h 89"/>
                  <a:gd name="T6" fmla="*/ 0 w 44"/>
                  <a:gd name="T7" fmla="*/ 7 h 89"/>
                  <a:gd name="T8" fmla="*/ 15 w 44"/>
                  <a:gd name="T9" fmla="*/ 0 h 89"/>
                </a:gdLst>
                <a:ahLst/>
                <a:cxnLst>
                  <a:cxn ang="0">
                    <a:pos x="T0" y="T1"/>
                  </a:cxn>
                  <a:cxn ang="0">
                    <a:pos x="T2" y="T3"/>
                  </a:cxn>
                  <a:cxn ang="0">
                    <a:pos x="T4" y="T5"/>
                  </a:cxn>
                  <a:cxn ang="0">
                    <a:pos x="T6" y="T7"/>
                  </a:cxn>
                  <a:cxn ang="0">
                    <a:pos x="T8" y="T9"/>
                  </a:cxn>
                </a:cxnLst>
                <a:rect l="0" t="0" r="r" b="b"/>
                <a:pathLst>
                  <a:path w="44" h="89">
                    <a:moveTo>
                      <a:pt x="15" y="0"/>
                    </a:moveTo>
                    <a:lnTo>
                      <a:pt x="44" y="82"/>
                    </a:lnTo>
                    <a:lnTo>
                      <a:pt x="30" y="89"/>
                    </a:lnTo>
                    <a:lnTo>
                      <a:pt x="0" y="7"/>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7" name="Freeform 114">
                <a:extLst>
                  <a:ext uri="{FF2B5EF4-FFF2-40B4-BE49-F238E27FC236}">
                    <a16:creationId xmlns:a16="http://schemas.microsoft.com/office/drawing/2014/main" id="{BB472C92-ED38-DD3C-28AC-CEA0A760FD91}"/>
                  </a:ext>
                </a:extLst>
              </p:cNvPr>
              <p:cNvSpPr/>
              <p:nvPr/>
            </p:nvSpPr>
            <p:spPr bwMode="auto">
              <a:xfrm>
                <a:off x="1271588" y="1744663"/>
                <a:ext cx="128588" cy="319088"/>
              </a:xfrm>
              <a:custGeom>
                <a:avLst/>
                <a:gdLst>
                  <a:gd name="T0" fmla="*/ 22 w 81"/>
                  <a:gd name="T1" fmla="*/ 0 h 201"/>
                  <a:gd name="T2" fmla="*/ 81 w 81"/>
                  <a:gd name="T3" fmla="*/ 193 h 201"/>
                  <a:gd name="T4" fmla="*/ 66 w 81"/>
                  <a:gd name="T5" fmla="*/ 201 h 201"/>
                  <a:gd name="T6" fmla="*/ 0 w 81"/>
                  <a:gd name="T7" fmla="*/ 0 h 201"/>
                  <a:gd name="T8" fmla="*/ 22 w 81"/>
                  <a:gd name="T9" fmla="*/ 0 h 201"/>
                </a:gdLst>
                <a:ahLst/>
                <a:cxnLst>
                  <a:cxn ang="0">
                    <a:pos x="T0" y="T1"/>
                  </a:cxn>
                  <a:cxn ang="0">
                    <a:pos x="T2" y="T3"/>
                  </a:cxn>
                  <a:cxn ang="0">
                    <a:pos x="T4" y="T5"/>
                  </a:cxn>
                  <a:cxn ang="0">
                    <a:pos x="T6" y="T7"/>
                  </a:cxn>
                  <a:cxn ang="0">
                    <a:pos x="T8" y="T9"/>
                  </a:cxn>
                </a:cxnLst>
                <a:rect l="0" t="0" r="r" b="b"/>
                <a:pathLst>
                  <a:path w="81" h="201">
                    <a:moveTo>
                      <a:pt x="22" y="0"/>
                    </a:moveTo>
                    <a:lnTo>
                      <a:pt x="81" y="193"/>
                    </a:lnTo>
                    <a:lnTo>
                      <a:pt x="66" y="201"/>
                    </a:lnTo>
                    <a:lnTo>
                      <a:pt x="0" y="0"/>
                    </a:lnTo>
                    <a:lnTo>
                      <a:pt x="22"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8" name="Freeform 115">
                <a:extLst>
                  <a:ext uri="{FF2B5EF4-FFF2-40B4-BE49-F238E27FC236}">
                    <a16:creationId xmlns:a16="http://schemas.microsoft.com/office/drawing/2014/main" id="{55A3D99D-0AD0-F43E-1AA6-6F3BC1FF8774}"/>
                  </a:ext>
                </a:extLst>
              </p:cNvPr>
              <p:cNvSpPr/>
              <p:nvPr/>
            </p:nvSpPr>
            <p:spPr bwMode="auto">
              <a:xfrm>
                <a:off x="1317626" y="1697038"/>
                <a:ext cx="141288" cy="342900"/>
              </a:xfrm>
              <a:custGeom>
                <a:avLst/>
                <a:gdLst>
                  <a:gd name="T0" fmla="*/ 15 w 89"/>
                  <a:gd name="T1" fmla="*/ 0 h 216"/>
                  <a:gd name="T2" fmla="*/ 89 w 89"/>
                  <a:gd name="T3" fmla="*/ 208 h 216"/>
                  <a:gd name="T4" fmla="*/ 67 w 89"/>
                  <a:gd name="T5" fmla="*/ 216 h 216"/>
                  <a:gd name="T6" fmla="*/ 0 w 89"/>
                  <a:gd name="T7" fmla="*/ 8 h 216"/>
                  <a:gd name="T8" fmla="*/ 15 w 89"/>
                  <a:gd name="T9" fmla="*/ 0 h 216"/>
                </a:gdLst>
                <a:ahLst/>
                <a:cxnLst>
                  <a:cxn ang="0">
                    <a:pos x="T0" y="T1"/>
                  </a:cxn>
                  <a:cxn ang="0">
                    <a:pos x="T2" y="T3"/>
                  </a:cxn>
                  <a:cxn ang="0">
                    <a:pos x="T4" y="T5"/>
                  </a:cxn>
                  <a:cxn ang="0">
                    <a:pos x="T6" y="T7"/>
                  </a:cxn>
                  <a:cxn ang="0">
                    <a:pos x="T8" y="T9"/>
                  </a:cxn>
                </a:cxnLst>
                <a:rect l="0" t="0" r="r" b="b"/>
                <a:pathLst>
                  <a:path w="89" h="216">
                    <a:moveTo>
                      <a:pt x="15" y="0"/>
                    </a:moveTo>
                    <a:lnTo>
                      <a:pt x="89" y="208"/>
                    </a:lnTo>
                    <a:lnTo>
                      <a:pt x="67" y="216"/>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9" name="Freeform 116">
                <a:extLst>
                  <a:ext uri="{FF2B5EF4-FFF2-40B4-BE49-F238E27FC236}">
                    <a16:creationId xmlns:a16="http://schemas.microsoft.com/office/drawing/2014/main" id="{1D9D9E64-AF85-C1D1-0D85-2B291FE1001D}"/>
                  </a:ext>
                </a:extLst>
              </p:cNvPr>
              <p:cNvSpPr/>
              <p:nvPr/>
            </p:nvSpPr>
            <p:spPr bwMode="auto">
              <a:xfrm>
                <a:off x="601663" y="1933575"/>
                <a:ext cx="904875" cy="354013"/>
              </a:xfrm>
              <a:custGeom>
                <a:avLst/>
                <a:gdLst>
                  <a:gd name="T0" fmla="*/ 0 w 570"/>
                  <a:gd name="T1" fmla="*/ 0 h 223"/>
                  <a:gd name="T2" fmla="*/ 74 w 570"/>
                  <a:gd name="T3" fmla="*/ 223 h 223"/>
                  <a:gd name="T4" fmla="*/ 570 w 570"/>
                  <a:gd name="T5" fmla="*/ 52 h 223"/>
                </a:gdLst>
                <a:ahLst/>
                <a:cxnLst>
                  <a:cxn ang="0">
                    <a:pos x="T0" y="T1"/>
                  </a:cxn>
                  <a:cxn ang="0">
                    <a:pos x="T2" y="T3"/>
                  </a:cxn>
                  <a:cxn ang="0">
                    <a:pos x="T4" y="T5"/>
                  </a:cxn>
                </a:cxnLst>
                <a:rect l="0" t="0" r="r" b="b"/>
                <a:pathLst>
                  <a:path w="570" h="223">
                    <a:moveTo>
                      <a:pt x="0" y="0"/>
                    </a:moveTo>
                    <a:lnTo>
                      <a:pt x="74" y="223"/>
                    </a:lnTo>
                    <a:lnTo>
                      <a:pt x="570" y="52"/>
                    </a:lnTo>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0" name="Freeform 188">
                <a:extLst>
                  <a:ext uri="{FF2B5EF4-FFF2-40B4-BE49-F238E27FC236}">
                    <a16:creationId xmlns:a16="http://schemas.microsoft.com/office/drawing/2014/main" id="{EB57DBAE-43C0-5453-C855-C7EF65F1728B}"/>
                  </a:ext>
                </a:extLst>
              </p:cNvPr>
              <p:cNvSpPr/>
              <p:nvPr/>
            </p:nvSpPr>
            <p:spPr bwMode="auto">
              <a:xfrm>
                <a:off x="565151" y="2665413"/>
                <a:ext cx="365125" cy="542925"/>
              </a:xfrm>
              <a:custGeom>
                <a:avLst/>
                <a:gdLst>
                  <a:gd name="T0" fmla="*/ 30 w 230"/>
                  <a:gd name="T1" fmla="*/ 342 h 342"/>
                  <a:gd name="T2" fmla="*/ 0 w 230"/>
                  <a:gd name="T3" fmla="*/ 319 h 342"/>
                  <a:gd name="T4" fmla="*/ 193 w 230"/>
                  <a:gd name="T5" fmla="*/ 0 h 342"/>
                  <a:gd name="T6" fmla="*/ 230 w 230"/>
                  <a:gd name="T7" fmla="*/ 22 h 342"/>
                  <a:gd name="T8" fmla="*/ 30 w 230"/>
                  <a:gd name="T9" fmla="*/ 342 h 342"/>
                </a:gdLst>
                <a:ahLst/>
                <a:cxnLst>
                  <a:cxn ang="0">
                    <a:pos x="T0" y="T1"/>
                  </a:cxn>
                  <a:cxn ang="0">
                    <a:pos x="T2" y="T3"/>
                  </a:cxn>
                  <a:cxn ang="0">
                    <a:pos x="T4" y="T5"/>
                  </a:cxn>
                  <a:cxn ang="0">
                    <a:pos x="T6" y="T7"/>
                  </a:cxn>
                  <a:cxn ang="0">
                    <a:pos x="T8" y="T9"/>
                  </a:cxn>
                </a:cxnLst>
                <a:rect l="0" t="0" r="r" b="b"/>
                <a:pathLst>
                  <a:path w="230" h="342">
                    <a:moveTo>
                      <a:pt x="30" y="342"/>
                    </a:moveTo>
                    <a:lnTo>
                      <a:pt x="0" y="319"/>
                    </a:lnTo>
                    <a:lnTo>
                      <a:pt x="193" y="0"/>
                    </a:lnTo>
                    <a:lnTo>
                      <a:pt x="230" y="22"/>
                    </a:lnTo>
                    <a:lnTo>
                      <a:pt x="30" y="342"/>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1" name="Freeform 189">
                <a:extLst>
                  <a:ext uri="{FF2B5EF4-FFF2-40B4-BE49-F238E27FC236}">
                    <a16:creationId xmlns:a16="http://schemas.microsoft.com/office/drawing/2014/main" id="{79639043-06C0-2839-CFA5-CF3495F10D72}"/>
                  </a:ext>
                </a:extLst>
              </p:cNvPr>
              <p:cNvSpPr/>
              <p:nvPr/>
            </p:nvSpPr>
            <p:spPr bwMode="auto">
              <a:xfrm>
                <a:off x="565151" y="3136900"/>
                <a:ext cx="71438" cy="71438"/>
              </a:xfrm>
              <a:custGeom>
                <a:avLst/>
                <a:gdLst>
                  <a:gd name="T0" fmla="*/ 30 w 45"/>
                  <a:gd name="T1" fmla="*/ 45 h 45"/>
                  <a:gd name="T2" fmla="*/ 0 w 45"/>
                  <a:gd name="T3" fmla="*/ 22 h 45"/>
                  <a:gd name="T4" fmla="*/ 15 w 45"/>
                  <a:gd name="T5" fmla="*/ 0 h 45"/>
                  <a:gd name="T6" fmla="*/ 45 w 45"/>
                  <a:gd name="T7" fmla="*/ 22 h 45"/>
                  <a:gd name="T8" fmla="*/ 30 w 45"/>
                  <a:gd name="T9" fmla="*/ 45 h 45"/>
                </a:gdLst>
                <a:ahLst/>
                <a:cxnLst>
                  <a:cxn ang="0">
                    <a:pos x="T0" y="T1"/>
                  </a:cxn>
                  <a:cxn ang="0">
                    <a:pos x="T2" y="T3"/>
                  </a:cxn>
                  <a:cxn ang="0">
                    <a:pos x="T4" y="T5"/>
                  </a:cxn>
                  <a:cxn ang="0">
                    <a:pos x="T6" y="T7"/>
                  </a:cxn>
                  <a:cxn ang="0">
                    <a:pos x="T8" y="T9"/>
                  </a:cxn>
                </a:cxnLst>
                <a:rect l="0" t="0" r="r" b="b"/>
                <a:pathLst>
                  <a:path w="45" h="45">
                    <a:moveTo>
                      <a:pt x="30" y="45"/>
                    </a:moveTo>
                    <a:lnTo>
                      <a:pt x="0" y="22"/>
                    </a:lnTo>
                    <a:lnTo>
                      <a:pt x="15" y="0"/>
                    </a:lnTo>
                    <a:lnTo>
                      <a:pt x="45" y="22"/>
                    </a:lnTo>
                    <a:lnTo>
                      <a:pt x="30"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2" name="Freeform 190">
                <a:extLst>
                  <a:ext uri="{FF2B5EF4-FFF2-40B4-BE49-F238E27FC236}">
                    <a16:creationId xmlns:a16="http://schemas.microsoft.com/office/drawing/2014/main" id="{343072B5-E906-84DC-E544-1E696EAE71EF}"/>
                  </a:ext>
                </a:extLst>
              </p:cNvPr>
              <p:cNvSpPr/>
              <p:nvPr/>
            </p:nvSpPr>
            <p:spPr bwMode="auto">
              <a:xfrm>
                <a:off x="871538" y="2582863"/>
                <a:ext cx="82550" cy="117475"/>
              </a:xfrm>
              <a:custGeom>
                <a:avLst/>
                <a:gdLst>
                  <a:gd name="T0" fmla="*/ 52 w 52"/>
                  <a:gd name="T1" fmla="*/ 0 h 74"/>
                  <a:gd name="T2" fmla="*/ 0 w 52"/>
                  <a:gd name="T3" fmla="*/ 52 h 74"/>
                  <a:gd name="T4" fmla="*/ 37 w 52"/>
                  <a:gd name="T5" fmla="*/ 74 h 74"/>
                  <a:gd name="T6" fmla="*/ 52 w 52"/>
                  <a:gd name="T7" fmla="*/ 0 h 74"/>
                </a:gdLst>
                <a:ahLst/>
                <a:cxnLst>
                  <a:cxn ang="0">
                    <a:pos x="T0" y="T1"/>
                  </a:cxn>
                  <a:cxn ang="0">
                    <a:pos x="T2" y="T3"/>
                  </a:cxn>
                  <a:cxn ang="0">
                    <a:pos x="T4" y="T5"/>
                  </a:cxn>
                  <a:cxn ang="0">
                    <a:pos x="T6" y="T7"/>
                  </a:cxn>
                </a:cxnLst>
                <a:rect l="0" t="0" r="r" b="b"/>
                <a:pathLst>
                  <a:path w="52" h="74">
                    <a:moveTo>
                      <a:pt x="52" y="0"/>
                    </a:moveTo>
                    <a:lnTo>
                      <a:pt x="0" y="52"/>
                    </a:lnTo>
                    <a:lnTo>
                      <a:pt x="37" y="74"/>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sp>
        <p:nvSpPr>
          <p:cNvPr id="316" name="矩形 315">
            <a:extLst>
              <a:ext uri="{FF2B5EF4-FFF2-40B4-BE49-F238E27FC236}">
                <a16:creationId xmlns:a16="http://schemas.microsoft.com/office/drawing/2014/main" id="{AA841C30-AA2F-1EF0-94B8-5B8DDC2FDB79}"/>
              </a:ext>
            </a:extLst>
          </p:cNvPr>
          <p:cNvSpPr/>
          <p:nvPr/>
        </p:nvSpPr>
        <p:spPr>
          <a:xfrm>
            <a:off x="2970180" y="4394213"/>
            <a:ext cx="4026535" cy="523220"/>
          </a:xfrm>
          <a:prstGeom prst="rect">
            <a:avLst/>
          </a:prstGeom>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Arial"/>
              </a:rPr>
              <a:t>背景介绍</a:t>
            </a:r>
            <a:endParaRPr lang="zh-CN" altLang="en-US" sz="2800" dirty="0">
              <a:solidFill>
                <a:schemeClr val="bg1"/>
              </a:solidFill>
              <a:latin typeface="微软雅黑" panose="020B0503020204020204" pitchFamily="34" charset="-122"/>
              <a:ea typeface="微软雅黑" panose="020B0503020204020204" pitchFamily="34" charset="-122"/>
              <a:sym typeface="Arial"/>
            </a:endParaRPr>
          </a:p>
        </p:txBody>
      </p:sp>
      <p:grpSp>
        <p:nvGrpSpPr>
          <p:cNvPr id="317" name="组合 316">
            <a:extLst>
              <a:ext uri="{FF2B5EF4-FFF2-40B4-BE49-F238E27FC236}">
                <a16:creationId xmlns:a16="http://schemas.microsoft.com/office/drawing/2014/main" id="{1544140B-3679-E736-053D-2D02E2EF0DBB}"/>
              </a:ext>
            </a:extLst>
          </p:cNvPr>
          <p:cNvGrpSpPr/>
          <p:nvPr/>
        </p:nvGrpSpPr>
        <p:grpSpPr>
          <a:xfrm>
            <a:off x="2272154" y="5122420"/>
            <a:ext cx="440202" cy="440202"/>
            <a:chOff x="3297632" y="2999215"/>
            <a:chExt cx="360000" cy="360000"/>
          </a:xfrm>
        </p:grpSpPr>
        <p:sp>
          <p:nvSpPr>
            <p:cNvPr id="318" name="矩形: 圆角 317">
              <a:extLst>
                <a:ext uri="{FF2B5EF4-FFF2-40B4-BE49-F238E27FC236}">
                  <a16:creationId xmlns:a16="http://schemas.microsoft.com/office/drawing/2014/main" id="{FA754FA6-4D1C-4533-D87F-B5980182492E}"/>
                </a:ext>
              </a:extLst>
            </p:cNvPr>
            <p:cNvSpPr/>
            <p:nvPr/>
          </p:nvSpPr>
          <p:spPr>
            <a:xfrm>
              <a:off x="3297632" y="2999215"/>
              <a:ext cx="360000" cy="36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sp>
          <p:nvSpPr>
            <p:cNvPr id="319" name="加号 318">
              <a:extLst>
                <a:ext uri="{FF2B5EF4-FFF2-40B4-BE49-F238E27FC236}">
                  <a16:creationId xmlns:a16="http://schemas.microsoft.com/office/drawing/2014/main" id="{3C7CA485-CE61-3E50-7885-281D0E51D604}"/>
                </a:ext>
              </a:extLst>
            </p:cNvPr>
            <p:cNvSpPr/>
            <p:nvPr/>
          </p:nvSpPr>
          <p:spPr>
            <a:xfrm>
              <a:off x="3304476" y="3006059"/>
              <a:ext cx="346313" cy="346313"/>
            </a:xfrm>
            <a:prstGeom prst="mathPlus">
              <a:avLst>
                <a:gd name="adj1" fmla="val 12518"/>
              </a:avLst>
            </a:prstGeom>
            <a:solidFill>
              <a:srgbClr val="E67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grpSp>
      <p:sp>
        <p:nvSpPr>
          <p:cNvPr id="320" name="矩形 319">
            <a:extLst>
              <a:ext uri="{FF2B5EF4-FFF2-40B4-BE49-F238E27FC236}">
                <a16:creationId xmlns:a16="http://schemas.microsoft.com/office/drawing/2014/main" id="{DD85A274-A986-7329-AE78-3B6E343CD7FE}"/>
              </a:ext>
            </a:extLst>
          </p:cNvPr>
          <p:cNvSpPr/>
          <p:nvPr/>
        </p:nvSpPr>
        <p:spPr>
          <a:xfrm>
            <a:off x="2970180" y="5849248"/>
            <a:ext cx="4026535" cy="523220"/>
          </a:xfrm>
          <a:prstGeom prst="rect">
            <a:avLst/>
          </a:prstGeom>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产品优势</a:t>
            </a:r>
            <a:endParaRPr lang="zh-CN" altLang="en-US" sz="2800" dirty="0">
              <a:solidFill>
                <a:schemeClr val="bg1"/>
              </a:solidFill>
              <a:latin typeface="微软雅黑" panose="020B0503020204020204" pitchFamily="34" charset="-122"/>
              <a:ea typeface="微软雅黑" panose="020B0503020204020204" pitchFamily="34" charset="-122"/>
              <a:sym typeface="Arial"/>
            </a:endParaRPr>
          </a:p>
        </p:txBody>
      </p:sp>
      <p:grpSp>
        <p:nvGrpSpPr>
          <p:cNvPr id="321" name="组合 320">
            <a:extLst>
              <a:ext uri="{FF2B5EF4-FFF2-40B4-BE49-F238E27FC236}">
                <a16:creationId xmlns:a16="http://schemas.microsoft.com/office/drawing/2014/main" id="{580CD60E-CEB1-D932-8CDD-FF8F747CAFBC}"/>
              </a:ext>
            </a:extLst>
          </p:cNvPr>
          <p:cNvGrpSpPr/>
          <p:nvPr/>
        </p:nvGrpSpPr>
        <p:grpSpPr>
          <a:xfrm>
            <a:off x="2253282" y="5866053"/>
            <a:ext cx="440202" cy="440202"/>
            <a:chOff x="3297632" y="2999215"/>
            <a:chExt cx="360000" cy="360000"/>
          </a:xfrm>
        </p:grpSpPr>
        <p:sp>
          <p:nvSpPr>
            <p:cNvPr id="322" name="矩形: 圆角 321">
              <a:extLst>
                <a:ext uri="{FF2B5EF4-FFF2-40B4-BE49-F238E27FC236}">
                  <a16:creationId xmlns:a16="http://schemas.microsoft.com/office/drawing/2014/main" id="{C6B40E06-7956-3BB7-EAF4-8B859A2ED43F}"/>
                </a:ext>
              </a:extLst>
            </p:cNvPr>
            <p:cNvSpPr/>
            <p:nvPr/>
          </p:nvSpPr>
          <p:spPr>
            <a:xfrm>
              <a:off x="3297632" y="2999215"/>
              <a:ext cx="360000" cy="36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sp>
          <p:nvSpPr>
            <p:cNvPr id="323" name="加号 322">
              <a:extLst>
                <a:ext uri="{FF2B5EF4-FFF2-40B4-BE49-F238E27FC236}">
                  <a16:creationId xmlns:a16="http://schemas.microsoft.com/office/drawing/2014/main" id="{89579C48-9250-4FC6-DDED-5064F6E6C3EA}"/>
                </a:ext>
              </a:extLst>
            </p:cNvPr>
            <p:cNvSpPr/>
            <p:nvPr/>
          </p:nvSpPr>
          <p:spPr>
            <a:xfrm>
              <a:off x="3304476" y="3006059"/>
              <a:ext cx="346313" cy="346313"/>
            </a:xfrm>
            <a:prstGeom prst="mathPlus">
              <a:avLst>
                <a:gd name="adj1" fmla="val 12518"/>
              </a:avLst>
            </a:prstGeom>
            <a:solidFill>
              <a:srgbClr val="E67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grpSp>
      <p:sp>
        <p:nvSpPr>
          <p:cNvPr id="324" name="矩形 323">
            <a:extLst>
              <a:ext uri="{FF2B5EF4-FFF2-40B4-BE49-F238E27FC236}">
                <a16:creationId xmlns:a16="http://schemas.microsoft.com/office/drawing/2014/main" id="{E5CA9812-63C0-E700-80CA-F4DF887E36F4}"/>
              </a:ext>
            </a:extLst>
          </p:cNvPr>
          <p:cNvSpPr/>
          <p:nvPr/>
        </p:nvSpPr>
        <p:spPr>
          <a:xfrm>
            <a:off x="2962046" y="6614121"/>
            <a:ext cx="4026535" cy="523220"/>
          </a:xfrm>
          <a:prstGeom prst="rect">
            <a:avLst/>
          </a:prstGeom>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核心功能</a:t>
            </a:r>
            <a:endParaRPr lang="en-GB" sz="2800" dirty="0">
              <a:solidFill>
                <a:schemeClr val="bg1"/>
              </a:solidFill>
              <a:latin typeface="微软雅黑" panose="020B0503020204020204" pitchFamily="34" charset="-122"/>
              <a:ea typeface="微软雅黑" panose="020B0503020204020204" pitchFamily="34" charset="-122"/>
            </a:endParaRPr>
          </a:p>
        </p:txBody>
      </p:sp>
      <p:grpSp>
        <p:nvGrpSpPr>
          <p:cNvPr id="325" name="组合 324">
            <a:extLst>
              <a:ext uri="{FF2B5EF4-FFF2-40B4-BE49-F238E27FC236}">
                <a16:creationId xmlns:a16="http://schemas.microsoft.com/office/drawing/2014/main" id="{94741930-6116-C454-F922-7C7A9667F9B3}"/>
              </a:ext>
            </a:extLst>
          </p:cNvPr>
          <p:cNvGrpSpPr/>
          <p:nvPr/>
        </p:nvGrpSpPr>
        <p:grpSpPr>
          <a:xfrm>
            <a:off x="2253282" y="6622394"/>
            <a:ext cx="440202" cy="440202"/>
            <a:chOff x="3297632" y="2999215"/>
            <a:chExt cx="360000" cy="360000"/>
          </a:xfrm>
        </p:grpSpPr>
        <p:sp>
          <p:nvSpPr>
            <p:cNvPr id="326" name="矩形: 圆角 325">
              <a:extLst>
                <a:ext uri="{FF2B5EF4-FFF2-40B4-BE49-F238E27FC236}">
                  <a16:creationId xmlns:a16="http://schemas.microsoft.com/office/drawing/2014/main" id="{6E480815-C4F2-0A1A-B8E6-8EBB0A106564}"/>
                </a:ext>
              </a:extLst>
            </p:cNvPr>
            <p:cNvSpPr/>
            <p:nvPr/>
          </p:nvSpPr>
          <p:spPr>
            <a:xfrm>
              <a:off x="3297632" y="2999215"/>
              <a:ext cx="360000" cy="36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sp>
          <p:nvSpPr>
            <p:cNvPr id="327" name="加号 326">
              <a:extLst>
                <a:ext uri="{FF2B5EF4-FFF2-40B4-BE49-F238E27FC236}">
                  <a16:creationId xmlns:a16="http://schemas.microsoft.com/office/drawing/2014/main" id="{93600E20-BBB1-C9DF-5556-9A6EDEF24AA8}"/>
                </a:ext>
              </a:extLst>
            </p:cNvPr>
            <p:cNvSpPr/>
            <p:nvPr/>
          </p:nvSpPr>
          <p:spPr>
            <a:xfrm>
              <a:off x="3304476" y="3006059"/>
              <a:ext cx="346313" cy="346313"/>
            </a:xfrm>
            <a:prstGeom prst="mathPlus">
              <a:avLst>
                <a:gd name="adj1" fmla="val 12518"/>
              </a:avLst>
            </a:prstGeom>
            <a:solidFill>
              <a:srgbClr val="E67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grpSp>
      <p:sp>
        <p:nvSpPr>
          <p:cNvPr id="332" name="矩形 331">
            <a:extLst>
              <a:ext uri="{FF2B5EF4-FFF2-40B4-BE49-F238E27FC236}">
                <a16:creationId xmlns:a16="http://schemas.microsoft.com/office/drawing/2014/main" id="{5E6B5A01-0457-CB16-F07C-DFBDD4FD9249}"/>
              </a:ext>
            </a:extLst>
          </p:cNvPr>
          <p:cNvSpPr/>
          <p:nvPr/>
        </p:nvSpPr>
        <p:spPr>
          <a:xfrm>
            <a:off x="2981721" y="7348495"/>
            <a:ext cx="4026535" cy="523220"/>
          </a:xfrm>
          <a:prstGeom prst="rect">
            <a:avLst/>
          </a:prstGeom>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总结</a:t>
            </a:r>
            <a:endParaRPr lang="en-GB" sz="2800" dirty="0">
              <a:solidFill>
                <a:schemeClr val="bg1"/>
              </a:solidFill>
              <a:latin typeface="微软雅黑" panose="020B0503020204020204" pitchFamily="34" charset="-122"/>
              <a:ea typeface="微软雅黑" panose="020B0503020204020204" pitchFamily="34" charset="-122"/>
            </a:endParaRPr>
          </a:p>
        </p:txBody>
      </p:sp>
      <p:grpSp>
        <p:nvGrpSpPr>
          <p:cNvPr id="333" name="组合 332">
            <a:extLst>
              <a:ext uri="{FF2B5EF4-FFF2-40B4-BE49-F238E27FC236}">
                <a16:creationId xmlns:a16="http://schemas.microsoft.com/office/drawing/2014/main" id="{79F6BF50-A4FD-2803-7A68-BD750AE57CF1}"/>
              </a:ext>
            </a:extLst>
          </p:cNvPr>
          <p:cNvGrpSpPr/>
          <p:nvPr/>
        </p:nvGrpSpPr>
        <p:grpSpPr>
          <a:xfrm>
            <a:off x="2239495" y="7388027"/>
            <a:ext cx="440202" cy="440202"/>
            <a:chOff x="3297632" y="2999215"/>
            <a:chExt cx="360000" cy="360000"/>
          </a:xfrm>
        </p:grpSpPr>
        <p:sp>
          <p:nvSpPr>
            <p:cNvPr id="334" name="矩形: 圆角 333">
              <a:extLst>
                <a:ext uri="{FF2B5EF4-FFF2-40B4-BE49-F238E27FC236}">
                  <a16:creationId xmlns:a16="http://schemas.microsoft.com/office/drawing/2014/main" id="{0E7D5FBF-E057-AB64-E9DE-E995F96DC9F5}"/>
                </a:ext>
              </a:extLst>
            </p:cNvPr>
            <p:cNvSpPr/>
            <p:nvPr/>
          </p:nvSpPr>
          <p:spPr>
            <a:xfrm>
              <a:off x="3297632" y="2999215"/>
              <a:ext cx="360000" cy="36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sp>
          <p:nvSpPr>
            <p:cNvPr id="335" name="加号 334">
              <a:extLst>
                <a:ext uri="{FF2B5EF4-FFF2-40B4-BE49-F238E27FC236}">
                  <a16:creationId xmlns:a16="http://schemas.microsoft.com/office/drawing/2014/main" id="{2A75C3BB-7BE1-18F5-CAFD-AF6D132BE565}"/>
                </a:ext>
              </a:extLst>
            </p:cNvPr>
            <p:cNvSpPr/>
            <p:nvPr/>
          </p:nvSpPr>
          <p:spPr>
            <a:xfrm>
              <a:off x="3304476" y="3006059"/>
              <a:ext cx="346313" cy="346313"/>
            </a:xfrm>
            <a:prstGeom prst="mathPlus">
              <a:avLst>
                <a:gd name="adj1" fmla="val 12518"/>
              </a:avLst>
            </a:prstGeom>
            <a:solidFill>
              <a:srgbClr val="E67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grpSp>
      <p:grpSp>
        <p:nvGrpSpPr>
          <p:cNvPr id="336" name="组合 335">
            <a:extLst>
              <a:ext uri="{FF2B5EF4-FFF2-40B4-BE49-F238E27FC236}">
                <a16:creationId xmlns:a16="http://schemas.microsoft.com/office/drawing/2014/main" id="{78931020-054D-B483-A55A-A6B0DB6E7D11}"/>
              </a:ext>
            </a:extLst>
          </p:cNvPr>
          <p:cNvGrpSpPr/>
          <p:nvPr/>
        </p:nvGrpSpPr>
        <p:grpSpPr>
          <a:xfrm>
            <a:off x="2280521" y="4423130"/>
            <a:ext cx="440202" cy="440202"/>
            <a:chOff x="3297632" y="2999215"/>
            <a:chExt cx="360000" cy="360000"/>
          </a:xfrm>
        </p:grpSpPr>
        <p:sp>
          <p:nvSpPr>
            <p:cNvPr id="337" name="矩形: 圆角 336">
              <a:extLst>
                <a:ext uri="{FF2B5EF4-FFF2-40B4-BE49-F238E27FC236}">
                  <a16:creationId xmlns:a16="http://schemas.microsoft.com/office/drawing/2014/main" id="{E496003E-2789-7599-2126-5C7D4BED308F}"/>
                </a:ext>
              </a:extLst>
            </p:cNvPr>
            <p:cNvSpPr/>
            <p:nvPr/>
          </p:nvSpPr>
          <p:spPr>
            <a:xfrm>
              <a:off x="3297632" y="2999215"/>
              <a:ext cx="360000" cy="36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sp>
          <p:nvSpPr>
            <p:cNvPr id="338" name="加号 337">
              <a:extLst>
                <a:ext uri="{FF2B5EF4-FFF2-40B4-BE49-F238E27FC236}">
                  <a16:creationId xmlns:a16="http://schemas.microsoft.com/office/drawing/2014/main" id="{9CB8870D-6F1B-2ECD-CC8E-D45DA3E183BA}"/>
                </a:ext>
              </a:extLst>
            </p:cNvPr>
            <p:cNvSpPr/>
            <p:nvPr/>
          </p:nvSpPr>
          <p:spPr>
            <a:xfrm>
              <a:off x="3304476" y="3006059"/>
              <a:ext cx="346313" cy="346313"/>
            </a:xfrm>
            <a:prstGeom prst="mathPlus">
              <a:avLst>
                <a:gd name="adj1" fmla="val 12518"/>
              </a:avLst>
            </a:prstGeom>
            <a:solidFill>
              <a:srgbClr val="E67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grpSp>
      <p:sp>
        <p:nvSpPr>
          <p:cNvPr id="339" name="矩形 338">
            <a:extLst>
              <a:ext uri="{FF2B5EF4-FFF2-40B4-BE49-F238E27FC236}">
                <a16:creationId xmlns:a16="http://schemas.microsoft.com/office/drawing/2014/main" id="{720139CD-0E9F-AB62-5B91-570C33EED69D}"/>
              </a:ext>
            </a:extLst>
          </p:cNvPr>
          <p:cNvSpPr/>
          <p:nvPr/>
        </p:nvSpPr>
        <p:spPr>
          <a:xfrm>
            <a:off x="2930395" y="5106844"/>
            <a:ext cx="4026535" cy="523220"/>
          </a:xfrm>
          <a:prstGeom prst="rect">
            <a:avLst/>
          </a:prstGeom>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什么是观测云？</a:t>
            </a:r>
            <a:endParaRPr lang="zh-CN" altLang="en-US" sz="2800" dirty="0">
              <a:solidFill>
                <a:schemeClr val="bg1"/>
              </a:solidFill>
              <a:latin typeface="微软雅黑" panose="020B0503020204020204" pitchFamily="34" charset="-122"/>
              <a:ea typeface="微软雅黑" panose="020B0503020204020204" pitchFamily="34" charset="-122"/>
              <a:sym typeface="Arial"/>
            </a:endParaRPr>
          </a:p>
        </p:txBody>
      </p:sp>
    </p:spTree>
    <p:extLst>
      <p:ext uri="{BB962C8B-B14F-4D97-AF65-F5344CB8AC3E}">
        <p14:creationId xmlns:p14="http://schemas.microsoft.com/office/powerpoint/2010/main" val="43726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iterate type="lt">
                                    <p:tmPct val="10000"/>
                                  </p:iterate>
                                  <p:childTnLst>
                                    <p:set>
                                      <p:cBhvr>
                                        <p:cTn id="11" dur="1" fill="hold">
                                          <p:stCondLst>
                                            <p:cond delay="0"/>
                                          </p:stCondLst>
                                        </p:cTn>
                                        <p:tgtEl>
                                          <p:spTgt spid="253"/>
                                        </p:tgtEl>
                                        <p:attrNameLst>
                                          <p:attrName>style.visibility</p:attrName>
                                        </p:attrNameLst>
                                      </p:cBhvr>
                                      <p:to>
                                        <p:strVal val="visible"/>
                                      </p:to>
                                    </p:set>
                                    <p:animEffect transition="in" filter="fade">
                                      <p:cBhvr>
                                        <p:cTn id="12" dur="750"/>
                                        <p:tgtEl>
                                          <p:spTgt spid="253"/>
                                        </p:tgtEl>
                                      </p:cBhvr>
                                    </p:animEffect>
                                    <p:anim calcmode="lin" valueType="num">
                                      <p:cBhvr>
                                        <p:cTn id="13" dur="750" fill="hold"/>
                                        <p:tgtEl>
                                          <p:spTgt spid="253"/>
                                        </p:tgtEl>
                                        <p:attrNameLst>
                                          <p:attrName>ppt_x</p:attrName>
                                        </p:attrNameLst>
                                      </p:cBhvr>
                                      <p:tavLst>
                                        <p:tav tm="0">
                                          <p:val>
                                            <p:strVal val="#ppt_x"/>
                                          </p:val>
                                        </p:tav>
                                        <p:tav tm="100000">
                                          <p:val>
                                            <p:strVal val="#ppt_x"/>
                                          </p:val>
                                        </p:tav>
                                      </p:tavLst>
                                    </p:anim>
                                    <p:anim calcmode="lin" valueType="num">
                                      <p:cBhvr>
                                        <p:cTn id="14" dur="750" fill="hold"/>
                                        <p:tgtEl>
                                          <p:spTgt spid="25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iterate type="lt">
                                    <p:tmPct val="10000"/>
                                  </p:iterate>
                                  <p:childTnLst>
                                    <p:set>
                                      <p:cBhvr>
                                        <p:cTn id="16" dur="1" fill="hold">
                                          <p:stCondLst>
                                            <p:cond delay="0"/>
                                          </p:stCondLst>
                                        </p:cTn>
                                        <p:tgtEl>
                                          <p:spTgt spid="254"/>
                                        </p:tgtEl>
                                        <p:attrNameLst>
                                          <p:attrName>style.visibility</p:attrName>
                                        </p:attrNameLst>
                                      </p:cBhvr>
                                      <p:to>
                                        <p:strVal val="visible"/>
                                      </p:to>
                                    </p:set>
                                    <p:animEffect transition="in" filter="fade">
                                      <p:cBhvr>
                                        <p:cTn id="17" dur="750"/>
                                        <p:tgtEl>
                                          <p:spTgt spid="254"/>
                                        </p:tgtEl>
                                      </p:cBhvr>
                                    </p:animEffect>
                                    <p:anim calcmode="lin" valueType="num">
                                      <p:cBhvr>
                                        <p:cTn id="18" dur="750" fill="hold"/>
                                        <p:tgtEl>
                                          <p:spTgt spid="254"/>
                                        </p:tgtEl>
                                        <p:attrNameLst>
                                          <p:attrName>ppt_x</p:attrName>
                                        </p:attrNameLst>
                                      </p:cBhvr>
                                      <p:tavLst>
                                        <p:tav tm="0">
                                          <p:val>
                                            <p:strVal val="#ppt_x"/>
                                          </p:val>
                                        </p:tav>
                                        <p:tav tm="100000">
                                          <p:val>
                                            <p:strVal val="#ppt_x"/>
                                          </p:val>
                                        </p:tav>
                                      </p:tavLst>
                                    </p:anim>
                                    <p:anim calcmode="lin" valueType="num">
                                      <p:cBhvr>
                                        <p:cTn id="19" dur="750" fill="hold"/>
                                        <p:tgtEl>
                                          <p:spTgt spid="254"/>
                                        </p:tgtEl>
                                        <p:attrNameLst>
                                          <p:attrName>ppt_y</p:attrName>
                                        </p:attrNameLst>
                                      </p:cBhvr>
                                      <p:tavLst>
                                        <p:tav tm="0">
                                          <p:val>
                                            <p:strVal val="#ppt_y-.1"/>
                                          </p:val>
                                        </p:tav>
                                        <p:tav tm="100000">
                                          <p:val>
                                            <p:strVal val="#ppt_y"/>
                                          </p:val>
                                        </p:tav>
                                      </p:tavLst>
                                    </p:anim>
                                  </p:childTnLst>
                                </p:cTn>
                              </p:par>
                              <p:par>
                                <p:cTn id="20" presetID="53" presetClass="entr" presetSubtype="528" fill="hold" nodeType="withEffect">
                                  <p:stCondLst>
                                    <p:cond delay="0"/>
                                  </p:stCondLst>
                                  <p:childTnLst>
                                    <p:set>
                                      <p:cBhvr>
                                        <p:cTn id="21" dur="1" fill="hold">
                                          <p:stCondLst>
                                            <p:cond delay="0"/>
                                          </p:stCondLst>
                                        </p:cTn>
                                        <p:tgtEl>
                                          <p:spTgt spid="276"/>
                                        </p:tgtEl>
                                        <p:attrNameLst>
                                          <p:attrName>style.visibility</p:attrName>
                                        </p:attrNameLst>
                                      </p:cBhvr>
                                      <p:to>
                                        <p:strVal val="visible"/>
                                      </p:to>
                                    </p:set>
                                    <p:anim calcmode="lin" valueType="num">
                                      <p:cBhvr>
                                        <p:cTn id="22" dur="750" fill="hold"/>
                                        <p:tgtEl>
                                          <p:spTgt spid="276"/>
                                        </p:tgtEl>
                                        <p:attrNameLst>
                                          <p:attrName>ppt_w</p:attrName>
                                        </p:attrNameLst>
                                      </p:cBhvr>
                                      <p:tavLst>
                                        <p:tav tm="0">
                                          <p:val>
                                            <p:fltVal val="0"/>
                                          </p:val>
                                        </p:tav>
                                        <p:tav tm="100000">
                                          <p:val>
                                            <p:strVal val="#ppt_w"/>
                                          </p:val>
                                        </p:tav>
                                      </p:tavLst>
                                    </p:anim>
                                    <p:anim calcmode="lin" valueType="num">
                                      <p:cBhvr>
                                        <p:cTn id="23" dur="750" fill="hold"/>
                                        <p:tgtEl>
                                          <p:spTgt spid="276"/>
                                        </p:tgtEl>
                                        <p:attrNameLst>
                                          <p:attrName>ppt_h</p:attrName>
                                        </p:attrNameLst>
                                      </p:cBhvr>
                                      <p:tavLst>
                                        <p:tav tm="0">
                                          <p:val>
                                            <p:fltVal val="0"/>
                                          </p:val>
                                        </p:tav>
                                        <p:tav tm="100000">
                                          <p:val>
                                            <p:strVal val="#ppt_h"/>
                                          </p:val>
                                        </p:tav>
                                      </p:tavLst>
                                    </p:anim>
                                    <p:animEffect transition="in" filter="fade">
                                      <p:cBhvr>
                                        <p:cTn id="24" dur="750"/>
                                        <p:tgtEl>
                                          <p:spTgt spid="276"/>
                                        </p:tgtEl>
                                      </p:cBhvr>
                                    </p:animEffect>
                                    <p:anim calcmode="lin" valueType="num">
                                      <p:cBhvr>
                                        <p:cTn id="25" dur="750" fill="hold"/>
                                        <p:tgtEl>
                                          <p:spTgt spid="276"/>
                                        </p:tgtEl>
                                        <p:attrNameLst>
                                          <p:attrName>ppt_x</p:attrName>
                                        </p:attrNameLst>
                                      </p:cBhvr>
                                      <p:tavLst>
                                        <p:tav tm="0">
                                          <p:val>
                                            <p:fltVal val="0.5"/>
                                          </p:val>
                                        </p:tav>
                                        <p:tav tm="100000">
                                          <p:val>
                                            <p:strVal val="#ppt_x"/>
                                          </p:val>
                                        </p:tav>
                                      </p:tavLst>
                                    </p:anim>
                                    <p:anim calcmode="lin" valueType="num">
                                      <p:cBhvr>
                                        <p:cTn id="26" dur="750" fill="hold"/>
                                        <p:tgtEl>
                                          <p:spTgt spid="276"/>
                                        </p:tgtEl>
                                        <p:attrNameLst>
                                          <p:attrName>ppt_y</p:attrName>
                                        </p:attrNameLst>
                                      </p:cBhvr>
                                      <p:tavLst>
                                        <p:tav tm="0">
                                          <p:val>
                                            <p:fltVal val="0.5"/>
                                          </p:val>
                                        </p:tav>
                                        <p:tav tm="100000">
                                          <p:val>
                                            <p:strVal val="#ppt_y"/>
                                          </p:val>
                                        </p:tav>
                                      </p:tavLst>
                                    </p:anim>
                                  </p:childTnLst>
                                </p:cTn>
                              </p:par>
                            </p:childTnLst>
                          </p:cTn>
                        </p:par>
                        <p:par>
                          <p:cTn id="27" fill="hold">
                            <p:stCondLst>
                              <p:cond delay="1775"/>
                            </p:stCondLst>
                            <p:childTnLst>
                              <p:par>
                                <p:cTn id="28" presetID="49" presetClass="entr" presetSubtype="0" decel="100000" fill="hold" nodeType="afterEffect">
                                  <p:stCondLst>
                                    <p:cond delay="0"/>
                                  </p:stCondLst>
                                  <p:childTnLst>
                                    <p:set>
                                      <p:cBhvr>
                                        <p:cTn id="29" dur="1" fill="hold">
                                          <p:stCondLst>
                                            <p:cond delay="0"/>
                                          </p:stCondLst>
                                        </p:cTn>
                                        <p:tgtEl>
                                          <p:spTgt spid="256"/>
                                        </p:tgtEl>
                                        <p:attrNameLst>
                                          <p:attrName>style.visibility</p:attrName>
                                        </p:attrNameLst>
                                      </p:cBhvr>
                                      <p:to>
                                        <p:strVal val="visible"/>
                                      </p:to>
                                    </p:set>
                                    <p:anim calcmode="lin" valueType="num">
                                      <p:cBhvr>
                                        <p:cTn id="30" dur="300" fill="hold"/>
                                        <p:tgtEl>
                                          <p:spTgt spid="256"/>
                                        </p:tgtEl>
                                        <p:attrNameLst>
                                          <p:attrName>ppt_w</p:attrName>
                                        </p:attrNameLst>
                                      </p:cBhvr>
                                      <p:tavLst>
                                        <p:tav tm="0">
                                          <p:val>
                                            <p:fltVal val="0"/>
                                          </p:val>
                                        </p:tav>
                                        <p:tav tm="100000">
                                          <p:val>
                                            <p:strVal val="#ppt_w"/>
                                          </p:val>
                                        </p:tav>
                                      </p:tavLst>
                                    </p:anim>
                                    <p:anim calcmode="lin" valueType="num">
                                      <p:cBhvr>
                                        <p:cTn id="31" dur="300" fill="hold"/>
                                        <p:tgtEl>
                                          <p:spTgt spid="256"/>
                                        </p:tgtEl>
                                        <p:attrNameLst>
                                          <p:attrName>ppt_h</p:attrName>
                                        </p:attrNameLst>
                                      </p:cBhvr>
                                      <p:tavLst>
                                        <p:tav tm="0">
                                          <p:val>
                                            <p:fltVal val="0"/>
                                          </p:val>
                                        </p:tav>
                                        <p:tav tm="100000">
                                          <p:val>
                                            <p:strVal val="#ppt_h"/>
                                          </p:val>
                                        </p:tav>
                                      </p:tavLst>
                                    </p:anim>
                                    <p:anim calcmode="lin" valueType="num">
                                      <p:cBhvr>
                                        <p:cTn id="32" dur="300" fill="hold"/>
                                        <p:tgtEl>
                                          <p:spTgt spid="256"/>
                                        </p:tgtEl>
                                        <p:attrNameLst>
                                          <p:attrName>style.rotation</p:attrName>
                                        </p:attrNameLst>
                                      </p:cBhvr>
                                      <p:tavLst>
                                        <p:tav tm="0">
                                          <p:val>
                                            <p:fltVal val="360"/>
                                          </p:val>
                                        </p:tav>
                                        <p:tav tm="100000">
                                          <p:val>
                                            <p:fltVal val="0"/>
                                          </p:val>
                                        </p:tav>
                                      </p:tavLst>
                                    </p:anim>
                                    <p:animEffect transition="in" filter="fade">
                                      <p:cBhvr>
                                        <p:cTn id="33" dur="300"/>
                                        <p:tgtEl>
                                          <p:spTgt spid="256"/>
                                        </p:tgtEl>
                                      </p:cBhvr>
                                    </p:animEffect>
                                  </p:childTnLst>
                                </p:cTn>
                              </p:par>
                            </p:childTnLst>
                          </p:cTn>
                        </p:par>
                        <p:par>
                          <p:cTn id="34" fill="hold">
                            <p:stCondLst>
                              <p:cond delay="2075"/>
                            </p:stCondLst>
                            <p:childTnLst>
                              <p:par>
                                <p:cTn id="35" presetID="22" presetClass="entr" presetSubtype="8" fill="hold" grpId="0" nodeType="afterEffect">
                                  <p:stCondLst>
                                    <p:cond delay="0"/>
                                  </p:stCondLst>
                                  <p:childTnLst>
                                    <p:set>
                                      <p:cBhvr>
                                        <p:cTn id="36" dur="1" fill="hold">
                                          <p:stCondLst>
                                            <p:cond delay="0"/>
                                          </p:stCondLst>
                                        </p:cTn>
                                        <p:tgtEl>
                                          <p:spTgt spid="255"/>
                                        </p:tgtEl>
                                        <p:attrNameLst>
                                          <p:attrName>style.visibility</p:attrName>
                                        </p:attrNameLst>
                                      </p:cBhvr>
                                      <p:to>
                                        <p:strVal val="visible"/>
                                      </p:to>
                                    </p:set>
                                    <p:animEffect transition="in" filter="wipe(left)">
                                      <p:cBhvr>
                                        <p:cTn id="37" dur="300"/>
                                        <p:tgtEl>
                                          <p:spTgt spid="255"/>
                                        </p:tgtEl>
                                      </p:cBhvr>
                                    </p:animEffect>
                                  </p:childTnLst>
                                </p:cTn>
                              </p:par>
                            </p:childTnLst>
                          </p:cTn>
                        </p:par>
                        <p:par>
                          <p:cTn id="38" fill="hold">
                            <p:stCondLst>
                              <p:cond delay="2375"/>
                            </p:stCondLst>
                            <p:childTnLst>
                              <p:par>
                                <p:cTn id="39" presetID="53" presetClass="entr" presetSubtype="16" fill="hold" nodeType="afterEffect">
                                  <p:stCondLst>
                                    <p:cond delay="0"/>
                                  </p:stCondLst>
                                  <p:childTnLst>
                                    <p:set>
                                      <p:cBhvr>
                                        <p:cTn id="40" dur="1" fill="hold">
                                          <p:stCondLst>
                                            <p:cond delay="0"/>
                                          </p:stCondLst>
                                        </p:cTn>
                                        <p:tgtEl>
                                          <p:spTgt spid="317"/>
                                        </p:tgtEl>
                                        <p:attrNameLst>
                                          <p:attrName>style.visibility</p:attrName>
                                        </p:attrNameLst>
                                      </p:cBhvr>
                                      <p:to>
                                        <p:strVal val="visible"/>
                                      </p:to>
                                    </p:set>
                                    <p:anim calcmode="lin" valueType="num">
                                      <p:cBhvr>
                                        <p:cTn id="41" dur="300" fill="hold"/>
                                        <p:tgtEl>
                                          <p:spTgt spid="317"/>
                                        </p:tgtEl>
                                        <p:attrNameLst>
                                          <p:attrName>ppt_w</p:attrName>
                                        </p:attrNameLst>
                                      </p:cBhvr>
                                      <p:tavLst>
                                        <p:tav tm="0">
                                          <p:val>
                                            <p:fltVal val="0"/>
                                          </p:val>
                                        </p:tav>
                                        <p:tav tm="100000">
                                          <p:val>
                                            <p:strVal val="#ppt_w"/>
                                          </p:val>
                                        </p:tav>
                                      </p:tavLst>
                                    </p:anim>
                                    <p:anim calcmode="lin" valueType="num">
                                      <p:cBhvr>
                                        <p:cTn id="42" dur="300" fill="hold"/>
                                        <p:tgtEl>
                                          <p:spTgt spid="317"/>
                                        </p:tgtEl>
                                        <p:attrNameLst>
                                          <p:attrName>ppt_h</p:attrName>
                                        </p:attrNameLst>
                                      </p:cBhvr>
                                      <p:tavLst>
                                        <p:tav tm="0">
                                          <p:val>
                                            <p:fltVal val="0"/>
                                          </p:val>
                                        </p:tav>
                                        <p:tav tm="100000">
                                          <p:val>
                                            <p:strVal val="#ppt_h"/>
                                          </p:val>
                                        </p:tav>
                                      </p:tavLst>
                                    </p:anim>
                                    <p:animEffect transition="in" filter="fade">
                                      <p:cBhvr>
                                        <p:cTn id="43" dur="300"/>
                                        <p:tgtEl>
                                          <p:spTgt spid="317"/>
                                        </p:tgtEl>
                                      </p:cBhvr>
                                    </p:animEffect>
                                  </p:childTnLst>
                                </p:cTn>
                              </p:par>
                            </p:childTnLst>
                          </p:cTn>
                        </p:par>
                        <p:par>
                          <p:cTn id="44" fill="hold">
                            <p:stCondLst>
                              <p:cond delay="2675"/>
                            </p:stCondLst>
                            <p:childTnLst>
                              <p:par>
                                <p:cTn id="45" presetID="2" presetClass="entr" presetSubtype="4" fill="hold" grpId="0" nodeType="afterEffect">
                                  <p:stCondLst>
                                    <p:cond delay="0"/>
                                  </p:stCondLst>
                                  <p:childTnLst>
                                    <p:set>
                                      <p:cBhvr>
                                        <p:cTn id="46" dur="1" fill="hold">
                                          <p:stCondLst>
                                            <p:cond delay="0"/>
                                          </p:stCondLst>
                                        </p:cTn>
                                        <p:tgtEl>
                                          <p:spTgt spid="316"/>
                                        </p:tgtEl>
                                        <p:attrNameLst>
                                          <p:attrName>style.visibility</p:attrName>
                                        </p:attrNameLst>
                                      </p:cBhvr>
                                      <p:to>
                                        <p:strVal val="visible"/>
                                      </p:to>
                                    </p:set>
                                    <p:anim calcmode="lin" valueType="num">
                                      <p:cBhvr additive="base">
                                        <p:cTn id="47" dur="300" fill="hold"/>
                                        <p:tgtEl>
                                          <p:spTgt spid="316"/>
                                        </p:tgtEl>
                                        <p:attrNameLst>
                                          <p:attrName>ppt_x</p:attrName>
                                        </p:attrNameLst>
                                      </p:cBhvr>
                                      <p:tavLst>
                                        <p:tav tm="0">
                                          <p:val>
                                            <p:strVal val="#ppt_x"/>
                                          </p:val>
                                        </p:tav>
                                        <p:tav tm="100000">
                                          <p:val>
                                            <p:strVal val="#ppt_x"/>
                                          </p:val>
                                        </p:tav>
                                      </p:tavLst>
                                    </p:anim>
                                    <p:anim calcmode="lin" valueType="num">
                                      <p:cBhvr additive="base">
                                        <p:cTn id="48" dur="300" fill="hold"/>
                                        <p:tgtEl>
                                          <p:spTgt spid="316"/>
                                        </p:tgtEl>
                                        <p:attrNameLst>
                                          <p:attrName>ppt_y</p:attrName>
                                        </p:attrNameLst>
                                      </p:cBhvr>
                                      <p:tavLst>
                                        <p:tav tm="0">
                                          <p:val>
                                            <p:strVal val="1+#ppt_h/2"/>
                                          </p:val>
                                        </p:tav>
                                        <p:tav tm="100000">
                                          <p:val>
                                            <p:strVal val="#ppt_y"/>
                                          </p:val>
                                        </p:tav>
                                      </p:tavLst>
                                    </p:anim>
                                  </p:childTnLst>
                                </p:cTn>
                              </p:par>
                            </p:childTnLst>
                          </p:cTn>
                        </p:par>
                        <p:par>
                          <p:cTn id="49" fill="hold">
                            <p:stCondLst>
                              <p:cond delay="2975"/>
                            </p:stCondLst>
                            <p:childTnLst>
                              <p:par>
                                <p:cTn id="50" presetID="53" presetClass="entr" presetSubtype="16" fill="hold" nodeType="afterEffect">
                                  <p:stCondLst>
                                    <p:cond delay="0"/>
                                  </p:stCondLst>
                                  <p:childTnLst>
                                    <p:set>
                                      <p:cBhvr>
                                        <p:cTn id="51" dur="1" fill="hold">
                                          <p:stCondLst>
                                            <p:cond delay="0"/>
                                          </p:stCondLst>
                                        </p:cTn>
                                        <p:tgtEl>
                                          <p:spTgt spid="321"/>
                                        </p:tgtEl>
                                        <p:attrNameLst>
                                          <p:attrName>style.visibility</p:attrName>
                                        </p:attrNameLst>
                                      </p:cBhvr>
                                      <p:to>
                                        <p:strVal val="visible"/>
                                      </p:to>
                                    </p:set>
                                    <p:anim calcmode="lin" valueType="num">
                                      <p:cBhvr>
                                        <p:cTn id="52" dur="300" fill="hold"/>
                                        <p:tgtEl>
                                          <p:spTgt spid="321"/>
                                        </p:tgtEl>
                                        <p:attrNameLst>
                                          <p:attrName>ppt_w</p:attrName>
                                        </p:attrNameLst>
                                      </p:cBhvr>
                                      <p:tavLst>
                                        <p:tav tm="0">
                                          <p:val>
                                            <p:fltVal val="0"/>
                                          </p:val>
                                        </p:tav>
                                        <p:tav tm="100000">
                                          <p:val>
                                            <p:strVal val="#ppt_w"/>
                                          </p:val>
                                        </p:tav>
                                      </p:tavLst>
                                    </p:anim>
                                    <p:anim calcmode="lin" valueType="num">
                                      <p:cBhvr>
                                        <p:cTn id="53" dur="300" fill="hold"/>
                                        <p:tgtEl>
                                          <p:spTgt spid="321"/>
                                        </p:tgtEl>
                                        <p:attrNameLst>
                                          <p:attrName>ppt_h</p:attrName>
                                        </p:attrNameLst>
                                      </p:cBhvr>
                                      <p:tavLst>
                                        <p:tav tm="0">
                                          <p:val>
                                            <p:fltVal val="0"/>
                                          </p:val>
                                        </p:tav>
                                        <p:tav tm="100000">
                                          <p:val>
                                            <p:strVal val="#ppt_h"/>
                                          </p:val>
                                        </p:tav>
                                      </p:tavLst>
                                    </p:anim>
                                    <p:animEffect transition="in" filter="fade">
                                      <p:cBhvr>
                                        <p:cTn id="54" dur="300"/>
                                        <p:tgtEl>
                                          <p:spTgt spid="321"/>
                                        </p:tgtEl>
                                      </p:cBhvr>
                                    </p:animEffect>
                                  </p:childTnLst>
                                </p:cTn>
                              </p:par>
                            </p:childTnLst>
                          </p:cTn>
                        </p:par>
                        <p:par>
                          <p:cTn id="55" fill="hold">
                            <p:stCondLst>
                              <p:cond delay="3275"/>
                            </p:stCondLst>
                            <p:childTnLst>
                              <p:par>
                                <p:cTn id="56" presetID="2" presetClass="entr" presetSubtype="4" fill="hold" grpId="0" nodeType="afterEffect">
                                  <p:stCondLst>
                                    <p:cond delay="0"/>
                                  </p:stCondLst>
                                  <p:childTnLst>
                                    <p:set>
                                      <p:cBhvr>
                                        <p:cTn id="57" dur="1" fill="hold">
                                          <p:stCondLst>
                                            <p:cond delay="0"/>
                                          </p:stCondLst>
                                        </p:cTn>
                                        <p:tgtEl>
                                          <p:spTgt spid="320"/>
                                        </p:tgtEl>
                                        <p:attrNameLst>
                                          <p:attrName>style.visibility</p:attrName>
                                        </p:attrNameLst>
                                      </p:cBhvr>
                                      <p:to>
                                        <p:strVal val="visible"/>
                                      </p:to>
                                    </p:set>
                                    <p:anim calcmode="lin" valueType="num">
                                      <p:cBhvr additive="base">
                                        <p:cTn id="58" dur="300" fill="hold"/>
                                        <p:tgtEl>
                                          <p:spTgt spid="320"/>
                                        </p:tgtEl>
                                        <p:attrNameLst>
                                          <p:attrName>ppt_x</p:attrName>
                                        </p:attrNameLst>
                                      </p:cBhvr>
                                      <p:tavLst>
                                        <p:tav tm="0">
                                          <p:val>
                                            <p:strVal val="#ppt_x"/>
                                          </p:val>
                                        </p:tav>
                                        <p:tav tm="100000">
                                          <p:val>
                                            <p:strVal val="#ppt_x"/>
                                          </p:val>
                                        </p:tav>
                                      </p:tavLst>
                                    </p:anim>
                                    <p:anim calcmode="lin" valueType="num">
                                      <p:cBhvr additive="base">
                                        <p:cTn id="59" dur="300" fill="hold"/>
                                        <p:tgtEl>
                                          <p:spTgt spid="320"/>
                                        </p:tgtEl>
                                        <p:attrNameLst>
                                          <p:attrName>ppt_y</p:attrName>
                                        </p:attrNameLst>
                                      </p:cBhvr>
                                      <p:tavLst>
                                        <p:tav tm="0">
                                          <p:val>
                                            <p:strVal val="1+#ppt_h/2"/>
                                          </p:val>
                                        </p:tav>
                                        <p:tav tm="100000">
                                          <p:val>
                                            <p:strVal val="#ppt_y"/>
                                          </p:val>
                                        </p:tav>
                                      </p:tavLst>
                                    </p:anim>
                                  </p:childTnLst>
                                </p:cTn>
                              </p:par>
                            </p:childTnLst>
                          </p:cTn>
                        </p:par>
                        <p:par>
                          <p:cTn id="60" fill="hold">
                            <p:stCondLst>
                              <p:cond delay="3575"/>
                            </p:stCondLst>
                            <p:childTnLst>
                              <p:par>
                                <p:cTn id="61" presetID="53" presetClass="entr" presetSubtype="16" fill="hold" nodeType="afterEffect">
                                  <p:stCondLst>
                                    <p:cond delay="0"/>
                                  </p:stCondLst>
                                  <p:childTnLst>
                                    <p:set>
                                      <p:cBhvr>
                                        <p:cTn id="62" dur="1" fill="hold">
                                          <p:stCondLst>
                                            <p:cond delay="0"/>
                                          </p:stCondLst>
                                        </p:cTn>
                                        <p:tgtEl>
                                          <p:spTgt spid="325"/>
                                        </p:tgtEl>
                                        <p:attrNameLst>
                                          <p:attrName>style.visibility</p:attrName>
                                        </p:attrNameLst>
                                      </p:cBhvr>
                                      <p:to>
                                        <p:strVal val="visible"/>
                                      </p:to>
                                    </p:set>
                                    <p:anim calcmode="lin" valueType="num">
                                      <p:cBhvr>
                                        <p:cTn id="63" dur="300" fill="hold"/>
                                        <p:tgtEl>
                                          <p:spTgt spid="325"/>
                                        </p:tgtEl>
                                        <p:attrNameLst>
                                          <p:attrName>ppt_w</p:attrName>
                                        </p:attrNameLst>
                                      </p:cBhvr>
                                      <p:tavLst>
                                        <p:tav tm="0">
                                          <p:val>
                                            <p:fltVal val="0"/>
                                          </p:val>
                                        </p:tav>
                                        <p:tav tm="100000">
                                          <p:val>
                                            <p:strVal val="#ppt_w"/>
                                          </p:val>
                                        </p:tav>
                                      </p:tavLst>
                                    </p:anim>
                                    <p:anim calcmode="lin" valueType="num">
                                      <p:cBhvr>
                                        <p:cTn id="64" dur="300" fill="hold"/>
                                        <p:tgtEl>
                                          <p:spTgt spid="325"/>
                                        </p:tgtEl>
                                        <p:attrNameLst>
                                          <p:attrName>ppt_h</p:attrName>
                                        </p:attrNameLst>
                                      </p:cBhvr>
                                      <p:tavLst>
                                        <p:tav tm="0">
                                          <p:val>
                                            <p:fltVal val="0"/>
                                          </p:val>
                                        </p:tav>
                                        <p:tav tm="100000">
                                          <p:val>
                                            <p:strVal val="#ppt_h"/>
                                          </p:val>
                                        </p:tav>
                                      </p:tavLst>
                                    </p:anim>
                                    <p:animEffect transition="in" filter="fade">
                                      <p:cBhvr>
                                        <p:cTn id="65" dur="300"/>
                                        <p:tgtEl>
                                          <p:spTgt spid="325"/>
                                        </p:tgtEl>
                                      </p:cBhvr>
                                    </p:animEffect>
                                  </p:childTnLst>
                                </p:cTn>
                              </p:par>
                            </p:childTnLst>
                          </p:cTn>
                        </p:par>
                        <p:par>
                          <p:cTn id="66" fill="hold">
                            <p:stCondLst>
                              <p:cond delay="3875"/>
                            </p:stCondLst>
                            <p:childTnLst>
                              <p:par>
                                <p:cTn id="67" presetID="2" presetClass="entr" presetSubtype="4" fill="hold" grpId="0" nodeType="afterEffect">
                                  <p:stCondLst>
                                    <p:cond delay="0"/>
                                  </p:stCondLst>
                                  <p:childTnLst>
                                    <p:set>
                                      <p:cBhvr>
                                        <p:cTn id="68" dur="1" fill="hold">
                                          <p:stCondLst>
                                            <p:cond delay="0"/>
                                          </p:stCondLst>
                                        </p:cTn>
                                        <p:tgtEl>
                                          <p:spTgt spid="324"/>
                                        </p:tgtEl>
                                        <p:attrNameLst>
                                          <p:attrName>style.visibility</p:attrName>
                                        </p:attrNameLst>
                                      </p:cBhvr>
                                      <p:to>
                                        <p:strVal val="visible"/>
                                      </p:to>
                                    </p:set>
                                    <p:anim calcmode="lin" valueType="num">
                                      <p:cBhvr additive="base">
                                        <p:cTn id="69" dur="300" fill="hold"/>
                                        <p:tgtEl>
                                          <p:spTgt spid="324"/>
                                        </p:tgtEl>
                                        <p:attrNameLst>
                                          <p:attrName>ppt_x</p:attrName>
                                        </p:attrNameLst>
                                      </p:cBhvr>
                                      <p:tavLst>
                                        <p:tav tm="0">
                                          <p:val>
                                            <p:strVal val="#ppt_x"/>
                                          </p:val>
                                        </p:tav>
                                        <p:tav tm="100000">
                                          <p:val>
                                            <p:strVal val="#ppt_x"/>
                                          </p:val>
                                        </p:tav>
                                      </p:tavLst>
                                    </p:anim>
                                    <p:anim calcmode="lin" valueType="num">
                                      <p:cBhvr additive="base">
                                        <p:cTn id="70" dur="300" fill="hold"/>
                                        <p:tgtEl>
                                          <p:spTgt spid="324"/>
                                        </p:tgtEl>
                                        <p:attrNameLst>
                                          <p:attrName>ppt_y</p:attrName>
                                        </p:attrNameLst>
                                      </p:cBhvr>
                                      <p:tavLst>
                                        <p:tav tm="0">
                                          <p:val>
                                            <p:strVal val="1+#ppt_h/2"/>
                                          </p:val>
                                        </p:tav>
                                        <p:tav tm="100000">
                                          <p:val>
                                            <p:strVal val="#ppt_y"/>
                                          </p:val>
                                        </p:tav>
                                      </p:tavLst>
                                    </p:anim>
                                  </p:childTnLst>
                                </p:cTn>
                              </p:par>
                            </p:childTnLst>
                          </p:cTn>
                        </p:par>
                        <p:par>
                          <p:cTn id="71" fill="hold">
                            <p:stCondLst>
                              <p:cond delay="4175"/>
                            </p:stCondLst>
                            <p:childTnLst>
                              <p:par>
                                <p:cTn id="72" presetID="53" presetClass="entr" presetSubtype="16" fill="hold" nodeType="afterEffect">
                                  <p:stCondLst>
                                    <p:cond delay="0"/>
                                  </p:stCondLst>
                                  <p:childTnLst>
                                    <p:set>
                                      <p:cBhvr>
                                        <p:cTn id="73" dur="1" fill="hold">
                                          <p:stCondLst>
                                            <p:cond delay="0"/>
                                          </p:stCondLst>
                                        </p:cTn>
                                        <p:tgtEl>
                                          <p:spTgt spid="333"/>
                                        </p:tgtEl>
                                        <p:attrNameLst>
                                          <p:attrName>style.visibility</p:attrName>
                                        </p:attrNameLst>
                                      </p:cBhvr>
                                      <p:to>
                                        <p:strVal val="visible"/>
                                      </p:to>
                                    </p:set>
                                    <p:anim calcmode="lin" valueType="num">
                                      <p:cBhvr>
                                        <p:cTn id="74" dur="300" fill="hold"/>
                                        <p:tgtEl>
                                          <p:spTgt spid="333"/>
                                        </p:tgtEl>
                                        <p:attrNameLst>
                                          <p:attrName>ppt_w</p:attrName>
                                        </p:attrNameLst>
                                      </p:cBhvr>
                                      <p:tavLst>
                                        <p:tav tm="0">
                                          <p:val>
                                            <p:fltVal val="0"/>
                                          </p:val>
                                        </p:tav>
                                        <p:tav tm="100000">
                                          <p:val>
                                            <p:strVal val="#ppt_w"/>
                                          </p:val>
                                        </p:tav>
                                      </p:tavLst>
                                    </p:anim>
                                    <p:anim calcmode="lin" valueType="num">
                                      <p:cBhvr>
                                        <p:cTn id="75" dur="300" fill="hold"/>
                                        <p:tgtEl>
                                          <p:spTgt spid="333"/>
                                        </p:tgtEl>
                                        <p:attrNameLst>
                                          <p:attrName>ppt_h</p:attrName>
                                        </p:attrNameLst>
                                      </p:cBhvr>
                                      <p:tavLst>
                                        <p:tav tm="0">
                                          <p:val>
                                            <p:fltVal val="0"/>
                                          </p:val>
                                        </p:tav>
                                        <p:tav tm="100000">
                                          <p:val>
                                            <p:strVal val="#ppt_h"/>
                                          </p:val>
                                        </p:tav>
                                      </p:tavLst>
                                    </p:anim>
                                    <p:animEffect transition="in" filter="fade">
                                      <p:cBhvr>
                                        <p:cTn id="76" dur="300"/>
                                        <p:tgtEl>
                                          <p:spTgt spid="333"/>
                                        </p:tgtEl>
                                      </p:cBhvr>
                                    </p:animEffect>
                                  </p:childTnLst>
                                </p:cTn>
                              </p:par>
                            </p:childTnLst>
                          </p:cTn>
                        </p:par>
                        <p:par>
                          <p:cTn id="77" fill="hold">
                            <p:stCondLst>
                              <p:cond delay="4475"/>
                            </p:stCondLst>
                            <p:childTnLst>
                              <p:par>
                                <p:cTn id="78" presetID="2" presetClass="entr" presetSubtype="4" fill="hold" grpId="0" nodeType="afterEffect">
                                  <p:stCondLst>
                                    <p:cond delay="0"/>
                                  </p:stCondLst>
                                  <p:childTnLst>
                                    <p:set>
                                      <p:cBhvr>
                                        <p:cTn id="79" dur="1" fill="hold">
                                          <p:stCondLst>
                                            <p:cond delay="0"/>
                                          </p:stCondLst>
                                        </p:cTn>
                                        <p:tgtEl>
                                          <p:spTgt spid="332"/>
                                        </p:tgtEl>
                                        <p:attrNameLst>
                                          <p:attrName>style.visibility</p:attrName>
                                        </p:attrNameLst>
                                      </p:cBhvr>
                                      <p:to>
                                        <p:strVal val="visible"/>
                                      </p:to>
                                    </p:set>
                                    <p:anim calcmode="lin" valueType="num">
                                      <p:cBhvr additive="base">
                                        <p:cTn id="80" dur="300" fill="hold"/>
                                        <p:tgtEl>
                                          <p:spTgt spid="332"/>
                                        </p:tgtEl>
                                        <p:attrNameLst>
                                          <p:attrName>ppt_x</p:attrName>
                                        </p:attrNameLst>
                                      </p:cBhvr>
                                      <p:tavLst>
                                        <p:tav tm="0">
                                          <p:val>
                                            <p:strVal val="#ppt_x"/>
                                          </p:val>
                                        </p:tav>
                                        <p:tav tm="100000">
                                          <p:val>
                                            <p:strVal val="#ppt_x"/>
                                          </p:val>
                                        </p:tav>
                                      </p:tavLst>
                                    </p:anim>
                                    <p:anim calcmode="lin" valueType="num">
                                      <p:cBhvr additive="base">
                                        <p:cTn id="81" dur="300" fill="hold"/>
                                        <p:tgtEl>
                                          <p:spTgt spid="332"/>
                                        </p:tgtEl>
                                        <p:attrNameLst>
                                          <p:attrName>ppt_y</p:attrName>
                                        </p:attrNameLst>
                                      </p:cBhvr>
                                      <p:tavLst>
                                        <p:tav tm="0">
                                          <p:val>
                                            <p:strVal val="1+#ppt_h/2"/>
                                          </p:val>
                                        </p:tav>
                                        <p:tav tm="100000">
                                          <p:val>
                                            <p:strVal val="#ppt_y"/>
                                          </p:val>
                                        </p:tav>
                                      </p:tavLst>
                                    </p:anim>
                                  </p:childTnLst>
                                </p:cTn>
                              </p:par>
                            </p:childTnLst>
                          </p:cTn>
                        </p:par>
                        <p:par>
                          <p:cTn id="82" fill="hold">
                            <p:stCondLst>
                              <p:cond delay="4775"/>
                            </p:stCondLst>
                            <p:childTnLst>
                              <p:par>
                                <p:cTn id="83" presetID="53" presetClass="entr" presetSubtype="16" fill="hold" nodeType="afterEffect">
                                  <p:stCondLst>
                                    <p:cond delay="0"/>
                                  </p:stCondLst>
                                  <p:childTnLst>
                                    <p:set>
                                      <p:cBhvr>
                                        <p:cTn id="84" dur="1" fill="hold">
                                          <p:stCondLst>
                                            <p:cond delay="0"/>
                                          </p:stCondLst>
                                        </p:cTn>
                                        <p:tgtEl>
                                          <p:spTgt spid="336"/>
                                        </p:tgtEl>
                                        <p:attrNameLst>
                                          <p:attrName>style.visibility</p:attrName>
                                        </p:attrNameLst>
                                      </p:cBhvr>
                                      <p:to>
                                        <p:strVal val="visible"/>
                                      </p:to>
                                    </p:set>
                                    <p:anim calcmode="lin" valueType="num">
                                      <p:cBhvr>
                                        <p:cTn id="85" dur="300" fill="hold"/>
                                        <p:tgtEl>
                                          <p:spTgt spid="336"/>
                                        </p:tgtEl>
                                        <p:attrNameLst>
                                          <p:attrName>ppt_w</p:attrName>
                                        </p:attrNameLst>
                                      </p:cBhvr>
                                      <p:tavLst>
                                        <p:tav tm="0">
                                          <p:val>
                                            <p:fltVal val="0"/>
                                          </p:val>
                                        </p:tav>
                                        <p:tav tm="100000">
                                          <p:val>
                                            <p:strVal val="#ppt_w"/>
                                          </p:val>
                                        </p:tav>
                                      </p:tavLst>
                                    </p:anim>
                                    <p:anim calcmode="lin" valueType="num">
                                      <p:cBhvr>
                                        <p:cTn id="86" dur="300" fill="hold"/>
                                        <p:tgtEl>
                                          <p:spTgt spid="336"/>
                                        </p:tgtEl>
                                        <p:attrNameLst>
                                          <p:attrName>ppt_h</p:attrName>
                                        </p:attrNameLst>
                                      </p:cBhvr>
                                      <p:tavLst>
                                        <p:tav tm="0">
                                          <p:val>
                                            <p:fltVal val="0"/>
                                          </p:val>
                                        </p:tav>
                                        <p:tav tm="100000">
                                          <p:val>
                                            <p:strVal val="#ppt_h"/>
                                          </p:val>
                                        </p:tav>
                                      </p:tavLst>
                                    </p:anim>
                                    <p:animEffect transition="in" filter="fade">
                                      <p:cBhvr>
                                        <p:cTn id="87" dur="300"/>
                                        <p:tgtEl>
                                          <p:spTgt spid="336"/>
                                        </p:tgtEl>
                                      </p:cBhvr>
                                    </p:animEffect>
                                  </p:childTnLst>
                                </p:cTn>
                              </p:par>
                            </p:childTnLst>
                          </p:cTn>
                        </p:par>
                        <p:par>
                          <p:cTn id="88" fill="hold">
                            <p:stCondLst>
                              <p:cond delay="5075"/>
                            </p:stCondLst>
                            <p:childTnLst>
                              <p:par>
                                <p:cTn id="89" presetID="2" presetClass="entr" presetSubtype="4" fill="hold" grpId="0" nodeType="afterEffect">
                                  <p:stCondLst>
                                    <p:cond delay="0"/>
                                  </p:stCondLst>
                                  <p:childTnLst>
                                    <p:set>
                                      <p:cBhvr>
                                        <p:cTn id="90" dur="1" fill="hold">
                                          <p:stCondLst>
                                            <p:cond delay="0"/>
                                          </p:stCondLst>
                                        </p:cTn>
                                        <p:tgtEl>
                                          <p:spTgt spid="339"/>
                                        </p:tgtEl>
                                        <p:attrNameLst>
                                          <p:attrName>style.visibility</p:attrName>
                                        </p:attrNameLst>
                                      </p:cBhvr>
                                      <p:to>
                                        <p:strVal val="visible"/>
                                      </p:to>
                                    </p:set>
                                    <p:anim calcmode="lin" valueType="num">
                                      <p:cBhvr additive="base">
                                        <p:cTn id="91" dur="300" fill="hold"/>
                                        <p:tgtEl>
                                          <p:spTgt spid="339"/>
                                        </p:tgtEl>
                                        <p:attrNameLst>
                                          <p:attrName>ppt_x</p:attrName>
                                        </p:attrNameLst>
                                      </p:cBhvr>
                                      <p:tavLst>
                                        <p:tav tm="0">
                                          <p:val>
                                            <p:strVal val="#ppt_x"/>
                                          </p:val>
                                        </p:tav>
                                        <p:tav tm="100000">
                                          <p:val>
                                            <p:strVal val="#ppt_x"/>
                                          </p:val>
                                        </p:tav>
                                      </p:tavLst>
                                    </p:anim>
                                    <p:anim calcmode="lin" valueType="num">
                                      <p:cBhvr additive="base">
                                        <p:cTn id="92" dur="300" fill="hold"/>
                                        <p:tgtEl>
                                          <p:spTgt spid="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P spid="254" grpId="0"/>
      <p:bldP spid="255" grpId="0" bldLvl="0" animBg="1"/>
      <p:bldP spid="316" grpId="0"/>
      <p:bldP spid="320" grpId="0"/>
      <p:bldP spid="324" grpId="0"/>
      <p:bldP spid="332" grpId="0"/>
      <p:bldP spid="33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2" name="矩形 1">
            <a:extLst>
              <a:ext uri="{FF2B5EF4-FFF2-40B4-BE49-F238E27FC236}">
                <a16:creationId xmlns:a16="http://schemas.microsoft.com/office/drawing/2014/main" id="{A6252004-E120-0A7D-C328-AC98FC899DAA}"/>
              </a:ext>
            </a:extLst>
          </p:cNvPr>
          <p:cNvSpPr/>
          <p:nvPr/>
        </p:nvSpPr>
        <p:spPr>
          <a:xfrm>
            <a:off x="1058874" y="1682243"/>
            <a:ext cx="2349189" cy="369332"/>
          </a:xfrm>
          <a:prstGeom prst="rect">
            <a:avLst/>
          </a:prstGeom>
        </p:spPr>
        <p:txBody>
          <a:bodyPr wrap="square">
            <a:spAutoFit/>
          </a:bodyPr>
          <a:lstStyle/>
          <a:p>
            <a:pPr>
              <a:lnSpc>
                <a:spcPct val="100000"/>
              </a:lnSpc>
            </a:pPr>
            <a:r>
              <a:rPr lang="zh-CN" altLang="en-US" b="1" dirty="0">
                <a:solidFill>
                  <a:schemeClr val="bg1"/>
                </a:solidFill>
                <a:latin typeface="Arial"/>
                <a:ea typeface="微软雅黑"/>
                <a:sym typeface="Arial"/>
              </a:rPr>
              <a:t>背景介绍</a:t>
            </a:r>
          </a:p>
        </p:txBody>
      </p:sp>
      <p:sp>
        <p:nvSpPr>
          <p:cNvPr id="3" name="矩形: 圆角 2">
            <a:extLst>
              <a:ext uri="{FF2B5EF4-FFF2-40B4-BE49-F238E27FC236}">
                <a16:creationId xmlns:a16="http://schemas.microsoft.com/office/drawing/2014/main" id="{F8E6BD80-7954-91AA-1059-E165A4508093}"/>
              </a:ext>
            </a:extLst>
          </p:cNvPr>
          <p:cNvSpPr/>
          <p:nvPr/>
        </p:nvSpPr>
        <p:spPr>
          <a:xfrm>
            <a:off x="666518" y="1712723"/>
            <a:ext cx="302504" cy="30647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zh-CN" altLang="en-US" sz="3200">
              <a:latin typeface="Arial"/>
              <a:ea typeface="微软雅黑"/>
              <a:sym typeface="Arial"/>
            </a:endParaRPr>
          </a:p>
        </p:txBody>
      </p:sp>
      <p:sp>
        <p:nvSpPr>
          <p:cNvPr id="10" name="矩形 9">
            <a:extLst>
              <a:ext uri="{FF2B5EF4-FFF2-40B4-BE49-F238E27FC236}">
                <a16:creationId xmlns:a16="http://schemas.microsoft.com/office/drawing/2014/main" id="{A50B0346-AE54-447B-11D9-03A65DFA021A}"/>
              </a:ext>
            </a:extLst>
          </p:cNvPr>
          <p:cNvSpPr/>
          <p:nvPr/>
        </p:nvSpPr>
        <p:spPr>
          <a:xfrm>
            <a:off x="1247344" y="2170921"/>
            <a:ext cx="5064985" cy="3253648"/>
          </a:xfrm>
          <a:prstGeom prst="rect">
            <a:avLst/>
          </a:prstGeom>
        </p:spPr>
        <p:txBody>
          <a:bodyPr wrap="square">
            <a:spAutoFit/>
          </a:bodyPr>
          <a:lstStyle/>
          <a:p>
            <a:pPr>
              <a:lnSpc>
                <a:spcPct val="250000"/>
              </a:lnSpc>
            </a:pPr>
            <a:r>
              <a:rPr lang="zh-CN" altLang="en-US" sz="1050" dirty="0">
                <a:solidFill>
                  <a:schemeClr val="bg1"/>
                </a:solidFill>
                <a:latin typeface="微软雅黑" panose="020B0503020204020204" pitchFamily="34" charset="-122"/>
                <a:ea typeface="微软雅黑" panose="020B0503020204020204" pitchFamily="34" charset="-122"/>
              </a:rPr>
              <a:t>随着云计算和云原生技术的普及，现代企业在灵活部署和管理应用程序方面取得了显著进步。然而，快速的系统增长和频繁的更新为运维技术体系带来了前所未有的挑战，尤其在多云环境和多样化基础架构的背景下，运维、开发和测试团队不得不在不同的可观测性方案和仪表板之间频繁切换，导致大量的可观测性盲点，严重威胁企业的数字化转型。观测云应运而生，作为一款面向开发、运维、测试及业务团队的系统可观测平台，旨在提供一体化、端到端的解决方案，全面提升企业的可观测性水平，有效应对复杂的多云和多架构环境。</a:t>
            </a: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pic>
        <p:nvPicPr>
          <p:cNvPr id="224" name="图片 223" descr="房间里有许多家具&#10;&#10;中度可信度描述已自动生成">
            <a:extLst>
              <a:ext uri="{FF2B5EF4-FFF2-40B4-BE49-F238E27FC236}">
                <a16:creationId xmlns:a16="http://schemas.microsoft.com/office/drawing/2014/main" id="{FE5D348A-B6FD-0FB7-7FE7-BD2E32FE1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572" y="5424569"/>
            <a:ext cx="5388527" cy="3096323"/>
          </a:xfrm>
          <a:prstGeom prst="rect">
            <a:avLst/>
          </a:prstGeom>
        </p:spPr>
      </p:pic>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Arial"/>
                <a:ea typeface="微软雅黑"/>
                <a:sym typeface="Arial"/>
              </a:rPr>
              <a:t>背景介绍</a:t>
            </a: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spTree>
    <p:extLst>
      <p:ext uri="{BB962C8B-B14F-4D97-AF65-F5344CB8AC3E}">
        <p14:creationId xmlns:p14="http://schemas.microsoft.com/office/powerpoint/2010/main" val="251134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par>
                          <p:cTn id="10" fill="hold">
                            <p:stCondLst>
                              <p:cond delay="25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900"/>
                            </p:stCondLst>
                            <p:childTnLst>
                              <p:par>
                                <p:cTn id="17" presetID="22" presetClass="entr" presetSubtype="4"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down)">
                                      <p:cBhvr>
                                        <p:cTn id="19" dur="500"/>
                                        <p:tgtEl>
                                          <p:spTgt spid="10">
                                            <p:txEl>
                                              <p:pRg st="0" end="0"/>
                                            </p:txEl>
                                          </p:spTgt>
                                        </p:tgtEl>
                                      </p:cBhvr>
                                    </p:animEffect>
                                  </p:childTnLst>
                                </p:cTn>
                              </p:par>
                            </p:childTnLst>
                          </p:cTn>
                        </p:par>
                        <p:par>
                          <p:cTn id="20" fill="hold">
                            <p:stCondLst>
                              <p:cond delay="1400"/>
                            </p:stCondLst>
                            <p:childTnLst>
                              <p:par>
                                <p:cTn id="21" presetID="49" presetClass="entr" presetSubtype="0" decel="100000" fill="hold" nodeType="afterEffect">
                                  <p:stCondLst>
                                    <p:cond delay="0"/>
                                  </p:stCondLst>
                                  <p:childTnLst>
                                    <p:set>
                                      <p:cBhvr>
                                        <p:cTn id="22" dur="1" fill="hold">
                                          <p:stCondLst>
                                            <p:cond delay="0"/>
                                          </p:stCondLst>
                                        </p:cTn>
                                        <p:tgtEl>
                                          <p:spTgt spid="226"/>
                                        </p:tgtEl>
                                        <p:attrNameLst>
                                          <p:attrName>style.visibility</p:attrName>
                                        </p:attrNameLst>
                                      </p:cBhvr>
                                      <p:to>
                                        <p:strVal val="visible"/>
                                      </p:to>
                                    </p:set>
                                    <p:anim calcmode="lin" valueType="num">
                                      <p:cBhvr>
                                        <p:cTn id="23" dur="300" fill="hold"/>
                                        <p:tgtEl>
                                          <p:spTgt spid="226"/>
                                        </p:tgtEl>
                                        <p:attrNameLst>
                                          <p:attrName>ppt_w</p:attrName>
                                        </p:attrNameLst>
                                      </p:cBhvr>
                                      <p:tavLst>
                                        <p:tav tm="0">
                                          <p:val>
                                            <p:fltVal val="0"/>
                                          </p:val>
                                        </p:tav>
                                        <p:tav tm="100000">
                                          <p:val>
                                            <p:strVal val="#ppt_w"/>
                                          </p:val>
                                        </p:tav>
                                      </p:tavLst>
                                    </p:anim>
                                    <p:anim calcmode="lin" valueType="num">
                                      <p:cBhvr>
                                        <p:cTn id="24" dur="300" fill="hold"/>
                                        <p:tgtEl>
                                          <p:spTgt spid="226"/>
                                        </p:tgtEl>
                                        <p:attrNameLst>
                                          <p:attrName>ppt_h</p:attrName>
                                        </p:attrNameLst>
                                      </p:cBhvr>
                                      <p:tavLst>
                                        <p:tav tm="0">
                                          <p:val>
                                            <p:fltVal val="0"/>
                                          </p:val>
                                        </p:tav>
                                        <p:tav tm="100000">
                                          <p:val>
                                            <p:strVal val="#ppt_h"/>
                                          </p:val>
                                        </p:tav>
                                      </p:tavLst>
                                    </p:anim>
                                    <p:anim calcmode="lin" valueType="num">
                                      <p:cBhvr>
                                        <p:cTn id="25" dur="300" fill="hold"/>
                                        <p:tgtEl>
                                          <p:spTgt spid="226"/>
                                        </p:tgtEl>
                                        <p:attrNameLst>
                                          <p:attrName>style.rotation</p:attrName>
                                        </p:attrNameLst>
                                      </p:cBhvr>
                                      <p:tavLst>
                                        <p:tav tm="0">
                                          <p:val>
                                            <p:fltVal val="360"/>
                                          </p:val>
                                        </p:tav>
                                        <p:tav tm="100000">
                                          <p:val>
                                            <p:fltVal val="0"/>
                                          </p:val>
                                        </p:tav>
                                      </p:tavLst>
                                    </p:anim>
                                    <p:animEffect transition="in" filter="fade">
                                      <p:cBhvr>
                                        <p:cTn id="26" dur="300"/>
                                        <p:tgtEl>
                                          <p:spTgt spid="226"/>
                                        </p:tgtEl>
                                      </p:cBhvr>
                                    </p:animEffect>
                                  </p:childTnLst>
                                </p:cTn>
                              </p:par>
                            </p:childTnLst>
                          </p:cTn>
                        </p:par>
                        <p:par>
                          <p:cTn id="27" fill="hold">
                            <p:stCondLst>
                              <p:cond delay="1700"/>
                            </p:stCondLst>
                            <p:childTnLst>
                              <p:par>
                                <p:cTn id="28" presetID="22" presetClass="entr" presetSubtype="8" fill="hold" grpId="0" nodeType="afterEffect">
                                  <p:stCondLst>
                                    <p:cond delay="0"/>
                                  </p:stCondLst>
                                  <p:childTnLst>
                                    <p:set>
                                      <p:cBhvr>
                                        <p:cTn id="29" dur="1" fill="hold">
                                          <p:stCondLst>
                                            <p:cond delay="0"/>
                                          </p:stCondLst>
                                        </p:cTn>
                                        <p:tgtEl>
                                          <p:spTgt spid="225"/>
                                        </p:tgtEl>
                                        <p:attrNameLst>
                                          <p:attrName>style.visibility</p:attrName>
                                        </p:attrNameLst>
                                      </p:cBhvr>
                                      <p:to>
                                        <p:strVal val="visible"/>
                                      </p:to>
                                    </p:set>
                                    <p:animEffect transition="in" filter="wipe(left)">
                                      <p:cBhvr>
                                        <p:cTn id="30" dur="3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10" grpId="0" build="p"/>
      <p:bldP spid="22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10" name="矩形 9">
            <a:extLst>
              <a:ext uri="{FF2B5EF4-FFF2-40B4-BE49-F238E27FC236}">
                <a16:creationId xmlns:a16="http://schemas.microsoft.com/office/drawing/2014/main" id="{A50B0346-AE54-447B-11D9-03A65DFA021A}"/>
              </a:ext>
            </a:extLst>
          </p:cNvPr>
          <p:cNvSpPr/>
          <p:nvPr/>
        </p:nvSpPr>
        <p:spPr>
          <a:xfrm>
            <a:off x="792875" y="5950991"/>
            <a:ext cx="5854343" cy="2445734"/>
          </a:xfrm>
          <a:prstGeom prst="rect">
            <a:avLst/>
          </a:prstGeom>
        </p:spPr>
        <p:txBody>
          <a:bodyPr wrap="square">
            <a:spAutoFit/>
          </a:bodyPr>
          <a:lstStyle/>
          <a:p>
            <a:pPr>
              <a:lnSpc>
                <a:spcPct val="250000"/>
              </a:lnSpc>
            </a:pPr>
            <a:r>
              <a:rPr lang="zh-CN" altLang="en-US" sz="1050" dirty="0">
                <a:solidFill>
                  <a:schemeClr val="bg1"/>
                </a:solidFill>
                <a:latin typeface="微软雅黑" panose="020B0503020204020204" pitchFamily="34" charset="-122"/>
                <a:ea typeface="微软雅黑" panose="020B0503020204020204" pitchFamily="34" charset="-122"/>
              </a:rPr>
              <a:t>观测云是一个集成化的平台，旨在解决企业在云计算和云原生应用中的可观测性问题。它不仅能够监控基础设施，还能深入应用和业务层面，提供全面的可观测性服务。通过观测云，企业可以实现对系统状态的实时监测、故障诊断、性能优化以及安全巡检，从而确保系统的稳定性和高效运行。</a:t>
            </a:r>
            <a:endParaRPr lang="en-GB" sz="1050" dirty="0">
              <a:solidFill>
                <a:schemeClr val="bg1"/>
              </a:solidFill>
              <a:latin typeface="微软雅黑" panose="020B0503020204020204" pitchFamily="34" charset="-122"/>
              <a:ea typeface="微软雅黑" panose="020B0503020204020204" pitchFamily="34" charset="-122"/>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Arial"/>
                <a:ea typeface="微软雅黑"/>
                <a:sym typeface="Arial"/>
              </a:rPr>
              <a:t>什么是观测云？</a:t>
            </a: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pic>
        <p:nvPicPr>
          <p:cNvPr id="4" name="图片 3">
            <a:extLst>
              <a:ext uri="{FF2B5EF4-FFF2-40B4-BE49-F238E27FC236}">
                <a16:creationId xmlns:a16="http://schemas.microsoft.com/office/drawing/2014/main" id="{EEAB17F7-A5FE-C34C-0AB9-D8948246F6E2}"/>
              </a:ext>
            </a:extLst>
          </p:cNvPr>
          <p:cNvPicPr>
            <a:picLocks noChangeAspect="1"/>
          </p:cNvPicPr>
          <p:nvPr/>
        </p:nvPicPr>
        <p:blipFill>
          <a:blip r:embed="rId3"/>
          <a:stretch>
            <a:fillRect/>
          </a:stretch>
        </p:blipFill>
        <p:spPr>
          <a:xfrm>
            <a:off x="4082743" y="8277079"/>
            <a:ext cx="3367179" cy="2794469"/>
          </a:xfrm>
          <a:prstGeom prst="rect">
            <a:avLst/>
          </a:prstGeom>
          <a:effectLst/>
        </p:spPr>
      </p:pic>
      <p:pic>
        <p:nvPicPr>
          <p:cNvPr id="7" name="图片 6" descr="图片包含 橙子, 站, 对着, 一群&#10;&#10;描述已自动生成">
            <a:extLst>
              <a:ext uri="{FF2B5EF4-FFF2-40B4-BE49-F238E27FC236}">
                <a16:creationId xmlns:a16="http://schemas.microsoft.com/office/drawing/2014/main" id="{3C385E5C-E0A7-7DB7-C9C4-F13D320F2B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903" y="1907683"/>
            <a:ext cx="5649315" cy="3470821"/>
          </a:xfrm>
          <a:prstGeom prst="rect">
            <a:avLst/>
          </a:prstGeom>
        </p:spPr>
      </p:pic>
      <p:grpSp>
        <p:nvGrpSpPr>
          <p:cNvPr id="9" name="组合 8">
            <a:extLst>
              <a:ext uri="{FF2B5EF4-FFF2-40B4-BE49-F238E27FC236}">
                <a16:creationId xmlns:a16="http://schemas.microsoft.com/office/drawing/2014/main" id="{ACA3909C-B615-4231-A9A0-A39213B08909}"/>
              </a:ext>
            </a:extLst>
          </p:cNvPr>
          <p:cNvGrpSpPr/>
          <p:nvPr/>
        </p:nvGrpSpPr>
        <p:grpSpPr>
          <a:xfrm>
            <a:off x="-464755" y="8259954"/>
            <a:ext cx="4045860" cy="5056429"/>
            <a:chOff x="319088" y="1273175"/>
            <a:chExt cx="1609725" cy="1935163"/>
          </a:xfrm>
        </p:grpSpPr>
        <p:sp>
          <p:nvSpPr>
            <p:cNvPr id="11" name="Freeform 51">
              <a:extLst>
                <a:ext uri="{FF2B5EF4-FFF2-40B4-BE49-F238E27FC236}">
                  <a16:creationId xmlns:a16="http://schemas.microsoft.com/office/drawing/2014/main" id="{2B732DBE-6D22-0068-6617-3AAF5DC8847A}"/>
                </a:ext>
              </a:extLst>
            </p:cNvPr>
            <p:cNvSpPr/>
            <p:nvPr/>
          </p:nvSpPr>
          <p:spPr bwMode="auto">
            <a:xfrm>
              <a:off x="319088" y="1273175"/>
              <a:ext cx="1609725" cy="1828800"/>
            </a:xfrm>
            <a:custGeom>
              <a:avLst/>
              <a:gdLst>
                <a:gd name="T0" fmla="*/ 1014 w 1014"/>
                <a:gd name="T1" fmla="*/ 877 h 1152"/>
                <a:gd name="T2" fmla="*/ 370 w 1014"/>
                <a:gd name="T3" fmla="*/ 1152 h 1152"/>
                <a:gd name="T4" fmla="*/ 0 w 1014"/>
                <a:gd name="T5" fmla="*/ 267 h 1152"/>
                <a:gd name="T6" fmla="*/ 644 w 1014"/>
                <a:gd name="T7" fmla="*/ 0 h 1152"/>
                <a:gd name="T8" fmla="*/ 1014 w 1014"/>
                <a:gd name="T9" fmla="*/ 877 h 1152"/>
              </a:gdLst>
              <a:ahLst/>
              <a:cxnLst>
                <a:cxn ang="0">
                  <a:pos x="T0" y="T1"/>
                </a:cxn>
                <a:cxn ang="0">
                  <a:pos x="T2" y="T3"/>
                </a:cxn>
                <a:cxn ang="0">
                  <a:pos x="T4" y="T5"/>
                </a:cxn>
                <a:cxn ang="0">
                  <a:pos x="T6" y="T7"/>
                </a:cxn>
                <a:cxn ang="0">
                  <a:pos x="T8" y="T9"/>
                </a:cxn>
              </a:cxnLst>
              <a:rect l="0" t="0" r="r" b="b"/>
              <a:pathLst>
                <a:path w="1014" h="1152">
                  <a:moveTo>
                    <a:pt x="1014" y="877"/>
                  </a:moveTo>
                  <a:lnTo>
                    <a:pt x="370" y="1152"/>
                  </a:lnTo>
                  <a:lnTo>
                    <a:pt x="0" y="267"/>
                  </a:lnTo>
                  <a:lnTo>
                    <a:pt x="644" y="0"/>
                  </a:lnTo>
                  <a:lnTo>
                    <a:pt x="1014" y="877"/>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nvGrpSpPr>
            <p:cNvPr id="13" name="组合 12">
              <a:extLst>
                <a:ext uri="{FF2B5EF4-FFF2-40B4-BE49-F238E27FC236}">
                  <a16:creationId xmlns:a16="http://schemas.microsoft.com/office/drawing/2014/main" id="{D1E8E280-53A3-02E4-999B-3C805B8404FB}"/>
                </a:ext>
              </a:extLst>
            </p:cNvPr>
            <p:cNvGrpSpPr/>
            <p:nvPr/>
          </p:nvGrpSpPr>
          <p:grpSpPr>
            <a:xfrm>
              <a:off x="354013" y="1296988"/>
              <a:ext cx="1528763" cy="1911350"/>
              <a:chOff x="354013" y="1296988"/>
              <a:chExt cx="1528763" cy="1911350"/>
            </a:xfrm>
          </p:grpSpPr>
          <p:sp>
            <p:nvSpPr>
              <p:cNvPr id="14" name="Freeform 86">
                <a:extLst>
                  <a:ext uri="{FF2B5EF4-FFF2-40B4-BE49-F238E27FC236}">
                    <a16:creationId xmlns:a16="http://schemas.microsoft.com/office/drawing/2014/main" id="{3AF737AD-B205-BB1E-3D38-090453A24AB5}"/>
                  </a:ext>
                </a:extLst>
              </p:cNvPr>
              <p:cNvSpPr/>
              <p:nvPr/>
            </p:nvSpPr>
            <p:spPr bwMode="auto">
              <a:xfrm>
                <a:off x="354013" y="1296988"/>
                <a:ext cx="1528763" cy="1792288"/>
              </a:xfrm>
              <a:custGeom>
                <a:avLst/>
                <a:gdLst>
                  <a:gd name="T0" fmla="*/ 963 w 963"/>
                  <a:gd name="T1" fmla="*/ 906 h 1129"/>
                  <a:gd name="T2" fmla="*/ 304 w 963"/>
                  <a:gd name="T3" fmla="*/ 1129 h 1129"/>
                  <a:gd name="T4" fmla="*/ 0 w 963"/>
                  <a:gd name="T5" fmla="*/ 223 h 1129"/>
                  <a:gd name="T6" fmla="*/ 659 w 963"/>
                  <a:gd name="T7" fmla="*/ 0 h 1129"/>
                  <a:gd name="T8" fmla="*/ 963 w 963"/>
                  <a:gd name="T9" fmla="*/ 906 h 1129"/>
                </a:gdLst>
                <a:ahLst/>
                <a:cxnLst>
                  <a:cxn ang="0">
                    <a:pos x="T0" y="T1"/>
                  </a:cxn>
                  <a:cxn ang="0">
                    <a:pos x="T2" y="T3"/>
                  </a:cxn>
                  <a:cxn ang="0">
                    <a:pos x="T4" y="T5"/>
                  </a:cxn>
                  <a:cxn ang="0">
                    <a:pos x="T6" y="T7"/>
                  </a:cxn>
                  <a:cxn ang="0">
                    <a:pos x="T8" y="T9"/>
                  </a:cxn>
                </a:cxnLst>
                <a:rect l="0" t="0" r="r" b="b"/>
                <a:pathLst>
                  <a:path w="963" h="1129">
                    <a:moveTo>
                      <a:pt x="963" y="906"/>
                    </a:moveTo>
                    <a:lnTo>
                      <a:pt x="304" y="1129"/>
                    </a:lnTo>
                    <a:lnTo>
                      <a:pt x="0" y="223"/>
                    </a:lnTo>
                    <a:lnTo>
                      <a:pt x="659" y="0"/>
                    </a:lnTo>
                    <a:lnTo>
                      <a:pt x="963" y="9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 name="Freeform 87">
                <a:extLst>
                  <a:ext uri="{FF2B5EF4-FFF2-40B4-BE49-F238E27FC236}">
                    <a16:creationId xmlns:a16="http://schemas.microsoft.com/office/drawing/2014/main" id="{6664F1C0-E6A3-A764-06D6-F35C27E8F01A}"/>
                  </a:ext>
                </a:extLst>
              </p:cNvPr>
              <p:cNvSpPr/>
              <p:nvPr/>
            </p:nvSpPr>
            <p:spPr bwMode="auto">
              <a:xfrm>
                <a:off x="519113" y="1425575"/>
                <a:ext cx="811213" cy="331788"/>
              </a:xfrm>
              <a:custGeom>
                <a:avLst/>
                <a:gdLst>
                  <a:gd name="T0" fmla="*/ 511 w 511"/>
                  <a:gd name="T1" fmla="*/ 38 h 209"/>
                  <a:gd name="T2" fmla="*/ 15 w 511"/>
                  <a:gd name="T3" fmla="*/ 209 h 209"/>
                  <a:gd name="T4" fmla="*/ 0 w 511"/>
                  <a:gd name="T5" fmla="*/ 164 h 209"/>
                  <a:gd name="T6" fmla="*/ 496 w 511"/>
                  <a:gd name="T7" fmla="*/ 0 h 209"/>
                  <a:gd name="T8" fmla="*/ 511 w 511"/>
                  <a:gd name="T9" fmla="*/ 38 h 209"/>
                </a:gdLst>
                <a:ahLst/>
                <a:cxnLst>
                  <a:cxn ang="0">
                    <a:pos x="T0" y="T1"/>
                  </a:cxn>
                  <a:cxn ang="0">
                    <a:pos x="T2" y="T3"/>
                  </a:cxn>
                  <a:cxn ang="0">
                    <a:pos x="T4" y="T5"/>
                  </a:cxn>
                  <a:cxn ang="0">
                    <a:pos x="T6" y="T7"/>
                  </a:cxn>
                  <a:cxn ang="0">
                    <a:pos x="T8" y="T9"/>
                  </a:cxn>
                </a:cxnLst>
                <a:rect l="0" t="0" r="r" b="b"/>
                <a:pathLst>
                  <a:path w="511" h="209">
                    <a:moveTo>
                      <a:pt x="511" y="38"/>
                    </a:moveTo>
                    <a:lnTo>
                      <a:pt x="15" y="209"/>
                    </a:lnTo>
                    <a:lnTo>
                      <a:pt x="0" y="164"/>
                    </a:lnTo>
                    <a:lnTo>
                      <a:pt x="496" y="0"/>
                    </a:lnTo>
                    <a:lnTo>
                      <a:pt x="511" y="38"/>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 name="Freeform 88">
                <a:extLst>
                  <a:ext uri="{FF2B5EF4-FFF2-40B4-BE49-F238E27FC236}">
                    <a16:creationId xmlns:a16="http://schemas.microsoft.com/office/drawing/2014/main" id="{BF432D1F-C154-F5E0-53B3-8CF5E24D5657}"/>
                  </a:ext>
                </a:extLst>
              </p:cNvPr>
              <p:cNvSpPr/>
              <p:nvPr/>
            </p:nvSpPr>
            <p:spPr bwMode="auto">
              <a:xfrm>
                <a:off x="741363" y="2228850"/>
                <a:ext cx="365125" cy="176213"/>
              </a:xfrm>
              <a:custGeom>
                <a:avLst/>
                <a:gdLst>
                  <a:gd name="T0" fmla="*/ 230 w 230"/>
                  <a:gd name="T1" fmla="*/ 37 h 111"/>
                  <a:gd name="T2" fmla="*/ 15 w 230"/>
                  <a:gd name="T3" fmla="*/ 111 h 111"/>
                  <a:gd name="T4" fmla="*/ 0 w 230"/>
                  <a:gd name="T5" fmla="*/ 74 h 111"/>
                  <a:gd name="T6" fmla="*/ 215 w 230"/>
                  <a:gd name="T7" fmla="*/ 0 h 111"/>
                  <a:gd name="T8" fmla="*/ 230 w 230"/>
                  <a:gd name="T9" fmla="*/ 37 h 111"/>
                </a:gdLst>
                <a:ahLst/>
                <a:cxnLst>
                  <a:cxn ang="0">
                    <a:pos x="T0" y="T1"/>
                  </a:cxn>
                  <a:cxn ang="0">
                    <a:pos x="T2" y="T3"/>
                  </a:cxn>
                  <a:cxn ang="0">
                    <a:pos x="T4" y="T5"/>
                  </a:cxn>
                  <a:cxn ang="0">
                    <a:pos x="T6" y="T7"/>
                  </a:cxn>
                  <a:cxn ang="0">
                    <a:pos x="T8" y="T9"/>
                  </a:cxn>
                </a:cxnLst>
                <a:rect l="0" t="0" r="r" b="b"/>
                <a:pathLst>
                  <a:path w="230" h="111">
                    <a:moveTo>
                      <a:pt x="230" y="37"/>
                    </a:moveTo>
                    <a:lnTo>
                      <a:pt x="15" y="111"/>
                    </a:lnTo>
                    <a:lnTo>
                      <a:pt x="0" y="74"/>
                    </a:lnTo>
                    <a:lnTo>
                      <a:pt x="215" y="0"/>
                    </a:lnTo>
                    <a:lnTo>
                      <a:pt x="23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 name="Freeform 89">
                <a:extLst>
                  <a:ext uri="{FF2B5EF4-FFF2-40B4-BE49-F238E27FC236}">
                    <a16:creationId xmlns:a16="http://schemas.microsoft.com/office/drawing/2014/main" id="{4A9F8727-B9B5-2AF3-E90F-C0575D0D580D}"/>
                  </a:ext>
                </a:extLst>
              </p:cNvPr>
              <p:cNvSpPr/>
              <p:nvPr/>
            </p:nvSpPr>
            <p:spPr bwMode="auto">
              <a:xfrm>
                <a:off x="812801" y="2428875"/>
                <a:ext cx="400050" cy="295275"/>
              </a:xfrm>
              <a:custGeom>
                <a:avLst/>
                <a:gdLst>
                  <a:gd name="T0" fmla="*/ 252 w 252"/>
                  <a:gd name="T1" fmla="*/ 112 h 186"/>
                  <a:gd name="T2" fmla="*/ 37 w 252"/>
                  <a:gd name="T3" fmla="*/ 186 h 186"/>
                  <a:gd name="T4" fmla="*/ 0 w 252"/>
                  <a:gd name="T5" fmla="*/ 74 h 186"/>
                  <a:gd name="T6" fmla="*/ 215 w 252"/>
                  <a:gd name="T7" fmla="*/ 0 h 186"/>
                  <a:gd name="T8" fmla="*/ 252 w 252"/>
                  <a:gd name="T9" fmla="*/ 112 h 186"/>
                </a:gdLst>
                <a:ahLst/>
                <a:cxnLst>
                  <a:cxn ang="0">
                    <a:pos x="T0" y="T1"/>
                  </a:cxn>
                  <a:cxn ang="0">
                    <a:pos x="T2" y="T3"/>
                  </a:cxn>
                  <a:cxn ang="0">
                    <a:pos x="T4" y="T5"/>
                  </a:cxn>
                  <a:cxn ang="0">
                    <a:pos x="T6" y="T7"/>
                  </a:cxn>
                  <a:cxn ang="0">
                    <a:pos x="T8" y="T9"/>
                  </a:cxn>
                </a:cxnLst>
                <a:rect l="0" t="0" r="r" b="b"/>
                <a:pathLst>
                  <a:path w="252" h="186">
                    <a:moveTo>
                      <a:pt x="252" y="112"/>
                    </a:moveTo>
                    <a:lnTo>
                      <a:pt x="37" y="186"/>
                    </a:lnTo>
                    <a:lnTo>
                      <a:pt x="0" y="74"/>
                    </a:lnTo>
                    <a:lnTo>
                      <a:pt x="215" y="0"/>
                    </a:lnTo>
                    <a:lnTo>
                      <a:pt x="252" y="112"/>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 name="Freeform 90">
                <a:extLst>
                  <a:ext uri="{FF2B5EF4-FFF2-40B4-BE49-F238E27FC236}">
                    <a16:creationId xmlns:a16="http://schemas.microsoft.com/office/drawing/2014/main" id="{4C6F2FFC-ACAC-852F-2FE7-F9D16DBF6496}"/>
                  </a:ext>
                </a:extLst>
              </p:cNvPr>
              <p:cNvSpPr/>
              <p:nvPr/>
            </p:nvSpPr>
            <p:spPr bwMode="auto">
              <a:xfrm>
                <a:off x="554038" y="1614488"/>
                <a:ext cx="517525" cy="201613"/>
              </a:xfrm>
              <a:custGeom>
                <a:avLst/>
                <a:gdLst>
                  <a:gd name="T0" fmla="*/ 326 w 326"/>
                  <a:gd name="T1" fmla="*/ 23 h 127"/>
                  <a:gd name="T2" fmla="*/ 7 w 326"/>
                  <a:gd name="T3" fmla="*/ 127 h 127"/>
                  <a:gd name="T4" fmla="*/ 0 w 326"/>
                  <a:gd name="T5" fmla="*/ 112 h 127"/>
                  <a:gd name="T6" fmla="*/ 318 w 326"/>
                  <a:gd name="T7" fmla="*/ 0 h 127"/>
                  <a:gd name="T8" fmla="*/ 326 w 326"/>
                  <a:gd name="T9" fmla="*/ 23 h 127"/>
                </a:gdLst>
                <a:ahLst/>
                <a:cxnLst>
                  <a:cxn ang="0">
                    <a:pos x="T0" y="T1"/>
                  </a:cxn>
                  <a:cxn ang="0">
                    <a:pos x="T2" y="T3"/>
                  </a:cxn>
                  <a:cxn ang="0">
                    <a:pos x="T4" y="T5"/>
                  </a:cxn>
                  <a:cxn ang="0">
                    <a:pos x="T6" y="T7"/>
                  </a:cxn>
                  <a:cxn ang="0">
                    <a:pos x="T8" y="T9"/>
                  </a:cxn>
                </a:cxnLst>
                <a:rect l="0" t="0" r="r" b="b"/>
                <a:pathLst>
                  <a:path w="326" h="127">
                    <a:moveTo>
                      <a:pt x="326" y="23"/>
                    </a:moveTo>
                    <a:lnTo>
                      <a:pt x="7" y="127"/>
                    </a:lnTo>
                    <a:lnTo>
                      <a:pt x="0" y="112"/>
                    </a:lnTo>
                    <a:lnTo>
                      <a:pt x="318" y="0"/>
                    </a:lnTo>
                    <a:lnTo>
                      <a:pt x="326" y="2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 name="Freeform 91">
                <a:extLst>
                  <a:ext uri="{FF2B5EF4-FFF2-40B4-BE49-F238E27FC236}">
                    <a16:creationId xmlns:a16="http://schemas.microsoft.com/office/drawing/2014/main" id="{2C2B66C6-0677-4F96-A10C-33C2E569E5FA}"/>
                  </a:ext>
                </a:extLst>
              </p:cNvPr>
              <p:cNvSpPr/>
              <p:nvPr/>
            </p:nvSpPr>
            <p:spPr bwMode="auto">
              <a:xfrm>
                <a:off x="565151" y="1662113"/>
                <a:ext cx="517525" cy="200025"/>
              </a:xfrm>
              <a:custGeom>
                <a:avLst/>
                <a:gdLst>
                  <a:gd name="T0" fmla="*/ 326 w 326"/>
                  <a:gd name="T1" fmla="*/ 15 h 126"/>
                  <a:gd name="T2" fmla="*/ 8 w 326"/>
                  <a:gd name="T3" fmla="*/ 126 h 126"/>
                  <a:gd name="T4" fmla="*/ 0 w 326"/>
                  <a:gd name="T5" fmla="*/ 112 h 126"/>
                  <a:gd name="T6" fmla="*/ 319 w 326"/>
                  <a:gd name="T7" fmla="*/ 0 h 126"/>
                  <a:gd name="T8" fmla="*/ 326 w 326"/>
                  <a:gd name="T9" fmla="*/ 15 h 126"/>
                </a:gdLst>
                <a:ahLst/>
                <a:cxnLst>
                  <a:cxn ang="0">
                    <a:pos x="T0" y="T1"/>
                  </a:cxn>
                  <a:cxn ang="0">
                    <a:pos x="T2" y="T3"/>
                  </a:cxn>
                  <a:cxn ang="0">
                    <a:pos x="T4" y="T5"/>
                  </a:cxn>
                  <a:cxn ang="0">
                    <a:pos x="T6" y="T7"/>
                  </a:cxn>
                  <a:cxn ang="0">
                    <a:pos x="T8" y="T9"/>
                  </a:cxn>
                </a:cxnLst>
                <a:rect l="0" t="0" r="r" b="b"/>
                <a:pathLst>
                  <a:path w="326" h="126">
                    <a:moveTo>
                      <a:pt x="326" y="15"/>
                    </a:moveTo>
                    <a:lnTo>
                      <a:pt x="8" y="126"/>
                    </a:lnTo>
                    <a:lnTo>
                      <a:pt x="0" y="112"/>
                    </a:lnTo>
                    <a:lnTo>
                      <a:pt x="319" y="0"/>
                    </a:lnTo>
                    <a:lnTo>
                      <a:pt x="32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 name="Freeform 92">
                <a:extLst>
                  <a:ext uri="{FF2B5EF4-FFF2-40B4-BE49-F238E27FC236}">
                    <a16:creationId xmlns:a16="http://schemas.microsoft.com/office/drawing/2014/main" id="{8D40AB2E-6470-D3CA-2293-6FB982E33DFC}"/>
                  </a:ext>
                </a:extLst>
              </p:cNvPr>
              <p:cNvSpPr/>
              <p:nvPr/>
            </p:nvSpPr>
            <p:spPr bwMode="auto">
              <a:xfrm>
                <a:off x="777876" y="2170113"/>
                <a:ext cx="787400" cy="293688"/>
              </a:xfrm>
              <a:custGeom>
                <a:avLst/>
                <a:gdLst>
                  <a:gd name="T0" fmla="*/ 496 w 496"/>
                  <a:gd name="T1" fmla="*/ 14 h 185"/>
                  <a:gd name="T2" fmla="*/ 0 w 496"/>
                  <a:gd name="T3" fmla="*/ 185 h 185"/>
                  <a:gd name="T4" fmla="*/ 0 w 496"/>
                  <a:gd name="T5" fmla="*/ 170 h 185"/>
                  <a:gd name="T6" fmla="*/ 488 w 496"/>
                  <a:gd name="T7" fmla="*/ 0 h 185"/>
                  <a:gd name="T8" fmla="*/ 496 w 496"/>
                  <a:gd name="T9" fmla="*/ 14 h 185"/>
                </a:gdLst>
                <a:ahLst/>
                <a:cxnLst>
                  <a:cxn ang="0">
                    <a:pos x="T0" y="T1"/>
                  </a:cxn>
                  <a:cxn ang="0">
                    <a:pos x="T2" y="T3"/>
                  </a:cxn>
                  <a:cxn ang="0">
                    <a:pos x="T4" y="T5"/>
                  </a:cxn>
                  <a:cxn ang="0">
                    <a:pos x="T6" y="T7"/>
                  </a:cxn>
                  <a:cxn ang="0">
                    <a:pos x="T8" y="T9"/>
                  </a:cxn>
                </a:cxnLst>
                <a:rect l="0" t="0" r="r" b="b"/>
                <a:pathLst>
                  <a:path w="496" h="185">
                    <a:moveTo>
                      <a:pt x="496" y="14"/>
                    </a:moveTo>
                    <a:lnTo>
                      <a:pt x="0" y="185"/>
                    </a:lnTo>
                    <a:lnTo>
                      <a:pt x="0" y="170"/>
                    </a:lnTo>
                    <a:lnTo>
                      <a:pt x="488" y="0"/>
                    </a:lnTo>
                    <a:lnTo>
                      <a:pt x="496" y="1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 name="Freeform 93">
                <a:extLst>
                  <a:ext uri="{FF2B5EF4-FFF2-40B4-BE49-F238E27FC236}">
                    <a16:creationId xmlns:a16="http://schemas.microsoft.com/office/drawing/2014/main" id="{74F20CA4-1C68-03DF-F85B-205CC0AF5742}"/>
                  </a:ext>
                </a:extLst>
              </p:cNvPr>
              <p:cNvSpPr/>
              <p:nvPr/>
            </p:nvSpPr>
            <p:spPr bwMode="auto">
              <a:xfrm>
                <a:off x="788988" y="2239963"/>
                <a:ext cx="704850" cy="271463"/>
              </a:xfrm>
              <a:custGeom>
                <a:avLst/>
                <a:gdLst>
                  <a:gd name="T0" fmla="*/ 444 w 444"/>
                  <a:gd name="T1" fmla="*/ 15 h 171"/>
                  <a:gd name="T2" fmla="*/ 7 w 444"/>
                  <a:gd name="T3" fmla="*/ 171 h 171"/>
                  <a:gd name="T4" fmla="*/ 0 w 444"/>
                  <a:gd name="T5" fmla="*/ 149 h 171"/>
                  <a:gd name="T6" fmla="*/ 437 w 444"/>
                  <a:gd name="T7" fmla="*/ 0 h 171"/>
                  <a:gd name="T8" fmla="*/ 444 w 444"/>
                  <a:gd name="T9" fmla="*/ 15 h 171"/>
                </a:gdLst>
                <a:ahLst/>
                <a:cxnLst>
                  <a:cxn ang="0">
                    <a:pos x="T0" y="T1"/>
                  </a:cxn>
                  <a:cxn ang="0">
                    <a:pos x="T2" y="T3"/>
                  </a:cxn>
                  <a:cxn ang="0">
                    <a:pos x="T4" y="T5"/>
                  </a:cxn>
                  <a:cxn ang="0">
                    <a:pos x="T6" y="T7"/>
                  </a:cxn>
                  <a:cxn ang="0">
                    <a:pos x="T8" y="T9"/>
                  </a:cxn>
                </a:cxnLst>
                <a:rect l="0" t="0" r="r" b="b"/>
                <a:pathLst>
                  <a:path w="444" h="171">
                    <a:moveTo>
                      <a:pt x="444" y="15"/>
                    </a:moveTo>
                    <a:lnTo>
                      <a:pt x="7" y="171"/>
                    </a:lnTo>
                    <a:lnTo>
                      <a:pt x="0" y="149"/>
                    </a:lnTo>
                    <a:lnTo>
                      <a:pt x="437" y="0"/>
                    </a:lnTo>
                    <a:lnTo>
                      <a:pt x="4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 name="Freeform 94">
                <a:extLst>
                  <a:ext uri="{FF2B5EF4-FFF2-40B4-BE49-F238E27FC236}">
                    <a16:creationId xmlns:a16="http://schemas.microsoft.com/office/drawing/2014/main" id="{7B88C46E-1481-90BD-EAEA-E74EBBBA1805}"/>
                  </a:ext>
                </a:extLst>
              </p:cNvPr>
              <p:cNvSpPr/>
              <p:nvPr/>
            </p:nvSpPr>
            <p:spPr bwMode="auto">
              <a:xfrm>
                <a:off x="882651" y="2487613"/>
                <a:ext cx="787400" cy="295275"/>
              </a:xfrm>
              <a:custGeom>
                <a:avLst/>
                <a:gdLst>
                  <a:gd name="T0" fmla="*/ 496 w 496"/>
                  <a:gd name="T1" fmla="*/ 15 h 186"/>
                  <a:gd name="T2" fmla="*/ 8 w 496"/>
                  <a:gd name="T3" fmla="*/ 186 h 186"/>
                  <a:gd name="T4" fmla="*/ 0 w 496"/>
                  <a:gd name="T5" fmla="*/ 171 h 186"/>
                  <a:gd name="T6" fmla="*/ 496 w 496"/>
                  <a:gd name="T7" fmla="*/ 0 h 186"/>
                  <a:gd name="T8" fmla="*/ 496 w 496"/>
                  <a:gd name="T9" fmla="*/ 15 h 186"/>
                </a:gdLst>
                <a:ahLst/>
                <a:cxnLst>
                  <a:cxn ang="0">
                    <a:pos x="T0" y="T1"/>
                  </a:cxn>
                  <a:cxn ang="0">
                    <a:pos x="T2" y="T3"/>
                  </a:cxn>
                  <a:cxn ang="0">
                    <a:pos x="T4" y="T5"/>
                  </a:cxn>
                  <a:cxn ang="0">
                    <a:pos x="T6" y="T7"/>
                  </a:cxn>
                  <a:cxn ang="0">
                    <a:pos x="T8" y="T9"/>
                  </a:cxn>
                </a:cxnLst>
                <a:rect l="0" t="0" r="r" b="b"/>
                <a:pathLst>
                  <a:path w="496" h="186">
                    <a:moveTo>
                      <a:pt x="496" y="15"/>
                    </a:moveTo>
                    <a:lnTo>
                      <a:pt x="8" y="186"/>
                    </a:lnTo>
                    <a:lnTo>
                      <a:pt x="0" y="171"/>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 name="Freeform 95">
                <a:extLst>
                  <a:ext uri="{FF2B5EF4-FFF2-40B4-BE49-F238E27FC236}">
                    <a16:creationId xmlns:a16="http://schemas.microsoft.com/office/drawing/2014/main" id="{859D1221-B637-2CCC-4ACB-0F4ADD99B8AF}"/>
                  </a:ext>
                </a:extLst>
              </p:cNvPr>
              <p:cNvSpPr/>
              <p:nvPr/>
            </p:nvSpPr>
            <p:spPr bwMode="auto">
              <a:xfrm>
                <a:off x="895351" y="2535238"/>
                <a:ext cx="798513" cy="295275"/>
              </a:xfrm>
              <a:custGeom>
                <a:avLst/>
                <a:gdLst>
                  <a:gd name="T0" fmla="*/ 503 w 503"/>
                  <a:gd name="T1" fmla="*/ 15 h 186"/>
                  <a:gd name="T2" fmla="*/ 7 w 503"/>
                  <a:gd name="T3" fmla="*/ 186 h 186"/>
                  <a:gd name="T4" fmla="*/ 0 w 503"/>
                  <a:gd name="T5" fmla="*/ 171 h 186"/>
                  <a:gd name="T6" fmla="*/ 496 w 503"/>
                  <a:gd name="T7" fmla="*/ 0 h 186"/>
                  <a:gd name="T8" fmla="*/ 503 w 503"/>
                  <a:gd name="T9" fmla="*/ 15 h 186"/>
                </a:gdLst>
                <a:ahLst/>
                <a:cxnLst>
                  <a:cxn ang="0">
                    <a:pos x="T0" y="T1"/>
                  </a:cxn>
                  <a:cxn ang="0">
                    <a:pos x="T2" y="T3"/>
                  </a:cxn>
                  <a:cxn ang="0">
                    <a:pos x="T4" y="T5"/>
                  </a:cxn>
                  <a:cxn ang="0">
                    <a:pos x="T6" y="T7"/>
                  </a:cxn>
                  <a:cxn ang="0">
                    <a:pos x="T8" y="T9"/>
                  </a:cxn>
                </a:cxnLst>
                <a:rect l="0" t="0" r="r" b="b"/>
                <a:pathLst>
                  <a:path w="503" h="186">
                    <a:moveTo>
                      <a:pt x="503" y="15"/>
                    </a:moveTo>
                    <a:lnTo>
                      <a:pt x="7" y="186"/>
                    </a:lnTo>
                    <a:lnTo>
                      <a:pt x="0" y="171"/>
                    </a:lnTo>
                    <a:lnTo>
                      <a:pt x="496" y="0"/>
                    </a:lnTo>
                    <a:lnTo>
                      <a:pt x="503"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 name="Freeform 96">
                <a:extLst>
                  <a:ext uri="{FF2B5EF4-FFF2-40B4-BE49-F238E27FC236}">
                    <a16:creationId xmlns:a16="http://schemas.microsoft.com/office/drawing/2014/main" id="{E00BDC9D-9932-7A0A-1717-ACB19FD9B838}"/>
                  </a:ext>
                </a:extLst>
              </p:cNvPr>
              <p:cNvSpPr/>
              <p:nvPr/>
            </p:nvSpPr>
            <p:spPr bwMode="auto">
              <a:xfrm>
                <a:off x="919163" y="2582863"/>
                <a:ext cx="787400" cy="293688"/>
              </a:xfrm>
              <a:custGeom>
                <a:avLst/>
                <a:gdLst>
                  <a:gd name="T0" fmla="*/ 496 w 496"/>
                  <a:gd name="T1" fmla="*/ 15 h 185"/>
                  <a:gd name="T2" fmla="*/ 0 w 496"/>
                  <a:gd name="T3" fmla="*/ 185 h 185"/>
                  <a:gd name="T4" fmla="*/ 0 w 496"/>
                  <a:gd name="T5" fmla="*/ 163 h 185"/>
                  <a:gd name="T6" fmla="*/ 488 w 496"/>
                  <a:gd name="T7" fmla="*/ 0 h 185"/>
                  <a:gd name="T8" fmla="*/ 496 w 496"/>
                  <a:gd name="T9" fmla="*/ 15 h 185"/>
                </a:gdLst>
                <a:ahLst/>
                <a:cxnLst>
                  <a:cxn ang="0">
                    <a:pos x="T0" y="T1"/>
                  </a:cxn>
                  <a:cxn ang="0">
                    <a:pos x="T2" y="T3"/>
                  </a:cxn>
                  <a:cxn ang="0">
                    <a:pos x="T4" y="T5"/>
                  </a:cxn>
                  <a:cxn ang="0">
                    <a:pos x="T6" y="T7"/>
                  </a:cxn>
                  <a:cxn ang="0">
                    <a:pos x="T8" y="T9"/>
                  </a:cxn>
                </a:cxnLst>
                <a:rect l="0" t="0" r="r" b="b"/>
                <a:pathLst>
                  <a:path w="496" h="185">
                    <a:moveTo>
                      <a:pt x="496" y="15"/>
                    </a:moveTo>
                    <a:lnTo>
                      <a:pt x="0" y="185"/>
                    </a:lnTo>
                    <a:lnTo>
                      <a:pt x="0" y="163"/>
                    </a:lnTo>
                    <a:lnTo>
                      <a:pt x="488"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 name="Freeform 97">
                <a:extLst>
                  <a:ext uri="{FF2B5EF4-FFF2-40B4-BE49-F238E27FC236}">
                    <a16:creationId xmlns:a16="http://schemas.microsoft.com/office/drawing/2014/main" id="{275C7652-9ABA-6E53-A9AF-575B1A13D6F3}"/>
                  </a:ext>
                </a:extLst>
              </p:cNvPr>
              <p:cNvSpPr/>
              <p:nvPr/>
            </p:nvSpPr>
            <p:spPr bwMode="auto">
              <a:xfrm>
                <a:off x="930276" y="2628900"/>
                <a:ext cx="787400" cy="284163"/>
              </a:xfrm>
              <a:custGeom>
                <a:avLst/>
                <a:gdLst>
                  <a:gd name="T0" fmla="*/ 496 w 496"/>
                  <a:gd name="T1" fmla="*/ 15 h 179"/>
                  <a:gd name="T2" fmla="*/ 7 w 496"/>
                  <a:gd name="T3" fmla="*/ 179 h 179"/>
                  <a:gd name="T4" fmla="*/ 0 w 496"/>
                  <a:gd name="T5" fmla="*/ 164 h 179"/>
                  <a:gd name="T6" fmla="*/ 496 w 496"/>
                  <a:gd name="T7" fmla="*/ 0 h 179"/>
                  <a:gd name="T8" fmla="*/ 496 w 496"/>
                  <a:gd name="T9" fmla="*/ 15 h 179"/>
                </a:gdLst>
                <a:ahLst/>
                <a:cxnLst>
                  <a:cxn ang="0">
                    <a:pos x="T0" y="T1"/>
                  </a:cxn>
                  <a:cxn ang="0">
                    <a:pos x="T2" y="T3"/>
                  </a:cxn>
                  <a:cxn ang="0">
                    <a:pos x="T4" y="T5"/>
                  </a:cxn>
                  <a:cxn ang="0">
                    <a:pos x="T6" y="T7"/>
                  </a:cxn>
                  <a:cxn ang="0">
                    <a:pos x="T8" y="T9"/>
                  </a:cxn>
                </a:cxnLst>
                <a:rect l="0" t="0" r="r" b="b"/>
                <a:pathLst>
                  <a:path w="496" h="179">
                    <a:moveTo>
                      <a:pt x="496" y="15"/>
                    </a:moveTo>
                    <a:lnTo>
                      <a:pt x="7" y="179"/>
                    </a:lnTo>
                    <a:lnTo>
                      <a:pt x="0" y="164"/>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 name="Freeform 98">
                <a:extLst>
                  <a:ext uri="{FF2B5EF4-FFF2-40B4-BE49-F238E27FC236}">
                    <a16:creationId xmlns:a16="http://schemas.microsoft.com/office/drawing/2014/main" id="{0E87A8ED-1BEF-8B01-A637-612866F63D02}"/>
                  </a:ext>
                </a:extLst>
              </p:cNvPr>
              <p:cNvSpPr/>
              <p:nvPr/>
            </p:nvSpPr>
            <p:spPr bwMode="auto">
              <a:xfrm>
                <a:off x="941388" y="2665413"/>
                <a:ext cx="800100" cy="293688"/>
              </a:xfrm>
              <a:custGeom>
                <a:avLst/>
                <a:gdLst>
                  <a:gd name="T0" fmla="*/ 504 w 504"/>
                  <a:gd name="T1" fmla="*/ 22 h 185"/>
                  <a:gd name="T2" fmla="*/ 8 w 504"/>
                  <a:gd name="T3" fmla="*/ 185 h 185"/>
                  <a:gd name="T4" fmla="*/ 0 w 504"/>
                  <a:gd name="T5" fmla="*/ 171 h 185"/>
                  <a:gd name="T6" fmla="*/ 496 w 504"/>
                  <a:gd name="T7" fmla="*/ 0 h 185"/>
                  <a:gd name="T8" fmla="*/ 504 w 504"/>
                  <a:gd name="T9" fmla="*/ 22 h 185"/>
                </a:gdLst>
                <a:ahLst/>
                <a:cxnLst>
                  <a:cxn ang="0">
                    <a:pos x="T0" y="T1"/>
                  </a:cxn>
                  <a:cxn ang="0">
                    <a:pos x="T2" y="T3"/>
                  </a:cxn>
                  <a:cxn ang="0">
                    <a:pos x="T4" y="T5"/>
                  </a:cxn>
                  <a:cxn ang="0">
                    <a:pos x="T6" y="T7"/>
                  </a:cxn>
                  <a:cxn ang="0">
                    <a:pos x="T8" y="T9"/>
                  </a:cxn>
                </a:cxnLst>
                <a:rect l="0" t="0" r="r" b="b"/>
                <a:pathLst>
                  <a:path w="504" h="185">
                    <a:moveTo>
                      <a:pt x="504" y="22"/>
                    </a:moveTo>
                    <a:lnTo>
                      <a:pt x="8" y="185"/>
                    </a:lnTo>
                    <a:lnTo>
                      <a:pt x="0" y="171"/>
                    </a:lnTo>
                    <a:lnTo>
                      <a:pt x="496" y="0"/>
                    </a:lnTo>
                    <a:lnTo>
                      <a:pt x="504" y="22"/>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 name="Freeform 99">
                <a:extLst>
                  <a:ext uri="{FF2B5EF4-FFF2-40B4-BE49-F238E27FC236}">
                    <a16:creationId xmlns:a16="http://schemas.microsoft.com/office/drawing/2014/main" id="{1D9E97A1-6312-8154-5FF8-044C687EBF0F}"/>
                  </a:ext>
                </a:extLst>
              </p:cNvPr>
              <p:cNvSpPr/>
              <p:nvPr/>
            </p:nvSpPr>
            <p:spPr bwMode="auto">
              <a:xfrm>
                <a:off x="1223963" y="2346325"/>
                <a:ext cx="223838" cy="130175"/>
              </a:xfrm>
              <a:custGeom>
                <a:avLst/>
                <a:gdLst>
                  <a:gd name="T0" fmla="*/ 141 w 141"/>
                  <a:gd name="T1" fmla="*/ 37 h 82"/>
                  <a:gd name="T2" fmla="*/ 15 w 141"/>
                  <a:gd name="T3" fmla="*/ 82 h 82"/>
                  <a:gd name="T4" fmla="*/ 0 w 141"/>
                  <a:gd name="T5" fmla="*/ 37 h 82"/>
                  <a:gd name="T6" fmla="*/ 126 w 141"/>
                  <a:gd name="T7" fmla="*/ 0 h 82"/>
                  <a:gd name="T8" fmla="*/ 141 w 141"/>
                  <a:gd name="T9" fmla="*/ 37 h 82"/>
                </a:gdLst>
                <a:ahLst/>
                <a:cxnLst>
                  <a:cxn ang="0">
                    <a:pos x="T0" y="T1"/>
                  </a:cxn>
                  <a:cxn ang="0">
                    <a:pos x="T2" y="T3"/>
                  </a:cxn>
                  <a:cxn ang="0">
                    <a:pos x="T4" y="T5"/>
                  </a:cxn>
                  <a:cxn ang="0">
                    <a:pos x="T6" y="T7"/>
                  </a:cxn>
                  <a:cxn ang="0">
                    <a:pos x="T8" y="T9"/>
                  </a:cxn>
                </a:cxnLst>
                <a:rect l="0" t="0" r="r" b="b"/>
                <a:pathLst>
                  <a:path w="141" h="82">
                    <a:moveTo>
                      <a:pt x="141" y="37"/>
                    </a:moveTo>
                    <a:lnTo>
                      <a:pt x="15" y="82"/>
                    </a:lnTo>
                    <a:lnTo>
                      <a:pt x="0" y="37"/>
                    </a:lnTo>
                    <a:lnTo>
                      <a:pt x="126" y="0"/>
                    </a:lnTo>
                    <a:lnTo>
                      <a:pt x="141"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 name="Freeform 100">
                <a:extLst>
                  <a:ext uri="{FF2B5EF4-FFF2-40B4-BE49-F238E27FC236}">
                    <a16:creationId xmlns:a16="http://schemas.microsoft.com/office/drawing/2014/main" id="{979A84DA-F843-AC8F-1A77-04DE2379E4D5}"/>
                  </a:ext>
                </a:extLst>
              </p:cNvPr>
              <p:cNvSpPr/>
              <p:nvPr/>
            </p:nvSpPr>
            <p:spPr bwMode="auto">
              <a:xfrm>
                <a:off x="1258888" y="2381250"/>
                <a:ext cx="376238" cy="153988"/>
              </a:xfrm>
              <a:custGeom>
                <a:avLst/>
                <a:gdLst>
                  <a:gd name="T0" fmla="*/ 237 w 237"/>
                  <a:gd name="T1" fmla="*/ 15 h 97"/>
                  <a:gd name="T2" fmla="*/ 8 w 237"/>
                  <a:gd name="T3" fmla="*/ 97 h 97"/>
                  <a:gd name="T4" fmla="*/ 0 w 237"/>
                  <a:gd name="T5" fmla="*/ 82 h 97"/>
                  <a:gd name="T6" fmla="*/ 237 w 237"/>
                  <a:gd name="T7" fmla="*/ 0 h 97"/>
                  <a:gd name="T8" fmla="*/ 237 w 237"/>
                  <a:gd name="T9" fmla="*/ 15 h 97"/>
                </a:gdLst>
                <a:ahLst/>
                <a:cxnLst>
                  <a:cxn ang="0">
                    <a:pos x="T0" y="T1"/>
                  </a:cxn>
                  <a:cxn ang="0">
                    <a:pos x="T2" y="T3"/>
                  </a:cxn>
                  <a:cxn ang="0">
                    <a:pos x="T4" y="T5"/>
                  </a:cxn>
                  <a:cxn ang="0">
                    <a:pos x="T6" y="T7"/>
                  </a:cxn>
                  <a:cxn ang="0">
                    <a:pos x="T8" y="T9"/>
                  </a:cxn>
                </a:cxnLst>
                <a:rect l="0" t="0" r="r" b="b"/>
                <a:pathLst>
                  <a:path w="237" h="97">
                    <a:moveTo>
                      <a:pt x="237" y="15"/>
                    </a:moveTo>
                    <a:lnTo>
                      <a:pt x="8" y="97"/>
                    </a:lnTo>
                    <a:lnTo>
                      <a:pt x="0" y="82"/>
                    </a:lnTo>
                    <a:lnTo>
                      <a:pt x="237" y="0"/>
                    </a:lnTo>
                    <a:lnTo>
                      <a:pt x="237"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 name="Freeform 101">
                <a:extLst>
                  <a:ext uri="{FF2B5EF4-FFF2-40B4-BE49-F238E27FC236}">
                    <a16:creationId xmlns:a16="http://schemas.microsoft.com/office/drawing/2014/main" id="{9D02328D-F60C-EDE5-C75D-81555F7430A5}"/>
                  </a:ext>
                </a:extLst>
              </p:cNvPr>
              <p:cNvSpPr/>
              <p:nvPr/>
            </p:nvSpPr>
            <p:spPr bwMode="auto">
              <a:xfrm>
                <a:off x="1271588" y="2428875"/>
                <a:ext cx="387350" cy="153988"/>
              </a:xfrm>
              <a:custGeom>
                <a:avLst/>
                <a:gdLst>
                  <a:gd name="T0" fmla="*/ 244 w 244"/>
                  <a:gd name="T1" fmla="*/ 15 h 97"/>
                  <a:gd name="T2" fmla="*/ 7 w 244"/>
                  <a:gd name="T3" fmla="*/ 97 h 97"/>
                  <a:gd name="T4" fmla="*/ 0 w 244"/>
                  <a:gd name="T5" fmla="*/ 82 h 97"/>
                  <a:gd name="T6" fmla="*/ 237 w 244"/>
                  <a:gd name="T7" fmla="*/ 0 h 97"/>
                  <a:gd name="T8" fmla="*/ 244 w 244"/>
                  <a:gd name="T9" fmla="*/ 15 h 97"/>
                </a:gdLst>
                <a:ahLst/>
                <a:cxnLst>
                  <a:cxn ang="0">
                    <a:pos x="T0" y="T1"/>
                  </a:cxn>
                  <a:cxn ang="0">
                    <a:pos x="T2" y="T3"/>
                  </a:cxn>
                  <a:cxn ang="0">
                    <a:pos x="T4" y="T5"/>
                  </a:cxn>
                  <a:cxn ang="0">
                    <a:pos x="T6" y="T7"/>
                  </a:cxn>
                  <a:cxn ang="0">
                    <a:pos x="T8" y="T9"/>
                  </a:cxn>
                </a:cxnLst>
                <a:rect l="0" t="0" r="r" b="b"/>
                <a:pathLst>
                  <a:path w="244" h="97">
                    <a:moveTo>
                      <a:pt x="244" y="15"/>
                    </a:moveTo>
                    <a:lnTo>
                      <a:pt x="7" y="97"/>
                    </a:lnTo>
                    <a:lnTo>
                      <a:pt x="0" y="82"/>
                    </a:lnTo>
                    <a:lnTo>
                      <a:pt x="237" y="0"/>
                    </a:lnTo>
                    <a:lnTo>
                      <a:pt x="2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 name="Freeform 102">
                <a:extLst>
                  <a:ext uri="{FF2B5EF4-FFF2-40B4-BE49-F238E27FC236}">
                    <a16:creationId xmlns:a16="http://schemas.microsoft.com/office/drawing/2014/main" id="{FB1E7775-FBF6-7026-00D2-F7C52FE6BCD1}"/>
                  </a:ext>
                </a:extLst>
              </p:cNvPr>
              <p:cNvSpPr/>
              <p:nvPr/>
            </p:nvSpPr>
            <p:spPr bwMode="auto">
              <a:xfrm>
                <a:off x="719138" y="2133600"/>
                <a:ext cx="69850" cy="130175"/>
              </a:xfrm>
              <a:custGeom>
                <a:avLst/>
                <a:gdLst>
                  <a:gd name="T0" fmla="*/ 14 w 44"/>
                  <a:gd name="T1" fmla="*/ 0 h 82"/>
                  <a:gd name="T2" fmla="*/ 44 w 44"/>
                  <a:gd name="T3" fmla="*/ 82 h 82"/>
                  <a:gd name="T4" fmla="*/ 22 w 44"/>
                  <a:gd name="T5" fmla="*/ 82 h 82"/>
                  <a:gd name="T6" fmla="*/ 0 w 44"/>
                  <a:gd name="T7" fmla="*/ 0 h 82"/>
                  <a:gd name="T8" fmla="*/ 14 w 44"/>
                  <a:gd name="T9" fmla="*/ 0 h 82"/>
                </a:gdLst>
                <a:ahLst/>
                <a:cxnLst>
                  <a:cxn ang="0">
                    <a:pos x="T0" y="T1"/>
                  </a:cxn>
                  <a:cxn ang="0">
                    <a:pos x="T2" y="T3"/>
                  </a:cxn>
                  <a:cxn ang="0">
                    <a:pos x="T4" y="T5"/>
                  </a:cxn>
                  <a:cxn ang="0">
                    <a:pos x="T6" y="T7"/>
                  </a:cxn>
                  <a:cxn ang="0">
                    <a:pos x="T8" y="T9"/>
                  </a:cxn>
                </a:cxnLst>
                <a:rect l="0" t="0" r="r" b="b"/>
                <a:pathLst>
                  <a:path w="44" h="82">
                    <a:moveTo>
                      <a:pt x="14" y="0"/>
                    </a:moveTo>
                    <a:lnTo>
                      <a:pt x="44" y="82"/>
                    </a:lnTo>
                    <a:lnTo>
                      <a:pt x="22" y="82"/>
                    </a:lnTo>
                    <a:lnTo>
                      <a:pt x="0" y="0"/>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 name="Freeform 103">
                <a:extLst>
                  <a:ext uri="{FF2B5EF4-FFF2-40B4-BE49-F238E27FC236}">
                    <a16:creationId xmlns:a16="http://schemas.microsoft.com/office/drawing/2014/main" id="{13DE16AC-2E82-224D-C556-F8E4770CED50}"/>
                  </a:ext>
                </a:extLst>
              </p:cNvPr>
              <p:cNvSpPr/>
              <p:nvPr/>
            </p:nvSpPr>
            <p:spPr bwMode="auto">
              <a:xfrm>
                <a:off x="730251" y="2016125"/>
                <a:ext cx="106363" cy="236538"/>
              </a:xfrm>
              <a:custGeom>
                <a:avLst/>
                <a:gdLst>
                  <a:gd name="T0" fmla="*/ 22 w 67"/>
                  <a:gd name="T1" fmla="*/ 0 h 149"/>
                  <a:gd name="T2" fmla="*/ 67 w 67"/>
                  <a:gd name="T3" fmla="*/ 141 h 149"/>
                  <a:gd name="T4" fmla="*/ 52 w 67"/>
                  <a:gd name="T5" fmla="*/ 149 h 149"/>
                  <a:gd name="T6" fmla="*/ 0 w 67"/>
                  <a:gd name="T7" fmla="*/ 7 h 149"/>
                  <a:gd name="T8" fmla="*/ 22 w 67"/>
                  <a:gd name="T9" fmla="*/ 0 h 149"/>
                </a:gdLst>
                <a:ahLst/>
                <a:cxnLst>
                  <a:cxn ang="0">
                    <a:pos x="T0" y="T1"/>
                  </a:cxn>
                  <a:cxn ang="0">
                    <a:pos x="T2" y="T3"/>
                  </a:cxn>
                  <a:cxn ang="0">
                    <a:pos x="T4" y="T5"/>
                  </a:cxn>
                  <a:cxn ang="0">
                    <a:pos x="T6" y="T7"/>
                  </a:cxn>
                  <a:cxn ang="0">
                    <a:pos x="T8" y="T9"/>
                  </a:cxn>
                </a:cxnLst>
                <a:rect l="0" t="0" r="r" b="b"/>
                <a:pathLst>
                  <a:path w="67" h="149">
                    <a:moveTo>
                      <a:pt x="22" y="0"/>
                    </a:moveTo>
                    <a:lnTo>
                      <a:pt x="67" y="141"/>
                    </a:lnTo>
                    <a:lnTo>
                      <a:pt x="52" y="149"/>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 name="Freeform 104">
                <a:extLst>
                  <a:ext uri="{FF2B5EF4-FFF2-40B4-BE49-F238E27FC236}">
                    <a16:creationId xmlns:a16="http://schemas.microsoft.com/office/drawing/2014/main" id="{36E64D0B-FE5B-9760-7645-4A462EB0AED7}"/>
                  </a:ext>
                </a:extLst>
              </p:cNvPr>
              <p:cNvSpPr/>
              <p:nvPr/>
            </p:nvSpPr>
            <p:spPr bwMode="auto">
              <a:xfrm>
                <a:off x="800101" y="2051050"/>
                <a:ext cx="95250" cy="188913"/>
              </a:xfrm>
              <a:custGeom>
                <a:avLst/>
                <a:gdLst>
                  <a:gd name="T0" fmla="*/ 23 w 60"/>
                  <a:gd name="T1" fmla="*/ 0 h 119"/>
                  <a:gd name="T2" fmla="*/ 60 w 60"/>
                  <a:gd name="T3" fmla="*/ 112 h 119"/>
                  <a:gd name="T4" fmla="*/ 37 w 60"/>
                  <a:gd name="T5" fmla="*/ 119 h 119"/>
                  <a:gd name="T6" fmla="*/ 0 w 60"/>
                  <a:gd name="T7" fmla="*/ 8 h 119"/>
                  <a:gd name="T8" fmla="*/ 23 w 60"/>
                  <a:gd name="T9" fmla="*/ 0 h 119"/>
                </a:gdLst>
                <a:ahLst/>
                <a:cxnLst>
                  <a:cxn ang="0">
                    <a:pos x="T0" y="T1"/>
                  </a:cxn>
                  <a:cxn ang="0">
                    <a:pos x="T2" y="T3"/>
                  </a:cxn>
                  <a:cxn ang="0">
                    <a:pos x="T4" y="T5"/>
                  </a:cxn>
                  <a:cxn ang="0">
                    <a:pos x="T6" y="T7"/>
                  </a:cxn>
                  <a:cxn ang="0">
                    <a:pos x="T8" y="T9"/>
                  </a:cxn>
                </a:cxnLst>
                <a:rect l="0" t="0" r="r" b="b"/>
                <a:pathLst>
                  <a:path w="60" h="119">
                    <a:moveTo>
                      <a:pt x="23" y="0"/>
                    </a:moveTo>
                    <a:lnTo>
                      <a:pt x="60" y="112"/>
                    </a:lnTo>
                    <a:lnTo>
                      <a:pt x="37" y="11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 name="Freeform 105">
                <a:extLst>
                  <a:ext uri="{FF2B5EF4-FFF2-40B4-BE49-F238E27FC236}">
                    <a16:creationId xmlns:a16="http://schemas.microsoft.com/office/drawing/2014/main" id="{6DDA915F-A6E8-7218-60A1-21F3957C2814}"/>
                  </a:ext>
                </a:extLst>
              </p:cNvPr>
              <p:cNvSpPr/>
              <p:nvPr/>
            </p:nvSpPr>
            <p:spPr bwMode="auto">
              <a:xfrm>
                <a:off x="812801" y="1922463"/>
                <a:ext cx="128588" cy="293688"/>
              </a:xfrm>
              <a:custGeom>
                <a:avLst/>
                <a:gdLst>
                  <a:gd name="T0" fmla="*/ 22 w 81"/>
                  <a:gd name="T1" fmla="*/ 0 h 185"/>
                  <a:gd name="T2" fmla="*/ 81 w 81"/>
                  <a:gd name="T3" fmla="*/ 178 h 185"/>
                  <a:gd name="T4" fmla="*/ 59 w 81"/>
                  <a:gd name="T5" fmla="*/ 185 h 185"/>
                  <a:gd name="T6" fmla="*/ 0 w 81"/>
                  <a:gd name="T7" fmla="*/ 7 h 185"/>
                  <a:gd name="T8" fmla="*/ 22 w 81"/>
                  <a:gd name="T9" fmla="*/ 0 h 185"/>
                </a:gdLst>
                <a:ahLst/>
                <a:cxnLst>
                  <a:cxn ang="0">
                    <a:pos x="T0" y="T1"/>
                  </a:cxn>
                  <a:cxn ang="0">
                    <a:pos x="T2" y="T3"/>
                  </a:cxn>
                  <a:cxn ang="0">
                    <a:pos x="T4" y="T5"/>
                  </a:cxn>
                  <a:cxn ang="0">
                    <a:pos x="T6" y="T7"/>
                  </a:cxn>
                  <a:cxn ang="0">
                    <a:pos x="T8" y="T9"/>
                  </a:cxn>
                </a:cxnLst>
                <a:rect l="0" t="0" r="r" b="b"/>
                <a:pathLst>
                  <a:path w="81" h="185">
                    <a:moveTo>
                      <a:pt x="22" y="0"/>
                    </a:moveTo>
                    <a:lnTo>
                      <a:pt x="81" y="178"/>
                    </a:lnTo>
                    <a:lnTo>
                      <a:pt x="59" y="185"/>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 name="Freeform 106">
                <a:extLst>
                  <a:ext uri="{FF2B5EF4-FFF2-40B4-BE49-F238E27FC236}">
                    <a16:creationId xmlns:a16="http://schemas.microsoft.com/office/drawing/2014/main" id="{30801ECB-092E-26D1-F427-00C806C47637}"/>
                  </a:ext>
                </a:extLst>
              </p:cNvPr>
              <p:cNvSpPr/>
              <p:nvPr/>
            </p:nvSpPr>
            <p:spPr bwMode="auto">
              <a:xfrm>
                <a:off x="882651" y="1968500"/>
                <a:ext cx="106363" cy="236538"/>
              </a:xfrm>
              <a:custGeom>
                <a:avLst/>
                <a:gdLst>
                  <a:gd name="T0" fmla="*/ 23 w 67"/>
                  <a:gd name="T1" fmla="*/ 0 h 149"/>
                  <a:gd name="T2" fmla="*/ 67 w 67"/>
                  <a:gd name="T3" fmla="*/ 141 h 149"/>
                  <a:gd name="T4" fmla="*/ 52 w 67"/>
                  <a:gd name="T5" fmla="*/ 149 h 149"/>
                  <a:gd name="T6" fmla="*/ 0 w 67"/>
                  <a:gd name="T7" fmla="*/ 8 h 149"/>
                  <a:gd name="T8" fmla="*/ 23 w 67"/>
                  <a:gd name="T9" fmla="*/ 0 h 149"/>
                </a:gdLst>
                <a:ahLst/>
                <a:cxnLst>
                  <a:cxn ang="0">
                    <a:pos x="T0" y="T1"/>
                  </a:cxn>
                  <a:cxn ang="0">
                    <a:pos x="T2" y="T3"/>
                  </a:cxn>
                  <a:cxn ang="0">
                    <a:pos x="T4" y="T5"/>
                  </a:cxn>
                  <a:cxn ang="0">
                    <a:pos x="T6" y="T7"/>
                  </a:cxn>
                  <a:cxn ang="0">
                    <a:pos x="T8" y="T9"/>
                  </a:cxn>
                </a:cxnLst>
                <a:rect l="0" t="0" r="r" b="b"/>
                <a:pathLst>
                  <a:path w="67" h="149">
                    <a:moveTo>
                      <a:pt x="23" y="0"/>
                    </a:moveTo>
                    <a:lnTo>
                      <a:pt x="67" y="141"/>
                    </a:lnTo>
                    <a:lnTo>
                      <a:pt x="52" y="14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 name="Freeform 107">
                <a:extLst>
                  <a:ext uri="{FF2B5EF4-FFF2-40B4-BE49-F238E27FC236}">
                    <a16:creationId xmlns:a16="http://schemas.microsoft.com/office/drawing/2014/main" id="{284BB45D-17FF-7DA2-EDC6-7D9755D31DFD}"/>
                  </a:ext>
                </a:extLst>
              </p:cNvPr>
              <p:cNvSpPr/>
              <p:nvPr/>
            </p:nvSpPr>
            <p:spPr bwMode="auto">
              <a:xfrm>
                <a:off x="930276" y="1909763"/>
                <a:ext cx="117475" cy="271463"/>
              </a:xfrm>
              <a:custGeom>
                <a:avLst/>
                <a:gdLst>
                  <a:gd name="T0" fmla="*/ 15 w 74"/>
                  <a:gd name="T1" fmla="*/ 0 h 171"/>
                  <a:gd name="T2" fmla="*/ 74 w 74"/>
                  <a:gd name="T3" fmla="*/ 164 h 171"/>
                  <a:gd name="T4" fmla="*/ 52 w 74"/>
                  <a:gd name="T5" fmla="*/ 171 h 171"/>
                  <a:gd name="T6" fmla="*/ 0 w 74"/>
                  <a:gd name="T7" fmla="*/ 8 h 171"/>
                  <a:gd name="T8" fmla="*/ 15 w 74"/>
                  <a:gd name="T9" fmla="*/ 0 h 171"/>
                </a:gdLst>
                <a:ahLst/>
                <a:cxnLst>
                  <a:cxn ang="0">
                    <a:pos x="T0" y="T1"/>
                  </a:cxn>
                  <a:cxn ang="0">
                    <a:pos x="T2" y="T3"/>
                  </a:cxn>
                  <a:cxn ang="0">
                    <a:pos x="T4" y="T5"/>
                  </a:cxn>
                  <a:cxn ang="0">
                    <a:pos x="T6" y="T7"/>
                  </a:cxn>
                  <a:cxn ang="0">
                    <a:pos x="T8" y="T9"/>
                  </a:cxn>
                </a:cxnLst>
                <a:rect l="0" t="0" r="r" b="b"/>
                <a:pathLst>
                  <a:path w="74" h="171">
                    <a:moveTo>
                      <a:pt x="15" y="0"/>
                    </a:moveTo>
                    <a:lnTo>
                      <a:pt x="74" y="164"/>
                    </a:lnTo>
                    <a:lnTo>
                      <a:pt x="52" y="171"/>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6" name="Freeform 108">
                <a:extLst>
                  <a:ext uri="{FF2B5EF4-FFF2-40B4-BE49-F238E27FC236}">
                    <a16:creationId xmlns:a16="http://schemas.microsoft.com/office/drawing/2014/main" id="{39A08192-06F6-A7FA-24E2-C0166C127FDB}"/>
                  </a:ext>
                </a:extLst>
              </p:cNvPr>
              <p:cNvSpPr/>
              <p:nvPr/>
            </p:nvSpPr>
            <p:spPr bwMode="auto">
              <a:xfrm>
                <a:off x="977901" y="1874838"/>
                <a:ext cx="117475" cy="295275"/>
              </a:xfrm>
              <a:custGeom>
                <a:avLst/>
                <a:gdLst>
                  <a:gd name="T0" fmla="*/ 14 w 74"/>
                  <a:gd name="T1" fmla="*/ 0 h 186"/>
                  <a:gd name="T2" fmla="*/ 74 w 74"/>
                  <a:gd name="T3" fmla="*/ 178 h 186"/>
                  <a:gd name="T4" fmla="*/ 59 w 74"/>
                  <a:gd name="T5" fmla="*/ 186 h 186"/>
                  <a:gd name="T6" fmla="*/ 0 w 74"/>
                  <a:gd name="T7" fmla="*/ 7 h 186"/>
                  <a:gd name="T8" fmla="*/ 14 w 74"/>
                  <a:gd name="T9" fmla="*/ 0 h 186"/>
                </a:gdLst>
                <a:ahLst/>
                <a:cxnLst>
                  <a:cxn ang="0">
                    <a:pos x="T0" y="T1"/>
                  </a:cxn>
                  <a:cxn ang="0">
                    <a:pos x="T2" y="T3"/>
                  </a:cxn>
                  <a:cxn ang="0">
                    <a:pos x="T4" y="T5"/>
                  </a:cxn>
                  <a:cxn ang="0">
                    <a:pos x="T6" y="T7"/>
                  </a:cxn>
                  <a:cxn ang="0">
                    <a:pos x="T8" y="T9"/>
                  </a:cxn>
                </a:cxnLst>
                <a:rect l="0" t="0" r="r" b="b"/>
                <a:pathLst>
                  <a:path w="74" h="186">
                    <a:moveTo>
                      <a:pt x="14" y="0"/>
                    </a:moveTo>
                    <a:lnTo>
                      <a:pt x="74" y="178"/>
                    </a:lnTo>
                    <a:lnTo>
                      <a:pt x="59" y="186"/>
                    </a:lnTo>
                    <a:lnTo>
                      <a:pt x="0" y="7"/>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7" name="Freeform 109">
                <a:extLst>
                  <a:ext uri="{FF2B5EF4-FFF2-40B4-BE49-F238E27FC236}">
                    <a16:creationId xmlns:a16="http://schemas.microsoft.com/office/drawing/2014/main" id="{49124406-4431-26DD-A3CE-849ADE9112C3}"/>
                  </a:ext>
                </a:extLst>
              </p:cNvPr>
              <p:cNvSpPr/>
              <p:nvPr/>
            </p:nvSpPr>
            <p:spPr bwMode="auto">
              <a:xfrm>
                <a:off x="1000126" y="1803400"/>
                <a:ext cx="141288" cy="342900"/>
              </a:xfrm>
              <a:custGeom>
                <a:avLst/>
                <a:gdLst>
                  <a:gd name="T0" fmla="*/ 23 w 89"/>
                  <a:gd name="T1" fmla="*/ 0 h 216"/>
                  <a:gd name="T2" fmla="*/ 89 w 89"/>
                  <a:gd name="T3" fmla="*/ 208 h 216"/>
                  <a:gd name="T4" fmla="*/ 74 w 89"/>
                  <a:gd name="T5" fmla="*/ 216 h 216"/>
                  <a:gd name="T6" fmla="*/ 0 w 89"/>
                  <a:gd name="T7" fmla="*/ 8 h 216"/>
                  <a:gd name="T8" fmla="*/ 23 w 89"/>
                  <a:gd name="T9" fmla="*/ 0 h 216"/>
                </a:gdLst>
                <a:ahLst/>
                <a:cxnLst>
                  <a:cxn ang="0">
                    <a:pos x="T0" y="T1"/>
                  </a:cxn>
                  <a:cxn ang="0">
                    <a:pos x="T2" y="T3"/>
                  </a:cxn>
                  <a:cxn ang="0">
                    <a:pos x="T4" y="T5"/>
                  </a:cxn>
                  <a:cxn ang="0">
                    <a:pos x="T6" y="T7"/>
                  </a:cxn>
                  <a:cxn ang="0">
                    <a:pos x="T8" y="T9"/>
                  </a:cxn>
                </a:cxnLst>
                <a:rect l="0" t="0" r="r" b="b"/>
                <a:pathLst>
                  <a:path w="89" h="216">
                    <a:moveTo>
                      <a:pt x="23" y="0"/>
                    </a:moveTo>
                    <a:lnTo>
                      <a:pt x="89" y="208"/>
                    </a:lnTo>
                    <a:lnTo>
                      <a:pt x="74" y="216"/>
                    </a:lnTo>
                    <a:lnTo>
                      <a:pt x="0" y="8"/>
                    </a:lnTo>
                    <a:lnTo>
                      <a:pt x="23"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8" name="Freeform 110">
                <a:extLst>
                  <a:ext uri="{FF2B5EF4-FFF2-40B4-BE49-F238E27FC236}">
                    <a16:creationId xmlns:a16="http://schemas.microsoft.com/office/drawing/2014/main" id="{18776D85-8F5B-23AC-51A1-B6924350213B}"/>
                  </a:ext>
                </a:extLst>
              </p:cNvPr>
              <p:cNvSpPr/>
              <p:nvPr/>
            </p:nvSpPr>
            <p:spPr bwMode="auto">
              <a:xfrm>
                <a:off x="1117601" y="1957388"/>
                <a:ext cx="82550" cy="176213"/>
              </a:xfrm>
              <a:custGeom>
                <a:avLst/>
                <a:gdLst>
                  <a:gd name="T0" fmla="*/ 15 w 52"/>
                  <a:gd name="T1" fmla="*/ 0 h 111"/>
                  <a:gd name="T2" fmla="*/ 52 w 52"/>
                  <a:gd name="T3" fmla="*/ 104 h 111"/>
                  <a:gd name="T4" fmla="*/ 30 w 52"/>
                  <a:gd name="T5" fmla="*/ 111 h 111"/>
                  <a:gd name="T6" fmla="*/ 0 w 52"/>
                  <a:gd name="T7" fmla="*/ 7 h 111"/>
                  <a:gd name="T8" fmla="*/ 15 w 52"/>
                  <a:gd name="T9" fmla="*/ 0 h 111"/>
                </a:gdLst>
                <a:ahLst/>
                <a:cxnLst>
                  <a:cxn ang="0">
                    <a:pos x="T0" y="T1"/>
                  </a:cxn>
                  <a:cxn ang="0">
                    <a:pos x="T2" y="T3"/>
                  </a:cxn>
                  <a:cxn ang="0">
                    <a:pos x="T4" y="T5"/>
                  </a:cxn>
                  <a:cxn ang="0">
                    <a:pos x="T6" y="T7"/>
                  </a:cxn>
                  <a:cxn ang="0">
                    <a:pos x="T8" y="T9"/>
                  </a:cxn>
                </a:cxnLst>
                <a:rect l="0" t="0" r="r" b="b"/>
                <a:pathLst>
                  <a:path w="52" h="111">
                    <a:moveTo>
                      <a:pt x="15" y="0"/>
                    </a:moveTo>
                    <a:lnTo>
                      <a:pt x="52" y="104"/>
                    </a:lnTo>
                    <a:lnTo>
                      <a:pt x="30" y="111"/>
                    </a:lnTo>
                    <a:lnTo>
                      <a:pt x="0" y="7"/>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9" name="Freeform 111">
                <a:extLst>
                  <a:ext uri="{FF2B5EF4-FFF2-40B4-BE49-F238E27FC236}">
                    <a16:creationId xmlns:a16="http://schemas.microsoft.com/office/drawing/2014/main" id="{3E33F224-3F08-E874-9964-79B97EDB474D}"/>
                  </a:ext>
                </a:extLst>
              </p:cNvPr>
              <p:cNvSpPr/>
              <p:nvPr/>
            </p:nvSpPr>
            <p:spPr bwMode="auto">
              <a:xfrm>
                <a:off x="1154113" y="1909763"/>
                <a:ext cx="93663" cy="200025"/>
              </a:xfrm>
              <a:custGeom>
                <a:avLst/>
                <a:gdLst>
                  <a:gd name="T0" fmla="*/ 22 w 59"/>
                  <a:gd name="T1" fmla="*/ 0 h 126"/>
                  <a:gd name="T2" fmla="*/ 59 w 59"/>
                  <a:gd name="T3" fmla="*/ 119 h 126"/>
                  <a:gd name="T4" fmla="*/ 44 w 59"/>
                  <a:gd name="T5" fmla="*/ 126 h 126"/>
                  <a:gd name="T6" fmla="*/ 0 w 59"/>
                  <a:gd name="T7" fmla="*/ 0 h 126"/>
                  <a:gd name="T8" fmla="*/ 22 w 59"/>
                  <a:gd name="T9" fmla="*/ 0 h 126"/>
                </a:gdLst>
                <a:ahLst/>
                <a:cxnLst>
                  <a:cxn ang="0">
                    <a:pos x="T0" y="T1"/>
                  </a:cxn>
                  <a:cxn ang="0">
                    <a:pos x="T2" y="T3"/>
                  </a:cxn>
                  <a:cxn ang="0">
                    <a:pos x="T4" y="T5"/>
                  </a:cxn>
                  <a:cxn ang="0">
                    <a:pos x="T6" y="T7"/>
                  </a:cxn>
                  <a:cxn ang="0">
                    <a:pos x="T8" y="T9"/>
                  </a:cxn>
                </a:cxnLst>
                <a:rect l="0" t="0" r="r" b="b"/>
                <a:pathLst>
                  <a:path w="59" h="126">
                    <a:moveTo>
                      <a:pt x="22" y="0"/>
                    </a:moveTo>
                    <a:lnTo>
                      <a:pt x="59" y="119"/>
                    </a:lnTo>
                    <a:lnTo>
                      <a:pt x="44" y="126"/>
                    </a:lnTo>
                    <a:lnTo>
                      <a:pt x="0" y="0"/>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0" name="Freeform 112">
                <a:extLst>
                  <a:ext uri="{FF2B5EF4-FFF2-40B4-BE49-F238E27FC236}">
                    <a16:creationId xmlns:a16="http://schemas.microsoft.com/office/drawing/2014/main" id="{87E3917F-B7B1-956C-AF95-CF27117043CC}"/>
                  </a:ext>
                </a:extLst>
              </p:cNvPr>
              <p:cNvSpPr/>
              <p:nvPr/>
            </p:nvSpPr>
            <p:spPr bwMode="auto">
              <a:xfrm>
                <a:off x="1247776" y="1992313"/>
                <a:ext cx="58738" cy="106363"/>
              </a:xfrm>
              <a:custGeom>
                <a:avLst/>
                <a:gdLst>
                  <a:gd name="T0" fmla="*/ 15 w 37"/>
                  <a:gd name="T1" fmla="*/ 0 h 67"/>
                  <a:gd name="T2" fmla="*/ 37 w 37"/>
                  <a:gd name="T3" fmla="*/ 60 h 67"/>
                  <a:gd name="T4" fmla="*/ 15 w 37"/>
                  <a:gd name="T5" fmla="*/ 67 h 67"/>
                  <a:gd name="T6" fmla="*/ 0 w 37"/>
                  <a:gd name="T7" fmla="*/ 8 h 67"/>
                  <a:gd name="T8" fmla="*/ 15 w 37"/>
                  <a:gd name="T9" fmla="*/ 0 h 67"/>
                </a:gdLst>
                <a:ahLst/>
                <a:cxnLst>
                  <a:cxn ang="0">
                    <a:pos x="T0" y="T1"/>
                  </a:cxn>
                  <a:cxn ang="0">
                    <a:pos x="T2" y="T3"/>
                  </a:cxn>
                  <a:cxn ang="0">
                    <a:pos x="T4" y="T5"/>
                  </a:cxn>
                  <a:cxn ang="0">
                    <a:pos x="T6" y="T7"/>
                  </a:cxn>
                  <a:cxn ang="0">
                    <a:pos x="T8" y="T9"/>
                  </a:cxn>
                </a:cxnLst>
                <a:rect l="0" t="0" r="r" b="b"/>
                <a:pathLst>
                  <a:path w="37" h="67">
                    <a:moveTo>
                      <a:pt x="15" y="0"/>
                    </a:moveTo>
                    <a:lnTo>
                      <a:pt x="37" y="60"/>
                    </a:lnTo>
                    <a:lnTo>
                      <a:pt x="15" y="67"/>
                    </a:lnTo>
                    <a:lnTo>
                      <a:pt x="0" y="8"/>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1" name="Freeform 113">
                <a:extLst>
                  <a:ext uri="{FF2B5EF4-FFF2-40B4-BE49-F238E27FC236}">
                    <a16:creationId xmlns:a16="http://schemas.microsoft.com/office/drawing/2014/main" id="{18F85193-98F1-6CEF-2BD9-78733FC936F1}"/>
                  </a:ext>
                </a:extLst>
              </p:cNvPr>
              <p:cNvSpPr/>
              <p:nvPr/>
            </p:nvSpPr>
            <p:spPr bwMode="auto">
              <a:xfrm>
                <a:off x="1282701" y="1933575"/>
                <a:ext cx="69850" cy="141288"/>
              </a:xfrm>
              <a:custGeom>
                <a:avLst/>
                <a:gdLst>
                  <a:gd name="T0" fmla="*/ 15 w 44"/>
                  <a:gd name="T1" fmla="*/ 0 h 89"/>
                  <a:gd name="T2" fmla="*/ 44 w 44"/>
                  <a:gd name="T3" fmla="*/ 82 h 89"/>
                  <a:gd name="T4" fmla="*/ 30 w 44"/>
                  <a:gd name="T5" fmla="*/ 89 h 89"/>
                  <a:gd name="T6" fmla="*/ 0 w 44"/>
                  <a:gd name="T7" fmla="*/ 7 h 89"/>
                  <a:gd name="T8" fmla="*/ 15 w 44"/>
                  <a:gd name="T9" fmla="*/ 0 h 89"/>
                </a:gdLst>
                <a:ahLst/>
                <a:cxnLst>
                  <a:cxn ang="0">
                    <a:pos x="T0" y="T1"/>
                  </a:cxn>
                  <a:cxn ang="0">
                    <a:pos x="T2" y="T3"/>
                  </a:cxn>
                  <a:cxn ang="0">
                    <a:pos x="T4" y="T5"/>
                  </a:cxn>
                  <a:cxn ang="0">
                    <a:pos x="T6" y="T7"/>
                  </a:cxn>
                  <a:cxn ang="0">
                    <a:pos x="T8" y="T9"/>
                  </a:cxn>
                </a:cxnLst>
                <a:rect l="0" t="0" r="r" b="b"/>
                <a:pathLst>
                  <a:path w="44" h="89">
                    <a:moveTo>
                      <a:pt x="15" y="0"/>
                    </a:moveTo>
                    <a:lnTo>
                      <a:pt x="44" y="82"/>
                    </a:lnTo>
                    <a:lnTo>
                      <a:pt x="30" y="89"/>
                    </a:lnTo>
                    <a:lnTo>
                      <a:pt x="0" y="7"/>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2" name="Freeform 114">
                <a:extLst>
                  <a:ext uri="{FF2B5EF4-FFF2-40B4-BE49-F238E27FC236}">
                    <a16:creationId xmlns:a16="http://schemas.microsoft.com/office/drawing/2014/main" id="{F39FD08A-0EDA-5974-FBEC-F5085711B653}"/>
                  </a:ext>
                </a:extLst>
              </p:cNvPr>
              <p:cNvSpPr/>
              <p:nvPr/>
            </p:nvSpPr>
            <p:spPr bwMode="auto">
              <a:xfrm>
                <a:off x="1271588" y="1744663"/>
                <a:ext cx="128588" cy="319088"/>
              </a:xfrm>
              <a:custGeom>
                <a:avLst/>
                <a:gdLst>
                  <a:gd name="T0" fmla="*/ 22 w 81"/>
                  <a:gd name="T1" fmla="*/ 0 h 201"/>
                  <a:gd name="T2" fmla="*/ 81 w 81"/>
                  <a:gd name="T3" fmla="*/ 193 h 201"/>
                  <a:gd name="T4" fmla="*/ 66 w 81"/>
                  <a:gd name="T5" fmla="*/ 201 h 201"/>
                  <a:gd name="T6" fmla="*/ 0 w 81"/>
                  <a:gd name="T7" fmla="*/ 0 h 201"/>
                  <a:gd name="T8" fmla="*/ 22 w 81"/>
                  <a:gd name="T9" fmla="*/ 0 h 201"/>
                </a:gdLst>
                <a:ahLst/>
                <a:cxnLst>
                  <a:cxn ang="0">
                    <a:pos x="T0" y="T1"/>
                  </a:cxn>
                  <a:cxn ang="0">
                    <a:pos x="T2" y="T3"/>
                  </a:cxn>
                  <a:cxn ang="0">
                    <a:pos x="T4" y="T5"/>
                  </a:cxn>
                  <a:cxn ang="0">
                    <a:pos x="T6" y="T7"/>
                  </a:cxn>
                  <a:cxn ang="0">
                    <a:pos x="T8" y="T9"/>
                  </a:cxn>
                </a:cxnLst>
                <a:rect l="0" t="0" r="r" b="b"/>
                <a:pathLst>
                  <a:path w="81" h="201">
                    <a:moveTo>
                      <a:pt x="22" y="0"/>
                    </a:moveTo>
                    <a:lnTo>
                      <a:pt x="81" y="193"/>
                    </a:lnTo>
                    <a:lnTo>
                      <a:pt x="66" y="201"/>
                    </a:lnTo>
                    <a:lnTo>
                      <a:pt x="0" y="0"/>
                    </a:lnTo>
                    <a:lnTo>
                      <a:pt x="22"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3" name="Freeform 115">
                <a:extLst>
                  <a:ext uri="{FF2B5EF4-FFF2-40B4-BE49-F238E27FC236}">
                    <a16:creationId xmlns:a16="http://schemas.microsoft.com/office/drawing/2014/main" id="{76C71049-5969-EFF2-E15B-6ABE8FBE0CC3}"/>
                  </a:ext>
                </a:extLst>
              </p:cNvPr>
              <p:cNvSpPr/>
              <p:nvPr/>
            </p:nvSpPr>
            <p:spPr bwMode="auto">
              <a:xfrm>
                <a:off x="1317626" y="1697038"/>
                <a:ext cx="141288" cy="342900"/>
              </a:xfrm>
              <a:custGeom>
                <a:avLst/>
                <a:gdLst>
                  <a:gd name="T0" fmla="*/ 15 w 89"/>
                  <a:gd name="T1" fmla="*/ 0 h 216"/>
                  <a:gd name="T2" fmla="*/ 89 w 89"/>
                  <a:gd name="T3" fmla="*/ 208 h 216"/>
                  <a:gd name="T4" fmla="*/ 67 w 89"/>
                  <a:gd name="T5" fmla="*/ 216 h 216"/>
                  <a:gd name="T6" fmla="*/ 0 w 89"/>
                  <a:gd name="T7" fmla="*/ 8 h 216"/>
                  <a:gd name="T8" fmla="*/ 15 w 89"/>
                  <a:gd name="T9" fmla="*/ 0 h 216"/>
                </a:gdLst>
                <a:ahLst/>
                <a:cxnLst>
                  <a:cxn ang="0">
                    <a:pos x="T0" y="T1"/>
                  </a:cxn>
                  <a:cxn ang="0">
                    <a:pos x="T2" y="T3"/>
                  </a:cxn>
                  <a:cxn ang="0">
                    <a:pos x="T4" y="T5"/>
                  </a:cxn>
                  <a:cxn ang="0">
                    <a:pos x="T6" y="T7"/>
                  </a:cxn>
                  <a:cxn ang="0">
                    <a:pos x="T8" y="T9"/>
                  </a:cxn>
                </a:cxnLst>
                <a:rect l="0" t="0" r="r" b="b"/>
                <a:pathLst>
                  <a:path w="89" h="216">
                    <a:moveTo>
                      <a:pt x="15" y="0"/>
                    </a:moveTo>
                    <a:lnTo>
                      <a:pt x="89" y="208"/>
                    </a:lnTo>
                    <a:lnTo>
                      <a:pt x="67" y="216"/>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4" name="Freeform 116">
                <a:extLst>
                  <a:ext uri="{FF2B5EF4-FFF2-40B4-BE49-F238E27FC236}">
                    <a16:creationId xmlns:a16="http://schemas.microsoft.com/office/drawing/2014/main" id="{A612430E-DE3D-29BE-3510-7D6D77E5E9B3}"/>
                  </a:ext>
                </a:extLst>
              </p:cNvPr>
              <p:cNvSpPr/>
              <p:nvPr/>
            </p:nvSpPr>
            <p:spPr bwMode="auto">
              <a:xfrm>
                <a:off x="601663" y="1933575"/>
                <a:ext cx="904875" cy="354013"/>
              </a:xfrm>
              <a:custGeom>
                <a:avLst/>
                <a:gdLst>
                  <a:gd name="T0" fmla="*/ 0 w 570"/>
                  <a:gd name="T1" fmla="*/ 0 h 223"/>
                  <a:gd name="T2" fmla="*/ 74 w 570"/>
                  <a:gd name="T3" fmla="*/ 223 h 223"/>
                  <a:gd name="T4" fmla="*/ 570 w 570"/>
                  <a:gd name="T5" fmla="*/ 52 h 223"/>
                </a:gdLst>
                <a:ahLst/>
                <a:cxnLst>
                  <a:cxn ang="0">
                    <a:pos x="T0" y="T1"/>
                  </a:cxn>
                  <a:cxn ang="0">
                    <a:pos x="T2" y="T3"/>
                  </a:cxn>
                  <a:cxn ang="0">
                    <a:pos x="T4" y="T5"/>
                  </a:cxn>
                </a:cxnLst>
                <a:rect l="0" t="0" r="r" b="b"/>
                <a:pathLst>
                  <a:path w="570" h="223">
                    <a:moveTo>
                      <a:pt x="0" y="0"/>
                    </a:moveTo>
                    <a:lnTo>
                      <a:pt x="74" y="223"/>
                    </a:lnTo>
                    <a:lnTo>
                      <a:pt x="570" y="52"/>
                    </a:lnTo>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5" name="Freeform 188">
                <a:extLst>
                  <a:ext uri="{FF2B5EF4-FFF2-40B4-BE49-F238E27FC236}">
                    <a16:creationId xmlns:a16="http://schemas.microsoft.com/office/drawing/2014/main" id="{3E38FE4E-9BE1-FA21-DB1C-0891AF3913E8}"/>
                  </a:ext>
                </a:extLst>
              </p:cNvPr>
              <p:cNvSpPr/>
              <p:nvPr/>
            </p:nvSpPr>
            <p:spPr bwMode="auto">
              <a:xfrm>
                <a:off x="565151" y="2665413"/>
                <a:ext cx="365125" cy="542925"/>
              </a:xfrm>
              <a:custGeom>
                <a:avLst/>
                <a:gdLst>
                  <a:gd name="T0" fmla="*/ 30 w 230"/>
                  <a:gd name="T1" fmla="*/ 342 h 342"/>
                  <a:gd name="T2" fmla="*/ 0 w 230"/>
                  <a:gd name="T3" fmla="*/ 319 h 342"/>
                  <a:gd name="T4" fmla="*/ 193 w 230"/>
                  <a:gd name="T5" fmla="*/ 0 h 342"/>
                  <a:gd name="T6" fmla="*/ 230 w 230"/>
                  <a:gd name="T7" fmla="*/ 22 h 342"/>
                  <a:gd name="T8" fmla="*/ 30 w 230"/>
                  <a:gd name="T9" fmla="*/ 342 h 342"/>
                </a:gdLst>
                <a:ahLst/>
                <a:cxnLst>
                  <a:cxn ang="0">
                    <a:pos x="T0" y="T1"/>
                  </a:cxn>
                  <a:cxn ang="0">
                    <a:pos x="T2" y="T3"/>
                  </a:cxn>
                  <a:cxn ang="0">
                    <a:pos x="T4" y="T5"/>
                  </a:cxn>
                  <a:cxn ang="0">
                    <a:pos x="T6" y="T7"/>
                  </a:cxn>
                  <a:cxn ang="0">
                    <a:pos x="T8" y="T9"/>
                  </a:cxn>
                </a:cxnLst>
                <a:rect l="0" t="0" r="r" b="b"/>
                <a:pathLst>
                  <a:path w="230" h="342">
                    <a:moveTo>
                      <a:pt x="30" y="342"/>
                    </a:moveTo>
                    <a:lnTo>
                      <a:pt x="0" y="319"/>
                    </a:lnTo>
                    <a:lnTo>
                      <a:pt x="193" y="0"/>
                    </a:lnTo>
                    <a:lnTo>
                      <a:pt x="230" y="22"/>
                    </a:lnTo>
                    <a:lnTo>
                      <a:pt x="30" y="342"/>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6" name="Freeform 189">
                <a:extLst>
                  <a:ext uri="{FF2B5EF4-FFF2-40B4-BE49-F238E27FC236}">
                    <a16:creationId xmlns:a16="http://schemas.microsoft.com/office/drawing/2014/main" id="{FF6BD7F7-26C0-BB51-E68D-3EC6C62FD3B4}"/>
                  </a:ext>
                </a:extLst>
              </p:cNvPr>
              <p:cNvSpPr/>
              <p:nvPr/>
            </p:nvSpPr>
            <p:spPr bwMode="auto">
              <a:xfrm>
                <a:off x="565151" y="3136900"/>
                <a:ext cx="71438" cy="71438"/>
              </a:xfrm>
              <a:custGeom>
                <a:avLst/>
                <a:gdLst>
                  <a:gd name="T0" fmla="*/ 30 w 45"/>
                  <a:gd name="T1" fmla="*/ 45 h 45"/>
                  <a:gd name="T2" fmla="*/ 0 w 45"/>
                  <a:gd name="T3" fmla="*/ 22 h 45"/>
                  <a:gd name="T4" fmla="*/ 15 w 45"/>
                  <a:gd name="T5" fmla="*/ 0 h 45"/>
                  <a:gd name="T6" fmla="*/ 45 w 45"/>
                  <a:gd name="T7" fmla="*/ 22 h 45"/>
                  <a:gd name="T8" fmla="*/ 30 w 45"/>
                  <a:gd name="T9" fmla="*/ 45 h 45"/>
                </a:gdLst>
                <a:ahLst/>
                <a:cxnLst>
                  <a:cxn ang="0">
                    <a:pos x="T0" y="T1"/>
                  </a:cxn>
                  <a:cxn ang="0">
                    <a:pos x="T2" y="T3"/>
                  </a:cxn>
                  <a:cxn ang="0">
                    <a:pos x="T4" y="T5"/>
                  </a:cxn>
                  <a:cxn ang="0">
                    <a:pos x="T6" y="T7"/>
                  </a:cxn>
                  <a:cxn ang="0">
                    <a:pos x="T8" y="T9"/>
                  </a:cxn>
                </a:cxnLst>
                <a:rect l="0" t="0" r="r" b="b"/>
                <a:pathLst>
                  <a:path w="45" h="45">
                    <a:moveTo>
                      <a:pt x="30" y="45"/>
                    </a:moveTo>
                    <a:lnTo>
                      <a:pt x="0" y="22"/>
                    </a:lnTo>
                    <a:lnTo>
                      <a:pt x="15" y="0"/>
                    </a:lnTo>
                    <a:lnTo>
                      <a:pt x="45" y="22"/>
                    </a:lnTo>
                    <a:lnTo>
                      <a:pt x="30"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7" name="Freeform 190">
                <a:extLst>
                  <a:ext uri="{FF2B5EF4-FFF2-40B4-BE49-F238E27FC236}">
                    <a16:creationId xmlns:a16="http://schemas.microsoft.com/office/drawing/2014/main" id="{B5E369C7-E9CD-5C91-36B1-C422D2DEDC56}"/>
                  </a:ext>
                </a:extLst>
              </p:cNvPr>
              <p:cNvSpPr/>
              <p:nvPr/>
            </p:nvSpPr>
            <p:spPr bwMode="auto">
              <a:xfrm>
                <a:off x="871538" y="2582863"/>
                <a:ext cx="82550" cy="117475"/>
              </a:xfrm>
              <a:custGeom>
                <a:avLst/>
                <a:gdLst>
                  <a:gd name="T0" fmla="*/ 52 w 52"/>
                  <a:gd name="T1" fmla="*/ 0 h 74"/>
                  <a:gd name="T2" fmla="*/ 0 w 52"/>
                  <a:gd name="T3" fmla="*/ 52 h 74"/>
                  <a:gd name="T4" fmla="*/ 37 w 52"/>
                  <a:gd name="T5" fmla="*/ 74 h 74"/>
                  <a:gd name="T6" fmla="*/ 52 w 52"/>
                  <a:gd name="T7" fmla="*/ 0 h 74"/>
                </a:gdLst>
                <a:ahLst/>
                <a:cxnLst>
                  <a:cxn ang="0">
                    <a:pos x="T0" y="T1"/>
                  </a:cxn>
                  <a:cxn ang="0">
                    <a:pos x="T2" y="T3"/>
                  </a:cxn>
                  <a:cxn ang="0">
                    <a:pos x="T4" y="T5"/>
                  </a:cxn>
                  <a:cxn ang="0">
                    <a:pos x="T6" y="T7"/>
                  </a:cxn>
                </a:cxnLst>
                <a:rect l="0" t="0" r="r" b="b"/>
                <a:pathLst>
                  <a:path w="52" h="74">
                    <a:moveTo>
                      <a:pt x="52" y="0"/>
                    </a:moveTo>
                    <a:lnTo>
                      <a:pt x="0" y="52"/>
                    </a:lnTo>
                    <a:lnTo>
                      <a:pt x="37" y="74"/>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spTree>
    <p:extLst>
      <p:ext uri="{BB962C8B-B14F-4D97-AF65-F5344CB8AC3E}">
        <p14:creationId xmlns:p14="http://schemas.microsoft.com/office/powerpoint/2010/main" val="205362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p:cTn id="11" dur="300" fill="hold"/>
                                        <p:tgtEl>
                                          <p:spTgt spid="226"/>
                                        </p:tgtEl>
                                        <p:attrNameLst>
                                          <p:attrName>ppt_w</p:attrName>
                                        </p:attrNameLst>
                                      </p:cBhvr>
                                      <p:tavLst>
                                        <p:tav tm="0">
                                          <p:val>
                                            <p:fltVal val="0"/>
                                          </p:val>
                                        </p:tav>
                                        <p:tav tm="100000">
                                          <p:val>
                                            <p:strVal val="#ppt_w"/>
                                          </p:val>
                                        </p:tav>
                                      </p:tavLst>
                                    </p:anim>
                                    <p:anim calcmode="lin" valueType="num">
                                      <p:cBhvr>
                                        <p:cTn id="12" dur="300" fill="hold"/>
                                        <p:tgtEl>
                                          <p:spTgt spid="226"/>
                                        </p:tgtEl>
                                        <p:attrNameLst>
                                          <p:attrName>ppt_h</p:attrName>
                                        </p:attrNameLst>
                                      </p:cBhvr>
                                      <p:tavLst>
                                        <p:tav tm="0">
                                          <p:val>
                                            <p:fltVal val="0"/>
                                          </p:val>
                                        </p:tav>
                                        <p:tav tm="100000">
                                          <p:val>
                                            <p:strVal val="#ppt_h"/>
                                          </p:val>
                                        </p:tav>
                                      </p:tavLst>
                                    </p:anim>
                                    <p:anim calcmode="lin" valueType="num">
                                      <p:cBhvr>
                                        <p:cTn id="13" dur="300" fill="hold"/>
                                        <p:tgtEl>
                                          <p:spTgt spid="226"/>
                                        </p:tgtEl>
                                        <p:attrNameLst>
                                          <p:attrName>style.rotation</p:attrName>
                                        </p:attrNameLst>
                                      </p:cBhvr>
                                      <p:tavLst>
                                        <p:tav tm="0">
                                          <p:val>
                                            <p:fltVal val="360"/>
                                          </p:val>
                                        </p:tav>
                                        <p:tav tm="100000">
                                          <p:val>
                                            <p:fltVal val="0"/>
                                          </p:val>
                                        </p:tav>
                                      </p:tavLst>
                                    </p:anim>
                                    <p:animEffect transition="in" filter="fade">
                                      <p:cBhvr>
                                        <p:cTn id="14" dur="300"/>
                                        <p:tgtEl>
                                          <p:spTgt spid="226"/>
                                        </p:tgtEl>
                                      </p:cBhvr>
                                    </p:animEffect>
                                  </p:childTnLst>
                                </p:cTn>
                              </p:par>
                            </p:childTnLst>
                          </p:cTn>
                        </p:par>
                        <p:par>
                          <p:cTn id="15" fill="hold">
                            <p:stCondLst>
                              <p:cond delay="800"/>
                            </p:stCondLst>
                            <p:childTnLst>
                              <p:par>
                                <p:cTn id="16" presetID="22" presetClass="entr" presetSubtype="8" fill="hold" grpId="0" nodeType="afterEffect">
                                  <p:stCondLst>
                                    <p:cond delay="0"/>
                                  </p:stCondLst>
                                  <p:childTnLst>
                                    <p:set>
                                      <p:cBhvr>
                                        <p:cTn id="17" dur="1" fill="hold">
                                          <p:stCondLst>
                                            <p:cond delay="0"/>
                                          </p:stCondLst>
                                        </p:cTn>
                                        <p:tgtEl>
                                          <p:spTgt spid="225"/>
                                        </p:tgtEl>
                                        <p:attrNameLst>
                                          <p:attrName>style.visibility</p:attrName>
                                        </p:attrNameLst>
                                      </p:cBhvr>
                                      <p:to>
                                        <p:strVal val="visible"/>
                                      </p:to>
                                    </p:set>
                                    <p:animEffect transition="in" filter="wipe(left)">
                                      <p:cBhvr>
                                        <p:cTn id="18" dur="300"/>
                                        <p:tgtEl>
                                          <p:spTgt spid="225"/>
                                        </p:tgtEl>
                                      </p:cBhvr>
                                    </p:animEffect>
                                  </p:childTnLst>
                                </p:cTn>
                              </p:par>
                            </p:childTnLst>
                          </p:cTn>
                        </p:par>
                        <p:par>
                          <p:cTn id="19" fill="hold">
                            <p:stCondLst>
                              <p:cond delay="110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par>
                                <p:cTn id="23" presetID="53" presetClass="entr" presetSubtype="52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Effect transition="in" filter="fade">
                                      <p:cBhvr>
                                        <p:cTn id="27" dur="750"/>
                                        <p:tgtEl>
                                          <p:spTgt spid="9"/>
                                        </p:tgtEl>
                                      </p:cBhvr>
                                    </p:animEffect>
                                    <p:anim calcmode="lin" valueType="num">
                                      <p:cBhvr>
                                        <p:cTn id="28" dur="750" fill="hold"/>
                                        <p:tgtEl>
                                          <p:spTgt spid="9"/>
                                        </p:tgtEl>
                                        <p:attrNameLst>
                                          <p:attrName>ppt_x</p:attrName>
                                        </p:attrNameLst>
                                      </p:cBhvr>
                                      <p:tavLst>
                                        <p:tav tm="0">
                                          <p:val>
                                            <p:fltVal val="0.5"/>
                                          </p:val>
                                        </p:tav>
                                        <p:tav tm="100000">
                                          <p:val>
                                            <p:strVal val="#ppt_x"/>
                                          </p:val>
                                        </p:tav>
                                      </p:tavLst>
                                    </p:anim>
                                    <p:anim calcmode="lin" valueType="num">
                                      <p:cBhvr>
                                        <p:cTn id="29" dur="75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sp>
        <p:nvSpPr>
          <p:cNvPr id="15" name="AutoShape 13">
            <a:extLst>
              <a:ext uri="{FF2B5EF4-FFF2-40B4-BE49-F238E27FC236}">
                <a16:creationId xmlns:a16="http://schemas.microsoft.com/office/drawing/2014/main" id="{07312252-A9CA-AAA4-477C-26D64CCD41FB}"/>
              </a:ext>
            </a:extLst>
          </p:cNvPr>
          <p:cNvSpPr/>
          <p:nvPr/>
        </p:nvSpPr>
        <p:spPr bwMode="auto">
          <a:xfrm>
            <a:off x="3734624" y="8656024"/>
            <a:ext cx="3302060" cy="1321096"/>
          </a:xfrm>
          <a:prstGeom prst="rect">
            <a:avLst/>
          </a:prstGeom>
          <a:solidFill>
            <a:schemeClr val="bg1">
              <a:alpha val="80000"/>
            </a:schemeClr>
          </a:solidFill>
          <a:ln>
            <a:solidFill>
              <a:schemeClr val="accent1"/>
            </a:solidFill>
          </a:ln>
        </p:spPr>
        <p:txBody>
          <a:bodyPr lIns="0" tIns="0" rIns="0" bIns="0"/>
          <a:lstStyle/>
          <a:p>
            <a:pPr defTabSz="609600">
              <a:defRPr/>
            </a:pPr>
            <a:endParaRPr lang="en-US" sz="2400" dirty="0">
              <a:solidFill>
                <a:schemeClr val="bg1"/>
              </a:solidFill>
              <a:latin typeface="Arial"/>
              <a:ea typeface="微软雅黑"/>
              <a:sym typeface="Arial"/>
            </a:endParaRPr>
          </a:p>
        </p:txBody>
      </p:sp>
      <p:sp>
        <p:nvSpPr>
          <p:cNvPr id="6" name="AutoShape 13">
            <a:extLst>
              <a:ext uri="{FF2B5EF4-FFF2-40B4-BE49-F238E27FC236}">
                <a16:creationId xmlns:a16="http://schemas.microsoft.com/office/drawing/2014/main" id="{B0C6AC90-F11D-9972-31AC-3EB59E5FA984}"/>
              </a:ext>
            </a:extLst>
          </p:cNvPr>
          <p:cNvSpPr/>
          <p:nvPr/>
        </p:nvSpPr>
        <p:spPr bwMode="auto">
          <a:xfrm>
            <a:off x="274517" y="4053840"/>
            <a:ext cx="3302060" cy="1211580"/>
          </a:xfrm>
          <a:prstGeom prst="rect">
            <a:avLst/>
          </a:prstGeom>
          <a:solidFill>
            <a:schemeClr val="bg1">
              <a:alpha val="80000"/>
            </a:schemeClr>
          </a:solidFill>
          <a:ln>
            <a:solidFill>
              <a:schemeClr val="accent1"/>
            </a:solidFill>
          </a:ln>
        </p:spPr>
        <p:txBody>
          <a:bodyPr lIns="0" tIns="0" rIns="0" bIns="0"/>
          <a:lstStyle/>
          <a:p>
            <a:pPr defTabSz="609600">
              <a:defRPr/>
            </a:pPr>
            <a:endParaRPr lang="en-US" sz="2400" dirty="0">
              <a:solidFill>
                <a:schemeClr val="bg1"/>
              </a:solidFill>
              <a:latin typeface="Arial"/>
              <a:ea typeface="微软雅黑"/>
              <a:sym typeface="Arial"/>
            </a:endParaRPr>
          </a:p>
        </p:txBody>
      </p:sp>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10" name="矩形 9">
            <a:extLst>
              <a:ext uri="{FF2B5EF4-FFF2-40B4-BE49-F238E27FC236}">
                <a16:creationId xmlns:a16="http://schemas.microsoft.com/office/drawing/2014/main" id="{A50B0346-AE54-447B-11D9-03A65DFA021A}"/>
              </a:ext>
            </a:extLst>
          </p:cNvPr>
          <p:cNvSpPr/>
          <p:nvPr/>
        </p:nvSpPr>
        <p:spPr>
          <a:xfrm>
            <a:off x="1247344" y="1580612"/>
            <a:ext cx="5064985" cy="2849691"/>
          </a:xfrm>
          <a:prstGeom prst="rect">
            <a:avLst/>
          </a:prstGeom>
        </p:spPr>
        <p:txBody>
          <a:bodyPr wrap="square">
            <a:spAutoFit/>
          </a:bodyPr>
          <a:lstStyle/>
          <a:p>
            <a:pPr>
              <a:lnSpc>
                <a:spcPct val="250000"/>
              </a:lnSpc>
            </a:pPr>
            <a:r>
              <a:rPr lang="zh-CN" altLang="en-US" sz="1050" dirty="0">
                <a:solidFill>
                  <a:schemeClr val="bg1"/>
                </a:solidFill>
                <a:latin typeface="微软雅黑" panose="020B0503020204020204" pitchFamily="34" charset="-122"/>
                <a:ea typeface="微软雅黑" panose="020B0503020204020204" pitchFamily="34" charset="-122"/>
              </a:rPr>
              <a:t>观测云基于一个数据采集引擎（</a:t>
            </a:r>
            <a:r>
              <a:rPr lang="en-GB" sz="1050" dirty="0" err="1">
                <a:solidFill>
                  <a:schemeClr val="bg1"/>
                </a:solidFill>
                <a:latin typeface="微软雅黑" panose="020B0503020204020204" pitchFamily="34" charset="-122"/>
                <a:ea typeface="微软雅黑" panose="020B0503020204020204" pitchFamily="34" charset="-122"/>
              </a:rPr>
              <a:t>DataKit</a:t>
            </a:r>
            <a:r>
              <a:rPr lang="zh-CN" altLang="en-US" sz="1050" dirty="0">
                <a:solidFill>
                  <a:schemeClr val="bg1"/>
                </a:solidFill>
                <a:latin typeface="微软雅黑" panose="020B0503020204020204" pitchFamily="34" charset="-122"/>
                <a:ea typeface="微软雅黑" panose="020B0503020204020204" pitchFamily="34" charset="-122"/>
              </a:rPr>
              <a:t>）、一种查询语言（</a:t>
            </a:r>
            <a:r>
              <a:rPr lang="en-GB" sz="1050" dirty="0">
                <a:solidFill>
                  <a:schemeClr val="bg1"/>
                </a:solidFill>
                <a:latin typeface="微软雅黑" panose="020B0503020204020204" pitchFamily="34" charset="-122"/>
                <a:ea typeface="微软雅黑" panose="020B0503020204020204" pitchFamily="34" charset="-122"/>
              </a:rPr>
              <a:t>DQL</a:t>
            </a:r>
            <a:r>
              <a:rPr lang="zh-CN" altLang="en-US" sz="1050" dirty="0">
                <a:solidFill>
                  <a:schemeClr val="bg1"/>
                </a:solidFill>
                <a:latin typeface="微软雅黑" panose="020B0503020204020204" pitchFamily="34" charset="-122"/>
                <a:ea typeface="微软雅黑" panose="020B0503020204020204" pitchFamily="34" charset="-122"/>
              </a:rPr>
              <a:t>）、一个工作平台（观测云），提供了全面的可观测性服务。无论是基础设施监测、日志与指标管理，还是应用性能监测、用户访问监测、可用性监测、异常检测、安全巡检和</a:t>
            </a:r>
            <a:r>
              <a:rPr lang="en-GB" sz="1050" dirty="0">
                <a:solidFill>
                  <a:schemeClr val="bg1"/>
                </a:solidFill>
                <a:latin typeface="微软雅黑" panose="020B0503020204020204" pitchFamily="34" charset="-122"/>
                <a:ea typeface="微软雅黑" panose="020B0503020204020204" pitchFamily="34" charset="-122"/>
              </a:rPr>
              <a:t>CI</a:t>
            </a:r>
            <a:r>
              <a:rPr lang="zh-CN" altLang="en-US" sz="1050" dirty="0">
                <a:solidFill>
                  <a:schemeClr val="bg1"/>
                </a:solidFill>
                <a:latin typeface="微软雅黑" panose="020B0503020204020204" pitchFamily="34" charset="-122"/>
                <a:ea typeface="微软雅黑" panose="020B0503020204020204" pitchFamily="34" charset="-122"/>
              </a:rPr>
              <a:t>可视化，观测云都能通过统一的数据采集、存储、处理、分析及告警，为用户提供端到端的洞察力。</a:t>
            </a:r>
            <a:endParaRPr lang="en-GB" sz="1050" dirty="0">
              <a:solidFill>
                <a:schemeClr val="bg1"/>
              </a:solidFill>
              <a:latin typeface="微软雅黑" panose="020B0503020204020204" pitchFamily="34" charset="-122"/>
              <a:ea typeface="微软雅黑" panose="020B0503020204020204" pitchFamily="34" charset="-122"/>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595959"/>
                </a:solidFill>
                <a:latin typeface="微软雅黑" panose="020B0503020204020204" pitchFamily="34" charset="-122"/>
                <a:ea typeface="微软雅黑" panose="020B0503020204020204" pitchFamily="34" charset="-122"/>
              </a:rPr>
              <a:t>产品优势</a:t>
            </a:r>
            <a:endParaRPr lang="zh-CN" altLang="en-US" sz="1600" b="1" dirty="0">
              <a:solidFill>
                <a:srgbClr val="595959"/>
              </a:solidFill>
              <a:latin typeface="微软雅黑" panose="020B0503020204020204" pitchFamily="34" charset="-122"/>
              <a:ea typeface="微软雅黑" panose="020B0503020204020204" pitchFamily="34" charset="-122"/>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sp>
        <p:nvSpPr>
          <p:cNvPr id="5" name="文本框 4">
            <a:extLst>
              <a:ext uri="{FF2B5EF4-FFF2-40B4-BE49-F238E27FC236}">
                <a16:creationId xmlns:a16="http://schemas.microsoft.com/office/drawing/2014/main" id="{7D9555B4-3B7C-1F7C-37FD-BAD8FB422BDD}"/>
              </a:ext>
            </a:extLst>
          </p:cNvPr>
          <p:cNvSpPr txBox="1"/>
          <p:nvPr/>
        </p:nvSpPr>
        <p:spPr>
          <a:xfrm>
            <a:off x="363310" y="4123920"/>
            <a:ext cx="3213267" cy="1027910"/>
          </a:xfrm>
          <a:prstGeom prst="rect">
            <a:avLst/>
          </a:prstGeom>
          <a:noFill/>
        </p:spPr>
        <p:txBody>
          <a:bodyPr wrap="square">
            <a:spAutoFit/>
          </a:bodyPr>
          <a:lstStyle/>
          <a:p>
            <a:pPr>
              <a:lnSpc>
                <a:spcPct val="115000"/>
              </a:lnSpc>
              <a:spcAft>
                <a:spcPts val="800"/>
              </a:spcAft>
            </a:pPr>
            <a:r>
              <a:rPr lang="zh-CN" sz="1200" b="1" kern="0" dirty="0">
                <a:effectLst/>
                <a:latin typeface="微软雅黑" panose="020B0503020204020204" pitchFamily="34" charset="-122"/>
                <a:ea typeface="微软雅黑" panose="020B0503020204020204" pitchFamily="34" charset="-122"/>
                <a:cs typeface="宋体" panose="02010600030101010101" pitchFamily="2" charset="-122"/>
              </a:rPr>
              <a:t>全栈可观测性</a:t>
            </a:r>
            <a:endParaRPr lang="en-GB" sz="120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Aft>
                <a:spcPts val="800"/>
              </a:spcAft>
            </a:pPr>
            <a:r>
              <a:rPr lang="zh-CN" sz="1200" kern="0" dirty="0">
                <a:effectLst/>
                <a:latin typeface="微软雅黑" panose="020B0503020204020204" pitchFamily="34" charset="-122"/>
                <a:ea typeface="微软雅黑" panose="020B0503020204020204" pitchFamily="34" charset="-122"/>
                <a:cs typeface="宋体" panose="02010600030101010101" pitchFamily="2" charset="-122"/>
              </a:rPr>
              <a:t>观测云覆盖基础设施、中间件、应用服务端和客户端，提供从底层硬件到应用性能的全方位监控，帮助企业快速识别和解决问题。</a:t>
            </a:r>
            <a:endParaRPr lang="en-GB" sz="120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is1ide-Arc 14">
            <a:extLst>
              <a:ext uri="{FF2B5EF4-FFF2-40B4-BE49-F238E27FC236}">
                <a16:creationId xmlns:a16="http://schemas.microsoft.com/office/drawing/2014/main" id="{B773861E-EE36-389D-05E7-C54A6E1375C4}"/>
              </a:ext>
            </a:extLst>
          </p:cNvPr>
          <p:cNvSpPr/>
          <p:nvPr/>
        </p:nvSpPr>
        <p:spPr>
          <a:xfrm rot="11045140">
            <a:off x="2909563" y="5133814"/>
            <a:ext cx="1821563" cy="1821563"/>
          </a:xfrm>
          <a:prstGeom prst="arc">
            <a:avLst>
              <a:gd name="adj1" fmla="val 11926710"/>
              <a:gd name="adj2" fmla="val 1730256"/>
            </a:avLst>
          </a:prstGeom>
          <a:ln w="73025" cap="rnd">
            <a:solidFill>
              <a:schemeClr val="bg1">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sz="3600">
              <a:latin typeface="Arial"/>
              <a:ea typeface="微软雅黑"/>
              <a:sym typeface="Arial"/>
            </a:endParaRPr>
          </a:p>
        </p:txBody>
      </p:sp>
      <p:pic>
        <p:nvPicPr>
          <p:cNvPr id="9" name="图片 8" descr="图片包含 图形用户界面&#10;&#10;描述已自动生成">
            <a:extLst>
              <a:ext uri="{FF2B5EF4-FFF2-40B4-BE49-F238E27FC236}">
                <a16:creationId xmlns:a16="http://schemas.microsoft.com/office/drawing/2014/main" id="{E9A1DBA6-FA8C-37B7-970D-0B3B52159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170" y="3611372"/>
            <a:ext cx="2804696" cy="1517356"/>
          </a:xfrm>
          <a:prstGeom prst="rect">
            <a:avLst/>
          </a:prstGeom>
        </p:spPr>
      </p:pic>
      <p:pic>
        <p:nvPicPr>
          <p:cNvPr id="13" name="图片 12" descr="图形用户界面, 应用程序&#10;&#10;描述已自动生成">
            <a:extLst>
              <a:ext uri="{FF2B5EF4-FFF2-40B4-BE49-F238E27FC236}">
                <a16:creationId xmlns:a16="http://schemas.microsoft.com/office/drawing/2014/main" id="{B6DF73C1-C04F-BE27-CDC1-2012EC4351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4512" y="4522138"/>
            <a:ext cx="3056309" cy="1614502"/>
          </a:xfrm>
          <a:prstGeom prst="rect">
            <a:avLst/>
          </a:prstGeom>
        </p:spPr>
      </p:pic>
      <p:sp>
        <p:nvSpPr>
          <p:cNvPr id="14" name="文本框 13">
            <a:extLst>
              <a:ext uri="{FF2B5EF4-FFF2-40B4-BE49-F238E27FC236}">
                <a16:creationId xmlns:a16="http://schemas.microsoft.com/office/drawing/2014/main" id="{1E94D64B-1026-608A-EE1A-3E3C10588A19}"/>
              </a:ext>
            </a:extLst>
          </p:cNvPr>
          <p:cNvSpPr txBox="1"/>
          <p:nvPr/>
        </p:nvSpPr>
        <p:spPr>
          <a:xfrm>
            <a:off x="3804512" y="8656024"/>
            <a:ext cx="3213267" cy="1240276"/>
          </a:xfrm>
          <a:prstGeom prst="rect">
            <a:avLst/>
          </a:prstGeom>
          <a:noFill/>
        </p:spPr>
        <p:txBody>
          <a:bodyPr wrap="square">
            <a:spAutoFit/>
          </a:bodyPr>
          <a:lstStyle/>
          <a:p>
            <a:pPr>
              <a:lnSpc>
                <a:spcPct val="115000"/>
              </a:lnSpc>
              <a:spcAft>
                <a:spcPts val="800"/>
              </a:spcAft>
            </a:pPr>
            <a:r>
              <a:rPr lang="zh-CN" sz="1200" b="1" kern="0" dirty="0">
                <a:effectLst/>
                <a:latin typeface="微软雅黑" panose="020B0503020204020204" pitchFamily="34" charset="-122"/>
                <a:ea typeface="微软雅黑" panose="020B0503020204020204" pitchFamily="34" charset="-122"/>
                <a:cs typeface="宋体" panose="02010600030101010101" pitchFamily="2" charset="-122"/>
              </a:rPr>
              <a:t>实时交互式监测</a:t>
            </a:r>
            <a:endParaRPr lang="en-GB" altLang="zh-CN" sz="1200" b="1" kern="0" dirty="0">
              <a:effectLst/>
              <a:latin typeface="微软雅黑" panose="020B0503020204020204" pitchFamily="34" charset="-122"/>
              <a:ea typeface="微软雅黑" panose="020B0503020204020204" pitchFamily="34" charset="-122"/>
              <a:cs typeface="宋体" panose="02010600030101010101" pitchFamily="2" charset="-122"/>
            </a:endParaRPr>
          </a:p>
          <a:p>
            <a:pPr>
              <a:lnSpc>
                <a:spcPct val="115000"/>
              </a:lnSpc>
              <a:spcAft>
                <a:spcPts val="800"/>
              </a:spcAft>
            </a:pPr>
            <a:r>
              <a:rPr lang="zh-CN" sz="1200" kern="0" dirty="0">
                <a:effectLst/>
                <a:latin typeface="微软雅黑" panose="020B0503020204020204" pitchFamily="34" charset="-122"/>
                <a:ea typeface="微软雅黑" panose="020B0503020204020204" pitchFamily="34" charset="-122"/>
                <a:cs typeface="宋体" panose="02010600030101010101" pitchFamily="2" charset="-122"/>
              </a:rPr>
              <a:t>观测云支持灵活的场景布局和丰富的图表选择，用户可以通过拉拽式交互体验，轻松搭建自定义仪表板，满足对系统状态的实时可观测需求。</a:t>
            </a:r>
            <a:endParaRPr lang="en-GB" sz="120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is1ide-Arc 14">
            <a:extLst>
              <a:ext uri="{FF2B5EF4-FFF2-40B4-BE49-F238E27FC236}">
                <a16:creationId xmlns:a16="http://schemas.microsoft.com/office/drawing/2014/main" id="{50F447D8-F58C-B120-20D2-700E15EDE1DF}"/>
              </a:ext>
            </a:extLst>
          </p:cNvPr>
          <p:cNvSpPr/>
          <p:nvPr/>
        </p:nvSpPr>
        <p:spPr>
          <a:xfrm rot="657231">
            <a:off x="1655287" y="6980243"/>
            <a:ext cx="1821563" cy="1821563"/>
          </a:xfrm>
          <a:prstGeom prst="arc">
            <a:avLst>
              <a:gd name="adj1" fmla="val 11926710"/>
              <a:gd name="adj2" fmla="val 1730256"/>
            </a:avLst>
          </a:prstGeom>
          <a:ln w="73025" cap="rnd">
            <a:solidFill>
              <a:schemeClr val="bg1">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sz="3600">
              <a:latin typeface="Arial"/>
              <a:ea typeface="微软雅黑"/>
              <a:sym typeface="Arial"/>
            </a:endParaRPr>
          </a:p>
        </p:txBody>
      </p:sp>
      <p:pic>
        <p:nvPicPr>
          <p:cNvPr id="18" name="图片 17" descr="图形用户界面, 应用程序, 表格, Excel&#10;&#10;描述已自动生成">
            <a:extLst>
              <a:ext uri="{FF2B5EF4-FFF2-40B4-BE49-F238E27FC236}">
                <a16:creationId xmlns:a16="http://schemas.microsoft.com/office/drawing/2014/main" id="{1160E2BF-15F1-6EAE-632A-2A1694076B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775" y="7738648"/>
            <a:ext cx="2484576" cy="1615635"/>
          </a:xfrm>
          <a:prstGeom prst="rect">
            <a:avLst/>
          </a:prstGeom>
        </p:spPr>
      </p:pic>
      <p:pic>
        <p:nvPicPr>
          <p:cNvPr id="20" name="图片 19" descr="图形用户界面, 文本, 应用程序&#10;&#10;描述已自动生成">
            <a:extLst>
              <a:ext uri="{FF2B5EF4-FFF2-40B4-BE49-F238E27FC236}">
                <a16:creationId xmlns:a16="http://schemas.microsoft.com/office/drawing/2014/main" id="{20D5D465-67EF-163E-89E5-11671D33BA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695" y="8861748"/>
            <a:ext cx="2851508" cy="1418109"/>
          </a:xfrm>
          <a:prstGeom prst="rect">
            <a:avLst/>
          </a:prstGeom>
        </p:spPr>
      </p:pic>
    </p:spTree>
    <p:extLst>
      <p:ext uri="{BB962C8B-B14F-4D97-AF65-F5344CB8AC3E}">
        <p14:creationId xmlns:p14="http://schemas.microsoft.com/office/powerpoint/2010/main" val="221195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p:cTn id="11" dur="300" fill="hold"/>
                                        <p:tgtEl>
                                          <p:spTgt spid="226"/>
                                        </p:tgtEl>
                                        <p:attrNameLst>
                                          <p:attrName>ppt_w</p:attrName>
                                        </p:attrNameLst>
                                      </p:cBhvr>
                                      <p:tavLst>
                                        <p:tav tm="0">
                                          <p:val>
                                            <p:fltVal val="0"/>
                                          </p:val>
                                        </p:tav>
                                        <p:tav tm="100000">
                                          <p:val>
                                            <p:strVal val="#ppt_w"/>
                                          </p:val>
                                        </p:tav>
                                      </p:tavLst>
                                    </p:anim>
                                    <p:anim calcmode="lin" valueType="num">
                                      <p:cBhvr>
                                        <p:cTn id="12" dur="300" fill="hold"/>
                                        <p:tgtEl>
                                          <p:spTgt spid="226"/>
                                        </p:tgtEl>
                                        <p:attrNameLst>
                                          <p:attrName>ppt_h</p:attrName>
                                        </p:attrNameLst>
                                      </p:cBhvr>
                                      <p:tavLst>
                                        <p:tav tm="0">
                                          <p:val>
                                            <p:fltVal val="0"/>
                                          </p:val>
                                        </p:tav>
                                        <p:tav tm="100000">
                                          <p:val>
                                            <p:strVal val="#ppt_h"/>
                                          </p:val>
                                        </p:tav>
                                      </p:tavLst>
                                    </p:anim>
                                    <p:anim calcmode="lin" valueType="num">
                                      <p:cBhvr>
                                        <p:cTn id="13" dur="300" fill="hold"/>
                                        <p:tgtEl>
                                          <p:spTgt spid="226"/>
                                        </p:tgtEl>
                                        <p:attrNameLst>
                                          <p:attrName>style.rotation</p:attrName>
                                        </p:attrNameLst>
                                      </p:cBhvr>
                                      <p:tavLst>
                                        <p:tav tm="0">
                                          <p:val>
                                            <p:fltVal val="360"/>
                                          </p:val>
                                        </p:tav>
                                        <p:tav tm="100000">
                                          <p:val>
                                            <p:fltVal val="0"/>
                                          </p:val>
                                        </p:tav>
                                      </p:tavLst>
                                    </p:anim>
                                    <p:animEffect transition="in" filter="fade">
                                      <p:cBhvr>
                                        <p:cTn id="14" dur="300"/>
                                        <p:tgtEl>
                                          <p:spTgt spid="226"/>
                                        </p:tgtEl>
                                      </p:cBhvr>
                                    </p:animEffect>
                                  </p:childTnLst>
                                </p:cTn>
                              </p:par>
                            </p:childTnLst>
                          </p:cTn>
                        </p:par>
                        <p:par>
                          <p:cTn id="15" fill="hold">
                            <p:stCondLst>
                              <p:cond delay="800"/>
                            </p:stCondLst>
                            <p:childTnLst>
                              <p:par>
                                <p:cTn id="16" presetID="22" presetClass="entr" presetSubtype="8" fill="hold" grpId="0" nodeType="afterEffect">
                                  <p:stCondLst>
                                    <p:cond delay="0"/>
                                  </p:stCondLst>
                                  <p:childTnLst>
                                    <p:set>
                                      <p:cBhvr>
                                        <p:cTn id="17" dur="1" fill="hold">
                                          <p:stCondLst>
                                            <p:cond delay="0"/>
                                          </p:stCondLst>
                                        </p:cTn>
                                        <p:tgtEl>
                                          <p:spTgt spid="225"/>
                                        </p:tgtEl>
                                        <p:attrNameLst>
                                          <p:attrName>style.visibility</p:attrName>
                                        </p:attrNameLst>
                                      </p:cBhvr>
                                      <p:to>
                                        <p:strVal val="visible"/>
                                      </p:to>
                                    </p:set>
                                    <p:animEffect transition="in" filter="wipe(left)">
                                      <p:cBhvr>
                                        <p:cTn id="18" dur="300"/>
                                        <p:tgtEl>
                                          <p:spTgt spid="225"/>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1300"/>
                            </p:stCondLst>
                            <p:childTnLst>
                              <p:par>
                                <p:cTn id="24" presetID="21"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1000"/>
                                        <p:tgtEl>
                                          <p:spTgt spid="7"/>
                                        </p:tgtEl>
                                      </p:cBhvr>
                                    </p:animEffect>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par>
                          <p:cTn id="31" fill="hold">
                            <p:stCondLst>
                              <p:cond delay="2300"/>
                            </p:stCondLst>
                            <p:childTnLst>
                              <p:par>
                                <p:cTn id="32" presetID="21"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heel(1)">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6" grpId="0" bldLvl="0" animBg="1"/>
      <p:bldP spid="10" grpId="0" build="p"/>
      <p:bldP spid="225" grpId="0" bldLvl="0" animBg="1"/>
      <p:bldP spid="7" grpId="0" bldLvl="0" animBg="1"/>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23" name="图片 22" descr="图形用户界面, 应用程序&#10;&#10;描述已自动生成">
            <a:extLst>
              <a:ext uri="{FF2B5EF4-FFF2-40B4-BE49-F238E27FC236}">
                <a16:creationId xmlns:a16="http://schemas.microsoft.com/office/drawing/2014/main" id="{8D44A09A-3FFE-F08B-2FEF-EB71E8CA3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28" y="7757207"/>
            <a:ext cx="2830080" cy="1559365"/>
          </a:xfrm>
          <a:prstGeom prst="rect">
            <a:avLst/>
          </a:prstGeom>
        </p:spPr>
      </p:pic>
      <p:pic>
        <p:nvPicPr>
          <p:cNvPr id="8" name="图片 7" descr="图形用户界面, 应用程序&#10;&#10;描述已自动生成">
            <a:extLst>
              <a:ext uri="{FF2B5EF4-FFF2-40B4-BE49-F238E27FC236}">
                <a16:creationId xmlns:a16="http://schemas.microsoft.com/office/drawing/2014/main" id="{B1A20F6A-5B52-D984-A832-898CF02A8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404" y="3520982"/>
            <a:ext cx="2863947" cy="1462441"/>
          </a:xfrm>
          <a:prstGeom prst="rect">
            <a:avLst/>
          </a:prstGeom>
        </p:spPr>
      </p:pic>
      <p:sp>
        <p:nvSpPr>
          <p:cNvPr id="15" name="AutoShape 13">
            <a:extLst>
              <a:ext uri="{FF2B5EF4-FFF2-40B4-BE49-F238E27FC236}">
                <a16:creationId xmlns:a16="http://schemas.microsoft.com/office/drawing/2014/main" id="{07312252-A9CA-AAA4-477C-26D64CCD41FB}"/>
              </a:ext>
            </a:extLst>
          </p:cNvPr>
          <p:cNvSpPr/>
          <p:nvPr/>
        </p:nvSpPr>
        <p:spPr bwMode="auto">
          <a:xfrm>
            <a:off x="3734624" y="8656024"/>
            <a:ext cx="3302060" cy="1321096"/>
          </a:xfrm>
          <a:prstGeom prst="rect">
            <a:avLst/>
          </a:prstGeom>
          <a:solidFill>
            <a:schemeClr val="bg1">
              <a:alpha val="80000"/>
            </a:schemeClr>
          </a:solidFill>
          <a:ln>
            <a:solidFill>
              <a:schemeClr val="accent1"/>
            </a:solidFill>
          </a:ln>
        </p:spPr>
        <p:txBody>
          <a:bodyPr lIns="0" tIns="0" rIns="0" bIns="0"/>
          <a:lstStyle/>
          <a:p>
            <a:pPr defTabSz="609600">
              <a:defRPr/>
            </a:pPr>
            <a:endParaRPr lang="en-US" sz="2400" dirty="0">
              <a:solidFill>
                <a:schemeClr val="bg1"/>
              </a:solidFill>
              <a:latin typeface="Arial"/>
              <a:ea typeface="微软雅黑"/>
              <a:sym typeface="Arial"/>
            </a:endParaRPr>
          </a:p>
        </p:txBody>
      </p:sp>
      <p:sp>
        <p:nvSpPr>
          <p:cNvPr id="6" name="AutoShape 13">
            <a:extLst>
              <a:ext uri="{FF2B5EF4-FFF2-40B4-BE49-F238E27FC236}">
                <a16:creationId xmlns:a16="http://schemas.microsoft.com/office/drawing/2014/main" id="{B0C6AC90-F11D-9972-31AC-3EB59E5FA984}"/>
              </a:ext>
            </a:extLst>
          </p:cNvPr>
          <p:cNvSpPr/>
          <p:nvPr/>
        </p:nvSpPr>
        <p:spPr bwMode="auto">
          <a:xfrm>
            <a:off x="274517" y="4053840"/>
            <a:ext cx="3302060" cy="1211580"/>
          </a:xfrm>
          <a:prstGeom prst="rect">
            <a:avLst/>
          </a:prstGeom>
          <a:solidFill>
            <a:schemeClr val="bg1">
              <a:alpha val="80000"/>
            </a:schemeClr>
          </a:solidFill>
          <a:ln>
            <a:solidFill>
              <a:schemeClr val="accent1"/>
            </a:solidFill>
          </a:ln>
        </p:spPr>
        <p:txBody>
          <a:bodyPr lIns="0" tIns="0" rIns="0" bIns="0"/>
          <a:lstStyle/>
          <a:p>
            <a:pPr defTabSz="609600">
              <a:defRPr/>
            </a:pPr>
            <a:endParaRPr lang="en-US" sz="2400" dirty="0">
              <a:solidFill>
                <a:schemeClr val="bg1"/>
              </a:solidFill>
              <a:latin typeface="Arial"/>
              <a:ea typeface="微软雅黑"/>
              <a:sym typeface="Arial"/>
            </a:endParaRPr>
          </a:p>
        </p:txBody>
      </p:sp>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10" name="矩形 9">
            <a:extLst>
              <a:ext uri="{FF2B5EF4-FFF2-40B4-BE49-F238E27FC236}">
                <a16:creationId xmlns:a16="http://schemas.microsoft.com/office/drawing/2014/main" id="{A50B0346-AE54-447B-11D9-03A65DFA021A}"/>
              </a:ext>
            </a:extLst>
          </p:cNvPr>
          <p:cNvSpPr/>
          <p:nvPr/>
        </p:nvSpPr>
        <p:spPr>
          <a:xfrm>
            <a:off x="1247344" y="1580612"/>
            <a:ext cx="5064985" cy="2849691"/>
          </a:xfrm>
          <a:prstGeom prst="rect">
            <a:avLst/>
          </a:prstGeom>
        </p:spPr>
        <p:txBody>
          <a:bodyPr wrap="square">
            <a:spAutoFit/>
          </a:bodyPr>
          <a:lstStyle/>
          <a:p>
            <a:pPr>
              <a:lnSpc>
                <a:spcPct val="250000"/>
              </a:lnSpc>
            </a:pPr>
            <a:r>
              <a:rPr lang="zh-CN" altLang="en-US" sz="1050" dirty="0">
                <a:solidFill>
                  <a:schemeClr val="bg1"/>
                </a:solidFill>
                <a:latin typeface="微软雅黑" panose="020B0503020204020204" pitchFamily="34" charset="-122"/>
                <a:ea typeface="微软雅黑" panose="020B0503020204020204" pitchFamily="34" charset="-122"/>
              </a:rPr>
              <a:t>观测云基于一个数据采集引擎（</a:t>
            </a:r>
            <a:r>
              <a:rPr lang="en-GB" sz="1050" dirty="0" err="1">
                <a:solidFill>
                  <a:schemeClr val="bg1"/>
                </a:solidFill>
                <a:latin typeface="微软雅黑" panose="020B0503020204020204" pitchFamily="34" charset="-122"/>
                <a:ea typeface="微软雅黑" panose="020B0503020204020204" pitchFamily="34" charset="-122"/>
              </a:rPr>
              <a:t>DataKit</a:t>
            </a:r>
            <a:r>
              <a:rPr lang="zh-CN" altLang="en-US" sz="1050" dirty="0">
                <a:solidFill>
                  <a:schemeClr val="bg1"/>
                </a:solidFill>
                <a:latin typeface="微软雅黑" panose="020B0503020204020204" pitchFamily="34" charset="-122"/>
                <a:ea typeface="微软雅黑" panose="020B0503020204020204" pitchFamily="34" charset="-122"/>
              </a:rPr>
              <a:t>）、一种查询语言（</a:t>
            </a:r>
            <a:r>
              <a:rPr lang="en-GB" sz="1050" dirty="0">
                <a:solidFill>
                  <a:schemeClr val="bg1"/>
                </a:solidFill>
                <a:latin typeface="微软雅黑" panose="020B0503020204020204" pitchFamily="34" charset="-122"/>
                <a:ea typeface="微软雅黑" panose="020B0503020204020204" pitchFamily="34" charset="-122"/>
              </a:rPr>
              <a:t>DQL</a:t>
            </a:r>
            <a:r>
              <a:rPr lang="zh-CN" altLang="en-US" sz="1050" dirty="0">
                <a:solidFill>
                  <a:schemeClr val="bg1"/>
                </a:solidFill>
                <a:latin typeface="微软雅黑" panose="020B0503020204020204" pitchFamily="34" charset="-122"/>
                <a:ea typeface="微软雅黑" panose="020B0503020204020204" pitchFamily="34" charset="-122"/>
              </a:rPr>
              <a:t>）、一个工作平台（观测云），提供了全面的可观测性服务。无论是基础设施监测、日志与指标管理，还是应用性能监测、用户访问监测、可用性监测、异常检测、安全巡检和</a:t>
            </a:r>
            <a:r>
              <a:rPr lang="en-GB" sz="1050" dirty="0">
                <a:solidFill>
                  <a:schemeClr val="bg1"/>
                </a:solidFill>
                <a:latin typeface="微软雅黑" panose="020B0503020204020204" pitchFamily="34" charset="-122"/>
                <a:ea typeface="微软雅黑" panose="020B0503020204020204" pitchFamily="34" charset="-122"/>
              </a:rPr>
              <a:t>CI</a:t>
            </a:r>
            <a:r>
              <a:rPr lang="zh-CN" altLang="en-US" sz="1050" dirty="0">
                <a:solidFill>
                  <a:schemeClr val="bg1"/>
                </a:solidFill>
                <a:latin typeface="微软雅黑" panose="020B0503020204020204" pitchFamily="34" charset="-122"/>
                <a:ea typeface="微软雅黑" panose="020B0503020204020204" pitchFamily="34" charset="-122"/>
              </a:rPr>
              <a:t>可视化，观测云都能通过统一的数据采集、存储、处理、分析及告警，为用户提供端到端的洞察力。</a:t>
            </a:r>
            <a:endParaRPr lang="en-GB" sz="1050" dirty="0">
              <a:solidFill>
                <a:schemeClr val="bg1"/>
              </a:solidFill>
              <a:latin typeface="微软雅黑" panose="020B0503020204020204" pitchFamily="34" charset="-122"/>
              <a:ea typeface="微软雅黑" panose="020B0503020204020204" pitchFamily="34" charset="-122"/>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595959"/>
                </a:solidFill>
                <a:latin typeface="微软雅黑" panose="020B0503020204020204" pitchFamily="34" charset="-122"/>
                <a:ea typeface="微软雅黑" panose="020B0503020204020204" pitchFamily="34" charset="-122"/>
              </a:rPr>
              <a:t>产品优势</a:t>
            </a:r>
            <a:endParaRPr lang="zh-CN" altLang="en-US" sz="1600" b="1" dirty="0">
              <a:solidFill>
                <a:srgbClr val="595959"/>
              </a:solidFill>
              <a:latin typeface="微软雅黑" panose="020B0503020204020204" pitchFamily="34" charset="-122"/>
              <a:ea typeface="微软雅黑" panose="020B0503020204020204" pitchFamily="34" charset="-122"/>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sp>
        <p:nvSpPr>
          <p:cNvPr id="5" name="文本框 4">
            <a:extLst>
              <a:ext uri="{FF2B5EF4-FFF2-40B4-BE49-F238E27FC236}">
                <a16:creationId xmlns:a16="http://schemas.microsoft.com/office/drawing/2014/main" id="{7D9555B4-3B7C-1F7C-37FD-BAD8FB422BDD}"/>
              </a:ext>
            </a:extLst>
          </p:cNvPr>
          <p:cNvSpPr txBox="1"/>
          <p:nvPr/>
        </p:nvSpPr>
        <p:spPr>
          <a:xfrm>
            <a:off x="363310" y="4123920"/>
            <a:ext cx="3213267" cy="924997"/>
          </a:xfrm>
          <a:prstGeom prst="rect">
            <a:avLst/>
          </a:prstGeom>
          <a:noFill/>
        </p:spPr>
        <p:txBody>
          <a:bodyPr wrap="square">
            <a:spAutoFit/>
          </a:bodyPr>
          <a:lstStyle/>
          <a:p>
            <a:pPr>
              <a:lnSpc>
                <a:spcPct val="115000"/>
              </a:lnSpc>
              <a:spcAft>
                <a:spcPts val="800"/>
              </a:spcAft>
            </a:pPr>
            <a:r>
              <a:rPr lang="zh-CN" sz="1050" b="1" kern="0" dirty="0">
                <a:effectLst/>
                <a:latin typeface="微软雅黑" panose="020B0503020204020204" pitchFamily="34" charset="-122"/>
                <a:ea typeface="微软雅黑" panose="020B0503020204020204" pitchFamily="34" charset="-122"/>
                <a:cs typeface="宋体" panose="02010600030101010101" pitchFamily="2" charset="-122"/>
              </a:rPr>
              <a:t>高效的团队协作</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Aft>
                <a:spcPts val="800"/>
              </a:spcAft>
            </a:pP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观测云关注团队协作，通过异常告警通知和团队成员管理等功能，促进信息共享和高效协作，提升企业的整体工程化水平。</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is1ide-Arc 14">
            <a:extLst>
              <a:ext uri="{FF2B5EF4-FFF2-40B4-BE49-F238E27FC236}">
                <a16:creationId xmlns:a16="http://schemas.microsoft.com/office/drawing/2014/main" id="{B773861E-EE36-389D-05E7-C54A6E1375C4}"/>
              </a:ext>
            </a:extLst>
          </p:cNvPr>
          <p:cNvSpPr/>
          <p:nvPr/>
        </p:nvSpPr>
        <p:spPr>
          <a:xfrm rot="11045140">
            <a:off x="2909563" y="5133814"/>
            <a:ext cx="1821563" cy="1821563"/>
          </a:xfrm>
          <a:prstGeom prst="arc">
            <a:avLst>
              <a:gd name="adj1" fmla="val 11926710"/>
              <a:gd name="adj2" fmla="val 1730256"/>
            </a:avLst>
          </a:prstGeom>
          <a:ln w="73025" cap="rnd">
            <a:solidFill>
              <a:schemeClr val="bg1">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sz="3600">
              <a:latin typeface="Arial"/>
              <a:ea typeface="微软雅黑"/>
              <a:sym typeface="Arial"/>
            </a:endParaRPr>
          </a:p>
        </p:txBody>
      </p:sp>
      <p:sp>
        <p:nvSpPr>
          <p:cNvPr id="14" name="文本框 13">
            <a:extLst>
              <a:ext uri="{FF2B5EF4-FFF2-40B4-BE49-F238E27FC236}">
                <a16:creationId xmlns:a16="http://schemas.microsoft.com/office/drawing/2014/main" id="{1E94D64B-1026-608A-EE1A-3E3C10588A19}"/>
              </a:ext>
            </a:extLst>
          </p:cNvPr>
          <p:cNvSpPr txBox="1"/>
          <p:nvPr/>
        </p:nvSpPr>
        <p:spPr>
          <a:xfrm>
            <a:off x="3842819" y="8839824"/>
            <a:ext cx="3213267" cy="923843"/>
          </a:xfrm>
          <a:prstGeom prst="rect">
            <a:avLst/>
          </a:prstGeom>
          <a:noFill/>
        </p:spPr>
        <p:txBody>
          <a:bodyPr wrap="square">
            <a:spAutoFit/>
          </a:bodyPr>
          <a:lstStyle/>
          <a:p>
            <a:pPr>
              <a:lnSpc>
                <a:spcPct val="115000"/>
              </a:lnSpc>
              <a:spcAft>
                <a:spcPts val="800"/>
              </a:spcAft>
            </a:pPr>
            <a:r>
              <a:rPr lang="zh-CN" sz="1050" b="1" kern="0" dirty="0">
                <a:effectLst/>
                <a:latin typeface="微软雅黑" panose="020B0503020204020204" pitchFamily="34" charset="-122"/>
                <a:ea typeface="微软雅黑" panose="020B0503020204020204" pitchFamily="34" charset="-122"/>
                <a:cs typeface="宋体" panose="02010600030101010101" pitchFamily="2" charset="-122"/>
              </a:rPr>
              <a:t>技术创新支持</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Aft>
                <a:spcPts val="800"/>
              </a:spcAft>
            </a:pP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观测云支持实时监控技术部署进展，帮助团队快速评估新技术的引入效果，推动企业持续技术创新和优化。</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is1ide-Arc 14">
            <a:extLst>
              <a:ext uri="{FF2B5EF4-FFF2-40B4-BE49-F238E27FC236}">
                <a16:creationId xmlns:a16="http://schemas.microsoft.com/office/drawing/2014/main" id="{50F447D8-F58C-B120-20D2-700E15EDE1DF}"/>
              </a:ext>
            </a:extLst>
          </p:cNvPr>
          <p:cNvSpPr/>
          <p:nvPr/>
        </p:nvSpPr>
        <p:spPr>
          <a:xfrm rot="657231">
            <a:off x="1655287" y="6980243"/>
            <a:ext cx="1821563" cy="1821563"/>
          </a:xfrm>
          <a:prstGeom prst="arc">
            <a:avLst>
              <a:gd name="adj1" fmla="val 11926710"/>
              <a:gd name="adj2" fmla="val 1730256"/>
            </a:avLst>
          </a:prstGeom>
          <a:ln w="73025" cap="rnd">
            <a:solidFill>
              <a:schemeClr val="bg1">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sz="3600">
              <a:latin typeface="Arial"/>
              <a:ea typeface="微软雅黑"/>
              <a:sym typeface="Arial"/>
            </a:endParaRPr>
          </a:p>
        </p:txBody>
      </p:sp>
      <p:pic>
        <p:nvPicPr>
          <p:cNvPr id="3" name="图片 2" descr="图形用户界面, 应用程序, Teams&#10;&#10;描述已自动生成">
            <a:extLst>
              <a:ext uri="{FF2B5EF4-FFF2-40B4-BE49-F238E27FC236}">
                <a16:creationId xmlns:a16="http://schemas.microsoft.com/office/drawing/2014/main" id="{423432CF-2577-547C-7920-A50480AF75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0344" y="4365586"/>
            <a:ext cx="2926278" cy="1539733"/>
          </a:xfrm>
          <a:prstGeom prst="rect">
            <a:avLst/>
          </a:prstGeom>
        </p:spPr>
      </p:pic>
      <p:pic>
        <p:nvPicPr>
          <p:cNvPr id="17" name="图片 16">
            <a:extLst>
              <a:ext uri="{FF2B5EF4-FFF2-40B4-BE49-F238E27FC236}">
                <a16:creationId xmlns:a16="http://schemas.microsoft.com/office/drawing/2014/main" id="{4455C852-AC35-769B-3549-FE3A41B9DEA9}"/>
              </a:ext>
            </a:extLst>
          </p:cNvPr>
          <p:cNvPicPr>
            <a:picLocks noChangeAspect="1"/>
          </p:cNvPicPr>
          <p:nvPr/>
        </p:nvPicPr>
        <p:blipFill>
          <a:blip r:embed="rId6"/>
          <a:stretch>
            <a:fillRect/>
          </a:stretch>
        </p:blipFill>
        <p:spPr>
          <a:xfrm>
            <a:off x="473952" y="8575648"/>
            <a:ext cx="3159370" cy="1615635"/>
          </a:xfrm>
          <a:prstGeom prst="rect">
            <a:avLst/>
          </a:prstGeom>
        </p:spPr>
      </p:pic>
    </p:spTree>
    <p:extLst>
      <p:ext uri="{BB962C8B-B14F-4D97-AF65-F5344CB8AC3E}">
        <p14:creationId xmlns:p14="http://schemas.microsoft.com/office/powerpoint/2010/main" val="329482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p:cTn id="11" dur="300" fill="hold"/>
                                        <p:tgtEl>
                                          <p:spTgt spid="226"/>
                                        </p:tgtEl>
                                        <p:attrNameLst>
                                          <p:attrName>ppt_w</p:attrName>
                                        </p:attrNameLst>
                                      </p:cBhvr>
                                      <p:tavLst>
                                        <p:tav tm="0">
                                          <p:val>
                                            <p:fltVal val="0"/>
                                          </p:val>
                                        </p:tav>
                                        <p:tav tm="100000">
                                          <p:val>
                                            <p:strVal val="#ppt_w"/>
                                          </p:val>
                                        </p:tav>
                                      </p:tavLst>
                                    </p:anim>
                                    <p:anim calcmode="lin" valueType="num">
                                      <p:cBhvr>
                                        <p:cTn id="12" dur="300" fill="hold"/>
                                        <p:tgtEl>
                                          <p:spTgt spid="226"/>
                                        </p:tgtEl>
                                        <p:attrNameLst>
                                          <p:attrName>ppt_h</p:attrName>
                                        </p:attrNameLst>
                                      </p:cBhvr>
                                      <p:tavLst>
                                        <p:tav tm="0">
                                          <p:val>
                                            <p:fltVal val="0"/>
                                          </p:val>
                                        </p:tav>
                                        <p:tav tm="100000">
                                          <p:val>
                                            <p:strVal val="#ppt_h"/>
                                          </p:val>
                                        </p:tav>
                                      </p:tavLst>
                                    </p:anim>
                                    <p:anim calcmode="lin" valueType="num">
                                      <p:cBhvr>
                                        <p:cTn id="13" dur="300" fill="hold"/>
                                        <p:tgtEl>
                                          <p:spTgt spid="226"/>
                                        </p:tgtEl>
                                        <p:attrNameLst>
                                          <p:attrName>style.rotation</p:attrName>
                                        </p:attrNameLst>
                                      </p:cBhvr>
                                      <p:tavLst>
                                        <p:tav tm="0">
                                          <p:val>
                                            <p:fltVal val="360"/>
                                          </p:val>
                                        </p:tav>
                                        <p:tav tm="100000">
                                          <p:val>
                                            <p:fltVal val="0"/>
                                          </p:val>
                                        </p:tav>
                                      </p:tavLst>
                                    </p:anim>
                                    <p:animEffect transition="in" filter="fade">
                                      <p:cBhvr>
                                        <p:cTn id="14" dur="300"/>
                                        <p:tgtEl>
                                          <p:spTgt spid="226"/>
                                        </p:tgtEl>
                                      </p:cBhvr>
                                    </p:animEffect>
                                  </p:childTnLst>
                                </p:cTn>
                              </p:par>
                            </p:childTnLst>
                          </p:cTn>
                        </p:par>
                        <p:par>
                          <p:cTn id="15" fill="hold">
                            <p:stCondLst>
                              <p:cond delay="800"/>
                            </p:stCondLst>
                            <p:childTnLst>
                              <p:par>
                                <p:cTn id="16" presetID="22" presetClass="entr" presetSubtype="8" fill="hold" grpId="0" nodeType="afterEffect">
                                  <p:stCondLst>
                                    <p:cond delay="0"/>
                                  </p:stCondLst>
                                  <p:childTnLst>
                                    <p:set>
                                      <p:cBhvr>
                                        <p:cTn id="17" dur="1" fill="hold">
                                          <p:stCondLst>
                                            <p:cond delay="0"/>
                                          </p:stCondLst>
                                        </p:cTn>
                                        <p:tgtEl>
                                          <p:spTgt spid="225"/>
                                        </p:tgtEl>
                                        <p:attrNameLst>
                                          <p:attrName>style.visibility</p:attrName>
                                        </p:attrNameLst>
                                      </p:cBhvr>
                                      <p:to>
                                        <p:strVal val="visible"/>
                                      </p:to>
                                    </p:set>
                                    <p:animEffect transition="in" filter="wipe(left)">
                                      <p:cBhvr>
                                        <p:cTn id="18" dur="300"/>
                                        <p:tgtEl>
                                          <p:spTgt spid="225"/>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1300"/>
                            </p:stCondLst>
                            <p:childTnLst>
                              <p:par>
                                <p:cTn id="24" presetID="21"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1000"/>
                                        <p:tgtEl>
                                          <p:spTgt spid="7"/>
                                        </p:tgtEl>
                                      </p:cBhvr>
                                    </p:animEffect>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par>
                          <p:cTn id="31" fill="hold">
                            <p:stCondLst>
                              <p:cond delay="2300"/>
                            </p:stCondLst>
                            <p:childTnLst>
                              <p:par>
                                <p:cTn id="32" presetID="21"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heel(1)">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6" grpId="0" bldLvl="0" animBg="1"/>
      <p:bldP spid="10" grpId="0" build="p"/>
      <p:bldP spid="225" grpId="0" bldLvl="0" animBg="1"/>
      <p:bldP spid="7" grpId="0" bldLvl="0" animBg="1"/>
      <p:bldP spid="1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10" name="矩形 9">
            <a:extLst>
              <a:ext uri="{FF2B5EF4-FFF2-40B4-BE49-F238E27FC236}">
                <a16:creationId xmlns:a16="http://schemas.microsoft.com/office/drawing/2014/main" id="{A50B0346-AE54-447B-11D9-03A65DFA021A}"/>
              </a:ext>
            </a:extLst>
          </p:cNvPr>
          <p:cNvSpPr/>
          <p:nvPr/>
        </p:nvSpPr>
        <p:spPr>
          <a:xfrm>
            <a:off x="3713787" y="2690249"/>
            <a:ext cx="3240329" cy="2122569"/>
          </a:xfrm>
          <a:prstGeom prst="rect">
            <a:avLst/>
          </a:prstGeom>
        </p:spPr>
        <p:txBody>
          <a:bodyPr wrap="square">
            <a:spAutoFit/>
          </a:bodyPr>
          <a:lstStyle/>
          <a:p>
            <a:r>
              <a:rPr lang="zh-CN" altLang="en-US" sz="1050" b="1" dirty="0">
                <a:latin typeface="微软雅黑" panose="020B0503020204020204" pitchFamily="34" charset="-122"/>
                <a:ea typeface="微软雅黑" panose="020B0503020204020204" pitchFamily="34" charset="-122"/>
              </a:rPr>
              <a:t>统一数据采集引擎</a:t>
            </a:r>
            <a:r>
              <a:rPr lang="en-GB" sz="1050" b="1" dirty="0">
                <a:latin typeface="微软雅黑" panose="020B0503020204020204" pitchFamily="34" charset="-122"/>
                <a:ea typeface="微软雅黑" panose="020B0503020204020204" pitchFamily="34" charset="-122"/>
              </a:rPr>
              <a:t>——</a:t>
            </a:r>
            <a:r>
              <a:rPr lang="en-GB" sz="1050" b="1" dirty="0" err="1">
                <a:latin typeface="微软雅黑" panose="020B0503020204020204" pitchFamily="34" charset="-122"/>
                <a:ea typeface="微软雅黑" panose="020B0503020204020204" pitchFamily="34" charset="-122"/>
              </a:rPr>
              <a:t>DataKit</a:t>
            </a:r>
            <a:endParaRPr lang="en-GB"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观测云采用单一数据采集引擎</a:t>
            </a:r>
            <a:r>
              <a:rPr lang="en-GB" sz="1050" dirty="0" err="1">
                <a:latin typeface="微软雅黑" panose="020B0503020204020204" pitchFamily="34" charset="-122"/>
                <a:ea typeface="微软雅黑" panose="020B0503020204020204" pitchFamily="34" charset="-122"/>
              </a:rPr>
              <a:t>DataKit</a:t>
            </a:r>
            <a:r>
              <a:rPr lang="zh-CN" altLang="en-US" sz="1050" dirty="0">
                <a:latin typeface="微软雅黑" panose="020B0503020204020204" pitchFamily="34" charset="-122"/>
                <a:ea typeface="微软雅黑" panose="020B0503020204020204" pitchFamily="34" charset="-122"/>
              </a:rPr>
              <a:t>，支持全栈数据的采集和自定义数据采集方式。</a:t>
            </a:r>
            <a:r>
              <a:rPr lang="en-GB" sz="1050" dirty="0" err="1">
                <a:latin typeface="微软雅黑" panose="020B0503020204020204" pitchFamily="34" charset="-122"/>
                <a:ea typeface="微软雅黑" panose="020B0503020204020204" pitchFamily="34" charset="-122"/>
              </a:rPr>
              <a:t>DataKit</a:t>
            </a:r>
            <a:r>
              <a:rPr lang="zh-CN" altLang="en-US" sz="1050" dirty="0">
                <a:latin typeface="微软雅黑" panose="020B0503020204020204" pitchFamily="34" charset="-122"/>
                <a:ea typeface="微软雅黑" panose="020B0503020204020204" pitchFamily="34" charset="-122"/>
              </a:rPr>
              <a:t>具备强大的云原生支持能力，自动选举的收集能力，以及灵活的维护方案（如单机部署、容器部署和</a:t>
            </a:r>
            <a:r>
              <a:rPr lang="en-GB" sz="1050" dirty="0" err="1">
                <a:latin typeface="微软雅黑" panose="020B0503020204020204" pitchFamily="34" charset="-122"/>
                <a:ea typeface="微软雅黑" panose="020B0503020204020204" pitchFamily="34" charset="-122"/>
              </a:rPr>
              <a:t>Daemoset</a:t>
            </a:r>
            <a:r>
              <a:rPr lang="zh-CN" altLang="en-US" sz="1050" dirty="0">
                <a:latin typeface="微软雅黑" panose="020B0503020204020204" pitchFamily="34" charset="-122"/>
                <a:ea typeface="微软雅黑" panose="020B0503020204020204" pitchFamily="34" charset="-122"/>
              </a:rPr>
              <a:t>方式部署），大大简化了数据采集的复杂性。通过可视化管理套件（</a:t>
            </a:r>
            <a:r>
              <a:rPr lang="en-GB" sz="1050" dirty="0">
                <a:latin typeface="微软雅黑" panose="020B0503020204020204" pitchFamily="34" charset="-122"/>
                <a:ea typeface="微软雅黑" panose="020B0503020204020204" pitchFamily="34" charset="-122"/>
              </a:rPr>
              <a:t>DCA</a:t>
            </a:r>
            <a:r>
              <a:rPr lang="zh-CN" altLang="en-US" sz="1050" dirty="0">
                <a:latin typeface="微软雅黑" panose="020B0503020204020204" pitchFamily="34" charset="-122"/>
                <a:ea typeface="微软雅黑" panose="020B0503020204020204" pitchFamily="34" charset="-122"/>
              </a:rPr>
              <a:t>客户端），用户可以实现海量异构数据源的统一采集和上报。</a:t>
            </a:r>
            <a:endParaRPr lang="en-GB" sz="1050" dirty="0">
              <a:latin typeface="微软雅黑" panose="020B0503020204020204" pitchFamily="34" charset="-122"/>
              <a:ea typeface="微软雅黑" panose="020B0503020204020204" pitchFamily="34" charset="-122"/>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595959"/>
                </a:solidFill>
                <a:latin typeface="微软雅黑" panose="020B0503020204020204" pitchFamily="34" charset="-122"/>
                <a:ea typeface="微软雅黑" panose="020B0503020204020204" pitchFamily="34" charset="-122"/>
              </a:rPr>
              <a:t>核心功能</a:t>
            </a:r>
            <a:endParaRPr lang="zh-CN" altLang="en-US" sz="1600" b="1" dirty="0">
              <a:solidFill>
                <a:srgbClr val="595959"/>
              </a:solidFill>
              <a:latin typeface="微软雅黑" panose="020B0503020204020204" pitchFamily="34" charset="-122"/>
              <a:ea typeface="微软雅黑" panose="020B0503020204020204" pitchFamily="34" charset="-122"/>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sp>
        <p:nvSpPr>
          <p:cNvPr id="24" name="矩形 23">
            <a:extLst>
              <a:ext uri="{FF2B5EF4-FFF2-40B4-BE49-F238E27FC236}">
                <a16:creationId xmlns:a16="http://schemas.microsoft.com/office/drawing/2014/main" id="{A73F1F81-ACDB-08D4-00E9-D8A33A4D49FB}"/>
              </a:ext>
            </a:extLst>
          </p:cNvPr>
          <p:cNvSpPr/>
          <p:nvPr/>
        </p:nvSpPr>
        <p:spPr>
          <a:xfrm>
            <a:off x="3668791" y="2412394"/>
            <a:ext cx="3240328" cy="1702405"/>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25" name="组合 24">
            <a:extLst>
              <a:ext uri="{FF2B5EF4-FFF2-40B4-BE49-F238E27FC236}">
                <a16:creationId xmlns:a16="http://schemas.microsoft.com/office/drawing/2014/main" id="{0B722057-6524-6811-0BF7-EAD18F56CF1A}"/>
              </a:ext>
            </a:extLst>
          </p:cNvPr>
          <p:cNvGrpSpPr/>
          <p:nvPr/>
        </p:nvGrpSpPr>
        <p:grpSpPr>
          <a:xfrm>
            <a:off x="4922326" y="1925946"/>
            <a:ext cx="714762" cy="714762"/>
            <a:chOff x="1210879" y="2069323"/>
            <a:chExt cx="711200" cy="711200"/>
          </a:xfrm>
        </p:grpSpPr>
        <p:sp>
          <p:nvSpPr>
            <p:cNvPr id="26" name="椭圆 25">
              <a:extLst>
                <a:ext uri="{FF2B5EF4-FFF2-40B4-BE49-F238E27FC236}">
                  <a16:creationId xmlns:a16="http://schemas.microsoft.com/office/drawing/2014/main" id="{2A8E8221-326B-1821-2981-B92A719801F4}"/>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27" name="travelling-bag_45757">
              <a:extLst>
                <a:ext uri="{FF2B5EF4-FFF2-40B4-BE49-F238E27FC236}">
                  <a16:creationId xmlns:a16="http://schemas.microsoft.com/office/drawing/2014/main" id="{736A0D2D-FF02-9782-2998-2CD76C5BDFBD}"/>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pic>
        <p:nvPicPr>
          <p:cNvPr id="4" name="图片 3" descr="电脑萤幕画面&#10;&#10;描述已自动生成">
            <a:extLst>
              <a:ext uri="{FF2B5EF4-FFF2-40B4-BE49-F238E27FC236}">
                <a16:creationId xmlns:a16="http://schemas.microsoft.com/office/drawing/2014/main" id="{983E163C-B762-3163-2391-E829CFA0D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26" y="1807051"/>
            <a:ext cx="3018237" cy="1584068"/>
          </a:xfrm>
          <a:prstGeom prst="rect">
            <a:avLst/>
          </a:prstGeom>
        </p:spPr>
      </p:pic>
      <p:sp>
        <p:nvSpPr>
          <p:cNvPr id="15" name="矩形 14">
            <a:extLst>
              <a:ext uri="{FF2B5EF4-FFF2-40B4-BE49-F238E27FC236}">
                <a16:creationId xmlns:a16="http://schemas.microsoft.com/office/drawing/2014/main" id="{C6A6E805-F71F-9F9F-F0EB-33F2C67CB123}"/>
              </a:ext>
            </a:extLst>
          </p:cNvPr>
          <p:cNvSpPr/>
          <p:nvPr/>
        </p:nvSpPr>
        <p:spPr>
          <a:xfrm>
            <a:off x="306062" y="5449482"/>
            <a:ext cx="3240329" cy="1964192"/>
          </a:xfrm>
          <a:prstGeom prst="rect">
            <a:avLst/>
          </a:prstGeom>
        </p:spPr>
        <p:txBody>
          <a:bodyPr wrap="square">
            <a:spAutoFit/>
          </a:bodyPr>
          <a:lstStyle/>
          <a:p>
            <a:pPr>
              <a:lnSpc>
                <a:spcPct val="115000"/>
              </a:lnSpc>
              <a:spcAft>
                <a:spcPts val="800"/>
              </a:spcAft>
            </a:pPr>
            <a:r>
              <a:rPr lang="zh-CN" sz="1050" b="1" kern="0" dirty="0">
                <a:effectLst/>
                <a:latin typeface="微软雅黑" panose="020B0503020204020204" pitchFamily="34" charset="-122"/>
                <a:ea typeface="微软雅黑" panose="020B0503020204020204" pitchFamily="34" charset="-122"/>
                <a:cs typeface="宋体" panose="02010600030101010101" pitchFamily="2" charset="-122"/>
              </a:rPr>
              <a:t>多源数据统一监控</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Aft>
                <a:spcPts val="800"/>
              </a:spcAft>
            </a:pP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观测云通过统一的数据采集、数据存储、数据处理和数据分析，整合了各种监控能力。用户只需安装一个</a:t>
            </a:r>
            <a:r>
              <a:rPr lang="en-GB" sz="1050" kern="0" dirty="0" err="1">
                <a:effectLst/>
                <a:latin typeface="微软雅黑" panose="020B0503020204020204" pitchFamily="34" charset="-122"/>
                <a:ea typeface="微软雅黑" panose="020B0503020204020204" pitchFamily="34" charset="-122"/>
                <a:cs typeface="Arial" panose="020B0604020202020204" pitchFamily="34" charset="0"/>
              </a:rPr>
              <a:t>DataKit</a:t>
            </a: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，即可实现对各类设备和数据的统一接入和监控，减少了运维成本和复杂度。</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16" name="矩形 15">
            <a:extLst>
              <a:ext uri="{FF2B5EF4-FFF2-40B4-BE49-F238E27FC236}">
                <a16:creationId xmlns:a16="http://schemas.microsoft.com/office/drawing/2014/main" id="{2DC3410C-3717-2876-84EE-B0BD34EAF53A}"/>
              </a:ext>
            </a:extLst>
          </p:cNvPr>
          <p:cNvSpPr/>
          <p:nvPr/>
        </p:nvSpPr>
        <p:spPr>
          <a:xfrm>
            <a:off x="248477" y="5171627"/>
            <a:ext cx="3240328" cy="1702405"/>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17" name="组合 16">
            <a:extLst>
              <a:ext uri="{FF2B5EF4-FFF2-40B4-BE49-F238E27FC236}">
                <a16:creationId xmlns:a16="http://schemas.microsoft.com/office/drawing/2014/main" id="{605A344A-4DE4-5480-4B94-6AA55434448B}"/>
              </a:ext>
            </a:extLst>
          </p:cNvPr>
          <p:cNvGrpSpPr/>
          <p:nvPr/>
        </p:nvGrpSpPr>
        <p:grpSpPr>
          <a:xfrm>
            <a:off x="1511261" y="4782034"/>
            <a:ext cx="714762" cy="714762"/>
            <a:chOff x="1210879" y="2069323"/>
            <a:chExt cx="711200" cy="711200"/>
          </a:xfrm>
        </p:grpSpPr>
        <p:sp>
          <p:nvSpPr>
            <p:cNvPr id="18" name="椭圆 17">
              <a:extLst>
                <a:ext uri="{FF2B5EF4-FFF2-40B4-BE49-F238E27FC236}">
                  <a16:creationId xmlns:a16="http://schemas.microsoft.com/office/drawing/2014/main" id="{08344E72-A674-8221-08CC-9DCE610C0A2F}"/>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19" name="travelling-bag_45757">
              <a:extLst>
                <a:ext uri="{FF2B5EF4-FFF2-40B4-BE49-F238E27FC236}">
                  <a16:creationId xmlns:a16="http://schemas.microsoft.com/office/drawing/2014/main" id="{C5B34EFE-6FA9-EBBF-8C3E-2452C4AA3E19}"/>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21" name="箭头: 直角双向 20">
            <a:extLst>
              <a:ext uri="{FF2B5EF4-FFF2-40B4-BE49-F238E27FC236}">
                <a16:creationId xmlns:a16="http://schemas.microsoft.com/office/drawing/2014/main" id="{BA145669-41ED-3F35-896F-32A5E1D23521}"/>
              </a:ext>
            </a:extLst>
          </p:cNvPr>
          <p:cNvSpPr/>
          <p:nvPr/>
        </p:nvSpPr>
        <p:spPr>
          <a:xfrm rot="3825874">
            <a:off x="2765750" y="3698360"/>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箭头: 直角双向 21">
            <a:extLst>
              <a:ext uri="{FF2B5EF4-FFF2-40B4-BE49-F238E27FC236}">
                <a16:creationId xmlns:a16="http://schemas.microsoft.com/office/drawing/2014/main" id="{86F81179-EF18-F265-C040-904F1EFA7C80}"/>
              </a:ext>
            </a:extLst>
          </p:cNvPr>
          <p:cNvSpPr/>
          <p:nvPr/>
        </p:nvSpPr>
        <p:spPr>
          <a:xfrm rot="15265172">
            <a:off x="2999189" y="1220700"/>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图片 28" descr="图形用户界面, 应用程序&#10;&#10;描述已自动生成">
            <a:extLst>
              <a:ext uri="{FF2B5EF4-FFF2-40B4-BE49-F238E27FC236}">
                <a16:creationId xmlns:a16="http://schemas.microsoft.com/office/drawing/2014/main" id="{8C559CE4-3CE0-1321-B014-340D4D8B5B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3787" y="5468432"/>
            <a:ext cx="3196927" cy="1964192"/>
          </a:xfrm>
          <a:prstGeom prst="rect">
            <a:avLst/>
          </a:prstGeom>
        </p:spPr>
      </p:pic>
      <p:sp>
        <p:nvSpPr>
          <p:cNvPr id="30" name="箭头: 直角双向 29">
            <a:extLst>
              <a:ext uri="{FF2B5EF4-FFF2-40B4-BE49-F238E27FC236}">
                <a16:creationId xmlns:a16="http://schemas.microsoft.com/office/drawing/2014/main" id="{A1F26FD3-0E83-E22D-AC18-82D486B93541}"/>
              </a:ext>
            </a:extLst>
          </p:cNvPr>
          <p:cNvSpPr/>
          <p:nvPr/>
        </p:nvSpPr>
        <p:spPr>
          <a:xfrm rot="3825874">
            <a:off x="2799380" y="7012906"/>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矩形 31">
            <a:extLst>
              <a:ext uri="{FF2B5EF4-FFF2-40B4-BE49-F238E27FC236}">
                <a16:creationId xmlns:a16="http://schemas.microsoft.com/office/drawing/2014/main" id="{184BAAEF-D8FB-B45D-76D8-2B4DDE79FCDE}"/>
              </a:ext>
            </a:extLst>
          </p:cNvPr>
          <p:cNvSpPr/>
          <p:nvPr/>
        </p:nvSpPr>
        <p:spPr>
          <a:xfrm>
            <a:off x="3779837" y="8591324"/>
            <a:ext cx="3240328" cy="1702405"/>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33" name="组合 32">
            <a:extLst>
              <a:ext uri="{FF2B5EF4-FFF2-40B4-BE49-F238E27FC236}">
                <a16:creationId xmlns:a16="http://schemas.microsoft.com/office/drawing/2014/main" id="{DC75E957-2DED-3B76-8949-92605045BB76}"/>
              </a:ext>
            </a:extLst>
          </p:cNvPr>
          <p:cNvGrpSpPr/>
          <p:nvPr/>
        </p:nvGrpSpPr>
        <p:grpSpPr>
          <a:xfrm>
            <a:off x="5042621" y="8201731"/>
            <a:ext cx="714762" cy="714762"/>
            <a:chOff x="1210879" y="2069323"/>
            <a:chExt cx="711200" cy="711200"/>
          </a:xfrm>
        </p:grpSpPr>
        <p:sp>
          <p:nvSpPr>
            <p:cNvPr id="34" name="椭圆 33">
              <a:extLst>
                <a:ext uri="{FF2B5EF4-FFF2-40B4-BE49-F238E27FC236}">
                  <a16:creationId xmlns:a16="http://schemas.microsoft.com/office/drawing/2014/main" id="{FAD1C91D-CF6B-68A0-60D9-A3454A58F5E3}"/>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35" name="travelling-bag_45757">
              <a:extLst>
                <a:ext uri="{FF2B5EF4-FFF2-40B4-BE49-F238E27FC236}">
                  <a16:creationId xmlns:a16="http://schemas.microsoft.com/office/drawing/2014/main" id="{24BA30BD-7D61-C620-6C67-CD5BEC08EF1D}"/>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37" name="文本框 36">
            <a:extLst>
              <a:ext uri="{FF2B5EF4-FFF2-40B4-BE49-F238E27FC236}">
                <a16:creationId xmlns:a16="http://schemas.microsoft.com/office/drawing/2014/main" id="{5A38C04D-7EDD-E9BF-E497-370FC1E55BAA}"/>
              </a:ext>
            </a:extLst>
          </p:cNvPr>
          <p:cNvSpPr txBox="1"/>
          <p:nvPr/>
        </p:nvSpPr>
        <p:spPr>
          <a:xfrm>
            <a:off x="3867623" y="8869179"/>
            <a:ext cx="3041496" cy="1295483"/>
          </a:xfrm>
          <a:prstGeom prst="rect">
            <a:avLst/>
          </a:prstGeom>
          <a:noFill/>
        </p:spPr>
        <p:txBody>
          <a:bodyPr wrap="square">
            <a:spAutoFit/>
          </a:bodyPr>
          <a:lstStyle/>
          <a:p>
            <a:pPr>
              <a:lnSpc>
                <a:spcPct val="115000"/>
              </a:lnSpc>
              <a:spcAft>
                <a:spcPts val="800"/>
              </a:spcAft>
            </a:pPr>
            <a:r>
              <a:rPr lang="zh-CN" sz="1050" b="1" kern="0" dirty="0">
                <a:effectLst/>
                <a:latin typeface="微软雅黑" panose="020B0503020204020204" pitchFamily="34" charset="-122"/>
                <a:ea typeface="微软雅黑" panose="020B0503020204020204" pitchFamily="34" charset="-122"/>
                <a:cs typeface="宋体" panose="02010600030101010101" pitchFamily="2" charset="-122"/>
              </a:rPr>
              <a:t>自定义仪表板</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Aft>
                <a:spcPts val="800"/>
              </a:spcAft>
            </a:pP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观测云提供强大的自定义仪表板功能，支持图形化组件和简单的构建器，用户可以轻松构建符合业务需求的监控视图。通过关联查询、文本记录、钻取和跳转等功能，用户可以获得深入的业务洞察。</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pic>
        <p:nvPicPr>
          <p:cNvPr id="39" name="图片 38">
            <a:extLst>
              <a:ext uri="{FF2B5EF4-FFF2-40B4-BE49-F238E27FC236}">
                <a16:creationId xmlns:a16="http://schemas.microsoft.com/office/drawing/2014/main" id="{A58BCE8F-0A38-60B5-A9E4-039134CCFA3A}"/>
              </a:ext>
            </a:extLst>
          </p:cNvPr>
          <p:cNvPicPr>
            <a:picLocks noChangeAspect="1"/>
          </p:cNvPicPr>
          <p:nvPr/>
        </p:nvPicPr>
        <p:blipFill>
          <a:blip r:embed="rId5"/>
          <a:stretch>
            <a:fillRect/>
          </a:stretch>
        </p:blipFill>
        <p:spPr>
          <a:xfrm>
            <a:off x="244915" y="8201731"/>
            <a:ext cx="2925884" cy="1780896"/>
          </a:xfrm>
          <a:prstGeom prst="rect">
            <a:avLst/>
          </a:prstGeom>
        </p:spPr>
      </p:pic>
    </p:spTree>
    <p:extLst>
      <p:ext uri="{BB962C8B-B14F-4D97-AF65-F5344CB8AC3E}">
        <p14:creationId xmlns:p14="http://schemas.microsoft.com/office/powerpoint/2010/main" val="181611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300" fill="hold"/>
                                        <p:tgtEl>
                                          <p:spTgt spid="226"/>
                                        </p:tgtEl>
                                        <p:attrNameLst>
                                          <p:attrName>ppt_w</p:attrName>
                                        </p:attrNameLst>
                                      </p:cBhvr>
                                      <p:tavLst>
                                        <p:tav tm="0">
                                          <p:val>
                                            <p:fltVal val="0"/>
                                          </p:val>
                                        </p:tav>
                                        <p:tav tm="100000">
                                          <p:val>
                                            <p:strVal val="#ppt_w"/>
                                          </p:val>
                                        </p:tav>
                                      </p:tavLst>
                                    </p:anim>
                                    <p:anim calcmode="lin" valueType="num">
                                      <p:cBhvr>
                                        <p:cTn id="8" dur="300" fill="hold"/>
                                        <p:tgtEl>
                                          <p:spTgt spid="226"/>
                                        </p:tgtEl>
                                        <p:attrNameLst>
                                          <p:attrName>ppt_h</p:attrName>
                                        </p:attrNameLst>
                                      </p:cBhvr>
                                      <p:tavLst>
                                        <p:tav tm="0">
                                          <p:val>
                                            <p:fltVal val="0"/>
                                          </p:val>
                                        </p:tav>
                                        <p:tav tm="100000">
                                          <p:val>
                                            <p:strVal val="#ppt_h"/>
                                          </p:val>
                                        </p:tav>
                                      </p:tavLst>
                                    </p:anim>
                                    <p:anim calcmode="lin" valueType="num">
                                      <p:cBhvr>
                                        <p:cTn id="9" dur="300" fill="hold"/>
                                        <p:tgtEl>
                                          <p:spTgt spid="226"/>
                                        </p:tgtEl>
                                        <p:attrNameLst>
                                          <p:attrName>style.rotation</p:attrName>
                                        </p:attrNameLst>
                                      </p:cBhvr>
                                      <p:tavLst>
                                        <p:tav tm="0">
                                          <p:val>
                                            <p:fltVal val="360"/>
                                          </p:val>
                                        </p:tav>
                                        <p:tav tm="100000">
                                          <p:val>
                                            <p:fltVal val="0"/>
                                          </p:val>
                                        </p:tav>
                                      </p:tavLst>
                                    </p:anim>
                                    <p:animEffect transition="in" filter="fade">
                                      <p:cBhvr>
                                        <p:cTn id="10" dur="300"/>
                                        <p:tgtEl>
                                          <p:spTgt spid="226"/>
                                        </p:tgtEl>
                                      </p:cBhvr>
                                    </p:animEffect>
                                  </p:childTnLst>
                                </p:cTn>
                              </p:par>
                            </p:childTnLst>
                          </p:cTn>
                        </p:par>
                        <p:par>
                          <p:cTn id="11" fill="hold">
                            <p:stCondLst>
                              <p:cond delay="300"/>
                            </p:stCondLst>
                            <p:childTnLst>
                              <p:par>
                                <p:cTn id="12" presetID="22" presetClass="entr" presetSubtype="8" fill="hold" grpId="0"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300"/>
                                        <p:tgtEl>
                                          <p:spTgt spid="225"/>
                                        </p:tgtEl>
                                      </p:cBhvr>
                                    </p:animEffect>
                                  </p:childTnLst>
                                </p:cTn>
                              </p:par>
                            </p:childTnLst>
                          </p:cTn>
                        </p:par>
                        <p:par>
                          <p:cTn id="15" fill="hold">
                            <p:stCondLst>
                              <p:cond delay="600"/>
                            </p:stCondLst>
                            <p:childTnLst>
                              <p:par>
                                <p:cTn id="16" presetID="21" presetClass="entr" presetSubtype="1"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heel(1)">
                                      <p:cBhvr>
                                        <p:cTn id="18" dur="1000"/>
                                        <p:tgtEl>
                                          <p:spTgt spid="24"/>
                                        </p:tgtEl>
                                      </p:cBhvr>
                                    </p:animEffect>
                                  </p:childTnLst>
                                </p:cTn>
                              </p:par>
                            </p:childTnLst>
                          </p:cTn>
                        </p:par>
                        <p:par>
                          <p:cTn id="19" fill="hold">
                            <p:stCondLst>
                              <p:cond delay="16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100"/>
                            </p:stCondLst>
                            <p:childTnLst>
                              <p:par>
                                <p:cTn id="24" presetID="21"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heel(1)">
                                      <p:cBhvr>
                                        <p:cTn id="26" dur="1000"/>
                                        <p:tgtEl>
                                          <p:spTgt spid="16"/>
                                        </p:tgtEl>
                                      </p:cBhvr>
                                    </p:animEffect>
                                  </p:childTnLst>
                                </p:cTn>
                              </p:par>
                            </p:childTnLst>
                          </p:cTn>
                        </p:par>
                        <p:par>
                          <p:cTn id="27" fill="hold">
                            <p:stCondLst>
                              <p:cond delay="3100"/>
                            </p:stCondLst>
                            <p:childTnLst>
                              <p:par>
                                <p:cTn id="28" presetID="10"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3600"/>
                            </p:stCondLst>
                            <p:childTnLst>
                              <p:par>
                                <p:cTn id="32" presetID="21" presetClass="entr" presetSubtype="1"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heel(1)">
                                      <p:cBhvr>
                                        <p:cTn id="34" dur="1000"/>
                                        <p:tgtEl>
                                          <p:spTgt spid="32"/>
                                        </p:tgtEl>
                                      </p:cBhvr>
                                    </p:animEffect>
                                  </p:childTnLst>
                                </p:cTn>
                              </p:par>
                            </p:childTnLst>
                          </p:cTn>
                        </p:par>
                        <p:par>
                          <p:cTn id="35" fill="hold">
                            <p:stCondLst>
                              <p:cond delay="4600"/>
                            </p:stCondLst>
                            <p:childTnLst>
                              <p:par>
                                <p:cTn id="36" presetID="10" presetClass="entr" presetSubtype="0"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bldLvl="0" animBg="1"/>
      <p:bldP spid="24" grpId="0" bldLvl="0" animBg="1"/>
      <p:bldP spid="16" grpId="0" bldLvl="0" animBg="1"/>
      <p:bldP spid="3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10" name="矩形 9">
            <a:extLst>
              <a:ext uri="{FF2B5EF4-FFF2-40B4-BE49-F238E27FC236}">
                <a16:creationId xmlns:a16="http://schemas.microsoft.com/office/drawing/2014/main" id="{A50B0346-AE54-447B-11D9-03A65DFA021A}"/>
              </a:ext>
            </a:extLst>
          </p:cNvPr>
          <p:cNvSpPr/>
          <p:nvPr/>
        </p:nvSpPr>
        <p:spPr>
          <a:xfrm>
            <a:off x="3713787" y="2690249"/>
            <a:ext cx="3240329" cy="2282741"/>
          </a:xfrm>
          <a:prstGeom prst="rect">
            <a:avLst/>
          </a:prstGeom>
        </p:spPr>
        <p:txBody>
          <a:bodyPr wrap="square">
            <a:spAutoFit/>
          </a:bodyPr>
          <a:lstStyle/>
          <a:p>
            <a:pPr>
              <a:lnSpc>
                <a:spcPct val="115000"/>
              </a:lnSpc>
              <a:spcAft>
                <a:spcPts val="800"/>
              </a:spcAft>
            </a:pPr>
            <a:r>
              <a:rPr lang="en-GB" sz="1800" b="1" kern="0" dirty="0">
                <a:effectLst/>
                <a:latin typeface="Times New Roman" panose="02020603050405020304" pitchFamily="18" charset="0"/>
                <a:ea typeface="Times New Roman" panose="02020603050405020304" pitchFamily="18" charset="0"/>
                <a:cs typeface="Arial" panose="020B0604020202020204" pitchFamily="34" charset="0"/>
              </a:rPr>
              <a:t> </a:t>
            </a:r>
            <a:r>
              <a:rPr lang="zh-CN" sz="1050" b="1" kern="0" dirty="0">
                <a:effectLst/>
                <a:latin typeface="微软雅黑" panose="020B0503020204020204" pitchFamily="34" charset="-122"/>
                <a:ea typeface="微软雅黑" panose="020B0503020204020204" pitchFamily="34" charset="-122"/>
                <a:cs typeface="宋体" panose="02010600030101010101" pitchFamily="2" charset="-122"/>
              </a:rPr>
              <a:t>多云和技术架构兼容</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Aft>
                <a:spcPts val="800"/>
              </a:spcAft>
            </a:pP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面对多云战略和分布式系统的挑战，观测云具备技术栈中立和云中立的特点，能够兼容多种云环境和技术架构。无需更改现有代码，所有云上的数据只需通过标准采集器汇入观测云平台，即可进行统一观测。</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595959"/>
                </a:solidFill>
                <a:latin typeface="微软雅黑" panose="020B0503020204020204" pitchFamily="34" charset="-122"/>
                <a:ea typeface="微软雅黑" panose="020B0503020204020204" pitchFamily="34" charset="-122"/>
              </a:rPr>
              <a:t>核心功能</a:t>
            </a:r>
            <a:endParaRPr lang="zh-CN" altLang="en-US" sz="1600" b="1" dirty="0">
              <a:solidFill>
                <a:srgbClr val="595959"/>
              </a:solidFill>
              <a:latin typeface="微软雅黑" panose="020B0503020204020204" pitchFamily="34" charset="-122"/>
              <a:ea typeface="微软雅黑" panose="020B0503020204020204" pitchFamily="34" charset="-122"/>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sp>
        <p:nvSpPr>
          <p:cNvPr id="24" name="矩形 23">
            <a:extLst>
              <a:ext uri="{FF2B5EF4-FFF2-40B4-BE49-F238E27FC236}">
                <a16:creationId xmlns:a16="http://schemas.microsoft.com/office/drawing/2014/main" id="{A73F1F81-ACDB-08D4-00E9-D8A33A4D49FB}"/>
              </a:ext>
            </a:extLst>
          </p:cNvPr>
          <p:cNvSpPr/>
          <p:nvPr/>
        </p:nvSpPr>
        <p:spPr>
          <a:xfrm>
            <a:off x="3668791" y="2412394"/>
            <a:ext cx="3240328" cy="1766013"/>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25" name="组合 24">
            <a:extLst>
              <a:ext uri="{FF2B5EF4-FFF2-40B4-BE49-F238E27FC236}">
                <a16:creationId xmlns:a16="http://schemas.microsoft.com/office/drawing/2014/main" id="{0B722057-6524-6811-0BF7-EAD18F56CF1A}"/>
              </a:ext>
            </a:extLst>
          </p:cNvPr>
          <p:cNvGrpSpPr/>
          <p:nvPr/>
        </p:nvGrpSpPr>
        <p:grpSpPr>
          <a:xfrm>
            <a:off x="4931575" y="2022801"/>
            <a:ext cx="714762" cy="714762"/>
            <a:chOff x="1210879" y="2069323"/>
            <a:chExt cx="711200" cy="711200"/>
          </a:xfrm>
        </p:grpSpPr>
        <p:sp>
          <p:nvSpPr>
            <p:cNvPr id="26" name="椭圆 25">
              <a:extLst>
                <a:ext uri="{FF2B5EF4-FFF2-40B4-BE49-F238E27FC236}">
                  <a16:creationId xmlns:a16="http://schemas.microsoft.com/office/drawing/2014/main" id="{2A8E8221-326B-1821-2981-B92A719801F4}"/>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27" name="travelling-bag_45757">
              <a:extLst>
                <a:ext uri="{FF2B5EF4-FFF2-40B4-BE49-F238E27FC236}">
                  <a16:creationId xmlns:a16="http://schemas.microsoft.com/office/drawing/2014/main" id="{736A0D2D-FF02-9782-2998-2CD76C5BDFBD}"/>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15" name="矩形 14">
            <a:extLst>
              <a:ext uri="{FF2B5EF4-FFF2-40B4-BE49-F238E27FC236}">
                <a16:creationId xmlns:a16="http://schemas.microsoft.com/office/drawing/2014/main" id="{C6A6E805-F71F-9F9F-F0EB-33F2C67CB123}"/>
              </a:ext>
            </a:extLst>
          </p:cNvPr>
          <p:cNvSpPr/>
          <p:nvPr/>
        </p:nvSpPr>
        <p:spPr>
          <a:xfrm>
            <a:off x="256293" y="5255041"/>
            <a:ext cx="3240329" cy="2995885"/>
          </a:xfrm>
          <a:prstGeom prst="rect">
            <a:avLst/>
          </a:prstGeom>
        </p:spPr>
        <p:txBody>
          <a:bodyPr wrap="square">
            <a:spAutoFit/>
          </a:bodyPr>
          <a:lstStyle/>
          <a:p>
            <a:pPr>
              <a:lnSpc>
                <a:spcPct val="115000"/>
              </a:lnSpc>
              <a:spcAft>
                <a:spcPts val="800"/>
              </a:spcAft>
            </a:pPr>
            <a:r>
              <a:rPr lang="en-GB" sz="1050" b="1" kern="0" dirty="0">
                <a:effectLst/>
                <a:latin typeface="微软雅黑" panose="020B0503020204020204" pitchFamily="34" charset="-122"/>
                <a:ea typeface="微软雅黑" panose="020B0503020204020204" pitchFamily="34" charset="-122"/>
                <a:cs typeface="Arial" panose="020B0604020202020204" pitchFamily="34" charset="0"/>
              </a:rPr>
              <a:t>DevOps </a:t>
            </a:r>
            <a:r>
              <a:rPr lang="zh-CN" sz="1050" b="1" kern="0" dirty="0">
                <a:effectLst/>
                <a:latin typeface="微软雅黑" panose="020B0503020204020204" pitchFamily="34" charset="-122"/>
                <a:ea typeface="微软雅黑" panose="020B0503020204020204" pitchFamily="34" charset="-122"/>
                <a:cs typeface="宋体" panose="02010600030101010101" pitchFamily="2" charset="-122"/>
              </a:rPr>
              <a:t>数据平台</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Aft>
                <a:spcPts val="800"/>
              </a:spcAft>
            </a:pP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观测云不仅是一个系统可观测平台，更是一个统一的</a:t>
            </a:r>
            <a:r>
              <a:rPr lang="en-GB" sz="1050" kern="0" dirty="0">
                <a:effectLst/>
                <a:latin typeface="微软雅黑" panose="020B0503020204020204" pitchFamily="34" charset="-122"/>
                <a:ea typeface="微软雅黑" panose="020B0503020204020204" pitchFamily="34" charset="-122"/>
                <a:cs typeface="Arial" panose="020B0604020202020204" pitchFamily="34" charset="0"/>
              </a:rPr>
              <a:t>DevOps</a:t>
            </a: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数据平台。它帮助团队实现系统的生产、交付、保障和优化，通过全面的数据采集和丰富的数据关联方式，实时描述应用的全貌，贯穿基础设施、中间件、数据库、应用服务端和客户端等各个层面。它可以通过全面的数据采集和丰富的数据关联方式，支持开发、运维、测试和业务团队实现高效协作，推动企业的敏捷开发和持续交付。</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Aft>
                <a:spcPts val="800"/>
              </a:spcAft>
            </a:pP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16" name="矩形 15">
            <a:extLst>
              <a:ext uri="{FF2B5EF4-FFF2-40B4-BE49-F238E27FC236}">
                <a16:creationId xmlns:a16="http://schemas.microsoft.com/office/drawing/2014/main" id="{2DC3410C-3717-2876-84EE-B0BD34EAF53A}"/>
              </a:ext>
            </a:extLst>
          </p:cNvPr>
          <p:cNvSpPr/>
          <p:nvPr/>
        </p:nvSpPr>
        <p:spPr>
          <a:xfrm>
            <a:off x="244915" y="5081983"/>
            <a:ext cx="3240328" cy="2116314"/>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17" name="组合 16">
            <a:extLst>
              <a:ext uri="{FF2B5EF4-FFF2-40B4-BE49-F238E27FC236}">
                <a16:creationId xmlns:a16="http://schemas.microsoft.com/office/drawing/2014/main" id="{605A344A-4DE4-5480-4B94-6AA55434448B}"/>
              </a:ext>
            </a:extLst>
          </p:cNvPr>
          <p:cNvGrpSpPr/>
          <p:nvPr/>
        </p:nvGrpSpPr>
        <p:grpSpPr>
          <a:xfrm>
            <a:off x="1538115" y="4564829"/>
            <a:ext cx="714762" cy="714762"/>
            <a:chOff x="1210879" y="2069323"/>
            <a:chExt cx="711200" cy="711200"/>
          </a:xfrm>
        </p:grpSpPr>
        <p:sp>
          <p:nvSpPr>
            <p:cNvPr id="18" name="椭圆 17">
              <a:extLst>
                <a:ext uri="{FF2B5EF4-FFF2-40B4-BE49-F238E27FC236}">
                  <a16:creationId xmlns:a16="http://schemas.microsoft.com/office/drawing/2014/main" id="{08344E72-A674-8221-08CC-9DCE610C0A2F}"/>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19" name="travelling-bag_45757">
              <a:extLst>
                <a:ext uri="{FF2B5EF4-FFF2-40B4-BE49-F238E27FC236}">
                  <a16:creationId xmlns:a16="http://schemas.microsoft.com/office/drawing/2014/main" id="{C5B34EFE-6FA9-EBBF-8C3E-2452C4AA3E19}"/>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21" name="箭头: 直角双向 20">
            <a:extLst>
              <a:ext uri="{FF2B5EF4-FFF2-40B4-BE49-F238E27FC236}">
                <a16:creationId xmlns:a16="http://schemas.microsoft.com/office/drawing/2014/main" id="{BA145669-41ED-3F35-896F-32A5E1D23521}"/>
              </a:ext>
            </a:extLst>
          </p:cNvPr>
          <p:cNvSpPr/>
          <p:nvPr/>
        </p:nvSpPr>
        <p:spPr>
          <a:xfrm rot="3825874">
            <a:off x="2765750" y="3698360"/>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箭头: 直角双向 21">
            <a:extLst>
              <a:ext uri="{FF2B5EF4-FFF2-40B4-BE49-F238E27FC236}">
                <a16:creationId xmlns:a16="http://schemas.microsoft.com/office/drawing/2014/main" id="{86F81179-EF18-F265-C040-904F1EFA7C80}"/>
              </a:ext>
            </a:extLst>
          </p:cNvPr>
          <p:cNvSpPr/>
          <p:nvPr/>
        </p:nvSpPr>
        <p:spPr>
          <a:xfrm rot="15265172">
            <a:off x="2999189" y="1220700"/>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箭头: 直角双向 29">
            <a:extLst>
              <a:ext uri="{FF2B5EF4-FFF2-40B4-BE49-F238E27FC236}">
                <a16:creationId xmlns:a16="http://schemas.microsoft.com/office/drawing/2014/main" id="{A1F26FD3-0E83-E22D-AC18-82D486B93541}"/>
              </a:ext>
            </a:extLst>
          </p:cNvPr>
          <p:cNvSpPr/>
          <p:nvPr/>
        </p:nvSpPr>
        <p:spPr>
          <a:xfrm rot="3335529">
            <a:off x="2916780" y="7163097"/>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矩形 31">
            <a:extLst>
              <a:ext uri="{FF2B5EF4-FFF2-40B4-BE49-F238E27FC236}">
                <a16:creationId xmlns:a16="http://schemas.microsoft.com/office/drawing/2014/main" id="{184BAAEF-D8FB-B45D-76D8-2B4DDE79FCDE}"/>
              </a:ext>
            </a:extLst>
          </p:cNvPr>
          <p:cNvSpPr/>
          <p:nvPr/>
        </p:nvSpPr>
        <p:spPr>
          <a:xfrm>
            <a:off x="3768207" y="8291722"/>
            <a:ext cx="3240328" cy="2162917"/>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33" name="组合 32">
            <a:extLst>
              <a:ext uri="{FF2B5EF4-FFF2-40B4-BE49-F238E27FC236}">
                <a16:creationId xmlns:a16="http://schemas.microsoft.com/office/drawing/2014/main" id="{DC75E957-2DED-3B76-8949-92605045BB76}"/>
              </a:ext>
            </a:extLst>
          </p:cNvPr>
          <p:cNvGrpSpPr/>
          <p:nvPr/>
        </p:nvGrpSpPr>
        <p:grpSpPr>
          <a:xfrm>
            <a:off x="5076072" y="7893545"/>
            <a:ext cx="714762" cy="714762"/>
            <a:chOff x="1210879" y="2069323"/>
            <a:chExt cx="711200" cy="711200"/>
          </a:xfrm>
        </p:grpSpPr>
        <p:sp>
          <p:nvSpPr>
            <p:cNvPr id="34" name="椭圆 33">
              <a:extLst>
                <a:ext uri="{FF2B5EF4-FFF2-40B4-BE49-F238E27FC236}">
                  <a16:creationId xmlns:a16="http://schemas.microsoft.com/office/drawing/2014/main" id="{FAD1C91D-CF6B-68A0-60D9-A3454A58F5E3}"/>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35" name="travelling-bag_45757">
              <a:extLst>
                <a:ext uri="{FF2B5EF4-FFF2-40B4-BE49-F238E27FC236}">
                  <a16:creationId xmlns:a16="http://schemas.microsoft.com/office/drawing/2014/main" id="{24BA30BD-7D61-C620-6C67-CD5BEC08EF1D}"/>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37" name="文本框 36">
            <a:extLst>
              <a:ext uri="{FF2B5EF4-FFF2-40B4-BE49-F238E27FC236}">
                <a16:creationId xmlns:a16="http://schemas.microsoft.com/office/drawing/2014/main" id="{5A38C04D-7EDD-E9BF-E497-370FC1E55BAA}"/>
              </a:ext>
            </a:extLst>
          </p:cNvPr>
          <p:cNvSpPr txBox="1"/>
          <p:nvPr/>
        </p:nvSpPr>
        <p:spPr>
          <a:xfrm>
            <a:off x="3867623" y="8521021"/>
            <a:ext cx="3041496" cy="1854097"/>
          </a:xfrm>
          <a:prstGeom prst="rect">
            <a:avLst/>
          </a:prstGeom>
          <a:noFill/>
        </p:spPr>
        <p:txBody>
          <a:bodyPr wrap="square">
            <a:spAutoFit/>
          </a:bodyPr>
          <a:lstStyle/>
          <a:p>
            <a:pPr>
              <a:lnSpc>
                <a:spcPct val="115000"/>
              </a:lnSpc>
              <a:spcAft>
                <a:spcPts val="800"/>
              </a:spcAft>
            </a:pPr>
            <a:r>
              <a:rPr lang="zh-CN" sz="1050" b="1" kern="0" dirty="0">
                <a:effectLst/>
                <a:latin typeface="微软雅黑" panose="020B0503020204020204" pitchFamily="34" charset="-122"/>
                <a:ea typeface="微软雅黑" panose="020B0503020204020204" pitchFamily="34" charset="-122"/>
                <a:cs typeface="宋体" panose="02010600030101010101" pitchFamily="2" charset="-122"/>
              </a:rPr>
              <a:t>全局视角智能安全巡检</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Aft>
                <a:spcPts val="800"/>
              </a:spcAft>
            </a:pP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观测云为企业领导者提供了全局的系统状况视图，通过</a:t>
            </a:r>
            <a:r>
              <a:rPr lang="en-GB" sz="1050" kern="0" dirty="0">
                <a:effectLst/>
                <a:latin typeface="微软雅黑" panose="020B0503020204020204" pitchFamily="34" charset="-122"/>
                <a:ea typeface="微软雅黑" panose="020B0503020204020204" pitchFamily="34" charset="-122"/>
                <a:cs typeface="Arial" panose="020B0604020202020204" pitchFamily="34" charset="0"/>
              </a:rPr>
              <a:t>web</a:t>
            </a: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端或移动端</a:t>
            </a:r>
            <a:r>
              <a:rPr lang="en-GB" sz="1050" kern="0" dirty="0">
                <a:effectLst/>
                <a:latin typeface="微软雅黑" panose="020B0503020204020204" pitchFamily="34" charset="-122"/>
                <a:ea typeface="微软雅黑" panose="020B0503020204020204" pitchFamily="34" charset="-122"/>
                <a:cs typeface="Arial" panose="020B0604020202020204" pitchFamily="34" charset="0"/>
              </a:rPr>
              <a:t>App</a:t>
            </a: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随时随地洞察目标应用的性能、用户体验、可用性、故障和业务数据。观测云的安全巡检功能利用新型安全脚本，对系统、软件和日志进行周期性扫描，实时输出巡检报告并同步异常问题。支持对服务器、应用、网络设备和业务系统进行全面的安全检查，及时发现系统缺陷并提供安全建议。</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descr="图形用户界面, 文本, 应用程序&#10;&#10;描述已自动生成">
            <a:extLst>
              <a:ext uri="{FF2B5EF4-FFF2-40B4-BE49-F238E27FC236}">
                <a16:creationId xmlns:a16="http://schemas.microsoft.com/office/drawing/2014/main" id="{B9446D7B-6831-B75F-1E36-B387A2BE4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24" y="1795382"/>
            <a:ext cx="3110591" cy="1766013"/>
          </a:xfrm>
          <a:prstGeom prst="rect">
            <a:avLst/>
          </a:prstGeom>
        </p:spPr>
      </p:pic>
      <p:pic>
        <p:nvPicPr>
          <p:cNvPr id="8" name="图片 7">
            <a:extLst>
              <a:ext uri="{FF2B5EF4-FFF2-40B4-BE49-F238E27FC236}">
                <a16:creationId xmlns:a16="http://schemas.microsoft.com/office/drawing/2014/main" id="{B4DAC2F8-B605-9986-30FA-5C22032B6959}"/>
              </a:ext>
            </a:extLst>
          </p:cNvPr>
          <p:cNvPicPr>
            <a:picLocks noChangeAspect="1"/>
          </p:cNvPicPr>
          <p:nvPr/>
        </p:nvPicPr>
        <p:blipFill>
          <a:blip r:embed="rId4"/>
          <a:stretch>
            <a:fillRect/>
          </a:stretch>
        </p:blipFill>
        <p:spPr>
          <a:xfrm>
            <a:off x="173524" y="8200570"/>
            <a:ext cx="3110591" cy="1951051"/>
          </a:xfrm>
          <a:prstGeom prst="rect">
            <a:avLst/>
          </a:prstGeom>
        </p:spPr>
      </p:pic>
      <p:pic>
        <p:nvPicPr>
          <p:cNvPr id="11" name="图片 10" descr="图形用户界面, 应用程序, 表格&#10;&#10;描述已自动生成">
            <a:extLst>
              <a:ext uri="{FF2B5EF4-FFF2-40B4-BE49-F238E27FC236}">
                <a16:creationId xmlns:a16="http://schemas.microsoft.com/office/drawing/2014/main" id="{2D6A3AC7-93D7-D770-3AFE-D78AD27580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8791" y="5311281"/>
            <a:ext cx="3586103" cy="2079585"/>
          </a:xfrm>
          <a:prstGeom prst="rect">
            <a:avLst/>
          </a:prstGeom>
        </p:spPr>
      </p:pic>
    </p:spTree>
    <p:extLst>
      <p:ext uri="{BB962C8B-B14F-4D97-AF65-F5344CB8AC3E}">
        <p14:creationId xmlns:p14="http://schemas.microsoft.com/office/powerpoint/2010/main" val="347743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300" fill="hold"/>
                                        <p:tgtEl>
                                          <p:spTgt spid="226"/>
                                        </p:tgtEl>
                                        <p:attrNameLst>
                                          <p:attrName>ppt_w</p:attrName>
                                        </p:attrNameLst>
                                      </p:cBhvr>
                                      <p:tavLst>
                                        <p:tav tm="0">
                                          <p:val>
                                            <p:fltVal val="0"/>
                                          </p:val>
                                        </p:tav>
                                        <p:tav tm="100000">
                                          <p:val>
                                            <p:strVal val="#ppt_w"/>
                                          </p:val>
                                        </p:tav>
                                      </p:tavLst>
                                    </p:anim>
                                    <p:anim calcmode="lin" valueType="num">
                                      <p:cBhvr>
                                        <p:cTn id="8" dur="300" fill="hold"/>
                                        <p:tgtEl>
                                          <p:spTgt spid="226"/>
                                        </p:tgtEl>
                                        <p:attrNameLst>
                                          <p:attrName>ppt_h</p:attrName>
                                        </p:attrNameLst>
                                      </p:cBhvr>
                                      <p:tavLst>
                                        <p:tav tm="0">
                                          <p:val>
                                            <p:fltVal val="0"/>
                                          </p:val>
                                        </p:tav>
                                        <p:tav tm="100000">
                                          <p:val>
                                            <p:strVal val="#ppt_h"/>
                                          </p:val>
                                        </p:tav>
                                      </p:tavLst>
                                    </p:anim>
                                    <p:anim calcmode="lin" valueType="num">
                                      <p:cBhvr>
                                        <p:cTn id="9" dur="300" fill="hold"/>
                                        <p:tgtEl>
                                          <p:spTgt spid="226"/>
                                        </p:tgtEl>
                                        <p:attrNameLst>
                                          <p:attrName>style.rotation</p:attrName>
                                        </p:attrNameLst>
                                      </p:cBhvr>
                                      <p:tavLst>
                                        <p:tav tm="0">
                                          <p:val>
                                            <p:fltVal val="360"/>
                                          </p:val>
                                        </p:tav>
                                        <p:tav tm="100000">
                                          <p:val>
                                            <p:fltVal val="0"/>
                                          </p:val>
                                        </p:tav>
                                      </p:tavLst>
                                    </p:anim>
                                    <p:animEffect transition="in" filter="fade">
                                      <p:cBhvr>
                                        <p:cTn id="10" dur="300"/>
                                        <p:tgtEl>
                                          <p:spTgt spid="226"/>
                                        </p:tgtEl>
                                      </p:cBhvr>
                                    </p:animEffect>
                                  </p:childTnLst>
                                </p:cTn>
                              </p:par>
                            </p:childTnLst>
                          </p:cTn>
                        </p:par>
                        <p:par>
                          <p:cTn id="11" fill="hold">
                            <p:stCondLst>
                              <p:cond delay="300"/>
                            </p:stCondLst>
                            <p:childTnLst>
                              <p:par>
                                <p:cTn id="12" presetID="22" presetClass="entr" presetSubtype="8" fill="hold" grpId="0"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300"/>
                                        <p:tgtEl>
                                          <p:spTgt spid="225"/>
                                        </p:tgtEl>
                                      </p:cBhvr>
                                    </p:animEffect>
                                  </p:childTnLst>
                                </p:cTn>
                              </p:par>
                            </p:childTnLst>
                          </p:cTn>
                        </p:par>
                        <p:par>
                          <p:cTn id="15" fill="hold">
                            <p:stCondLst>
                              <p:cond delay="600"/>
                            </p:stCondLst>
                            <p:childTnLst>
                              <p:par>
                                <p:cTn id="16" presetID="21" presetClass="entr" presetSubtype="1"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heel(1)">
                                      <p:cBhvr>
                                        <p:cTn id="18" dur="1000"/>
                                        <p:tgtEl>
                                          <p:spTgt spid="24"/>
                                        </p:tgtEl>
                                      </p:cBhvr>
                                    </p:animEffect>
                                  </p:childTnLst>
                                </p:cTn>
                              </p:par>
                            </p:childTnLst>
                          </p:cTn>
                        </p:par>
                        <p:par>
                          <p:cTn id="19" fill="hold">
                            <p:stCondLst>
                              <p:cond delay="16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100"/>
                            </p:stCondLst>
                            <p:childTnLst>
                              <p:par>
                                <p:cTn id="24" presetID="21"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heel(1)">
                                      <p:cBhvr>
                                        <p:cTn id="26" dur="1000"/>
                                        <p:tgtEl>
                                          <p:spTgt spid="16"/>
                                        </p:tgtEl>
                                      </p:cBhvr>
                                    </p:animEffect>
                                  </p:childTnLst>
                                </p:cTn>
                              </p:par>
                            </p:childTnLst>
                          </p:cTn>
                        </p:par>
                        <p:par>
                          <p:cTn id="27" fill="hold">
                            <p:stCondLst>
                              <p:cond delay="3100"/>
                            </p:stCondLst>
                            <p:childTnLst>
                              <p:par>
                                <p:cTn id="28" presetID="10"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3600"/>
                            </p:stCondLst>
                            <p:childTnLst>
                              <p:par>
                                <p:cTn id="32" presetID="21" presetClass="entr" presetSubtype="1"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heel(1)">
                                      <p:cBhvr>
                                        <p:cTn id="34" dur="1000"/>
                                        <p:tgtEl>
                                          <p:spTgt spid="32"/>
                                        </p:tgtEl>
                                      </p:cBhvr>
                                    </p:animEffect>
                                  </p:childTnLst>
                                </p:cTn>
                              </p:par>
                            </p:childTnLst>
                          </p:cTn>
                        </p:par>
                        <p:par>
                          <p:cTn id="35" fill="hold">
                            <p:stCondLst>
                              <p:cond delay="4600"/>
                            </p:stCondLst>
                            <p:childTnLst>
                              <p:par>
                                <p:cTn id="36" presetID="10" presetClass="entr" presetSubtype="0"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bldLvl="0" animBg="1"/>
      <p:bldP spid="24" grpId="0" bldLvl="0" animBg="1"/>
      <p:bldP spid="16" grpId="0" bldLvl="0" animBg="1"/>
      <p:bldP spid="3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10" name="矩形 9">
            <a:extLst>
              <a:ext uri="{FF2B5EF4-FFF2-40B4-BE49-F238E27FC236}">
                <a16:creationId xmlns:a16="http://schemas.microsoft.com/office/drawing/2014/main" id="{A50B0346-AE54-447B-11D9-03A65DFA021A}"/>
              </a:ext>
            </a:extLst>
          </p:cNvPr>
          <p:cNvSpPr/>
          <p:nvPr/>
        </p:nvSpPr>
        <p:spPr>
          <a:xfrm>
            <a:off x="3713787" y="2690249"/>
            <a:ext cx="3240329" cy="2335832"/>
          </a:xfrm>
          <a:prstGeom prst="rect">
            <a:avLst/>
          </a:prstGeom>
        </p:spPr>
        <p:txBody>
          <a:bodyPr wrap="square">
            <a:spAutoFit/>
          </a:bodyPr>
          <a:lstStyle/>
          <a:p>
            <a:pPr>
              <a:lnSpc>
                <a:spcPct val="115000"/>
              </a:lnSpc>
              <a:spcAft>
                <a:spcPts val="800"/>
              </a:spcAft>
            </a:pPr>
            <a:r>
              <a:rPr lang="zh-CN" sz="1050" b="1" kern="0" dirty="0">
                <a:effectLst/>
                <a:latin typeface="微软雅黑" panose="020B0503020204020204" pitchFamily="34" charset="-122"/>
                <a:ea typeface="微软雅黑" panose="020B0503020204020204" pitchFamily="34" charset="-122"/>
                <a:cs typeface="宋体" panose="02010600030101010101" pitchFamily="2" charset="-122"/>
              </a:rPr>
              <a:t>支持数据开发与技术创新</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Aft>
                <a:spcPts val="800"/>
              </a:spcAft>
            </a:pP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观测云不仅具备标准化的监控能力，还提供了强大的可编程能力，支持用户自定义和扩展所有字段，实现对业务的全面描述。通过</a:t>
            </a:r>
            <a:r>
              <a:rPr lang="en-GB" sz="1050" kern="0" dirty="0" err="1">
                <a:effectLst/>
                <a:latin typeface="微软雅黑" panose="020B0503020204020204" pitchFamily="34" charset="-122"/>
                <a:ea typeface="微软雅黑" panose="020B0503020204020204" pitchFamily="34" charset="-122"/>
                <a:cs typeface="Arial" panose="020B0604020202020204" pitchFamily="34" charset="0"/>
              </a:rPr>
              <a:t>DataKit</a:t>
            </a: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采集器和</a:t>
            </a:r>
            <a:r>
              <a:rPr lang="en-GB" sz="1050" kern="0" dirty="0" err="1">
                <a:effectLst/>
                <a:latin typeface="微软雅黑" panose="020B0503020204020204" pitchFamily="34" charset="-122"/>
                <a:ea typeface="微软雅黑" panose="020B0503020204020204" pitchFamily="34" charset="-122"/>
                <a:cs typeface="Arial" panose="020B0604020202020204" pitchFamily="34" charset="0"/>
              </a:rPr>
              <a:t>DataFluxFunc</a:t>
            </a: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，用户可以自定义新的工具链，以应对实际需求或应用场景的变化，推动更高效的</a:t>
            </a:r>
            <a:r>
              <a:rPr lang="en-GB" sz="1050" kern="0" dirty="0">
                <a:effectLst/>
                <a:latin typeface="微软雅黑" panose="020B0503020204020204" pitchFamily="34" charset="-122"/>
                <a:ea typeface="微软雅黑" panose="020B0503020204020204" pitchFamily="34" charset="-122"/>
                <a:cs typeface="Arial" panose="020B0604020202020204" pitchFamily="34" charset="0"/>
              </a:rPr>
              <a:t>DevOps</a:t>
            </a: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实践。</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595959"/>
                </a:solidFill>
                <a:latin typeface="微软雅黑" panose="020B0503020204020204" pitchFamily="34" charset="-122"/>
                <a:ea typeface="微软雅黑" panose="020B0503020204020204" pitchFamily="34" charset="-122"/>
              </a:rPr>
              <a:t>核心功能</a:t>
            </a:r>
            <a:endParaRPr lang="zh-CN" altLang="en-US" sz="1600" b="1" dirty="0">
              <a:solidFill>
                <a:srgbClr val="595959"/>
              </a:solidFill>
              <a:latin typeface="微软雅黑" panose="020B0503020204020204" pitchFamily="34" charset="-122"/>
              <a:ea typeface="微软雅黑" panose="020B0503020204020204" pitchFamily="34" charset="-122"/>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sp>
        <p:nvSpPr>
          <p:cNvPr id="24" name="矩形 23">
            <a:extLst>
              <a:ext uri="{FF2B5EF4-FFF2-40B4-BE49-F238E27FC236}">
                <a16:creationId xmlns:a16="http://schemas.microsoft.com/office/drawing/2014/main" id="{A73F1F81-ACDB-08D4-00E9-D8A33A4D49FB}"/>
              </a:ext>
            </a:extLst>
          </p:cNvPr>
          <p:cNvSpPr/>
          <p:nvPr/>
        </p:nvSpPr>
        <p:spPr>
          <a:xfrm>
            <a:off x="3668791" y="2412394"/>
            <a:ext cx="3240328" cy="1766013"/>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25" name="组合 24">
            <a:extLst>
              <a:ext uri="{FF2B5EF4-FFF2-40B4-BE49-F238E27FC236}">
                <a16:creationId xmlns:a16="http://schemas.microsoft.com/office/drawing/2014/main" id="{0B722057-6524-6811-0BF7-EAD18F56CF1A}"/>
              </a:ext>
            </a:extLst>
          </p:cNvPr>
          <p:cNvGrpSpPr/>
          <p:nvPr/>
        </p:nvGrpSpPr>
        <p:grpSpPr>
          <a:xfrm>
            <a:off x="4976570" y="1934584"/>
            <a:ext cx="714762" cy="714762"/>
            <a:chOff x="1210879" y="2069323"/>
            <a:chExt cx="711200" cy="711200"/>
          </a:xfrm>
        </p:grpSpPr>
        <p:sp>
          <p:nvSpPr>
            <p:cNvPr id="26" name="椭圆 25">
              <a:extLst>
                <a:ext uri="{FF2B5EF4-FFF2-40B4-BE49-F238E27FC236}">
                  <a16:creationId xmlns:a16="http://schemas.microsoft.com/office/drawing/2014/main" id="{2A8E8221-326B-1821-2981-B92A719801F4}"/>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27" name="travelling-bag_45757">
              <a:extLst>
                <a:ext uri="{FF2B5EF4-FFF2-40B4-BE49-F238E27FC236}">
                  <a16:creationId xmlns:a16="http://schemas.microsoft.com/office/drawing/2014/main" id="{736A0D2D-FF02-9782-2998-2CD76C5BDFBD}"/>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15" name="矩形 14">
            <a:extLst>
              <a:ext uri="{FF2B5EF4-FFF2-40B4-BE49-F238E27FC236}">
                <a16:creationId xmlns:a16="http://schemas.microsoft.com/office/drawing/2014/main" id="{C6A6E805-F71F-9F9F-F0EB-33F2C67CB123}"/>
              </a:ext>
            </a:extLst>
          </p:cNvPr>
          <p:cNvSpPr/>
          <p:nvPr/>
        </p:nvSpPr>
        <p:spPr>
          <a:xfrm>
            <a:off x="314822" y="5547169"/>
            <a:ext cx="3240329" cy="1964192"/>
          </a:xfrm>
          <a:prstGeom prst="rect">
            <a:avLst/>
          </a:prstGeom>
        </p:spPr>
        <p:txBody>
          <a:bodyPr wrap="square">
            <a:spAutoFit/>
          </a:bodyPr>
          <a:lstStyle/>
          <a:p>
            <a:pPr>
              <a:lnSpc>
                <a:spcPct val="115000"/>
              </a:lnSpc>
              <a:spcAft>
                <a:spcPts val="800"/>
              </a:spcAft>
            </a:pPr>
            <a:r>
              <a:rPr lang="zh-CN" sz="1050" b="1" kern="0" dirty="0">
                <a:effectLst/>
                <a:latin typeface="微软雅黑" panose="020B0503020204020204" pitchFamily="34" charset="-122"/>
                <a:ea typeface="微软雅黑" panose="020B0503020204020204" pitchFamily="34" charset="-122"/>
                <a:cs typeface="宋体" panose="02010600030101010101" pitchFamily="2" charset="-122"/>
              </a:rPr>
              <a:t>高效团队协作与信息共享</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Aft>
                <a:spcPts val="800"/>
              </a:spcAft>
            </a:pP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观测云注重团队协作和信息共享，通过异常告警通知、团队成员管理等功能，促进高效协作。多工作空间支持跨职能团队的独立工作环境，提升企业的整体工程化水平。</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16" name="矩形 15">
            <a:extLst>
              <a:ext uri="{FF2B5EF4-FFF2-40B4-BE49-F238E27FC236}">
                <a16:creationId xmlns:a16="http://schemas.microsoft.com/office/drawing/2014/main" id="{2DC3410C-3717-2876-84EE-B0BD34EAF53A}"/>
              </a:ext>
            </a:extLst>
          </p:cNvPr>
          <p:cNvSpPr/>
          <p:nvPr/>
        </p:nvSpPr>
        <p:spPr>
          <a:xfrm>
            <a:off x="248477" y="5171627"/>
            <a:ext cx="3240328" cy="1702405"/>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17" name="组合 16">
            <a:extLst>
              <a:ext uri="{FF2B5EF4-FFF2-40B4-BE49-F238E27FC236}">
                <a16:creationId xmlns:a16="http://schemas.microsoft.com/office/drawing/2014/main" id="{605A344A-4DE4-5480-4B94-6AA55434448B}"/>
              </a:ext>
            </a:extLst>
          </p:cNvPr>
          <p:cNvGrpSpPr/>
          <p:nvPr/>
        </p:nvGrpSpPr>
        <p:grpSpPr>
          <a:xfrm>
            <a:off x="1511261" y="4782034"/>
            <a:ext cx="714762" cy="714762"/>
            <a:chOff x="1210879" y="2069323"/>
            <a:chExt cx="711200" cy="711200"/>
          </a:xfrm>
        </p:grpSpPr>
        <p:sp>
          <p:nvSpPr>
            <p:cNvPr id="18" name="椭圆 17">
              <a:extLst>
                <a:ext uri="{FF2B5EF4-FFF2-40B4-BE49-F238E27FC236}">
                  <a16:creationId xmlns:a16="http://schemas.microsoft.com/office/drawing/2014/main" id="{08344E72-A674-8221-08CC-9DCE610C0A2F}"/>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19" name="travelling-bag_45757">
              <a:extLst>
                <a:ext uri="{FF2B5EF4-FFF2-40B4-BE49-F238E27FC236}">
                  <a16:creationId xmlns:a16="http://schemas.microsoft.com/office/drawing/2014/main" id="{C5B34EFE-6FA9-EBBF-8C3E-2452C4AA3E19}"/>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21" name="箭头: 直角双向 20">
            <a:extLst>
              <a:ext uri="{FF2B5EF4-FFF2-40B4-BE49-F238E27FC236}">
                <a16:creationId xmlns:a16="http://schemas.microsoft.com/office/drawing/2014/main" id="{BA145669-41ED-3F35-896F-32A5E1D23521}"/>
              </a:ext>
            </a:extLst>
          </p:cNvPr>
          <p:cNvSpPr/>
          <p:nvPr/>
        </p:nvSpPr>
        <p:spPr>
          <a:xfrm rot="3825874">
            <a:off x="2765750" y="3698360"/>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箭头: 直角双向 21">
            <a:extLst>
              <a:ext uri="{FF2B5EF4-FFF2-40B4-BE49-F238E27FC236}">
                <a16:creationId xmlns:a16="http://schemas.microsoft.com/office/drawing/2014/main" id="{86F81179-EF18-F265-C040-904F1EFA7C80}"/>
              </a:ext>
            </a:extLst>
          </p:cNvPr>
          <p:cNvSpPr/>
          <p:nvPr/>
        </p:nvSpPr>
        <p:spPr>
          <a:xfrm rot="15265172">
            <a:off x="2999189" y="1220700"/>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箭头: 直角双向 29">
            <a:extLst>
              <a:ext uri="{FF2B5EF4-FFF2-40B4-BE49-F238E27FC236}">
                <a16:creationId xmlns:a16="http://schemas.microsoft.com/office/drawing/2014/main" id="{A1F26FD3-0E83-E22D-AC18-82D486B93541}"/>
              </a:ext>
            </a:extLst>
          </p:cNvPr>
          <p:cNvSpPr/>
          <p:nvPr/>
        </p:nvSpPr>
        <p:spPr>
          <a:xfrm rot="3825874">
            <a:off x="2799380" y="7012906"/>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矩形 31">
            <a:extLst>
              <a:ext uri="{FF2B5EF4-FFF2-40B4-BE49-F238E27FC236}">
                <a16:creationId xmlns:a16="http://schemas.microsoft.com/office/drawing/2014/main" id="{184BAAEF-D8FB-B45D-76D8-2B4DDE79FCDE}"/>
              </a:ext>
            </a:extLst>
          </p:cNvPr>
          <p:cNvSpPr/>
          <p:nvPr/>
        </p:nvSpPr>
        <p:spPr>
          <a:xfrm>
            <a:off x="3779837" y="8757229"/>
            <a:ext cx="3240328" cy="1536500"/>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33" name="组合 32">
            <a:extLst>
              <a:ext uri="{FF2B5EF4-FFF2-40B4-BE49-F238E27FC236}">
                <a16:creationId xmlns:a16="http://schemas.microsoft.com/office/drawing/2014/main" id="{DC75E957-2DED-3B76-8949-92605045BB76}"/>
              </a:ext>
            </a:extLst>
          </p:cNvPr>
          <p:cNvGrpSpPr/>
          <p:nvPr/>
        </p:nvGrpSpPr>
        <p:grpSpPr>
          <a:xfrm>
            <a:off x="4979927" y="8331448"/>
            <a:ext cx="714762" cy="714762"/>
            <a:chOff x="1210879" y="2069323"/>
            <a:chExt cx="711200" cy="711200"/>
          </a:xfrm>
        </p:grpSpPr>
        <p:sp>
          <p:nvSpPr>
            <p:cNvPr id="34" name="椭圆 33">
              <a:extLst>
                <a:ext uri="{FF2B5EF4-FFF2-40B4-BE49-F238E27FC236}">
                  <a16:creationId xmlns:a16="http://schemas.microsoft.com/office/drawing/2014/main" id="{FAD1C91D-CF6B-68A0-60D9-A3454A58F5E3}"/>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35" name="travelling-bag_45757">
              <a:extLst>
                <a:ext uri="{FF2B5EF4-FFF2-40B4-BE49-F238E27FC236}">
                  <a16:creationId xmlns:a16="http://schemas.microsoft.com/office/drawing/2014/main" id="{24BA30BD-7D61-C620-6C67-CD5BEC08EF1D}"/>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37" name="文本框 36">
            <a:extLst>
              <a:ext uri="{FF2B5EF4-FFF2-40B4-BE49-F238E27FC236}">
                <a16:creationId xmlns:a16="http://schemas.microsoft.com/office/drawing/2014/main" id="{5A38C04D-7EDD-E9BF-E497-370FC1E55BAA}"/>
              </a:ext>
            </a:extLst>
          </p:cNvPr>
          <p:cNvSpPr txBox="1"/>
          <p:nvPr/>
        </p:nvSpPr>
        <p:spPr>
          <a:xfrm>
            <a:off x="3867623" y="8869179"/>
            <a:ext cx="3041496" cy="1296637"/>
          </a:xfrm>
          <a:prstGeom prst="rect">
            <a:avLst/>
          </a:prstGeom>
          <a:noFill/>
        </p:spPr>
        <p:txBody>
          <a:bodyPr wrap="square">
            <a:spAutoFit/>
          </a:bodyPr>
          <a:lstStyle/>
          <a:p>
            <a:pPr>
              <a:lnSpc>
                <a:spcPct val="115000"/>
              </a:lnSpc>
              <a:spcAft>
                <a:spcPts val="800"/>
              </a:spcAft>
            </a:pPr>
            <a:r>
              <a:rPr lang="zh-CN" sz="1050" b="1" kern="0" dirty="0">
                <a:effectLst/>
                <a:latin typeface="微软雅黑" panose="020B0503020204020204" pitchFamily="34" charset="-122"/>
                <a:ea typeface="微软雅黑" panose="020B0503020204020204" pitchFamily="34" charset="-122"/>
                <a:cs typeface="宋体" panose="02010600030101010101" pitchFamily="2" charset="-122"/>
              </a:rPr>
              <a:t>持续技术创新</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Aft>
                <a:spcPts val="800"/>
              </a:spcAft>
            </a:pPr>
            <a:r>
              <a:rPr lang="zh-CN" sz="1050" kern="0" dirty="0">
                <a:effectLst/>
                <a:latin typeface="微软雅黑" panose="020B0503020204020204" pitchFamily="34" charset="-122"/>
                <a:ea typeface="微软雅黑" panose="020B0503020204020204" pitchFamily="34" charset="-122"/>
                <a:cs typeface="宋体" panose="02010600030101010101" pitchFamily="2" charset="-122"/>
              </a:rPr>
              <a:t>观测云支持实时监控技术部署进展，帮助团队对新技术的引入进行全面评估和反馈。基于全面的可观测能力，观测云让企业能够更快地获取技术部署反馈，做出正确的技术选型和实践，保持竞争优势。</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descr="图形用户界面, 文本, 应用程序, 电子邮件&#10;&#10;描述已自动生成">
            <a:extLst>
              <a:ext uri="{FF2B5EF4-FFF2-40B4-BE49-F238E27FC236}">
                <a16:creationId xmlns:a16="http://schemas.microsoft.com/office/drawing/2014/main" id="{2F84DDFE-BBB0-C2C4-2675-577D6BC7F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27" y="1757680"/>
            <a:ext cx="2925884" cy="1852722"/>
          </a:xfrm>
          <a:prstGeom prst="rect">
            <a:avLst/>
          </a:prstGeom>
        </p:spPr>
      </p:pic>
      <p:pic>
        <p:nvPicPr>
          <p:cNvPr id="8" name="图片 7">
            <a:extLst>
              <a:ext uri="{FF2B5EF4-FFF2-40B4-BE49-F238E27FC236}">
                <a16:creationId xmlns:a16="http://schemas.microsoft.com/office/drawing/2014/main" id="{6F5E1FF6-F176-59C6-E0AD-498EFDE93176}"/>
              </a:ext>
            </a:extLst>
          </p:cNvPr>
          <p:cNvPicPr>
            <a:picLocks noChangeAspect="1"/>
          </p:cNvPicPr>
          <p:nvPr/>
        </p:nvPicPr>
        <p:blipFill>
          <a:blip r:embed="rId4"/>
          <a:stretch>
            <a:fillRect/>
          </a:stretch>
        </p:blipFill>
        <p:spPr>
          <a:xfrm>
            <a:off x="3668791" y="5449482"/>
            <a:ext cx="3620989" cy="1702405"/>
          </a:xfrm>
          <a:prstGeom prst="rect">
            <a:avLst/>
          </a:prstGeom>
        </p:spPr>
      </p:pic>
      <p:pic>
        <p:nvPicPr>
          <p:cNvPr id="11" name="图片 10">
            <a:extLst>
              <a:ext uri="{FF2B5EF4-FFF2-40B4-BE49-F238E27FC236}">
                <a16:creationId xmlns:a16="http://schemas.microsoft.com/office/drawing/2014/main" id="{6E1DF98C-4C03-3F51-0DF7-9E1DBA9CEBC0}"/>
              </a:ext>
            </a:extLst>
          </p:cNvPr>
          <p:cNvPicPr>
            <a:picLocks noChangeAspect="1"/>
          </p:cNvPicPr>
          <p:nvPr/>
        </p:nvPicPr>
        <p:blipFill>
          <a:blip r:embed="rId5"/>
          <a:stretch>
            <a:fillRect/>
          </a:stretch>
        </p:blipFill>
        <p:spPr>
          <a:xfrm>
            <a:off x="203727" y="8322160"/>
            <a:ext cx="3262343" cy="1682955"/>
          </a:xfrm>
          <a:prstGeom prst="rect">
            <a:avLst/>
          </a:prstGeom>
        </p:spPr>
      </p:pic>
    </p:spTree>
    <p:extLst>
      <p:ext uri="{BB962C8B-B14F-4D97-AF65-F5344CB8AC3E}">
        <p14:creationId xmlns:p14="http://schemas.microsoft.com/office/powerpoint/2010/main" val="275406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300" fill="hold"/>
                                        <p:tgtEl>
                                          <p:spTgt spid="226"/>
                                        </p:tgtEl>
                                        <p:attrNameLst>
                                          <p:attrName>ppt_w</p:attrName>
                                        </p:attrNameLst>
                                      </p:cBhvr>
                                      <p:tavLst>
                                        <p:tav tm="0">
                                          <p:val>
                                            <p:fltVal val="0"/>
                                          </p:val>
                                        </p:tav>
                                        <p:tav tm="100000">
                                          <p:val>
                                            <p:strVal val="#ppt_w"/>
                                          </p:val>
                                        </p:tav>
                                      </p:tavLst>
                                    </p:anim>
                                    <p:anim calcmode="lin" valueType="num">
                                      <p:cBhvr>
                                        <p:cTn id="8" dur="300" fill="hold"/>
                                        <p:tgtEl>
                                          <p:spTgt spid="226"/>
                                        </p:tgtEl>
                                        <p:attrNameLst>
                                          <p:attrName>ppt_h</p:attrName>
                                        </p:attrNameLst>
                                      </p:cBhvr>
                                      <p:tavLst>
                                        <p:tav tm="0">
                                          <p:val>
                                            <p:fltVal val="0"/>
                                          </p:val>
                                        </p:tav>
                                        <p:tav tm="100000">
                                          <p:val>
                                            <p:strVal val="#ppt_h"/>
                                          </p:val>
                                        </p:tav>
                                      </p:tavLst>
                                    </p:anim>
                                    <p:anim calcmode="lin" valueType="num">
                                      <p:cBhvr>
                                        <p:cTn id="9" dur="300" fill="hold"/>
                                        <p:tgtEl>
                                          <p:spTgt spid="226"/>
                                        </p:tgtEl>
                                        <p:attrNameLst>
                                          <p:attrName>style.rotation</p:attrName>
                                        </p:attrNameLst>
                                      </p:cBhvr>
                                      <p:tavLst>
                                        <p:tav tm="0">
                                          <p:val>
                                            <p:fltVal val="360"/>
                                          </p:val>
                                        </p:tav>
                                        <p:tav tm="100000">
                                          <p:val>
                                            <p:fltVal val="0"/>
                                          </p:val>
                                        </p:tav>
                                      </p:tavLst>
                                    </p:anim>
                                    <p:animEffect transition="in" filter="fade">
                                      <p:cBhvr>
                                        <p:cTn id="10" dur="300"/>
                                        <p:tgtEl>
                                          <p:spTgt spid="226"/>
                                        </p:tgtEl>
                                      </p:cBhvr>
                                    </p:animEffect>
                                  </p:childTnLst>
                                </p:cTn>
                              </p:par>
                            </p:childTnLst>
                          </p:cTn>
                        </p:par>
                        <p:par>
                          <p:cTn id="11" fill="hold">
                            <p:stCondLst>
                              <p:cond delay="300"/>
                            </p:stCondLst>
                            <p:childTnLst>
                              <p:par>
                                <p:cTn id="12" presetID="22" presetClass="entr" presetSubtype="8" fill="hold" grpId="0"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300"/>
                                        <p:tgtEl>
                                          <p:spTgt spid="225"/>
                                        </p:tgtEl>
                                      </p:cBhvr>
                                    </p:animEffect>
                                  </p:childTnLst>
                                </p:cTn>
                              </p:par>
                            </p:childTnLst>
                          </p:cTn>
                        </p:par>
                        <p:par>
                          <p:cTn id="15" fill="hold">
                            <p:stCondLst>
                              <p:cond delay="600"/>
                            </p:stCondLst>
                            <p:childTnLst>
                              <p:par>
                                <p:cTn id="16" presetID="21" presetClass="entr" presetSubtype="1"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heel(1)">
                                      <p:cBhvr>
                                        <p:cTn id="18" dur="1000"/>
                                        <p:tgtEl>
                                          <p:spTgt spid="24"/>
                                        </p:tgtEl>
                                      </p:cBhvr>
                                    </p:animEffect>
                                  </p:childTnLst>
                                </p:cTn>
                              </p:par>
                            </p:childTnLst>
                          </p:cTn>
                        </p:par>
                        <p:par>
                          <p:cTn id="19" fill="hold">
                            <p:stCondLst>
                              <p:cond delay="16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100"/>
                            </p:stCondLst>
                            <p:childTnLst>
                              <p:par>
                                <p:cTn id="24" presetID="21"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heel(1)">
                                      <p:cBhvr>
                                        <p:cTn id="26" dur="1000"/>
                                        <p:tgtEl>
                                          <p:spTgt spid="16"/>
                                        </p:tgtEl>
                                      </p:cBhvr>
                                    </p:animEffect>
                                  </p:childTnLst>
                                </p:cTn>
                              </p:par>
                            </p:childTnLst>
                          </p:cTn>
                        </p:par>
                        <p:par>
                          <p:cTn id="27" fill="hold">
                            <p:stCondLst>
                              <p:cond delay="3100"/>
                            </p:stCondLst>
                            <p:childTnLst>
                              <p:par>
                                <p:cTn id="28" presetID="10"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3600"/>
                            </p:stCondLst>
                            <p:childTnLst>
                              <p:par>
                                <p:cTn id="32" presetID="21" presetClass="entr" presetSubtype="1"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heel(1)">
                                      <p:cBhvr>
                                        <p:cTn id="34" dur="1000"/>
                                        <p:tgtEl>
                                          <p:spTgt spid="32"/>
                                        </p:tgtEl>
                                      </p:cBhvr>
                                    </p:animEffect>
                                  </p:childTnLst>
                                </p:cTn>
                              </p:par>
                            </p:childTnLst>
                          </p:cTn>
                        </p:par>
                        <p:par>
                          <p:cTn id="35" fill="hold">
                            <p:stCondLst>
                              <p:cond delay="4600"/>
                            </p:stCondLst>
                            <p:childTnLst>
                              <p:par>
                                <p:cTn id="36" presetID="10" presetClass="entr" presetSubtype="0"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bldLvl="0" animBg="1"/>
      <p:bldP spid="24" grpId="0" bldLvl="0" animBg="1"/>
      <p:bldP spid="16" grpId="0" bldLvl="0" animBg="1"/>
      <p:bldP spid="32"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TotalTime>
  <Words>1341</Words>
  <Application>Microsoft Office PowerPoint</Application>
  <PresentationFormat>自定义</PresentationFormat>
  <Paragraphs>53</Paragraphs>
  <Slides>10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微软雅黑</vt:lpstr>
      <vt:lpstr>Aptos</vt:lpstr>
      <vt:lpstr>Aptos Display</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ZHU, RUI (PGT)</dc:creator>
  <cp:lastModifiedBy>ZHU, RUI (PGT)</cp:lastModifiedBy>
  <cp:revision>21</cp:revision>
  <dcterms:created xsi:type="dcterms:W3CDTF">2024-06-18T15:16:34Z</dcterms:created>
  <dcterms:modified xsi:type="dcterms:W3CDTF">2024-06-19T02:13:16Z</dcterms:modified>
</cp:coreProperties>
</file>