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352" r:id="rId3"/>
    <p:sldId id="353" r:id="rId4"/>
    <p:sldId id="356" r:id="rId5"/>
    <p:sldId id="357" r:id="rId6"/>
    <p:sldId id="322" r:id="rId7"/>
    <p:sldId id="323" r:id="rId8"/>
    <p:sldId id="324" r:id="rId9"/>
    <p:sldId id="325" r:id="rId10"/>
    <p:sldId id="326" r:id="rId11"/>
    <p:sldId id="327" r:id="rId12"/>
    <p:sldId id="354" r:id="rId13"/>
    <p:sldId id="29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7971" autoAdjust="0"/>
  </p:normalViewPr>
  <p:slideViewPr>
    <p:cSldViewPr>
      <p:cViewPr varScale="1">
        <p:scale>
          <a:sx n="78" d="100"/>
          <a:sy n="78" d="100"/>
        </p:scale>
        <p:origin x="153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955496-7E48-49B6-A63C-6F287312E875}" type="doc">
      <dgm:prSet loTypeId="urn:microsoft.com/office/officeart/2005/8/layout/cycle5" loCatId="cycle" qsTypeId="urn:microsoft.com/office/officeart/2005/8/quickstyle/3d1" qsCatId="3D" csTypeId="urn:microsoft.com/office/officeart/2005/8/colors/accent1_2" csCatId="accent1" phldr="1"/>
      <dgm:spPr/>
      <dgm:t>
        <a:bodyPr/>
        <a:lstStyle/>
        <a:p>
          <a:endParaRPr lang="en-US"/>
        </a:p>
      </dgm:t>
    </dgm:pt>
    <dgm:pt modelId="{870F0AA6-9417-41C0-85B5-29A4D8C459D7}">
      <dgm:prSet phldrT="[Text]" custT="1"/>
      <dgm:spPr/>
      <dgm:t>
        <a:bodyPr/>
        <a:lstStyle/>
        <a:p>
          <a:r>
            <a:rPr lang="en-US" sz="2000" b="1" dirty="0" smtClean="0"/>
            <a:t>IT Value Delivery</a:t>
          </a:r>
          <a:endParaRPr lang="en-US" sz="2000" b="1" dirty="0"/>
        </a:p>
      </dgm:t>
    </dgm:pt>
    <dgm:pt modelId="{28C36D3E-A9AC-45DE-AB26-8760EBFE2C58}" type="parTrans" cxnId="{7B86DF6A-8968-49DE-810D-F02521AD6070}">
      <dgm:prSet/>
      <dgm:spPr/>
      <dgm:t>
        <a:bodyPr/>
        <a:lstStyle/>
        <a:p>
          <a:endParaRPr lang="en-US"/>
        </a:p>
      </dgm:t>
    </dgm:pt>
    <dgm:pt modelId="{70F00360-6931-48EE-87F6-52C300B4FA90}" type="sibTrans" cxnId="{7B86DF6A-8968-49DE-810D-F02521AD6070}">
      <dgm:prSet/>
      <dgm:spPr/>
      <dgm:t>
        <a:bodyPr/>
        <a:lstStyle/>
        <a:p>
          <a:endParaRPr lang="en-US"/>
        </a:p>
      </dgm:t>
    </dgm:pt>
    <dgm:pt modelId="{06267151-94CC-4BD7-9544-19C166D33C1F}">
      <dgm:prSet phldrT="[Text]" custT="1"/>
      <dgm:spPr/>
      <dgm:t>
        <a:bodyPr/>
        <a:lstStyle/>
        <a:p>
          <a:r>
            <a:rPr lang="en-US" sz="2000" b="1" dirty="0" smtClean="0"/>
            <a:t>Risk Management</a:t>
          </a:r>
          <a:endParaRPr lang="en-US" sz="2000" b="1" dirty="0"/>
        </a:p>
      </dgm:t>
    </dgm:pt>
    <dgm:pt modelId="{B85FA80D-D663-4BCC-914C-82A9115E4581}" type="parTrans" cxnId="{1CDBF377-4241-4CD2-A988-E2A715D741B9}">
      <dgm:prSet/>
      <dgm:spPr/>
      <dgm:t>
        <a:bodyPr/>
        <a:lstStyle/>
        <a:p>
          <a:endParaRPr lang="en-US"/>
        </a:p>
      </dgm:t>
    </dgm:pt>
    <dgm:pt modelId="{6B5482FB-7962-42DA-A9A7-0FCB97D6F8B2}" type="sibTrans" cxnId="{1CDBF377-4241-4CD2-A988-E2A715D741B9}">
      <dgm:prSet/>
      <dgm:spPr/>
      <dgm:t>
        <a:bodyPr/>
        <a:lstStyle/>
        <a:p>
          <a:endParaRPr lang="en-US"/>
        </a:p>
      </dgm:t>
    </dgm:pt>
    <dgm:pt modelId="{0B4795D0-20A9-4D52-9834-7B6FFD353ED1}">
      <dgm:prSet phldrT="[Text]" custT="1"/>
      <dgm:spPr/>
      <dgm:t>
        <a:bodyPr/>
        <a:lstStyle/>
        <a:p>
          <a:r>
            <a:rPr lang="en-US" sz="2000" b="1" dirty="0" smtClean="0"/>
            <a:t>Performance Measurement</a:t>
          </a:r>
          <a:endParaRPr lang="en-US" sz="2000" b="1" dirty="0"/>
        </a:p>
      </dgm:t>
    </dgm:pt>
    <dgm:pt modelId="{7E4F1E7A-FD80-42D1-AA6F-82E789B61E16}" type="parTrans" cxnId="{D7810956-C98A-42D4-A8A5-293941034157}">
      <dgm:prSet/>
      <dgm:spPr/>
      <dgm:t>
        <a:bodyPr/>
        <a:lstStyle/>
        <a:p>
          <a:endParaRPr lang="en-US"/>
        </a:p>
      </dgm:t>
    </dgm:pt>
    <dgm:pt modelId="{2ECEEBBF-0D65-4005-AD39-23B7AC2004A7}" type="sibTrans" cxnId="{D7810956-C98A-42D4-A8A5-293941034157}">
      <dgm:prSet/>
      <dgm:spPr/>
      <dgm:t>
        <a:bodyPr/>
        <a:lstStyle/>
        <a:p>
          <a:endParaRPr lang="en-US"/>
        </a:p>
      </dgm:t>
    </dgm:pt>
    <dgm:pt modelId="{73B1EBBE-C13A-4A85-A15C-BADA8E8E866F}">
      <dgm:prSet phldrT="[Text]" custT="1"/>
      <dgm:spPr/>
      <dgm:t>
        <a:bodyPr/>
        <a:lstStyle/>
        <a:p>
          <a:r>
            <a:rPr lang="en-US" sz="2000" b="1" dirty="0" smtClean="0"/>
            <a:t>IT Strategic Alignment</a:t>
          </a:r>
          <a:endParaRPr lang="en-US" sz="2000" b="1" dirty="0"/>
        </a:p>
      </dgm:t>
    </dgm:pt>
    <dgm:pt modelId="{DE7A8F8B-3A98-43FD-8079-280CE692E405}" type="parTrans" cxnId="{47A2F455-153E-491C-A556-4DE99C30F269}">
      <dgm:prSet/>
      <dgm:spPr/>
      <dgm:t>
        <a:bodyPr/>
        <a:lstStyle/>
        <a:p>
          <a:endParaRPr lang="en-US"/>
        </a:p>
      </dgm:t>
    </dgm:pt>
    <dgm:pt modelId="{50383AC0-D3EA-4022-80FD-E512EE648FCC}" type="sibTrans" cxnId="{47A2F455-153E-491C-A556-4DE99C30F269}">
      <dgm:prSet/>
      <dgm:spPr/>
      <dgm:t>
        <a:bodyPr/>
        <a:lstStyle/>
        <a:p>
          <a:endParaRPr lang="en-US"/>
        </a:p>
      </dgm:t>
    </dgm:pt>
    <dgm:pt modelId="{6B71777E-A4F1-4334-A6D8-C45D7FAC0221}" type="pres">
      <dgm:prSet presAssocID="{4A955496-7E48-49B6-A63C-6F287312E875}" presName="cycle" presStyleCnt="0">
        <dgm:presLayoutVars>
          <dgm:dir/>
          <dgm:resizeHandles val="exact"/>
        </dgm:presLayoutVars>
      </dgm:prSet>
      <dgm:spPr/>
      <dgm:t>
        <a:bodyPr/>
        <a:lstStyle/>
        <a:p>
          <a:endParaRPr lang="en-US"/>
        </a:p>
      </dgm:t>
    </dgm:pt>
    <dgm:pt modelId="{10D8E47D-E7B0-4083-BFD9-BB5C6327074D}" type="pres">
      <dgm:prSet presAssocID="{870F0AA6-9417-41C0-85B5-29A4D8C459D7}" presName="node" presStyleLbl="node1" presStyleIdx="0" presStyleCnt="4">
        <dgm:presLayoutVars>
          <dgm:bulletEnabled val="1"/>
        </dgm:presLayoutVars>
      </dgm:prSet>
      <dgm:spPr/>
      <dgm:t>
        <a:bodyPr/>
        <a:lstStyle/>
        <a:p>
          <a:endParaRPr lang="en-US"/>
        </a:p>
      </dgm:t>
    </dgm:pt>
    <dgm:pt modelId="{66682C2C-76D7-4C2D-8109-37AE7B9AB659}" type="pres">
      <dgm:prSet presAssocID="{870F0AA6-9417-41C0-85B5-29A4D8C459D7}" presName="spNode" presStyleCnt="0"/>
      <dgm:spPr/>
      <dgm:t>
        <a:bodyPr/>
        <a:lstStyle/>
        <a:p>
          <a:endParaRPr lang="en-US"/>
        </a:p>
      </dgm:t>
    </dgm:pt>
    <dgm:pt modelId="{AEE3034C-3509-4D3D-BF18-74215D3E9E89}" type="pres">
      <dgm:prSet presAssocID="{70F00360-6931-48EE-87F6-52C300B4FA90}" presName="sibTrans" presStyleLbl="sibTrans1D1" presStyleIdx="0" presStyleCnt="4"/>
      <dgm:spPr/>
      <dgm:t>
        <a:bodyPr/>
        <a:lstStyle/>
        <a:p>
          <a:endParaRPr lang="en-US"/>
        </a:p>
      </dgm:t>
    </dgm:pt>
    <dgm:pt modelId="{5DD2609E-3C36-4A11-BAB1-F2E3E8FB108A}" type="pres">
      <dgm:prSet presAssocID="{06267151-94CC-4BD7-9544-19C166D33C1F}" presName="node" presStyleLbl="node1" presStyleIdx="1" presStyleCnt="4" custScaleX="115160" custRadScaleRad="133918" custRadScaleInc="1254">
        <dgm:presLayoutVars>
          <dgm:bulletEnabled val="1"/>
        </dgm:presLayoutVars>
      </dgm:prSet>
      <dgm:spPr/>
      <dgm:t>
        <a:bodyPr/>
        <a:lstStyle/>
        <a:p>
          <a:endParaRPr lang="en-US"/>
        </a:p>
      </dgm:t>
    </dgm:pt>
    <dgm:pt modelId="{3861E8CE-2E82-4878-B556-E5BA9672D14B}" type="pres">
      <dgm:prSet presAssocID="{06267151-94CC-4BD7-9544-19C166D33C1F}" presName="spNode" presStyleCnt="0"/>
      <dgm:spPr/>
      <dgm:t>
        <a:bodyPr/>
        <a:lstStyle/>
        <a:p>
          <a:endParaRPr lang="en-US"/>
        </a:p>
      </dgm:t>
    </dgm:pt>
    <dgm:pt modelId="{28E3E106-69A4-490B-98C8-F80317A3F866}" type="pres">
      <dgm:prSet presAssocID="{6B5482FB-7962-42DA-A9A7-0FCB97D6F8B2}" presName="sibTrans" presStyleLbl="sibTrans1D1" presStyleIdx="1" presStyleCnt="4"/>
      <dgm:spPr/>
      <dgm:t>
        <a:bodyPr/>
        <a:lstStyle/>
        <a:p>
          <a:endParaRPr lang="en-US"/>
        </a:p>
      </dgm:t>
    </dgm:pt>
    <dgm:pt modelId="{92A70E14-C608-47B8-8E93-A36C183389F1}" type="pres">
      <dgm:prSet presAssocID="{0B4795D0-20A9-4D52-9834-7B6FFD353ED1}" presName="node" presStyleLbl="node1" presStyleIdx="2" presStyleCnt="4" custScaleX="128064">
        <dgm:presLayoutVars>
          <dgm:bulletEnabled val="1"/>
        </dgm:presLayoutVars>
      </dgm:prSet>
      <dgm:spPr/>
      <dgm:t>
        <a:bodyPr/>
        <a:lstStyle/>
        <a:p>
          <a:endParaRPr lang="en-US"/>
        </a:p>
      </dgm:t>
    </dgm:pt>
    <dgm:pt modelId="{A1509CB9-AC7B-4EA7-8191-F95D63C2C9A2}" type="pres">
      <dgm:prSet presAssocID="{0B4795D0-20A9-4D52-9834-7B6FFD353ED1}" presName="spNode" presStyleCnt="0"/>
      <dgm:spPr/>
      <dgm:t>
        <a:bodyPr/>
        <a:lstStyle/>
        <a:p>
          <a:endParaRPr lang="en-US"/>
        </a:p>
      </dgm:t>
    </dgm:pt>
    <dgm:pt modelId="{FD206495-67D8-46FE-B524-414F95DE933A}" type="pres">
      <dgm:prSet presAssocID="{2ECEEBBF-0D65-4005-AD39-23B7AC2004A7}" presName="sibTrans" presStyleLbl="sibTrans1D1" presStyleIdx="2" presStyleCnt="4"/>
      <dgm:spPr/>
      <dgm:t>
        <a:bodyPr/>
        <a:lstStyle/>
        <a:p>
          <a:endParaRPr lang="en-US"/>
        </a:p>
      </dgm:t>
    </dgm:pt>
    <dgm:pt modelId="{DA0F9ADF-B19C-4979-9E18-0091460FF2B9}" type="pres">
      <dgm:prSet presAssocID="{73B1EBBE-C13A-4A85-A15C-BADA8E8E866F}" presName="node" presStyleLbl="node1" presStyleIdx="3" presStyleCnt="4" custRadScaleRad="131973" custRadScaleInc="1256">
        <dgm:presLayoutVars>
          <dgm:bulletEnabled val="1"/>
        </dgm:presLayoutVars>
      </dgm:prSet>
      <dgm:spPr/>
      <dgm:t>
        <a:bodyPr/>
        <a:lstStyle/>
        <a:p>
          <a:endParaRPr lang="en-US"/>
        </a:p>
      </dgm:t>
    </dgm:pt>
    <dgm:pt modelId="{7B36AC30-51A0-48D1-9609-CD62EE529572}" type="pres">
      <dgm:prSet presAssocID="{73B1EBBE-C13A-4A85-A15C-BADA8E8E866F}" presName="spNode" presStyleCnt="0"/>
      <dgm:spPr/>
      <dgm:t>
        <a:bodyPr/>
        <a:lstStyle/>
        <a:p>
          <a:endParaRPr lang="en-US"/>
        </a:p>
      </dgm:t>
    </dgm:pt>
    <dgm:pt modelId="{D64E65C5-AC09-4318-A0ED-75FB81C3F769}" type="pres">
      <dgm:prSet presAssocID="{50383AC0-D3EA-4022-80FD-E512EE648FCC}" presName="sibTrans" presStyleLbl="sibTrans1D1" presStyleIdx="3" presStyleCnt="4"/>
      <dgm:spPr/>
      <dgm:t>
        <a:bodyPr/>
        <a:lstStyle/>
        <a:p>
          <a:endParaRPr lang="en-US"/>
        </a:p>
      </dgm:t>
    </dgm:pt>
  </dgm:ptLst>
  <dgm:cxnLst>
    <dgm:cxn modelId="{2DDFF04F-8B13-4280-898F-BB139950F031}" type="presOf" srcId="{50383AC0-D3EA-4022-80FD-E512EE648FCC}" destId="{D64E65C5-AC09-4318-A0ED-75FB81C3F769}" srcOrd="0" destOrd="0" presId="urn:microsoft.com/office/officeart/2005/8/layout/cycle5"/>
    <dgm:cxn modelId="{21AAB0F1-B74F-4992-8818-A6A60E310A28}" type="presOf" srcId="{6B5482FB-7962-42DA-A9A7-0FCB97D6F8B2}" destId="{28E3E106-69A4-490B-98C8-F80317A3F866}" srcOrd="0" destOrd="0" presId="urn:microsoft.com/office/officeart/2005/8/layout/cycle5"/>
    <dgm:cxn modelId="{7D9D3D9C-AF28-4F28-95F5-8F122B9980D6}" type="presOf" srcId="{06267151-94CC-4BD7-9544-19C166D33C1F}" destId="{5DD2609E-3C36-4A11-BAB1-F2E3E8FB108A}" srcOrd="0" destOrd="0" presId="urn:microsoft.com/office/officeart/2005/8/layout/cycle5"/>
    <dgm:cxn modelId="{D2A81922-4A8F-410E-932E-DF9DEE30A585}" type="presOf" srcId="{870F0AA6-9417-41C0-85B5-29A4D8C459D7}" destId="{10D8E47D-E7B0-4083-BFD9-BB5C6327074D}" srcOrd="0" destOrd="0" presId="urn:microsoft.com/office/officeart/2005/8/layout/cycle5"/>
    <dgm:cxn modelId="{5BBD2CC9-C0A5-413A-81A0-CD8E1DFB231C}" type="presOf" srcId="{2ECEEBBF-0D65-4005-AD39-23B7AC2004A7}" destId="{FD206495-67D8-46FE-B524-414F95DE933A}" srcOrd="0" destOrd="0" presId="urn:microsoft.com/office/officeart/2005/8/layout/cycle5"/>
    <dgm:cxn modelId="{DDBAD909-4EC1-4DB1-9D36-BC831F6094F0}" type="presOf" srcId="{0B4795D0-20A9-4D52-9834-7B6FFD353ED1}" destId="{92A70E14-C608-47B8-8E93-A36C183389F1}" srcOrd="0" destOrd="0" presId="urn:microsoft.com/office/officeart/2005/8/layout/cycle5"/>
    <dgm:cxn modelId="{90AE1782-A334-4C94-8617-A3173E03A910}" type="presOf" srcId="{73B1EBBE-C13A-4A85-A15C-BADA8E8E866F}" destId="{DA0F9ADF-B19C-4979-9E18-0091460FF2B9}" srcOrd="0" destOrd="0" presId="urn:microsoft.com/office/officeart/2005/8/layout/cycle5"/>
    <dgm:cxn modelId="{16630368-4805-4F25-9E22-D4582F847D61}" type="presOf" srcId="{4A955496-7E48-49B6-A63C-6F287312E875}" destId="{6B71777E-A4F1-4334-A6D8-C45D7FAC0221}" srcOrd="0" destOrd="0" presId="urn:microsoft.com/office/officeart/2005/8/layout/cycle5"/>
    <dgm:cxn modelId="{47A2F455-153E-491C-A556-4DE99C30F269}" srcId="{4A955496-7E48-49B6-A63C-6F287312E875}" destId="{73B1EBBE-C13A-4A85-A15C-BADA8E8E866F}" srcOrd="3" destOrd="0" parTransId="{DE7A8F8B-3A98-43FD-8079-280CE692E405}" sibTransId="{50383AC0-D3EA-4022-80FD-E512EE648FCC}"/>
    <dgm:cxn modelId="{D7810956-C98A-42D4-A8A5-293941034157}" srcId="{4A955496-7E48-49B6-A63C-6F287312E875}" destId="{0B4795D0-20A9-4D52-9834-7B6FFD353ED1}" srcOrd="2" destOrd="0" parTransId="{7E4F1E7A-FD80-42D1-AA6F-82E789B61E16}" sibTransId="{2ECEEBBF-0D65-4005-AD39-23B7AC2004A7}"/>
    <dgm:cxn modelId="{1CDBF377-4241-4CD2-A988-E2A715D741B9}" srcId="{4A955496-7E48-49B6-A63C-6F287312E875}" destId="{06267151-94CC-4BD7-9544-19C166D33C1F}" srcOrd="1" destOrd="0" parTransId="{B85FA80D-D663-4BCC-914C-82A9115E4581}" sibTransId="{6B5482FB-7962-42DA-A9A7-0FCB97D6F8B2}"/>
    <dgm:cxn modelId="{7B86DF6A-8968-49DE-810D-F02521AD6070}" srcId="{4A955496-7E48-49B6-A63C-6F287312E875}" destId="{870F0AA6-9417-41C0-85B5-29A4D8C459D7}" srcOrd="0" destOrd="0" parTransId="{28C36D3E-A9AC-45DE-AB26-8760EBFE2C58}" sibTransId="{70F00360-6931-48EE-87F6-52C300B4FA90}"/>
    <dgm:cxn modelId="{E6971AA0-22BF-4995-8C00-BB12CFE2DA8D}" type="presOf" srcId="{70F00360-6931-48EE-87F6-52C300B4FA90}" destId="{AEE3034C-3509-4D3D-BF18-74215D3E9E89}" srcOrd="0" destOrd="0" presId="urn:microsoft.com/office/officeart/2005/8/layout/cycle5"/>
    <dgm:cxn modelId="{74BA1959-F637-4CD3-AC77-68E865DE844C}" type="presParOf" srcId="{6B71777E-A4F1-4334-A6D8-C45D7FAC0221}" destId="{10D8E47D-E7B0-4083-BFD9-BB5C6327074D}" srcOrd="0" destOrd="0" presId="urn:microsoft.com/office/officeart/2005/8/layout/cycle5"/>
    <dgm:cxn modelId="{D0BF94D5-F918-4439-8156-F32F5573A221}" type="presParOf" srcId="{6B71777E-A4F1-4334-A6D8-C45D7FAC0221}" destId="{66682C2C-76D7-4C2D-8109-37AE7B9AB659}" srcOrd="1" destOrd="0" presId="urn:microsoft.com/office/officeart/2005/8/layout/cycle5"/>
    <dgm:cxn modelId="{C3872A5E-08EF-443D-B7EF-F5300437F07E}" type="presParOf" srcId="{6B71777E-A4F1-4334-A6D8-C45D7FAC0221}" destId="{AEE3034C-3509-4D3D-BF18-74215D3E9E89}" srcOrd="2" destOrd="0" presId="urn:microsoft.com/office/officeart/2005/8/layout/cycle5"/>
    <dgm:cxn modelId="{2C559077-0945-45D8-A4E9-A7DB89CE177F}" type="presParOf" srcId="{6B71777E-A4F1-4334-A6D8-C45D7FAC0221}" destId="{5DD2609E-3C36-4A11-BAB1-F2E3E8FB108A}" srcOrd="3" destOrd="0" presId="urn:microsoft.com/office/officeart/2005/8/layout/cycle5"/>
    <dgm:cxn modelId="{65344572-9477-4CD2-99BF-EA64249856C5}" type="presParOf" srcId="{6B71777E-A4F1-4334-A6D8-C45D7FAC0221}" destId="{3861E8CE-2E82-4878-B556-E5BA9672D14B}" srcOrd="4" destOrd="0" presId="urn:microsoft.com/office/officeart/2005/8/layout/cycle5"/>
    <dgm:cxn modelId="{EA829759-32AA-41BA-8B60-92E9C6BF014F}" type="presParOf" srcId="{6B71777E-A4F1-4334-A6D8-C45D7FAC0221}" destId="{28E3E106-69A4-490B-98C8-F80317A3F866}" srcOrd="5" destOrd="0" presId="urn:microsoft.com/office/officeart/2005/8/layout/cycle5"/>
    <dgm:cxn modelId="{A539BC57-1403-4B01-88C4-E1811080D8E3}" type="presParOf" srcId="{6B71777E-A4F1-4334-A6D8-C45D7FAC0221}" destId="{92A70E14-C608-47B8-8E93-A36C183389F1}" srcOrd="6" destOrd="0" presId="urn:microsoft.com/office/officeart/2005/8/layout/cycle5"/>
    <dgm:cxn modelId="{1AFFA450-6D67-475E-92AA-A299955C3AE4}" type="presParOf" srcId="{6B71777E-A4F1-4334-A6D8-C45D7FAC0221}" destId="{A1509CB9-AC7B-4EA7-8191-F95D63C2C9A2}" srcOrd="7" destOrd="0" presId="urn:microsoft.com/office/officeart/2005/8/layout/cycle5"/>
    <dgm:cxn modelId="{1D5E79C1-605A-4477-A972-4C84F0CE8B28}" type="presParOf" srcId="{6B71777E-A4F1-4334-A6D8-C45D7FAC0221}" destId="{FD206495-67D8-46FE-B524-414F95DE933A}" srcOrd="8" destOrd="0" presId="urn:microsoft.com/office/officeart/2005/8/layout/cycle5"/>
    <dgm:cxn modelId="{81EECFA4-860F-4D34-848A-093D1E0CE023}" type="presParOf" srcId="{6B71777E-A4F1-4334-A6D8-C45D7FAC0221}" destId="{DA0F9ADF-B19C-4979-9E18-0091460FF2B9}" srcOrd="9" destOrd="0" presId="urn:microsoft.com/office/officeart/2005/8/layout/cycle5"/>
    <dgm:cxn modelId="{218EF758-A43C-4F81-B4F2-B6E091D7E8B1}" type="presParOf" srcId="{6B71777E-A4F1-4334-A6D8-C45D7FAC0221}" destId="{7B36AC30-51A0-48D1-9609-CD62EE529572}" srcOrd="10" destOrd="0" presId="urn:microsoft.com/office/officeart/2005/8/layout/cycle5"/>
    <dgm:cxn modelId="{56577CE3-2E8B-44D9-9434-FFDA62F2BD86}" type="presParOf" srcId="{6B71777E-A4F1-4334-A6D8-C45D7FAC0221}" destId="{D64E65C5-AC09-4318-A0ED-75FB81C3F769}"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8E47D-E7B0-4083-BFD9-BB5C6327074D}">
      <dsp:nvSpPr>
        <dsp:cNvPr id="0" name=""/>
        <dsp:cNvSpPr/>
      </dsp:nvSpPr>
      <dsp:spPr>
        <a:xfrm>
          <a:off x="3444760" y="1354"/>
          <a:ext cx="1741475" cy="1131958"/>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IT Value Delivery</a:t>
          </a:r>
          <a:endParaRPr lang="en-US" sz="2000" b="1" kern="1200" dirty="0"/>
        </a:p>
      </dsp:txBody>
      <dsp:txXfrm>
        <a:off x="3500018" y="56612"/>
        <a:ext cx="1630959" cy="1021442"/>
      </dsp:txXfrm>
    </dsp:sp>
    <dsp:sp modelId="{AEE3034C-3509-4D3D-BF18-74215D3E9E89}">
      <dsp:nvSpPr>
        <dsp:cNvPr id="0" name=""/>
        <dsp:cNvSpPr/>
      </dsp:nvSpPr>
      <dsp:spPr>
        <a:xfrm>
          <a:off x="3179154" y="777338"/>
          <a:ext cx="3742131" cy="3742131"/>
        </a:xfrm>
        <a:custGeom>
          <a:avLst/>
          <a:gdLst/>
          <a:ahLst/>
          <a:cxnLst/>
          <a:rect l="0" t="0" r="0" b="0"/>
          <a:pathLst>
            <a:path>
              <a:moveTo>
                <a:pt x="2385301" y="72052"/>
              </a:moveTo>
              <a:arcTo wR="1871065" hR="1871065" stAng="17157133" swAng="2298872"/>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5DD2609E-3C36-4A11-BAB1-F2E3E8FB108A}">
      <dsp:nvSpPr>
        <dsp:cNvPr id="0" name=""/>
        <dsp:cNvSpPr/>
      </dsp:nvSpPr>
      <dsp:spPr>
        <a:xfrm>
          <a:off x="5818396" y="1888872"/>
          <a:ext cx="2005482" cy="1131958"/>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Risk Management</a:t>
          </a:r>
          <a:endParaRPr lang="en-US" sz="2000" b="1" kern="1200" dirty="0"/>
        </a:p>
      </dsp:txBody>
      <dsp:txXfrm>
        <a:off x="5873654" y="1944130"/>
        <a:ext cx="1894966" cy="1021442"/>
      </dsp:txXfrm>
    </dsp:sp>
    <dsp:sp modelId="{28E3E106-69A4-490B-98C8-F80317A3F866}">
      <dsp:nvSpPr>
        <dsp:cNvPr id="0" name=""/>
        <dsp:cNvSpPr/>
      </dsp:nvSpPr>
      <dsp:spPr>
        <a:xfrm>
          <a:off x="3255749" y="223571"/>
          <a:ext cx="3742131" cy="3742131"/>
        </a:xfrm>
        <a:custGeom>
          <a:avLst/>
          <a:gdLst/>
          <a:ahLst/>
          <a:cxnLst/>
          <a:rect l="0" t="0" r="0" b="0"/>
          <a:pathLst>
            <a:path>
              <a:moveTo>
                <a:pt x="3314111" y="3062075"/>
              </a:moveTo>
              <a:arcTo wR="1871065" hR="1871065" stAng="2372063" swAng="1875464"/>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2A70E14-C608-47B8-8E93-A36C183389F1}">
      <dsp:nvSpPr>
        <dsp:cNvPr id="0" name=""/>
        <dsp:cNvSpPr/>
      </dsp:nvSpPr>
      <dsp:spPr>
        <a:xfrm>
          <a:off x="3200396" y="3743486"/>
          <a:ext cx="2230202" cy="1131958"/>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Performance Measurement</a:t>
          </a:r>
          <a:endParaRPr lang="en-US" sz="2000" b="1" kern="1200" dirty="0"/>
        </a:p>
      </dsp:txBody>
      <dsp:txXfrm>
        <a:off x="3255654" y="3798744"/>
        <a:ext cx="2119686" cy="1021442"/>
      </dsp:txXfrm>
    </dsp:sp>
    <dsp:sp modelId="{FD206495-67D8-46FE-B524-414F95DE933A}">
      <dsp:nvSpPr>
        <dsp:cNvPr id="0" name=""/>
        <dsp:cNvSpPr/>
      </dsp:nvSpPr>
      <dsp:spPr>
        <a:xfrm>
          <a:off x="1686180" y="233089"/>
          <a:ext cx="3742131" cy="3742131"/>
        </a:xfrm>
        <a:custGeom>
          <a:avLst/>
          <a:gdLst/>
          <a:ahLst/>
          <a:cxnLst/>
          <a:rect l="0" t="0" r="0" b="0"/>
          <a:pathLst>
            <a:path>
              <a:moveTo>
                <a:pt x="1205801" y="3619867"/>
              </a:moveTo>
              <a:arcTo wR="1871065" hR="1871065" stAng="6649643" swAng="1868794"/>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DA0F9ADF-B19C-4979-9E18-0091460FF2B9}">
      <dsp:nvSpPr>
        <dsp:cNvPr id="0" name=""/>
        <dsp:cNvSpPr/>
      </dsp:nvSpPr>
      <dsp:spPr>
        <a:xfrm>
          <a:off x="975512" y="1856181"/>
          <a:ext cx="1741475" cy="1131958"/>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IT Strategic Alignment</a:t>
          </a:r>
          <a:endParaRPr lang="en-US" sz="2000" b="1" kern="1200" dirty="0"/>
        </a:p>
      </dsp:txBody>
      <dsp:txXfrm>
        <a:off x="1030770" y="1911439"/>
        <a:ext cx="1630959" cy="1021442"/>
      </dsp:txXfrm>
    </dsp:sp>
    <dsp:sp modelId="{D64E65C5-AC09-4318-A0ED-75FB81C3F769}">
      <dsp:nvSpPr>
        <dsp:cNvPr id="0" name=""/>
        <dsp:cNvSpPr/>
      </dsp:nvSpPr>
      <dsp:spPr>
        <a:xfrm>
          <a:off x="1741010" y="774793"/>
          <a:ext cx="3742131" cy="3742131"/>
        </a:xfrm>
        <a:custGeom>
          <a:avLst/>
          <a:gdLst/>
          <a:ahLst/>
          <a:cxnLst/>
          <a:rect l="0" t="0" r="0" b="0"/>
          <a:pathLst>
            <a:path>
              <a:moveTo>
                <a:pt x="365186" y="760563"/>
              </a:moveTo>
              <a:arcTo wR="1871065" hR="1871065" stAng="12984402" swAng="2221205"/>
            </a:path>
          </a:pathLst>
        </a:custGeom>
        <a:noFill/>
        <a:ln w="9525"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4371C6-F2C7-41BD-B7F5-53E2E2CB1A4F}" type="datetimeFigureOut">
              <a:rPr lang="en-US" smtClean="0"/>
              <a:pPr/>
              <a:t>4/9/2019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0140D-CEF5-43F9-BF96-145ACB0A1689}" type="slidenum">
              <a:rPr lang="en-US" smtClean="0"/>
              <a:pPr/>
              <a:t>‹#›</a:t>
            </a:fld>
            <a:endParaRPr lang="en-US"/>
          </a:p>
        </p:txBody>
      </p:sp>
    </p:spTree>
    <p:extLst>
      <p:ext uri="{BB962C8B-B14F-4D97-AF65-F5344CB8AC3E}">
        <p14:creationId xmlns:p14="http://schemas.microsoft.com/office/powerpoint/2010/main" val="71753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200140D-CEF5-43F9-BF96-145ACB0A1689}" type="slidenum">
              <a:rPr lang="en-US" smtClean="0"/>
              <a:pPr/>
              <a:t>1</a:t>
            </a:fld>
            <a:endParaRPr lang="en-US"/>
          </a:p>
        </p:txBody>
      </p:sp>
    </p:spTree>
    <p:extLst>
      <p:ext uri="{BB962C8B-B14F-4D97-AF65-F5344CB8AC3E}">
        <p14:creationId xmlns:p14="http://schemas.microsoft.com/office/powerpoint/2010/main" val="3441566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6200140D-CEF5-43F9-BF96-145ACB0A1689}" type="slidenum">
              <a:rPr lang="en-US" smtClean="0"/>
              <a:pPr/>
              <a:t>3</a:t>
            </a:fld>
            <a:endParaRPr lang="en-US"/>
          </a:p>
        </p:txBody>
      </p:sp>
    </p:spTree>
    <p:extLst>
      <p:ext uri="{BB962C8B-B14F-4D97-AF65-F5344CB8AC3E}">
        <p14:creationId xmlns:p14="http://schemas.microsoft.com/office/powerpoint/2010/main" val="915339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C5889-5E88-4A65-B11F-B508B8A6F53F}" type="slidenum">
              <a:rPr lang="en-US" smtClean="0"/>
              <a:t>4</a:t>
            </a:fld>
            <a:endParaRPr lang="en-US"/>
          </a:p>
        </p:txBody>
      </p:sp>
    </p:spTree>
    <p:extLst>
      <p:ext uri="{BB962C8B-B14F-4D97-AF65-F5344CB8AC3E}">
        <p14:creationId xmlns:p14="http://schemas.microsoft.com/office/powerpoint/2010/main" val="133194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96DA3-DFE0-458E-9092-F794FD867111}" type="slidenum">
              <a:rPr lang="en-US"/>
              <a:pPr/>
              <a:t>12</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914400" y="4630738"/>
            <a:ext cx="5026025" cy="4387850"/>
          </a:xfrm>
        </p:spPr>
        <p:txBody>
          <a:bodyPr>
            <a:normAutofit lnSpcReduction="10000"/>
          </a:bodyPr>
          <a:lstStyle/>
          <a:p>
            <a:r>
              <a:rPr lang="en-GB" sz="1200" dirty="0" smtClean="0">
                <a:solidFill>
                  <a:srgbClr val="336699"/>
                </a:solidFill>
                <a:latin typeface="Times New Roman" pitchFamily="52" charset="0"/>
              </a:rPr>
              <a:t>Board and Executive</a:t>
            </a:r>
            <a:r>
              <a:rPr lang="id-ID" sz="1200" b="0" baseline="0" dirty="0" smtClean="0">
                <a:solidFill>
                  <a:srgbClr val="292929"/>
                </a:solidFill>
                <a:latin typeface="Times New Roman" pitchFamily="52" charset="0"/>
              </a:rPr>
              <a:t> : </a:t>
            </a:r>
            <a:r>
              <a:rPr lang="id-ID" dirty="0" smtClean="0">
                <a:latin typeface="Times New Roman" pitchFamily="52" charset="0"/>
              </a:rPr>
              <a:t>Tetapkan arahan untuk TI, pantau hasil dan tekankan pada tindakan korektif</a:t>
            </a:r>
          </a:p>
          <a:p>
            <a:endParaRPr lang="id-ID" dirty="0" smtClean="0">
              <a:latin typeface="Times New Roman" pitchFamily="52"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dirty="0" smtClean="0">
                <a:solidFill>
                  <a:srgbClr val="336699"/>
                </a:solidFill>
                <a:latin typeface="Times New Roman" pitchFamily="52" charset="0"/>
              </a:rPr>
              <a:t>Business management</a:t>
            </a:r>
            <a:r>
              <a:rPr lang="id-ID" sz="1200" b="0" baseline="0" dirty="0" smtClean="0">
                <a:solidFill>
                  <a:srgbClr val="292929"/>
                </a:solidFill>
                <a:latin typeface="Times New Roman" pitchFamily="52" charset="0"/>
              </a:rPr>
              <a:t> : </a:t>
            </a:r>
            <a:r>
              <a:rPr lang="id-ID" dirty="0" smtClean="0">
                <a:latin typeface="Times New Roman" pitchFamily="52" charset="0"/>
              </a:rPr>
              <a:t>Mendefinisikan persyaratan bisnis untuk TI dan memastikan bahwa nilai disampaikan dan risiko dikelola</a:t>
            </a:r>
          </a:p>
          <a:p>
            <a:endParaRPr lang="id-ID" dirty="0" smtClean="0">
              <a:latin typeface="Times New Roman" pitchFamily="52"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dirty="0" smtClean="0">
                <a:solidFill>
                  <a:srgbClr val="336699"/>
                </a:solidFill>
                <a:latin typeface="Times New Roman" pitchFamily="52" charset="0"/>
              </a:rPr>
              <a:t>IT management</a:t>
            </a:r>
            <a:r>
              <a:rPr lang="id-ID" sz="1200" b="0" baseline="0" dirty="0" smtClean="0">
                <a:solidFill>
                  <a:srgbClr val="292929"/>
                </a:solidFill>
                <a:latin typeface="Times New Roman" pitchFamily="52" charset="0"/>
              </a:rPr>
              <a:t> : </a:t>
            </a:r>
            <a:r>
              <a:rPr lang="id-ID" dirty="0" smtClean="0">
                <a:latin typeface="Times New Roman" pitchFamily="52" charset="0"/>
              </a:rPr>
              <a:t>Menghadirkan dan meningkatkan layanan TI seperti yang dipersyaratkan oleh bisnis</a:t>
            </a:r>
          </a:p>
          <a:p>
            <a:endParaRPr lang="id-ID" dirty="0" smtClean="0">
              <a:latin typeface="Times New Roman" pitchFamily="52"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dirty="0" smtClean="0">
                <a:solidFill>
                  <a:srgbClr val="336699"/>
                </a:solidFill>
                <a:latin typeface="Times New Roman" pitchFamily="52" charset="0"/>
              </a:rPr>
              <a:t>IT audit</a:t>
            </a:r>
            <a:r>
              <a:rPr lang="id-ID" sz="1200" b="0" baseline="0" dirty="0" smtClean="0">
                <a:solidFill>
                  <a:srgbClr val="292929"/>
                </a:solidFill>
                <a:latin typeface="Times New Roman" pitchFamily="52" charset="0"/>
              </a:rPr>
              <a:t> : </a:t>
            </a:r>
            <a:r>
              <a:rPr lang="id-ID" dirty="0" smtClean="0">
                <a:latin typeface="Times New Roman" pitchFamily="52" charset="0"/>
              </a:rPr>
              <a:t>Memberikan jaminan independen untuk menunjukkan bahwa TI memberikan apa yang dibutuhkan</a:t>
            </a:r>
          </a:p>
          <a:p>
            <a:endParaRPr lang="id-ID" dirty="0" smtClean="0">
              <a:latin typeface="Times New Roman" pitchFamily="52" charset="0"/>
            </a:endParaRPr>
          </a:p>
          <a:p>
            <a:r>
              <a:rPr lang="en-GB" sz="1200" dirty="0" smtClean="0">
                <a:solidFill>
                  <a:srgbClr val="336699"/>
                </a:solidFill>
                <a:latin typeface="Times New Roman" pitchFamily="52" charset="0"/>
              </a:rPr>
              <a:t>Risk and compliance</a:t>
            </a:r>
            <a:r>
              <a:rPr lang="en-GB" sz="1200" dirty="0" smtClean="0">
                <a:solidFill>
                  <a:srgbClr val="336699"/>
                </a:solidFill>
              </a:rPr>
              <a:t> </a:t>
            </a:r>
            <a:r>
              <a:rPr lang="id-ID" sz="1200" baseline="0" dirty="0" smtClean="0">
                <a:solidFill>
                  <a:srgbClr val="336699"/>
                </a:solidFill>
              </a:rPr>
              <a:t> : </a:t>
            </a:r>
            <a:r>
              <a:rPr lang="id-ID" dirty="0" smtClean="0">
                <a:latin typeface="Times New Roman" pitchFamily="52" charset="0"/>
              </a:rPr>
              <a:t>Mengukur kepatuhan terhadap kebijakan dan berfokus pada peringatan untuk risiko baru</a:t>
            </a:r>
          </a:p>
          <a:p>
            <a:endParaRPr lang="id-ID" dirty="0" smtClean="0">
              <a:latin typeface="Times New Roman" pitchFamily="52" charset="0"/>
            </a:endParaRPr>
          </a:p>
          <a:p>
            <a:r>
              <a:rPr lang="en-GB" dirty="0" smtClean="0">
                <a:latin typeface="Times New Roman" pitchFamily="52" charset="0"/>
              </a:rPr>
              <a:t>There </a:t>
            </a:r>
            <a:r>
              <a:rPr lang="en-GB" dirty="0">
                <a:latin typeface="Times New Roman" pitchFamily="52" charset="0"/>
              </a:rPr>
              <a:t>are different groups of stakeholders who have (or should have) an interest in IT governance. These groups will be referred to throughout the course, with explanations of the roles they can play. Getting these groups involved at an early stage can make all the difference between a successful initiative and one that struggles to get significant attention.</a:t>
            </a:r>
          </a:p>
          <a:p>
            <a:endParaRPr lang="en-GB" dirty="0">
              <a:latin typeface="Times New Roman" pitchFamily="52" charset="0"/>
            </a:endParaRPr>
          </a:p>
          <a:p>
            <a:r>
              <a:rPr lang="en-GB" dirty="0">
                <a:latin typeface="Times New Roman" pitchFamily="52" charset="0"/>
              </a:rPr>
              <a:t>Driving initiatives like this top-down vs. bottom-up is key—like the analogy of coming down a hill rather than climbing up against obstacles. However, in practice, it is not unusual for some IT functions to develop their IT governance ideas and techniques before exposing the concept to wider stakeholders. </a:t>
            </a:r>
          </a:p>
        </p:txBody>
      </p:sp>
    </p:spTree>
    <p:extLst>
      <p:ext uri="{BB962C8B-B14F-4D97-AF65-F5344CB8AC3E}">
        <p14:creationId xmlns:p14="http://schemas.microsoft.com/office/powerpoint/2010/main" val="42787017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userDrawn="1">
            <p:ph type="dt" sz="half" idx="10"/>
          </p:nvPr>
        </p:nvSpPr>
        <p:spPr/>
        <p:txBody>
          <a:bodyPr/>
          <a:lstStyle/>
          <a:p>
            <a:fld id="{FB7D6407-7B40-4701-830A-E46D31ECE72C}" type="datetime1">
              <a:rPr lang="id-ID" smtClean="0"/>
              <a:pPr/>
              <a:t>09/04/2019</a:t>
            </a:fld>
            <a:endParaRPr lang="en-US"/>
          </a:p>
        </p:txBody>
      </p:sp>
      <p:sp>
        <p:nvSpPr>
          <p:cNvPr id="5" name="Footer Placeholder 4"/>
          <p:cNvSpPr>
            <a:spLocks noGrp="1"/>
          </p:cNvSpPr>
          <p:nvPr userDrawn="1">
            <p:ph type="ftr" sz="quarter" idx="11"/>
          </p:nvPr>
        </p:nvSpPr>
        <p:spPr/>
        <p:txBody>
          <a:bodyPr/>
          <a:lstStyle/>
          <a:p>
            <a:r>
              <a:rPr lang="en-US" smtClean="0"/>
              <a:t>Kartika Yuniastari, MT</a:t>
            </a:r>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val="38511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CC19B-5312-47FC-8237-69F0AF8FF5EB}" type="datetime1">
              <a:rPr lang="id-ID" smtClean="0"/>
              <a:pPr/>
              <a:t>09/04/2019</a:t>
            </a:fld>
            <a:endParaRPr lang="en-US"/>
          </a:p>
        </p:txBody>
      </p:sp>
      <p:sp>
        <p:nvSpPr>
          <p:cNvPr id="5" name="Footer Placeholder 4"/>
          <p:cNvSpPr>
            <a:spLocks noGrp="1"/>
          </p:cNvSpPr>
          <p:nvPr>
            <p:ph type="ftr" sz="quarter" idx="11"/>
          </p:nvPr>
        </p:nvSpPr>
        <p:spPr/>
        <p:txBody>
          <a:bodyPr/>
          <a:lstStyle/>
          <a:p>
            <a:r>
              <a:rPr lang="en-US" smtClean="0"/>
              <a:t>Kartika Yuniastari, MT</a:t>
            </a:r>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0D283-A559-4768-B701-811BFA7B79C7}" type="datetime1">
              <a:rPr lang="id-ID" smtClean="0"/>
              <a:pPr/>
              <a:t>09/04/2019</a:t>
            </a:fld>
            <a:endParaRPr lang="en-US"/>
          </a:p>
        </p:txBody>
      </p:sp>
      <p:sp>
        <p:nvSpPr>
          <p:cNvPr id="5" name="Footer Placeholder 4"/>
          <p:cNvSpPr>
            <a:spLocks noGrp="1"/>
          </p:cNvSpPr>
          <p:nvPr>
            <p:ph type="ftr" sz="quarter" idx="11"/>
          </p:nvPr>
        </p:nvSpPr>
        <p:spPr/>
        <p:txBody>
          <a:bodyPr/>
          <a:lstStyle/>
          <a:p>
            <a:r>
              <a:rPr lang="en-US" smtClean="0"/>
              <a:t>Kartika Yuniastari, MT</a:t>
            </a:r>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val="62940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7D0DF2A4-55F6-44CB-A5A9-DE637D210404}" type="datetime1">
              <a:rPr lang="id-ID" smtClean="0"/>
              <a:pPr/>
              <a:t>09/04/2019</a:t>
            </a:fld>
            <a:endParaRPr lang="en-US"/>
          </a:p>
        </p:txBody>
      </p:sp>
      <p:sp>
        <p:nvSpPr>
          <p:cNvPr id="5" name="Footer Placeholder 4"/>
          <p:cNvSpPr>
            <a:spLocks noGrp="1"/>
          </p:cNvSpPr>
          <p:nvPr userDrawn="1">
            <p:ph type="ftr" sz="quarter" idx="11"/>
          </p:nvPr>
        </p:nvSpPr>
        <p:spPr/>
        <p:txBody>
          <a:bodyPr/>
          <a:lstStyle/>
          <a:p>
            <a:r>
              <a:rPr lang="en-US" smtClean="0"/>
              <a:t>Kartika Yuniastari, MT</a:t>
            </a:r>
            <a:endParaRPr lang="en-US"/>
          </a:p>
        </p:txBody>
      </p:sp>
      <p:sp>
        <p:nvSpPr>
          <p:cNvPr id="6" name="Slide Number Placeholder 5"/>
          <p:cNvSpPr>
            <a:spLocks noGrp="1"/>
          </p:cNvSpPr>
          <p:nvPr userDrawn="1">
            <p:ph type="sldNum" sz="quarter" idx="12"/>
          </p:nvPr>
        </p:nvSpPr>
        <p:spPr/>
        <p:txBody>
          <a:bodyPr/>
          <a:lstStyle/>
          <a:p>
            <a:fld id="{8ED42205-BBE1-D442-A8CB-33065BDBE923}" type="slidenum">
              <a:rPr/>
              <a:pPr/>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617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8C33C-BA2E-45AA-80CF-B05146D848CE}" type="datetime1">
              <a:rPr lang="id-ID" smtClean="0"/>
              <a:pPr/>
              <a:t>09/04/2019</a:t>
            </a:fld>
            <a:endParaRPr lang="en-US"/>
          </a:p>
        </p:txBody>
      </p:sp>
      <p:sp>
        <p:nvSpPr>
          <p:cNvPr id="5" name="Footer Placeholder 4"/>
          <p:cNvSpPr>
            <a:spLocks noGrp="1"/>
          </p:cNvSpPr>
          <p:nvPr>
            <p:ph type="ftr" sz="quarter" idx="11"/>
          </p:nvPr>
        </p:nvSpPr>
        <p:spPr/>
        <p:txBody>
          <a:bodyPr/>
          <a:lstStyle/>
          <a:p>
            <a:r>
              <a:rPr lang="en-US" smtClean="0"/>
              <a:t>Kartika Yuniastari, MT</a:t>
            </a:r>
            <a:endParaRPr lang="en-US"/>
          </a:p>
        </p:txBody>
      </p:sp>
      <p:sp>
        <p:nvSpPr>
          <p:cNvPr id="6" name="Slide Number Placeholder 5"/>
          <p:cNvSpPr>
            <a:spLocks noGrp="1"/>
          </p:cNvSpPr>
          <p:nvPr>
            <p:ph type="sldNum" sz="quarter" idx="12"/>
          </p:nvPr>
        </p:nvSpPr>
        <p:spPr/>
        <p:txBody>
          <a:bodyPr/>
          <a:lstStyle/>
          <a:p>
            <a:fld id="{8ED42205-BBE1-D442-A8CB-33065BDBE923}" type="slidenum">
              <a:rPr/>
              <a:pPr/>
              <a:t>‹#›</a:t>
            </a:fld>
            <a:endParaRPr lang="en-US"/>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val="2037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ED056E-803E-4131-B3E4-620C75A99FDB}" type="datetime1">
              <a:rPr lang="id-ID" smtClean="0"/>
              <a:pPr/>
              <a:t>09/04/2019</a:t>
            </a:fld>
            <a:endParaRPr lang="en-US"/>
          </a:p>
        </p:txBody>
      </p:sp>
      <p:sp>
        <p:nvSpPr>
          <p:cNvPr id="6" name="Footer Placeholder 5"/>
          <p:cNvSpPr>
            <a:spLocks noGrp="1"/>
          </p:cNvSpPr>
          <p:nvPr>
            <p:ph type="ftr" sz="quarter" idx="11"/>
          </p:nvPr>
        </p:nvSpPr>
        <p:spPr/>
        <p:txBody>
          <a:bodyPr/>
          <a:lstStyle/>
          <a:p>
            <a:r>
              <a:rPr lang="en-US" smtClean="0"/>
              <a:t>Kartika Yuniastari, MT</a:t>
            </a:r>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4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D120A-36D2-4966-8FB4-3A8D7E181676}" type="datetime1">
              <a:rPr lang="id-ID" smtClean="0"/>
              <a:pPr/>
              <a:t>09/04/2019</a:t>
            </a:fld>
            <a:endParaRPr lang="en-US"/>
          </a:p>
        </p:txBody>
      </p:sp>
      <p:sp>
        <p:nvSpPr>
          <p:cNvPr id="8" name="Footer Placeholder 7"/>
          <p:cNvSpPr>
            <a:spLocks noGrp="1"/>
          </p:cNvSpPr>
          <p:nvPr>
            <p:ph type="ftr" sz="quarter" idx="11"/>
          </p:nvPr>
        </p:nvSpPr>
        <p:spPr/>
        <p:txBody>
          <a:bodyPr/>
          <a:lstStyle/>
          <a:p>
            <a:r>
              <a:rPr lang="en-US" smtClean="0"/>
              <a:t>Kartika Yuniastari, MT</a:t>
            </a:r>
            <a:endParaRPr lang="en-US"/>
          </a:p>
        </p:txBody>
      </p:sp>
      <p:sp>
        <p:nvSpPr>
          <p:cNvPr id="9" name="Slide Number Placeholder 8"/>
          <p:cNvSpPr>
            <a:spLocks noGrp="1"/>
          </p:cNvSpPr>
          <p:nvPr>
            <p:ph type="sldNum" sz="quarter" idx="12"/>
          </p:nvPr>
        </p:nvSpPr>
        <p:spPr/>
        <p:txBody>
          <a:bodyPr/>
          <a:lstStyle/>
          <a:p>
            <a:fld id="{8ED42205-BBE1-D442-A8CB-33065BDBE923}" type="slidenum">
              <a:rPr/>
              <a:pPr/>
              <a:t>‹#›</a:t>
            </a:fld>
            <a:endParaRPr lang="en-US"/>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1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E7C51B-164C-489E-84F9-CC78BBC30E09}" type="datetime1">
              <a:rPr lang="id-ID" smtClean="0"/>
              <a:pPr/>
              <a:t>09/04/2019</a:t>
            </a:fld>
            <a:endParaRPr lang="en-US"/>
          </a:p>
        </p:txBody>
      </p:sp>
      <p:sp>
        <p:nvSpPr>
          <p:cNvPr id="4" name="Footer Placeholder 3"/>
          <p:cNvSpPr>
            <a:spLocks noGrp="1"/>
          </p:cNvSpPr>
          <p:nvPr>
            <p:ph type="ftr" sz="quarter" idx="11"/>
          </p:nvPr>
        </p:nvSpPr>
        <p:spPr/>
        <p:txBody>
          <a:bodyPr/>
          <a:lstStyle/>
          <a:p>
            <a:r>
              <a:rPr lang="en-US" smtClean="0"/>
              <a:t>Kartika Yuniastari, MT</a:t>
            </a:r>
            <a:endParaRPr lang="en-US"/>
          </a:p>
        </p:txBody>
      </p:sp>
      <p:sp>
        <p:nvSpPr>
          <p:cNvPr id="5" name="Slide Number Placeholder 4"/>
          <p:cNvSpPr>
            <a:spLocks noGrp="1"/>
          </p:cNvSpPr>
          <p:nvPr>
            <p:ph type="sldNum" sz="quarter" idx="12"/>
          </p:nvPr>
        </p:nvSpPr>
        <p:spPr/>
        <p:txBody>
          <a:bodyPr/>
          <a:lstStyle/>
          <a:p>
            <a:fld id="{8ED42205-BBE1-D442-A8CB-33065BDBE923}" type="slidenum">
              <a:rPr/>
              <a:pPr/>
              <a:t>‹#›</a:t>
            </a:fld>
            <a:endParaRPr lang="en-US"/>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A0474-B478-44E2-8CCC-2CBA5910B8C3}" type="datetime1">
              <a:rPr lang="id-ID" smtClean="0"/>
              <a:pPr/>
              <a:t>09/04/2019</a:t>
            </a:fld>
            <a:endParaRPr lang="en-US"/>
          </a:p>
        </p:txBody>
      </p:sp>
      <p:sp>
        <p:nvSpPr>
          <p:cNvPr id="3" name="Footer Placeholder 2"/>
          <p:cNvSpPr>
            <a:spLocks noGrp="1"/>
          </p:cNvSpPr>
          <p:nvPr>
            <p:ph type="ftr" sz="quarter" idx="11"/>
          </p:nvPr>
        </p:nvSpPr>
        <p:spPr/>
        <p:txBody>
          <a:bodyPr/>
          <a:lstStyle/>
          <a:p>
            <a:r>
              <a:rPr lang="en-US" smtClean="0"/>
              <a:t>Kartika Yuniastari, MT</a:t>
            </a:r>
            <a:endParaRPr lang="en-US"/>
          </a:p>
        </p:txBody>
      </p:sp>
      <p:sp>
        <p:nvSpPr>
          <p:cNvPr id="4" name="Slide Number Placeholder 3"/>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val="16960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B5314-E0A7-45CE-B862-5CE04C0DDB7F}" type="datetime1">
              <a:rPr lang="id-ID" smtClean="0"/>
              <a:pPr/>
              <a:t>09/04/2019</a:t>
            </a:fld>
            <a:endParaRPr lang="en-US"/>
          </a:p>
        </p:txBody>
      </p:sp>
      <p:sp>
        <p:nvSpPr>
          <p:cNvPr id="6" name="Footer Placeholder 5"/>
          <p:cNvSpPr>
            <a:spLocks noGrp="1"/>
          </p:cNvSpPr>
          <p:nvPr>
            <p:ph type="ftr" sz="quarter" idx="11"/>
          </p:nvPr>
        </p:nvSpPr>
        <p:spPr/>
        <p:txBody>
          <a:bodyPr/>
          <a:lstStyle/>
          <a:p>
            <a:r>
              <a:rPr lang="en-US" smtClean="0"/>
              <a:t>Kartika Yuniastari, MT</a:t>
            </a:r>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spTree>
    <p:extLst>
      <p:ext uri="{BB962C8B-B14F-4D97-AF65-F5344CB8AC3E}">
        <p14:creationId xmlns:p14="http://schemas.microsoft.com/office/powerpoint/2010/main" val="17123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63342-CFE2-473D-8E72-AE0F4FD2BADE}" type="datetime1">
              <a:rPr lang="id-ID" smtClean="0"/>
              <a:pPr/>
              <a:t>09/04/2019</a:t>
            </a:fld>
            <a:endParaRPr lang="en-US"/>
          </a:p>
        </p:txBody>
      </p:sp>
      <p:sp>
        <p:nvSpPr>
          <p:cNvPr id="6" name="Footer Placeholder 5"/>
          <p:cNvSpPr>
            <a:spLocks noGrp="1"/>
          </p:cNvSpPr>
          <p:nvPr>
            <p:ph type="ftr" sz="quarter" idx="11"/>
          </p:nvPr>
        </p:nvSpPr>
        <p:spPr/>
        <p:txBody>
          <a:bodyPr/>
          <a:lstStyle/>
          <a:p>
            <a:r>
              <a:rPr lang="en-US" smtClean="0"/>
              <a:t>Kartika Yuniastari, MT</a:t>
            </a:r>
            <a:endParaRPr lang="en-US"/>
          </a:p>
        </p:txBody>
      </p:sp>
      <p:sp>
        <p:nvSpPr>
          <p:cNvPr id="7" name="Slide Number Placeholder 6"/>
          <p:cNvSpPr>
            <a:spLocks noGrp="1"/>
          </p:cNvSpPr>
          <p:nvPr>
            <p:ph type="sldNum" sz="quarter" idx="12"/>
          </p:nvPr>
        </p:nvSpPr>
        <p:spPr/>
        <p:txBody>
          <a:bodyPr/>
          <a:lstStyle/>
          <a:p>
            <a:fld id="{8ED42205-BBE1-D442-A8CB-33065BDBE923}" type="slidenum">
              <a:rPr/>
              <a:pPr/>
              <a:t>‹#›</a:t>
            </a:fld>
            <a:endParaRPr lang="en-US"/>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val="13375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a14:imgLayer r:embed="rId14">
                    <a14:imgEffect>
                      <a14:artisticLineDrawing trans="20000"/>
                    </a14:imgEffect>
                  </a14:imgLayer>
                </a14:imgProps>
              </a:ext>
              <a:ext uri="{28A0092B-C50C-407E-A947-70E740481C1C}">
                <a14:useLocalDpi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C55D8F60-9F65-42A5-95B9-D90C96D02DD3}" type="datetime1">
              <a:rPr lang="id-ID" smtClean="0"/>
              <a:pPr/>
              <a:t>09/04/2019</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smtClean="0"/>
              <a:t>Kartika Yuniastari, MT</a:t>
            </a:r>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pPr/>
              <a:t>‹#›</a:t>
            </a:fld>
            <a:endParaRPr lang="en-US"/>
          </a:p>
        </p:txBody>
      </p:sp>
    </p:spTree>
    <p:extLst>
      <p:ext uri="{BB962C8B-B14F-4D97-AF65-F5344CB8AC3E}">
        <p14:creationId xmlns:p14="http://schemas.microsoft.com/office/powerpoint/2010/main" val="38710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id-ID" sz="3600" dirty="0" smtClean="0"/>
              <a:t>IT GOVERNANCE</a:t>
            </a:r>
            <a:endParaRPr lang="en-US" sz="3600"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04800" y="46037"/>
            <a:ext cx="8229600" cy="792163"/>
          </a:xfrm>
        </p:spPr>
        <p:txBody>
          <a:bodyPr/>
          <a:lstStyle/>
          <a:p>
            <a:pPr eaLnBrk="1" hangingPunct="1"/>
            <a:r>
              <a:rPr lang="en-US" altLang="id-ID" b="1" dirty="0" smtClean="0"/>
              <a:t>Risk </a:t>
            </a:r>
            <a:r>
              <a:rPr lang="id-ID" altLang="id-ID" b="1" dirty="0" smtClean="0"/>
              <a:t>M</a:t>
            </a:r>
            <a:r>
              <a:rPr lang="en-US" altLang="id-ID" b="1" dirty="0" err="1" smtClean="0"/>
              <a:t>anagement</a:t>
            </a:r>
            <a:endParaRPr lang="en-US" altLang="id-ID" b="1" dirty="0" smtClean="0"/>
          </a:p>
        </p:txBody>
      </p:sp>
      <p:sp>
        <p:nvSpPr>
          <p:cNvPr id="12291" name="Content Placeholder 2"/>
          <p:cNvSpPr>
            <a:spLocks noGrp="1"/>
          </p:cNvSpPr>
          <p:nvPr>
            <p:ph idx="1"/>
          </p:nvPr>
        </p:nvSpPr>
        <p:spPr>
          <a:xfrm>
            <a:off x="228600" y="1493837"/>
            <a:ext cx="8686800" cy="5059363"/>
          </a:xfrm>
        </p:spPr>
        <p:txBody>
          <a:bodyPr/>
          <a:lstStyle/>
          <a:p>
            <a:pPr marL="0" indent="0" algn="just" eaLnBrk="1" hangingPunct="1">
              <a:buFont typeface="Arial" panose="020B0604020202020204" pitchFamily="34" charset="0"/>
              <a:buNone/>
            </a:pPr>
            <a:r>
              <a:rPr lang="fi-FI" altLang="id-ID" dirty="0" smtClean="0"/>
              <a:t>Untuk  melaksanakan pengelolaan  terhadap  risiko,  dibutuhkan </a:t>
            </a:r>
            <a:r>
              <a:rPr lang="en-US" altLang="id-ID" dirty="0" err="1" smtClean="0"/>
              <a:t>kesadaran</a:t>
            </a:r>
            <a:r>
              <a:rPr lang="en-US" altLang="id-ID" dirty="0" smtClean="0"/>
              <a:t>  </a:t>
            </a:r>
            <a:r>
              <a:rPr lang="en-US" altLang="id-ID" dirty="0" err="1" smtClean="0"/>
              <a:t>anggota</a:t>
            </a:r>
            <a:r>
              <a:rPr lang="en-US" altLang="id-ID" dirty="0" smtClean="0"/>
              <a:t>  </a:t>
            </a:r>
            <a:r>
              <a:rPr lang="en-US" altLang="id-ID" dirty="0" err="1" smtClean="0"/>
              <a:t>organisasi</a:t>
            </a:r>
            <a:r>
              <a:rPr lang="en-US" altLang="id-ID" dirty="0" smtClean="0"/>
              <a:t> </a:t>
            </a:r>
            <a:r>
              <a:rPr lang="en-US" altLang="id-ID" dirty="0" err="1" smtClean="0"/>
              <a:t>dalam</a:t>
            </a:r>
            <a:r>
              <a:rPr lang="en-US" altLang="id-ID" dirty="0" smtClean="0"/>
              <a:t>  </a:t>
            </a:r>
            <a:r>
              <a:rPr lang="en-US" altLang="id-ID" dirty="0" err="1" smtClean="0"/>
              <a:t>memahami</a:t>
            </a:r>
            <a:r>
              <a:rPr lang="en-US" altLang="id-ID" dirty="0" smtClean="0"/>
              <a:t> </a:t>
            </a:r>
            <a:r>
              <a:rPr lang="en-US" altLang="id-ID" dirty="0" err="1" smtClean="0"/>
              <a:t>adanya</a:t>
            </a:r>
            <a:r>
              <a:rPr lang="en-US" altLang="id-ID" dirty="0" smtClean="0"/>
              <a:t>  </a:t>
            </a:r>
            <a:r>
              <a:rPr lang="en-US" altLang="id-ID" dirty="0" err="1" smtClean="0"/>
              <a:t>risiko</a:t>
            </a:r>
            <a:r>
              <a:rPr lang="en-US" altLang="id-ID" dirty="0" smtClean="0"/>
              <a:t>, </a:t>
            </a:r>
            <a:r>
              <a:rPr lang="fi-FI" altLang="id-ID" dirty="0" smtClean="0"/>
              <a:t>kebutuhan organisasi, dan risiko – risiko signifikan yang dapat terjadi, </a:t>
            </a:r>
            <a:r>
              <a:rPr lang="en-US" altLang="id-ID" dirty="0" err="1" smtClean="0"/>
              <a:t>serta</a:t>
            </a:r>
            <a:r>
              <a:rPr lang="en-US" altLang="id-ID" dirty="0" smtClean="0"/>
              <a:t> </a:t>
            </a:r>
            <a:r>
              <a:rPr lang="en-US" altLang="id-ID" dirty="0" err="1" smtClean="0"/>
              <a:t>menanamkan</a:t>
            </a:r>
            <a:r>
              <a:rPr lang="en-US" altLang="id-ID" dirty="0" smtClean="0"/>
              <a:t> </a:t>
            </a:r>
            <a:r>
              <a:rPr lang="en-US" altLang="id-ID" dirty="0" err="1" smtClean="0"/>
              <a:t>tanggung</a:t>
            </a:r>
            <a:r>
              <a:rPr lang="en-US" altLang="id-ID" dirty="0" smtClean="0"/>
              <a:t>  </a:t>
            </a:r>
            <a:r>
              <a:rPr lang="en-US" altLang="id-ID" dirty="0" err="1" smtClean="0"/>
              <a:t>jawab</a:t>
            </a:r>
            <a:r>
              <a:rPr lang="en-US" altLang="id-ID" dirty="0" smtClean="0"/>
              <a:t> </a:t>
            </a:r>
            <a:r>
              <a:rPr lang="en-US" altLang="id-ID" dirty="0" err="1" smtClean="0"/>
              <a:t>dalam</a:t>
            </a:r>
            <a:r>
              <a:rPr lang="en-US" altLang="id-ID" dirty="0" smtClean="0"/>
              <a:t>  </a:t>
            </a:r>
            <a:r>
              <a:rPr lang="en-US" altLang="id-ID" dirty="0" err="1" smtClean="0"/>
              <a:t>mengelola</a:t>
            </a:r>
            <a:r>
              <a:rPr lang="en-US" altLang="id-ID" dirty="0" smtClean="0"/>
              <a:t>  </a:t>
            </a:r>
            <a:r>
              <a:rPr lang="en-US" altLang="id-ID" dirty="0" err="1" smtClean="0"/>
              <a:t>risiko</a:t>
            </a:r>
            <a:r>
              <a:rPr lang="en-US" altLang="id-ID" dirty="0" smtClean="0"/>
              <a:t>  yang  </a:t>
            </a:r>
            <a:r>
              <a:rPr lang="en-US" altLang="id-ID" dirty="0" err="1" smtClean="0"/>
              <a:t>ada</a:t>
            </a:r>
            <a:r>
              <a:rPr lang="en-US" altLang="id-ID" dirty="0" smtClean="0"/>
              <a:t> di </a:t>
            </a:r>
            <a:r>
              <a:rPr lang="en-US" altLang="id-ID" dirty="0" err="1" smtClean="0"/>
              <a:t>organisasi</a:t>
            </a:r>
            <a:r>
              <a:rPr lang="en-US" altLang="id-ID" dirty="0" smtClean="0"/>
              <a:t>.</a:t>
            </a:r>
          </a:p>
        </p:txBody>
      </p:sp>
    </p:spTree>
    <p:extLst>
      <p:ext uri="{BB962C8B-B14F-4D97-AF65-F5344CB8AC3E}">
        <p14:creationId xmlns:p14="http://schemas.microsoft.com/office/powerpoint/2010/main" val="18453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81000"/>
            <a:ext cx="8229600" cy="868363"/>
          </a:xfrm>
        </p:spPr>
        <p:txBody>
          <a:bodyPr/>
          <a:lstStyle/>
          <a:p>
            <a:pPr eaLnBrk="1" hangingPunct="1"/>
            <a:r>
              <a:rPr lang="en-US" altLang="id-ID" b="1" dirty="0" smtClean="0"/>
              <a:t>Performance </a:t>
            </a:r>
            <a:r>
              <a:rPr lang="id-ID" altLang="id-ID" b="1" dirty="0" smtClean="0"/>
              <a:t>M</a:t>
            </a:r>
            <a:r>
              <a:rPr lang="en-US" altLang="id-ID" b="1" dirty="0" err="1" smtClean="0"/>
              <a:t>easurement</a:t>
            </a:r>
            <a:r>
              <a:rPr lang="en-US" altLang="id-ID" b="1" dirty="0" smtClean="0"/>
              <a:t/>
            </a:r>
            <a:br>
              <a:rPr lang="en-US" altLang="id-ID" b="1" dirty="0" smtClean="0"/>
            </a:br>
            <a:endParaRPr lang="en-US" altLang="id-ID" b="1" dirty="0" smtClean="0"/>
          </a:p>
        </p:txBody>
      </p:sp>
      <p:sp>
        <p:nvSpPr>
          <p:cNvPr id="13315" name="Content Placeholder 2"/>
          <p:cNvSpPr>
            <a:spLocks noGrp="1"/>
          </p:cNvSpPr>
          <p:nvPr>
            <p:ph idx="1"/>
          </p:nvPr>
        </p:nvSpPr>
        <p:spPr>
          <a:xfrm>
            <a:off x="381000" y="1600200"/>
            <a:ext cx="8763000" cy="4525963"/>
          </a:xfrm>
        </p:spPr>
        <p:txBody>
          <a:bodyPr/>
          <a:lstStyle/>
          <a:p>
            <a:pPr marL="0" indent="0" algn="just" eaLnBrk="1" hangingPunct="1">
              <a:buFont typeface="Arial" panose="020B0604020202020204" pitchFamily="34" charset="0"/>
              <a:buNone/>
            </a:pPr>
            <a:r>
              <a:rPr lang="fi-FI" altLang="id-ID" dirty="0" smtClean="0"/>
              <a:t>Mengikuti  dan  mengawasi  jalannya  pelaksanaan  rencana, </a:t>
            </a:r>
            <a:r>
              <a:rPr lang="en-US" altLang="id-ID" dirty="0" err="1" smtClean="0"/>
              <a:t>pelaksanaan</a:t>
            </a:r>
            <a:r>
              <a:rPr lang="en-US" altLang="id-ID" dirty="0" smtClean="0"/>
              <a:t>  </a:t>
            </a:r>
            <a:r>
              <a:rPr lang="en-US" altLang="id-ID" dirty="0" err="1" smtClean="0"/>
              <a:t>proyek</a:t>
            </a:r>
            <a:r>
              <a:rPr lang="en-US" altLang="id-ID" dirty="0" smtClean="0"/>
              <a:t>,  </a:t>
            </a:r>
            <a:r>
              <a:rPr lang="en-US" altLang="id-ID" dirty="0" err="1" smtClean="0"/>
              <a:t>pemanfaaatan</a:t>
            </a:r>
            <a:r>
              <a:rPr lang="en-US" altLang="id-ID" dirty="0" smtClean="0"/>
              <a:t> </a:t>
            </a:r>
            <a:r>
              <a:rPr lang="en-US" altLang="id-ID" dirty="0" err="1" smtClean="0"/>
              <a:t>sumber</a:t>
            </a:r>
            <a:r>
              <a:rPr lang="en-US" altLang="id-ID" dirty="0" smtClean="0"/>
              <a:t>  </a:t>
            </a:r>
            <a:r>
              <a:rPr lang="en-US" altLang="id-ID" dirty="0" err="1" smtClean="0"/>
              <a:t>daya</a:t>
            </a:r>
            <a:r>
              <a:rPr lang="en-US" altLang="id-ID" dirty="0" smtClean="0"/>
              <a:t>,  </a:t>
            </a:r>
            <a:r>
              <a:rPr lang="en-US" altLang="id-ID" dirty="0" err="1" smtClean="0"/>
              <a:t>kinerja</a:t>
            </a:r>
            <a:r>
              <a:rPr lang="en-US" altLang="id-ID" dirty="0" smtClean="0"/>
              <a:t> poses, </a:t>
            </a:r>
            <a:r>
              <a:rPr lang="en-US" altLang="id-ID" dirty="0" err="1" smtClean="0"/>
              <a:t>penyampaian</a:t>
            </a:r>
            <a:r>
              <a:rPr lang="en-US" altLang="id-ID" dirty="0" smtClean="0"/>
              <a:t> </a:t>
            </a:r>
            <a:r>
              <a:rPr lang="en-US" altLang="id-ID" dirty="0" err="1" smtClean="0"/>
              <a:t>layanan</a:t>
            </a:r>
            <a:r>
              <a:rPr lang="en-US" altLang="id-ID" dirty="0" smtClean="0"/>
              <a:t> </a:t>
            </a:r>
            <a:r>
              <a:rPr lang="en-US" altLang="id-ID" dirty="0" err="1" smtClean="0"/>
              <a:t>sampai</a:t>
            </a:r>
            <a:r>
              <a:rPr lang="en-US" altLang="id-ID" dirty="0" smtClean="0"/>
              <a:t>  </a:t>
            </a:r>
            <a:r>
              <a:rPr lang="en-US" altLang="id-ID" dirty="0" err="1" smtClean="0"/>
              <a:t>dengan</a:t>
            </a:r>
            <a:r>
              <a:rPr lang="en-US" altLang="id-ID" dirty="0" smtClean="0"/>
              <a:t> </a:t>
            </a:r>
            <a:r>
              <a:rPr lang="en-US" altLang="id-ID" dirty="0" err="1" smtClean="0"/>
              <a:t>pencapaian</a:t>
            </a:r>
            <a:r>
              <a:rPr lang="en-US" altLang="id-ID" dirty="0" smtClean="0"/>
              <a:t> </a:t>
            </a:r>
            <a:r>
              <a:rPr lang="en-US" altLang="id-ID" dirty="0" err="1" smtClean="0"/>
              <a:t>hasil</a:t>
            </a:r>
            <a:r>
              <a:rPr lang="en-US" altLang="id-ID" dirty="0" smtClean="0"/>
              <a:t> TI</a:t>
            </a:r>
          </a:p>
        </p:txBody>
      </p:sp>
    </p:spTree>
    <p:extLst>
      <p:ext uri="{BB962C8B-B14F-4D97-AF65-F5344CB8AC3E}">
        <p14:creationId xmlns:p14="http://schemas.microsoft.com/office/powerpoint/2010/main" val="3846971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3" name="Text Box 13"/>
          <p:cNvSpPr txBox="1">
            <a:spLocks noChangeArrowheads="1"/>
          </p:cNvSpPr>
          <p:nvPr/>
        </p:nvSpPr>
        <p:spPr bwMode="auto">
          <a:xfrm>
            <a:off x="250825" y="349250"/>
            <a:ext cx="7086600" cy="487363"/>
          </a:xfrm>
          <a:prstGeom prst="rect">
            <a:avLst/>
          </a:prstGeom>
          <a:noFill/>
          <a:ln w="9525">
            <a:noFill/>
            <a:miter lim="800000"/>
            <a:headEnd/>
            <a:tailEnd/>
          </a:ln>
        </p:spPr>
        <p:txBody>
          <a:bodyPr lIns="0" tIns="0" rIns="0" bIns="0"/>
          <a:lstStyle/>
          <a:p>
            <a:pPr marL="114300" lvl="1" eaLnBrk="0" hangingPunct="0"/>
            <a:r>
              <a:rPr lang="en-GB" sz="3600">
                <a:latin typeface="Times New Roman" pitchFamily="52" charset="0"/>
              </a:rPr>
              <a:t>IT Governance Stakeholders</a:t>
            </a:r>
          </a:p>
        </p:txBody>
      </p:sp>
      <p:sp>
        <p:nvSpPr>
          <p:cNvPr id="61455" name="Rectangle 15"/>
          <p:cNvSpPr>
            <a:spLocks noChangeArrowheads="1"/>
          </p:cNvSpPr>
          <p:nvPr/>
        </p:nvSpPr>
        <p:spPr bwMode="auto">
          <a:xfrm>
            <a:off x="755650" y="2636838"/>
            <a:ext cx="3384550" cy="431800"/>
          </a:xfrm>
          <a:prstGeom prst="rect">
            <a:avLst/>
          </a:prstGeom>
          <a:noFill/>
          <a:ln w="9525">
            <a:noFill/>
            <a:miter lim="800000"/>
            <a:headEnd/>
            <a:tailEnd/>
          </a:ln>
        </p:spPr>
        <p:txBody>
          <a:bodyPr/>
          <a:lstStyle/>
          <a:p>
            <a:r>
              <a:rPr lang="en-GB" sz="2000" dirty="0">
                <a:solidFill>
                  <a:srgbClr val="336699"/>
                </a:solidFill>
                <a:latin typeface="Times New Roman" pitchFamily="52" charset="0"/>
              </a:rPr>
              <a:t>Business management</a:t>
            </a:r>
            <a:endParaRPr lang="en-GB" sz="2000" b="0" dirty="0">
              <a:solidFill>
                <a:srgbClr val="292929"/>
              </a:solidFill>
              <a:latin typeface="Times New Roman" pitchFamily="52" charset="0"/>
            </a:endParaRPr>
          </a:p>
        </p:txBody>
      </p:sp>
      <p:sp>
        <p:nvSpPr>
          <p:cNvPr id="61456" name="Line 16"/>
          <p:cNvSpPr>
            <a:spLocks noChangeShapeType="1"/>
          </p:cNvSpPr>
          <p:nvPr/>
        </p:nvSpPr>
        <p:spPr bwMode="auto">
          <a:xfrm>
            <a:off x="900113" y="2492375"/>
            <a:ext cx="7488237" cy="0"/>
          </a:xfrm>
          <a:prstGeom prst="line">
            <a:avLst/>
          </a:prstGeom>
          <a:noFill/>
          <a:ln w="28575" cap="rnd">
            <a:solidFill>
              <a:srgbClr val="C0C0C0"/>
            </a:solidFill>
            <a:prstDash val="sysDot"/>
            <a:round/>
            <a:headEnd/>
            <a:tailEnd/>
          </a:ln>
          <a:effectLst/>
        </p:spPr>
        <p:txBody>
          <a:bodyPr/>
          <a:lstStyle/>
          <a:p>
            <a:endParaRPr lang="en-US"/>
          </a:p>
        </p:txBody>
      </p:sp>
      <p:sp>
        <p:nvSpPr>
          <p:cNvPr id="61457" name="Line 17"/>
          <p:cNvSpPr>
            <a:spLocks noChangeShapeType="1"/>
          </p:cNvSpPr>
          <p:nvPr/>
        </p:nvSpPr>
        <p:spPr bwMode="auto">
          <a:xfrm>
            <a:off x="900113" y="3213100"/>
            <a:ext cx="7488237" cy="0"/>
          </a:xfrm>
          <a:prstGeom prst="line">
            <a:avLst/>
          </a:prstGeom>
          <a:noFill/>
          <a:ln w="28575" cap="rnd">
            <a:solidFill>
              <a:srgbClr val="C0C0C0"/>
            </a:solidFill>
            <a:prstDash val="sysDot"/>
            <a:round/>
            <a:headEnd/>
            <a:tailEnd/>
          </a:ln>
          <a:effectLst/>
        </p:spPr>
        <p:txBody>
          <a:bodyPr/>
          <a:lstStyle/>
          <a:p>
            <a:endParaRPr lang="en-US"/>
          </a:p>
        </p:txBody>
      </p:sp>
      <p:sp>
        <p:nvSpPr>
          <p:cNvPr id="61458" name="Line 18"/>
          <p:cNvSpPr>
            <a:spLocks noChangeShapeType="1"/>
          </p:cNvSpPr>
          <p:nvPr/>
        </p:nvSpPr>
        <p:spPr bwMode="auto">
          <a:xfrm>
            <a:off x="900113" y="3933825"/>
            <a:ext cx="7488237" cy="0"/>
          </a:xfrm>
          <a:prstGeom prst="line">
            <a:avLst/>
          </a:prstGeom>
          <a:noFill/>
          <a:ln w="28575" cap="rnd">
            <a:solidFill>
              <a:srgbClr val="C0C0C0"/>
            </a:solidFill>
            <a:prstDash val="sysDot"/>
            <a:round/>
            <a:headEnd/>
            <a:tailEnd/>
          </a:ln>
          <a:effectLst/>
        </p:spPr>
        <p:txBody>
          <a:bodyPr/>
          <a:lstStyle/>
          <a:p>
            <a:endParaRPr lang="en-US"/>
          </a:p>
        </p:txBody>
      </p:sp>
      <p:sp>
        <p:nvSpPr>
          <p:cNvPr id="61459" name="Line 19"/>
          <p:cNvSpPr>
            <a:spLocks noChangeShapeType="1"/>
          </p:cNvSpPr>
          <p:nvPr/>
        </p:nvSpPr>
        <p:spPr bwMode="auto">
          <a:xfrm>
            <a:off x="900113" y="4652963"/>
            <a:ext cx="7488237" cy="0"/>
          </a:xfrm>
          <a:prstGeom prst="line">
            <a:avLst/>
          </a:prstGeom>
          <a:noFill/>
          <a:ln w="28575" cap="rnd">
            <a:solidFill>
              <a:srgbClr val="C0C0C0"/>
            </a:solidFill>
            <a:prstDash val="sysDot"/>
            <a:round/>
            <a:headEnd/>
            <a:tailEnd/>
          </a:ln>
          <a:effectLst/>
        </p:spPr>
        <p:txBody>
          <a:bodyPr/>
          <a:lstStyle/>
          <a:p>
            <a:endParaRPr lang="en-US"/>
          </a:p>
        </p:txBody>
      </p:sp>
      <p:sp>
        <p:nvSpPr>
          <p:cNvPr id="61461" name="Text Box 21"/>
          <p:cNvSpPr txBox="1">
            <a:spLocks noChangeArrowheads="1"/>
          </p:cNvSpPr>
          <p:nvPr/>
        </p:nvSpPr>
        <p:spPr bwMode="auto">
          <a:xfrm>
            <a:off x="3851275" y="1773238"/>
            <a:ext cx="4465638" cy="523220"/>
          </a:xfrm>
          <a:prstGeom prst="rect">
            <a:avLst/>
          </a:prstGeom>
          <a:noFill/>
          <a:ln w="9525">
            <a:noFill/>
            <a:miter lim="800000"/>
            <a:headEnd/>
            <a:tailEnd/>
          </a:ln>
          <a:effectLst/>
        </p:spPr>
        <p:txBody>
          <a:bodyPr>
            <a:spAutoFit/>
          </a:bodyPr>
          <a:lstStyle/>
          <a:p>
            <a:r>
              <a:rPr lang="id-ID" sz="1400" dirty="0">
                <a:latin typeface="Times New Roman" pitchFamily="52" charset="0"/>
              </a:rPr>
              <a:t>Tetapkan arahan untuk TI, pantau hasil dan tekankan pada tindakan korektif</a:t>
            </a:r>
          </a:p>
        </p:txBody>
      </p:sp>
      <p:sp>
        <p:nvSpPr>
          <p:cNvPr id="61462" name="Text Box 22"/>
          <p:cNvSpPr txBox="1">
            <a:spLocks noChangeArrowheads="1"/>
          </p:cNvSpPr>
          <p:nvPr/>
        </p:nvSpPr>
        <p:spPr bwMode="auto">
          <a:xfrm>
            <a:off x="3851275" y="2565400"/>
            <a:ext cx="4465638" cy="523220"/>
          </a:xfrm>
          <a:prstGeom prst="rect">
            <a:avLst/>
          </a:prstGeom>
          <a:noFill/>
          <a:ln w="9525">
            <a:noFill/>
            <a:miter lim="800000"/>
            <a:headEnd/>
            <a:tailEnd/>
          </a:ln>
          <a:effectLst/>
        </p:spPr>
        <p:txBody>
          <a:bodyPr>
            <a:spAutoFit/>
          </a:bodyPr>
          <a:lstStyle/>
          <a:p>
            <a:pPr defTabSz="914400" eaLnBrk="0" fontAlgn="base" hangingPunct="0">
              <a:spcBef>
                <a:spcPct val="30000"/>
              </a:spcBef>
              <a:spcAft>
                <a:spcPct val="0"/>
              </a:spcAft>
              <a:defRPr/>
            </a:pPr>
            <a:r>
              <a:rPr lang="id-ID" sz="1400" dirty="0">
                <a:latin typeface="Times New Roman" pitchFamily="52" charset="0"/>
              </a:rPr>
              <a:t>Mendefinisikan persyaratan bisnis untuk TI dan memastikan bahwa nilai disampaikan dan risiko dikelola</a:t>
            </a:r>
          </a:p>
        </p:txBody>
      </p:sp>
      <p:sp>
        <p:nvSpPr>
          <p:cNvPr id="61463" name="Text Box 23"/>
          <p:cNvSpPr txBox="1">
            <a:spLocks noChangeArrowheads="1"/>
          </p:cNvSpPr>
          <p:nvPr/>
        </p:nvSpPr>
        <p:spPr bwMode="auto">
          <a:xfrm>
            <a:off x="3851275" y="3357563"/>
            <a:ext cx="4465638" cy="523220"/>
          </a:xfrm>
          <a:prstGeom prst="rect">
            <a:avLst/>
          </a:prstGeom>
          <a:noFill/>
          <a:ln w="9525">
            <a:noFill/>
            <a:miter lim="800000"/>
            <a:headEnd/>
            <a:tailEnd/>
          </a:ln>
          <a:effectLst/>
        </p:spPr>
        <p:txBody>
          <a:bodyPr>
            <a:spAutoFit/>
          </a:bodyPr>
          <a:lstStyle/>
          <a:p>
            <a:pPr defTabSz="914400" eaLnBrk="0" fontAlgn="base" hangingPunct="0">
              <a:spcBef>
                <a:spcPct val="30000"/>
              </a:spcBef>
              <a:spcAft>
                <a:spcPct val="0"/>
              </a:spcAft>
              <a:defRPr/>
            </a:pPr>
            <a:r>
              <a:rPr lang="id-ID" sz="1400" dirty="0">
                <a:latin typeface="Times New Roman" pitchFamily="52" charset="0"/>
              </a:rPr>
              <a:t>Menghadirkan dan meningkatkan layanan TI seperti yang dipersyaratkan oleh bisnis</a:t>
            </a:r>
          </a:p>
        </p:txBody>
      </p:sp>
      <p:sp>
        <p:nvSpPr>
          <p:cNvPr id="61464" name="Text Box 24"/>
          <p:cNvSpPr txBox="1">
            <a:spLocks noChangeArrowheads="1"/>
          </p:cNvSpPr>
          <p:nvPr/>
        </p:nvSpPr>
        <p:spPr bwMode="auto">
          <a:xfrm>
            <a:off x="3851275" y="4076700"/>
            <a:ext cx="4465638" cy="523220"/>
          </a:xfrm>
          <a:prstGeom prst="rect">
            <a:avLst/>
          </a:prstGeom>
          <a:noFill/>
          <a:ln w="9525">
            <a:noFill/>
            <a:miter lim="800000"/>
            <a:headEnd/>
            <a:tailEnd/>
          </a:ln>
          <a:effectLst/>
        </p:spPr>
        <p:txBody>
          <a:bodyPr>
            <a:spAutoFit/>
          </a:bodyPr>
          <a:lstStyle/>
          <a:p>
            <a:pPr defTabSz="914400" eaLnBrk="0" fontAlgn="base" hangingPunct="0">
              <a:spcBef>
                <a:spcPct val="30000"/>
              </a:spcBef>
              <a:spcAft>
                <a:spcPct val="0"/>
              </a:spcAft>
              <a:defRPr/>
            </a:pPr>
            <a:r>
              <a:rPr lang="id-ID" sz="1400" dirty="0">
                <a:latin typeface="Times New Roman" pitchFamily="52" charset="0"/>
              </a:rPr>
              <a:t>Memberikan jaminan independen untuk menunjukkan bahwa TI memberikan apa yang </a:t>
            </a:r>
            <a:r>
              <a:rPr lang="id-ID" sz="1400" dirty="0" smtClean="0">
                <a:latin typeface="Times New Roman" pitchFamily="52" charset="0"/>
              </a:rPr>
              <a:t>dibutuhkan</a:t>
            </a:r>
            <a:endParaRPr lang="id-ID" sz="1400" dirty="0">
              <a:latin typeface="Times New Roman" pitchFamily="52" charset="0"/>
            </a:endParaRPr>
          </a:p>
        </p:txBody>
      </p:sp>
      <p:sp>
        <p:nvSpPr>
          <p:cNvPr id="61465" name="Text Box 25"/>
          <p:cNvSpPr txBox="1">
            <a:spLocks noChangeArrowheads="1"/>
          </p:cNvSpPr>
          <p:nvPr/>
        </p:nvSpPr>
        <p:spPr bwMode="auto">
          <a:xfrm>
            <a:off x="3851275" y="4868863"/>
            <a:ext cx="4465638" cy="523220"/>
          </a:xfrm>
          <a:prstGeom prst="rect">
            <a:avLst/>
          </a:prstGeom>
          <a:noFill/>
          <a:ln w="9525">
            <a:noFill/>
            <a:miter lim="800000"/>
            <a:headEnd/>
            <a:tailEnd/>
          </a:ln>
          <a:effectLst/>
        </p:spPr>
        <p:txBody>
          <a:bodyPr>
            <a:spAutoFit/>
          </a:bodyPr>
          <a:lstStyle/>
          <a:p>
            <a:r>
              <a:rPr lang="id-ID" sz="1400" dirty="0">
                <a:latin typeface="Times New Roman" pitchFamily="52" charset="0"/>
              </a:rPr>
              <a:t>Mengukur kepatuhan terhadap kebijakan dan berfokus pada peringatan untuk risiko baru</a:t>
            </a:r>
          </a:p>
        </p:txBody>
      </p:sp>
      <p:sp>
        <p:nvSpPr>
          <p:cNvPr id="61467" name="Rectangle 27"/>
          <p:cNvSpPr>
            <a:spLocks noChangeArrowheads="1"/>
          </p:cNvSpPr>
          <p:nvPr/>
        </p:nvSpPr>
        <p:spPr bwMode="auto">
          <a:xfrm>
            <a:off x="755650" y="4797425"/>
            <a:ext cx="3384550" cy="1223963"/>
          </a:xfrm>
          <a:prstGeom prst="rect">
            <a:avLst/>
          </a:prstGeom>
          <a:noFill/>
          <a:ln w="9525">
            <a:noFill/>
            <a:miter lim="800000"/>
            <a:headEnd/>
            <a:tailEnd/>
          </a:ln>
        </p:spPr>
        <p:txBody>
          <a:bodyPr/>
          <a:lstStyle/>
          <a:p>
            <a:r>
              <a:rPr lang="en-GB" sz="2000" dirty="0">
                <a:solidFill>
                  <a:srgbClr val="336699"/>
                </a:solidFill>
                <a:latin typeface="Times New Roman" pitchFamily="52" charset="0"/>
              </a:rPr>
              <a:t>Risk and </a:t>
            </a:r>
          </a:p>
          <a:p>
            <a:r>
              <a:rPr lang="en-GB" sz="2000" dirty="0">
                <a:solidFill>
                  <a:srgbClr val="336699"/>
                </a:solidFill>
                <a:latin typeface="Times New Roman" pitchFamily="52" charset="0"/>
              </a:rPr>
              <a:t>compliance</a:t>
            </a:r>
            <a:r>
              <a:rPr lang="en-GB" sz="2000" dirty="0">
                <a:solidFill>
                  <a:srgbClr val="336699"/>
                </a:solidFill>
              </a:rPr>
              <a:t> </a:t>
            </a:r>
          </a:p>
          <a:p>
            <a:endParaRPr lang="en-GB" sz="2000" b="0" dirty="0">
              <a:solidFill>
                <a:srgbClr val="292929"/>
              </a:solidFill>
            </a:endParaRPr>
          </a:p>
        </p:txBody>
      </p:sp>
      <p:sp>
        <p:nvSpPr>
          <p:cNvPr id="61468" name="Rectangle 28"/>
          <p:cNvSpPr>
            <a:spLocks noChangeArrowheads="1"/>
          </p:cNvSpPr>
          <p:nvPr/>
        </p:nvSpPr>
        <p:spPr bwMode="auto">
          <a:xfrm>
            <a:off x="755650" y="4121150"/>
            <a:ext cx="3384550" cy="387350"/>
          </a:xfrm>
          <a:prstGeom prst="rect">
            <a:avLst/>
          </a:prstGeom>
          <a:noFill/>
          <a:ln w="9525">
            <a:noFill/>
            <a:miter lim="800000"/>
            <a:headEnd/>
            <a:tailEnd/>
          </a:ln>
        </p:spPr>
        <p:txBody>
          <a:bodyPr/>
          <a:lstStyle/>
          <a:p>
            <a:r>
              <a:rPr lang="en-GB" sz="2000" dirty="0">
                <a:solidFill>
                  <a:srgbClr val="336699"/>
                </a:solidFill>
                <a:latin typeface="Times New Roman" pitchFamily="52" charset="0"/>
              </a:rPr>
              <a:t>IT audit</a:t>
            </a:r>
            <a:endParaRPr lang="en-GB" sz="2000" b="0" dirty="0">
              <a:solidFill>
                <a:srgbClr val="292929"/>
              </a:solidFill>
              <a:latin typeface="Times New Roman" pitchFamily="52" charset="0"/>
            </a:endParaRPr>
          </a:p>
        </p:txBody>
      </p:sp>
      <p:sp>
        <p:nvSpPr>
          <p:cNvPr id="61469" name="Rectangle 29"/>
          <p:cNvSpPr>
            <a:spLocks noChangeArrowheads="1"/>
          </p:cNvSpPr>
          <p:nvPr/>
        </p:nvSpPr>
        <p:spPr bwMode="auto">
          <a:xfrm>
            <a:off x="755650" y="3429000"/>
            <a:ext cx="3384550" cy="504825"/>
          </a:xfrm>
          <a:prstGeom prst="rect">
            <a:avLst/>
          </a:prstGeom>
          <a:noFill/>
          <a:ln w="9525">
            <a:noFill/>
            <a:miter lim="800000"/>
            <a:headEnd/>
            <a:tailEnd/>
          </a:ln>
        </p:spPr>
        <p:txBody>
          <a:bodyPr/>
          <a:lstStyle/>
          <a:p>
            <a:r>
              <a:rPr lang="en-GB" sz="2000" dirty="0">
                <a:solidFill>
                  <a:srgbClr val="336699"/>
                </a:solidFill>
                <a:latin typeface="Times New Roman" pitchFamily="52" charset="0"/>
              </a:rPr>
              <a:t>IT management</a:t>
            </a:r>
            <a:endParaRPr lang="en-GB" sz="2000" b="0" dirty="0">
              <a:solidFill>
                <a:srgbClr val="292929"/>
              </a:solidFill>
              <a:latin typeface="Times New Roman" pitchFamily="52" charset="0"/>
            </a:endParaRPr>
          </a:p>
        </p:txBody>
      </p:sp>
      <p:sp>
        <p:nvSpPr>
          <p:cNvPr id="61470" name="Rectangle 30"/>
          <p:cNvSpPr>
            <a:spLocks noChangeArrowheads="1"/>
          </p:cNvSpPr>
          <p:nvPr/>
        </p:nvSpPr>
        <p:spPr bwMode="auto">
          <a:xfrm>
            <a:off x="755650" y="1700213"/>
            <a:ext cx="3384550" cy="792162"/>
          </a:xfrm>
          <a:prstGeom prst="rect">
            <a:avLst/>
          </a:prstGeom>
          <a:noFill/>
          <a:ln w="9525">
            <a:noFill/>
            <a:miter lim="800000"/>
            <a:headEnd/>
            <a:tailEnd/>
          </a:ln>
        </p:spPr>
        <p:txBody>
          <a:bodyPr/>
          <a:lstStyle/>
          <a:p>
            <a:r>
              <a:rPr lang="en-GB" sz="2000" dirty="0">
                <a:solidFill>
                  <a:srgbClr val="336699"/>
                </a:solidFill>
                <a:latin typeface="Times New Roman" pitchFamily="52" charset="0"/>
              </a:rPr>
              <a:t>Board and </a:t>
            </a:r>
          </a:p>
          <a:p>
            <a:r>
              <a:rPr lang="en-GB" sz="2000" dirty="0">
                <a:solidFill>
                  <a:srgbClr val="336699"/>
                </a:solidFill>
                <a:latin typeface="Times New Roman" pitchFamily="52" charset="0"/>
              </a:rPr>
              <a:t>executive</a:t>
            </a:r>
            <a:endParaRPr lang="en-GB" sz="2000" b="0" dirty="0">
              <a:solidFill>
                <a:srgbClr val="292929"/>
              </a:solidFill>
              <a:latin typeface="Times New Roman" pitchFamily="52" charset="0"/>
            </a:endParaRPr>
          </a:p>
        </p:txBody>
      </p:sp>
    </p:spTree>
    <p:extLst>
      <p:ext uri="{BB962C8B-B14F-4D97-AF65-F5344CB8AC3E}">
        <p14:creationId xmlns:p14="http://schemas.microsoft.com/office/powerpoint/2010/main" val="3961527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981200"/>
            <a:ext cx="8229600" cy="1676400"/>
          </a:xfrm>
        </p:spPr>
        <p:txBody>
          <a:bodyPr/>
          <a:lstStyle/>
          <a:p>
            <a:pPr algn="ctr" eaLnBrk="1" hangingPunct="1"/>
            <a:r>
              <a:rPr lang="en-US" sz="6000" b="1" dirty="0" smtClean="0"/>
              <a:t>SEKIAN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err="1" smtClean="0">
                <a:solidFill>
                  <a:schemeClr val="tx2">
                    <a:lumMod val="75000"/>
                  </a:schemeClr>
                </a:solidFill>
              </a:rPr>
              <a:t>Prinsip-prinsip</a:t>
            </a:r>
            <a:r>
              <a:rPr lang="en-US" sz="4000" b="1" dirty="0" smtClean="0">
                <a:solidFill>
                  <a:schemeClr val="tx2">
                    <a:lumMod val="75000"/>
                  </a:schemeClr>
                </a:solidFill>
              </a:rPr>
              <a:t> Tata-</a:t>
            </a:r>
            <a:r>
              <a:rPr lang="en-US" sz="4000" b="1" dirty="0" err="1" smtClean="0">
                <a:solidFill>
                  <a:schemeClr val="tx2">
                    <a:lumMod val="75000"/>
                  </a:schemeClr>
                </a:solidFill>
              </a:rPr>
              <a:t>Kelola</a:t>
            </a:r>
            <a:r>
              <a:rPr lang="en-US" sz="4000" b="1" dirty="0" smtClean="0">
                <a:solidFill>
                  <a:schemeClr val="tx2">
                    <a:lumMod val="75000"/>
                  </a:schemeClr>
                </a:solidFill>
              </a:rPr>
              <a:t> TI</a:t>
            </a:r>
            <a:endParaRPr lang="en-US" sz="4000" b="1" dirty="0">
              <a:solidFill>
                <a:schemeClr val="tx2">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b="1" dirty="0" smtClean="0"/>
              <a:t>TI </a:t>
            </a:r>
            <a:r>
              <a:rPr lang="en-US" dirty="0" err="1" smtClean="0"/>
              <a:t>seharusnya</a:t>
            </a:r>
            <a:r>
              <a:rPr lang="en-US" dirty="0" smtClean="0"/>
              <a:t> </a:t>
            </a:r>
            <a:r>
              <a:rPr lang="en-US" dirty="0" err="1" smtClean="0"/>
              <a:t>diadakan</a:t>
            </a:r>
            <a:r>
              <a:rPr lang="en-US" dirty="0" smtClean="0"/>
              <a:t>, </a:t>
            </a:r>
            <a:r>
              <a:rPr lang="en-US" dirty="0" err="1" smtClean="0"/>
              <a:t>dioperasionalkan</a:t>
            </a:r>
            <a:r>
              <a:rPr lang="en-US" dirty="0" smtClean="0"/>
              <a:t> &amp; </a:t>
            </a:r>
            <a:r>
              <a:rPr lang="en-US" dirty="0" err="1" smtClean="0"/>
              <a:t>dikembangkan</a:t>
            </a:r>
            <a:r>
              <a:rPr lang="en-US" dirty="0" smtClean="0"/>
              <a:t> </a:t>
            </a:r>
            <a:r>
              <a:rPr lang="en-US" dirty="0" err="1" smtClean="0"/>
              <a:t>untuk</a:t>
            </a:r>
            <a:r>
              <a:rPr lang="en-US" dirty="0" smtClean="0"/>
              <a:t> </a:t>
            </a:r>
            <a:r>
              <a:rPr lang="en-US" b="1" dirty="0" err="1" smtClean="0"/>
              <a:t>mendukung</a:t>
            </a:r>
            <a:r>
              <a:rPr lang="en-US" b="1" dirty="0" smtClean="0"/>
              <a:t> </a:t>
            </a:r>
            <a:r>
              <a:rPr lang="en-US" b="1" dirty="0" err="1" smtClean="0"/>
              <a:t>Bisnis</a:t>
            </a:r>
            <a:r>
              <a:rPr lang="en-US" dirty="0" smtClean="0"/>
              <a:t>.</a:t>
            </a:r>
          </a:p>
          <a:p>
            <a:r>
              <a:rPr lang="en-US" b="1" dirty="0" err="1" smtClean="0"/>
              <a:t>Manajemen</a:t>
            </a:r>
            <a:r>
              <a:rPr lang="en-US" b="1" dirty="0" smtClean="0"/>
              <a:t> TI </a:t>
            </a:r>
            <a:r>
              <a:rPr lang="en-US" dirty="0" err="1" smtClean="0"/>
              <a:t>harus</a:t>
            </a:r>
            <a:r>
              <a:rPr lang="en-US" dirty="0"/>
              <a:t> </a:t>
            </a:r>
            <a:r>
              <a:rPr lang="en-US" dirty="0" err="1" smtClean="0"/>
              <a:t>menjadi</a:t>
            </a:r>
            <a:r>
              <a:rPr lang="en-US" dirty="0" smtClean="0"/>
              <a:t> </a:t>
            </a:r>
            <a:r>
              <a:rPr lang="en-US" dirty="0" err="1" smtClean="0"/>
              <a:t>bagian</a:t>
            </a:r>
            <a:r>
              <a:rPr lang="en-US" dirty="0" smtClean="0"/>
              <a:t> </a:t>
            </a:r>
            <a:r>
              <a:rPr lang="en-US" dirty="0" err="1" smtClean="0"/>
              <a:t>dalam</a:t>
            </a:r>
            <a:r>
              <a:rPr lang="en-US" dirty="0" smtClean="0"/>
              <a:t> </a:t>
            </a:r>
            <a:r>
              <a:rPr lang="en-US" b="1" dirty="0" err="1" smtClean="0"/>
              <a:t>tata-kelola</a:t>
            </a:r>
            <a:r>
              <a:rPr lang="en-US" b="1" dirty="0" smtClean="0"/>
              <a:t> </a:t>
            </a:r>
            <a:r>
              <a:rPr lang="en-US" b="1" dirty="0" err="1" smtClean="0"/>
              <a:t>perusahaan</a:t>
            </a:r>
            <a:r>
              <a:rPr lang="en-US" b="1" dirty="0"/>
              <a:t>.</a:t>
            </a:r>
            <a:endParaRPr lang="en-US" b="1" dirty="0" smtClean="0"/>
          </a:p>
          <a:p>
            <a:r>
              <a:rPr lang="en-US" b="1" dirty="0" smtClean="0"/>
              <a:t>Tata </a:t>
            </a:r>
            <a:r>
              <a:rPr lang="en-US" b="1" dirty="0" err="1" smtClean="0"/>
              <a:t>kelola</a:t>
            </a:r>
            <a:r>
              <a:rPr lang="en-US" b="1" dirty="0" smtClean="0"/>
              <a:t> TI </a:t>
            </a:r>
            <a:r>
              <a:rPr lang="en-US" dirty="0" err="1" smtClean="0"/>
              <a:t>melibatkan</a:t>
            </a:r>
            <a:r>
              <a:rPr lang="en-US" dirty="0" smtClean="0"/>
              <a:t> </a:t>
            </a:r>
            <a:r>
              <a:rPr lang="en-US" b="1" dirty="0" err="1" smtClean="0"/>
              <a:t>semua</a:t>
            </a:r>
            <a:r>
              <a:rPr lang="en-US" b="1" dirty="0" smtClean="0"/>
              <a:t> level </a:t>
            </a:r>
            <a:r>
              <a:rPr lang="en-US" b="1" dirty="0" err="1" smtClean="0"/>
              <a:t>manajemen</a:t>
            </a:r>
            <a:r>
              <a:rPr lang="en-US" b="1" dirty="0" smtClean="0"/>
              <a:t> </a:t>
            </a:r>
            <a:r>
              <a:rPr lang="en-US" dirty="0" smtClean="0"/>
              <a:t> (</a:t>
            </a:r>
            <a:r>
              <a:rPr lang="en-US" dirty="0" err="1" smtClean="0"/>
              <a:t>bukan</a:t>
            </a:r>
            <a:r>
              <a:rPr lang="en-US" dirty="0" smtClean="0"/>
              <a:t> </a:t>
            </a:r>
            <a:r>
              <a:rPr lang="en-US" dirty="0" err="1" smtClean="0"/>
              <a:t>hanya</a:t>
            </a:r>
            <a:r>
              <a:rPr lang="en-US" dirty="0" smtClean="0"/>
              <a:t> </a:t>
            </a:r>
            <a:r>
              <a:rPr lang="en-US" dirty="0" err="1" smtClean="0"/>
              <a:t>departemen</a:t>
            </a:r>
            <a:r>
              <a:rPr lang="en-US" dirty="0" smtClean="0"/>
              <a:t> TI)</a:t>
            </a:r>
            <a:endParaRPr lang="en-US" b="1" dirty="0" smtClean="0"/>
          </a:p>
          <a:p>
            <a:r>
              <a:rPr lang="en-US" dirty="0" smtClean="0"/>
              <a:t>TI </a:t>
            </a:r>
            <a:r>
              <a:rPr lang="en-US" dirty="0" err="1" smtClean="0"/>
              <a:t>seharusnya</a:t>
            </a:r>
            <a:r>
              <a:rPr lang="en-US" dirty="0" smtClean="0"/>
              <a:t> </a:t>
            </a:r>
            <a:r>
              <a:rPr lang="en-US" dirty="0" err="1" smtClean="0"/>
              <a:t>menjadi</a:t>
            </a:r>
            <a:r>
              <a:rPr lang="en-US" dirty="0" smtClean="0"/>
              <a:t> </a:t>
            </a:r>
            <a:r>
              <a:rPr lang="en-US" b="1" dirty="0" err="1" smtClean="0"/>
              <a:t>aset</a:t>
            </a:r>
            <a:r>
              <a:rPr lang="en-US" b="1" dirty="0" smtClean="0"/>
              <a:t> </a:t>
            </a:r>
            <a:r>
              <a:rPr lang="en-US" b="1" dirty="0" err="1" smtClean="0"/>
              <a:t>strategis</a:t>
            </a:r>
            <a:r>
              <a:rPr lang="en-US" b="1" dirty="0" smtClean="0"/>
              <a:t>, </a:t>
            </a:r>
            <a:r>
              <a:rPr lang="en-US" dirty="0" err="1" smtClean="0"/>
              <a:t>bukan</a:t>
            </a:r>
            <a:r>
              <a:rPr lang="en-US" dirty="0" smtClean="0"/>
              <a:t> </a:t>
            </a:r>
            <a:r>
              <a:rPr lang="en-US" dirty="0" err="1" smtClean="0"/>
              <a:t>sekedar</a:t>
            </a:r>
            <a:r>
              <a:rPr lang="en-US" dirty="0" smtClean="0"/>
              <a:t> </a:t>
            </a:r>
            <a:r>
              <a:rPr lang="en-US" dirty="0" err="1" smtClean="0"/>
              <a:t>pos</a:t>
            </a:r>
            <a:r>
              <a:rPr lang="en-US" dirty="0" smtClean="0"/>
              <a:t> </a:t>
            </a:r>
            <a:r>
              <a:rPr lang="en-US" dirty="0" err="1" smtClean="0"/>
              <a:t>pengeluaran</a:t>
            </a:r>
            <a:r>
              <a:rPr lang="en-US" dirty="0" smtClean="0"/>
              <a:t> </a:t>
            </a:r>
            <a:r>
              <a:rPr lang="en-US" dirty="0" err="1" smtClean="0"/>
              <a:t>perusahaan</a:t>
            </a:r>
            <a:r>
              <a:rPr lang="en-US" dirty="0" smtClean="0"/>
              <a:t>:</a:t>
            </a:r>
          </a:p>
          <a:p>
            <a:pPr lvl="1">
              <a:buFontTx/>
              <a:buChar char="-"/>
            </a:pPr>
            <a:r>
              <a:rPr lang="en-US" b="1" dirty="0" err="1" smtClean="0"/>
              <a:t>Mendukung</a:t>
            </a:r>
            <a:r>
              <a:rPr lang="en-US" b="1" dirty="0" smtClean="0"/>
              <a:t> (</a:t>
            </a:r>
            <a:r>
              <a:rPr lang="en-US" b="1" dirty="0" err="1" smtClean="0"/>
              <a:t>menjadi</a:t>
            </a:r>
            <a:r>
              <a:rPr lang="en-US" b="1" dirty="0" smtClean="0"/>
              <a:t> </a:t>
            </a:r>
            <a:r>
              <a:rPr lang="en-US" b="1" dirty="0" err="1" smtClean="0"/>
              <a:t>bagian</a:t>
            </a:r>
            <a:r>
              <a:rPr lang="en-US" b="1" dirty="0" smtClean="0"/>
              <a:t> </a:t>
            </a:r>
            <a:r>
              <a:rPr lang="en-US" b="1" dirty="0" err="1" smtClean="0"/>
              <a:t>dari</a:t>
            </a:r>
            <a:r>
              <a:rPr lang="en-US" b="1" dirty="0" smtClean="0"/>
              <a:t>) </a:t>
            </a:r>
            <a:r>
              <a:rPr lang="en-US" b="1" dirty="0" err="1" smtClean="0"/>
              <a:t>strategi</a:t>
            </a:r>
            <a:r>
              <a:rPr lang="en-US" b="1" dirty="0" smtClean="0"/>
              <a:t> </a:t>
            </a:r>
            <a:r>
              <a:rPr lang="en-US" b="1" dirty="0" err="1" smtClean="0"/>
              <a:t>perusahaan</a:t>
            </a:r>
            <a:r>
              <a:rPr lang="en-US" dirty="0" smtClean="0"/>
              <a:t> </a:t>
            </a:r>
            <a:r>
              <a:rPr lang="en-US" dirty="0" err="1" smtClean="0"/>
              <a:t>mencapai</a:t>
            </a:r>
            <a:r>
              <a:rPr lang="en-US" dirty="0" smtClean="0"/>
              <a:t> </a:t>
            </a:r>
            <a:r>
              <a:rPr lang="en-US" dirty="0" err="1" smtClean="0"/>
              <a:t>tujuan</a:t>
            </a:r>
            <a:r>
              <a:rPr lang="en-US" dirty="0" smtClean="0"/>
              <a:t> </a:t>
            </a:r>
            <a:r>
              <a:rPr lang="en-US" dirty="0" err="1" smtClean="0"/>
              <a:t>perusahaan</a:t>
            </a:r>
            <a:endParaRPr lang="en-US" dirty="0" smtClean="0"/>
          </a:p>
          <a:p>
            <a:pPr lvl="1">
              <a:buFontTx/>
              <a:buChar char="-"/>
            </a:pPr>
            <a:r>
              <a:rPr lang="en-US" dirty="0" err="1" smtClean="0"/>
              <a:t>menjadi</a:t>
            </a:r>
            <a:r>
              <a:rPr lang="en-US" dirty="0" smtClean="0"/>
              <a:t> </a:t>
            </a:r>
            <a:r>
              <a:rPr lang="en-US" dirty="0" err="1" smtClean="0"/>
              <a:t>kelebihan</a:t>
            </a:r>
            <a:r>
              <a:rPr lang="en-US" dirty="0" smtClean="0"/>
              <a:t> </a:t>
            </a:r>
            <a:r>
              <a:rPr lang="en-US" dirty="0" err="1" smtClean="0"/>
              <a:t>kompetitif</a:t>
            </a:r>
            <a:r>
              <a:rPr lang="en-US" dirty="0" smtClean="0"/>
              <a:t> </a:t>
            </a:r>
            <a:r>
              <a:rPr lang="en-US" dirty="0" err="1" smtClean="0"/>
              <a:t>perusahaan</a:t>
            </a:r>
            <a:r>
              <a:rPr lang="en-US" dirty="0" smtClean="0"/>
              <a:t> (</a:t>
            </a:r>
            <a:r>
              <a:rPr lang="en-US" b="1" i="1" dirty="0" smtClean="0"/>
              <a:t>competitive advantage</a:t>
            </a:r>
            <a:r>
              <a:rPr lang="en-US" dirty="0" smtClean="0"/>
              <a:t>) </a:t>
            </a:r>
            <a:r>
              <a:rPr lang="en-US" dirty="0" err="1" smtClean="0"/>
              <a:t>dari</a:t>
            </a:r>
            <a:r>
              <a:rPr lang="en-US" dirty="0" smtClean="0"/>
              <a:t> </a:t>
            </a:r>
            <a:r>
              <a:rPr lang="en-US" dirty="0" err="1" smtClean="0"/>
              <a:t>kompetitor</a:t>
            </a:r>
            <a:r>
              <a:rPr lang="en-US" dirty="0" smtClean="0"/>
              <a:t> </a:t>
            </a:r>
            <a:r>
              <a:rPr lang="en-US" dirty="0" err="1" smtClean="0"/>
              <a:t>lainnya</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67087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Prinsip-prinsip</a:t>
            </a:r>
            <a:r>
              <a:rPr lang="en-US" b="1" dirty="0" smtClean="0"/>
              <a:t> Tata-</a:t>
            </a:r>
            <a:r>
              <a:rPr lang="en-US" b="1" dirty="0" err="1" smtClean="0"/>
              <a:t>Kelola</a:t>
            </a:r>
            <a:r>
              <a:rPr lang="en-US" b="1" dirty="0" smtClean="0"/>
              <a:t> TI</a:t>
            </a:r>
            <a:endParaRPr lang="en-US" b="1" dirty="0"/>
          </a:p>
        </p:txBody>
      </p:sp>
      <p:graphicFrame>
        <p:nvGraphicFramePr>
          <p:cNvPr id="5" name="Table 4"/>
          <p:cNvGraphicFramePr>
            <a:graphicFrameLocks noGrp="1"/>
          </p:cNvGraphicFramePr>
          <p:nvPr>
            <p:extLst/>
          </p:nvPr>
        </p:nvGraphicFramePr>
        <p:xfrm>
          <a:off x="381000" y="1447800"/>
          <a:ext cx="3886200" cy="450342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xmlns="" val="20000"/>
                    </a:ext>
                  </a:extLst>
                </a:gridCol>
              </a:tblGrid>
              <a:tr h="764540">
                <a:tc>
                  <a:txBody>
                    <a:bodyPr/>
                    <a:lstStyle/>
                    <a:p>
                      <a:pPr algn="ctr"/>
                      <a:r>
                        <a:rPr lang="en-US" sz="2000" dirty="0" smtClean="0"/>
                        <a:t>TI </a:t>
                      </a:r>
                      <a:r>
                        <a:rPr lang="en-US" sz="2000" dirty="0" err="1" smtClean="0"/>
                        <a:t>sebagai</a:t>
                      </a:r>
                      <a:r>
                        <a:rPr lang="en-US" sz="2000" dirty="0" smtClean="0"/>
                        <a:t> </a:t>
                      </a:r>
                      <a:r>
                        <a:rPr lang="en-US" sz="2000" dirty="0" err="1" smtClean="0"/>
                        <a:t>salah</a:t>
                      </a:r>
                      <a:r>
                        <a:rPr lang="en-US" sz="2000" baseline="0" dirty="0" smtClean="0"/>
                        <a:t> </a:t>
                      </a:r>
                      <a:r>
                        <a:rPr lang="en-US" sz="2000" baseline="0" dirty="0" err="1" smtClean="0"/>
                        <a:t>satu</a:t>
                      </a:r>
                      <a:r>
                        <a:rPr lang="en-US" sz="2000" baseline="0" dirty="0" smtClean="0"/>
                        <a:t> </a:t>
                      </a:r>
                      <a:br>
                        <a:rPr lang="en-US" sz="2000" baseline="0" dirty="0" smtClean="0"/>
                      </a:br>
                      <a:r>
                        <a:rPr lang="en-US" sz="2000" baseline="0" dirty="0" err="1" smtClean="0">
                          <a:solidFill>
                            <a:srgbClr val="FFFF00"/>
                          </a:solidFill>
                        </a:rPr>
                        <a:t>Penyedia</a:t>
                      </a:r>
                      <a:r>
                        <a:rPr lang="en-US" sz="2000" baseline="0" dirty="0" smtClean="0">
                          <a:solidFill>
                            <a:srgbClr val="FFFF00"/>
                          </a:solidFill>
                        </a:rPr>
                        <a:t> </a:t>
                      </a:r>
                      <a:r>
                        <a:rPr lang="en-US" sz="2000" baseline="0" dirty="0" err="1" smtClean="0">
                          <a:solidFill>
                            <a:srgbClr val="FFFF00"/>
                          </a:solidFill>
                        </a:rPr>
                        <a:t>Layanan</a:t>
                      </a:r>
                      <a:r>
                        <a:rPr lang="en-US" sz="2000" baseline="0" dirty="0" smtClean="0">
                          <a:solidFill>
                            <a:srgbClr val="FFFF00"/>
                          </a:solidFill>
                        </a:rPr>
                        <a:t> </a:t>
                      </a:r>
                      <a:br>
                        <a:rPr lang="en-US" sz="2000" baseline="0" dirty="0" smtClean="0">
                          <a:solidFill>
                            <a:srgbClr val="FFFF00"/>
                          </a:solidFill>
                        </a:rPr>
                      </a:br>
                      <a:r>
                        <a:rPr lang="en-US" sz="2000" baseline="0" dirty="0" smtClean="0"/>
                        <a:t>(</a:t>
                      </a:r>
                      <a:r>
                        <a:rPr lang="en-US" sz="2000" i="1" baseline="0" dirty="0" smtClean="0"/>
                        <a:t>Service Provider</a:t>
                      </a:r>
                      <a:r>
                        <a:rPr lang="en-US" sz="2000" baseline="0" dirty="0" smtClean="0"/>
                        <a:t>)</a:t>
                      </a:r>
                      <a:endParaRPr lang="en-US" sz="2000" dirty="0"/>
                    </a:p>
                  </a:txBody>
                  <a:tcPr/>
                </a:tc>
                <a:extLst>
                  <a:ext uri="{0D108BD9-81ED-4DB2-BD59-A6C34878D82A}">
                    <a16:rowId xmlns:a16="http://schemas.microsoft.com/office/drawing/2014/main" xmlns="" val="10000"/>
                  </a:ext>
                </a:extLst>
              </a:tr>
              <a:tr h="432131">
                <a:tc>
                  <a:txBody>
                    <a:bodyPr/>
                    <a:lstStyle/>
                    <a:p>
                      <a:pPr algn="l"/>
                      <a:r>
                        <a:rPr lang="en-US" sz="2000" dirty="0" smtClean="0"/>
                        <a:t>TI </a:t>
                      </a:r>
                      <a:r>
                        <a:rPr lang="en-US" sz="2000" dirty="0" err="1" smtClean="0"/>
                        <a:t>untuk</a:t>
                      </a:r>
                      <a:r>
                        <a:rPr lang="en-US" sz="2000" dirty="0" smtClean="0"/>
                        <a:t> </a:t>
                      </a:r>
                      <a:r>
                        <a:rPr lang="en-US" sz="2000" b="1" dirty="0" err="1" smtClean="0"/>
                        <a:t>Efisiensi</a:t>
                      </a:r>
                      <a:endParaRPr lang="en-US" sz="2000" b="1" dirty="0" smtClean="0"/>
                    </a:p>
                  </a:txBody>
                  <a:tcPr/>
                </a:tc>
                <a:extLst>
                  <a:ext uri="{0D108BD9-81ED-4DB2-BD59-A6C34878D82A}">
                    <a16:rowId xmlns:a16="http://schemas.microsoft.com/office/drawing/2014/main" xmlns="" val="10001"/>
                  </a:ext>
                </a:extLst>
              </a:tr>
              <a:tr h="771829">
                <a:tc>
                  <a:txBody>
                    <a:bodyPr/>
                    <a:lstStyle/>
                    <a:p>
                      <a:pPr algn="l"/>
                      <a:r>
                        <a:rPr lang="en-US" sz="2000" b="1" dirty="0" err="1" smtClean="0"/>
                        <a:t>Anggaran</a:t>
                      </a:r>
                      <a:r>
                        <a:rPr lang="en-US" sz="2000" b="1" dirty="0" smtClean="0"/>
                        <a:t> </a:t>
                      </a:r>
                      <a:r>
                        <a:rPr lang="en-US" sz="2000" dirty="0" smtClean="0"/>
                        <a:t>TI</a:t>
                      </a:r>
                      <a:r>
                        <a:rPr lang="en-US" sz="2000" baseline="0" dirty="0" smtClean="0"/>
                        <a:t> </a:t>
                      </a:r>
                      <a:r>
                        <a:rPr lang="en-US" sz="2000" baseline="0" dirty="0" err="1" smtClean="0"/>
                        <a:t>ditetapkan</a:t>
                      </a:r>
                      <a:r>
                        <a:rPr lang="en-US" sz="2000" baseline="0" dirty="0" smtClean="0"/>
                        <a:t> </a:t>
                      </a:r>
                      <a:r>
                        <a:rPr lang="en-US" sz="2000" baseline="0" dirty="0" err="1" smtClean="0"/>
                        <a:t>berdasarkan</a:t>
                      </a:r>
                      <a:r>
                        <a:rPr lang="en-US" sz="2000" baseline="0" dirty="0" smtClean="0"/>
                        <a:t> </a:t>
                      </a:r>
                      <a:r>
                        <a:rPr lang="en-US" sz="2000" b="1" i="1" baseline="0" dirty="0" smtClean="0"/>
                        <a:t>external benchmarks</a:t>
                      </a:r>
                      <a:endParaRPr lang="en-US" sz="2000" b="1" i="1" dirty="0"/>
                    </a:p>
                  </a:txBody>
                  <a:tcPr/>
                </a:tc>
                <a:extLst>
                  <a:ext uri="{0D108BD9-81ED-4DB2-BD59-A6C34878D82A}">
                    <a16:rowId xmlns:a16="http://schemas.microsoft.com/office/drawing/2014/main" xmlns="" val="10002"/>
                  </a:ext>
                </a:extLst>
              </a:tr>
              <a:tr h="432131">
                <a:tc>
                  <a:txBody>
                    <a:bodyPr/>
                    <a:lstStyle/>
                    <a:p>
                      <a:pPr algn="l"/>
                      <a:r>
                        <a:rPr lang="en-US" sz="2000" dirty="0" smtClean="0"/>
                        <a:t>TI </a:t>
                      </a:r>
                      <a:r>
                        <a:rPr lang="en-US" sz="2000" b="1" dirty="0" err="1" smtClean="0"/>
                        <a:t>terpisah</a:t>
                      </a:r>
                      <a:r>
                        <a:rPr lang="en-US" sz="2000" b="1" dirty="0" smtClean="0"/>
                        <a:t> </a:t>
                      </a:r>
                      <a:r>
                        <a:rPr lang="en-US" sz="2000" dirty="0" err="1" smtClean="0"/>
                        <a:t>dengan</a:t>
                      </a:r>
                      <a:r>
                        <a:rPr lang="en-US" sz="2000" dirty="0" smtClean="0"/>
                        <a:t> </a:t>
                      </a:r>
                      <a:r>
                        <a:rPr lang="en-US" sz="2000" dirty="0" err="1" smtClean="0"/>
                        <a:t>Bisnis</a:t>
                      </a:r>
                      <a:endParaRPr lang="en-US" sz="2000" dirty="0"/>
                    </a:p>
                  </a:txBody>
                  <a:tcPr/>
                </a:tc>
                <a:extLst>
                  <a:ext uri="{0D108BD9-81ED-4DB2-BD59-A6C34878D82A}">
                    <a16:rowId xmlns:a16="http://schemas.microsoft.com/office/drawing/2014/main" xmlns="" val="10003"/>
                  </a:ext>
                </a:extLst>
              </a:tr>
              <a:tr h="1096949">
                <a:tc>
                  <a:txBody>
                    <a:bodyPr/>
                    <a:lstStyle/>
                    <a:p>
                      <a:pPr algn="l"/>
                      <a:r>
                        <a:rPr lang="en-US" sz="2000" dirty="0" smtClean="0"/>
                        <a:t>TI </a:t>
                      </a:r>
                      <a:r>
                        <a:rPr lang="en-US" sz="2000" dirty="0" err="1" smtClean="0"/>
                        <a:t>dilihat</a:t>
                      </a:r>
                      <a:r>
                        <a:rPr lang="en-US" sz="2000" dirty="0" smtClean="0"/>
                        <a:t> </a:t>
                      </a:r>
                      <a:r>
                        <a:rPr lang="en-US" sz="2000" dirty="0" err="1" smtClean="0"/>
                        <a:t>sebagai</a:t>
                      </a:r>
                      <a:r>
                        <a:rPr lang="en-US" sz="2000" baseline="0" dirty="0" smtClean="0"/>
                        <a:t> </a:t>
                      </a:r>
                      <a:r>
                        <a:rPr lang="en-US" sz="2000" b="1" baseline="0" dirty="0" err="1" smtClean="0"/>
                        <a:t>pos</a:t>
                      </a:r>
                      <a:r>
                        <a:rPr lang="en-US" sz="2000" b="1" baseline="0" dirty="0" smtClean="0"/>
                        <a:t> </a:t>
                      </a:r>
                      <a:r>
                        <a:rPr lang="en-US" sz="2000" b="1" baseline="0" dirty="0" err="1" smtClean="0"/>
                        <a:t>pengeluaran</a:t>
                      </a:r>
                      <a:r>
                        <a:rPr lang="en-US" sz="2000" b="1" baseline="0" dirty="0" smtClean="0"/>
                        <a:t> </a:t>
                      </a:r>
                      <a:r>
                        <a:rPr lang="en-US" sz="2000" baseline="0" dirty="0" smtClean="0"/>
                        <a:t>yang </a:t>
                      </a:r>
                      <a:r>
                        <a:rPr lang="en-US" sz="2000" baseline="0" dirty="0" err="1" smtClean="0"/>
                        <a:t>harus</a:t>
                      </a:r>
                      <a:r>
                        <a:rPr lang="en-US" sz="2000" baseline="0" dirty="0" smtClean="0"/>
                        <a:t> </a:t>
                      </a:r>
                      <a:r>
                        <a:rPr lang="en-US" sz="2000" baseline="0" dirty="0" err="1" smtClean="0"/>
                        <a:t>dikontrol</a:t>
                      </a:r>
                      <a:endParaRPr lang="en-US" sz="2000" dirty="0"/>
                    </a:p>
                  </a:txBody>
                  <a:tcPr/>
                </a:tc>
                <a:extLst>
                  <a:ext uri="{0D108BD9-81ED-4DB2-BD59-A6C34878D82A}">
                    <a16:rowId xmlns:a16="http://schemas.microsoft.com/office/drawing/2014/main" xmlns="" val="10004"/>
                  </a:ext>
                </a:extLst>
              </a:tr>
              <a:tr h="764540">
                <a:tc>
                  <a:txBody>
                    <a:bodyPr/>
                    <a:lstStyle/>
                    <a:p>
                      <a:pPr algn="l"/>
                      <a:r>
                        <a:rPr lang="en-US" sz="2000" b="1" dirty="0" err="1" smtClean="0"/>
                        <a:t>Manajer</a:t>
                      </a:r>
                      <a:r>
                        <a:rPr lang="en-US" sz="2000" b="1" dirty="0" smtClean="0"/>
                        <a:t> TI </a:t>
                      </a:r>
                      <a:r>
                        <a:rPr lang="en-US" sz="2000" dirty="0" err="1" smtClean="0"/>
                        <a:t>harus</a:t>
                      </a:r>
                      <a:r>
                        <a:rPr lang="en-US" sz="2000" dirty="0" smtClean="0"/>
                        <a:t> </a:t>
                      </a:r>
                      <a:r>
                        <a:rPr lang="en-US" sz="2000" dirty="0" err="1" smtClean="0"/>
                        <a:t>seseorang</a:t>
                      </a:r>
                      <a:r>
                        <a:rPr lang="en-US" sz="2000" baseline="0" dirty="0" smtClean="0"/>
                        <a:t> yang </a:t>
                      </a:r>
                      <a:r>
                        <a:rPr lang="en-US" sz="2000" b="1" baseline="0" dirty="0" err="1" smtClean="0"/>
                        <a:t>ahli</a:t>
                      </a:r>
                      <a:r>
                        <a:rPr lang="en-US" sz="2000" b="1" baseline="0" dirty="0" smtClean="0"/>
                        <a:t> </a:t>
                      </a:r>
                      <a:r>
                        <a:rPr lang="en-US" sz="2000" b="1" baseline="0" dirty="0" err="1" smtClean="0"/>
                        <a:t>secara</a:t>
                      </a:r>
                      <a:r>
                        <a:rPr lang="en-US" sz="2000" b="1" baseline="0" dirty="0" smtClean="0"/>
                        <a:t> </a:t>
                      </a:r>
                      <a:r>
                        <a:rPr lang="en-US" sz="2000" b="1" baseline="0" dirty="0" err="1" smtClean="0"/>
                        <a:t>teknis</a:t>
                      </a:r>
                      <a:endParaRPr lang="en-US" sz="2000" b="1" dirty="0"/>
                    </a:p>
                  </a:txBody>
                  <a:tcP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nvPr>
        </p:nvGraphicFramePr>
        <p:xfrm>
          <a:off x="4724400" y="1371600"/>
          <a:ext cx="4267200" cy="458724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xmlns="" val="20000"/>
                    </a:ext>
                  </a:extLst>
                </a:gridCol>
              </a:tblGrid>
              <a:tr h="764540">
                <a:tc>
                  <a:txBody>
                    <a:bodyPr/>
                    <a:lstStyle/>
                    <a:p>
                      <a:pPr algn="ctr"/>
                      <a:r>
                        <a:rPr lang="en-US" sz="2000" dirty="0" smtClean="0"/>
                        <a:t>TI </a:t>
                      </a:r>
                      <a:r>
                        <a:rPr lang="en-US" sz="2000" dirty="0" err="1" smtClean="0"/>
                        <a:t>sebagai</a:t>
                      </a:r>
                      <a:r>
                        <a:rPr lang="en-US" sz="2000" dirty="0" smtClean="0"/>
                        <a:t> </a:t>
                      </a:r>
                      <a:r>
                        <a:rPr lang="en-US" sz="2000" dirty="0" err="1" smtClean="0"/>
                        <a:t>salah</a:t>
                      </a:r>
                      <a:r>
                        <a:rPr lang="en-US" sz="2000" baseline="0" dirty="0" smtClean="0"/>
                        <a:t> </a:t>
                      </a:r>
                      <a:r>
                        <a:rPr lang="en-US" sz="2000" baseline="0" dirty="0" err="1" smtClean="0"/>
                        <a:t>satu</a:t>
                      </a:r>
                      <a:r>
                        <a:rPr lang="en-US" sz="2000" baseline="0" dirty="0" smtClean="0"/>
                        <a:t> </a:t>
                      </a:r>
                      <a:br>
                        <a:rPr lang="en-US" sz="2000" baseline="0" dirty="0" smtClean="0"/>
                      </a:br>
                      <a:r>
                        <a:rPr lang="en-US" sz="2000" baseline="0" dirty="0" err="1" smtClean="0">
                          <a:solidFill>
                            <a:srgbClr val="FFFF00"/>
                          </a:solidFill>
                        </a:rPr>
                        <a:t>Rekanan</a:t>
                      </a:r>
                      <a:r>
                        <a:rPr lang="en-US" sz="2000" baseline="0" dirty="0" smtClean="0">
                          <a:solidFill>
                            <a:srgbClr val="FFFF00"/>
                          </a:solidFill>
                        </a:rPr>
                        <a:t> </a:t>
                      </a:r>
                      <a:r>
                        <a:rPr lang="en-US" sz="2000" baseline="0" dirty="0" err="1" smtClean="0">
                          <a:solidFill>
                            <a:srgbClr val="FFFF00"/>
                          </a:solidFill>
                        </a:rPr>
                        <a:t>Strategis</a:t>
                      </a:r>
                      <a:r>
                        <a:rPr lang="en-US" sz="2000" baseline="0" dirty="0" smtClean="0">
                          <a:solidFill>
                            <a:srgbClr val="FFFF00"/>
                          </a:solidFill>
                        </a:rPr>
                        <a:t> </a:t>
                      </a:r>
                      <a:r>
                        <a:rPr lang="en-US" sz="2000" baseline="0" dirty="0" smtClean="0"/>
                        <a:t>(</a:t>
                      </a:r>
                      <a:r>
                        <a:rPr lang="en-US" sz="2000" i="1" baseline="0" dirty="0" smtClean="0"/>
                        <a:t>Strategic Partner</a:t>
                      </a:r>
                      <a:r>
                        <a:rPr lang="en-US" sz="2000" baseline="0" dirty="0" smtClean="0"/>
                        <a:t>)</a:t>
                      </a:r>
                      <a:endParaRPr lang="en-US" sz="2000" dirty="0"/>
                    </a:p>
                  </a:txBody>
                  <a:tcPr/>
                </a:tc>
                <a:extLst>
                  <a:ext uri="{0D108BD9-81ED-4DB2-BD59-A6C34878D82A}">
                    <a16:rowId xmlns:a16="http://schemas.microsoft.com/office/drawing/2014/main" xmlns="" val="10000"/>
                  </a:ext>
                </a:extLst>
              </a:tr>
              <a:tr h="764540">
                <a:tc>
                  <a:txBody>
                    <a:bodyPr/>
                    <a:lstStyle/>
                    <a:p>
                      <a:pPr algn="l"/>
                      <a:r>
                        <a:rPr lang="en-US" sz="2000" dirty="0" smtClean="0"/>
                        <a:t>TI </a:t>
                      </a:r>
                      <a:r>
                        <a:rPr lang="en-US" sz="2000" dirty="0" err="1" smtClean="0"/>
                        <a:t>untuk</a:t>
                      </a:r>
                      <a:r>
                        <a:rPr lang="en-US" sz="2000" dirty="0" smtClean="0"/>
                        <a:t> </a:t>
                      </a:r>
                      <a:r>
                        <a:rPr lang="en-US" sz="2000" b="1" dirty="0" err="1" smtClean="0"/>
                        <a:t>membuat</a:t>
                      </a:r>
                      <a:r>
                        <a:rPr lang="en-US" sz="2000" b="1" dirty="0" smtClean="0"/>
                        <a:t> </a:t>
                      </a:r>
                      <a:r>
                        <a:rPr lang="en-US" sz="2000" b="1" dirty="0" err="1" smtClean="0"/>
                        <a:t>Bisnis</a:t>
                      </a:r>
                      <a:r>
                        <a:rPr lang="en-US" sz="2000" b="1" dirty="0" smtClean="0"/>
                        <a:t> </a:t>
                      </a:r>
                      <a:r>
                        <a:rPr lang="en-US" sz="2000" b="1" dirty="0" err="1" smtClean="0"/>
                        <a:t>lebih</a:t>
                      </a:r>
                      <a:r>
                        <a:rPr lang="en-US" sz="2000" b="1" dirty="0" smtClean="0"/>
                        <a:t> </a:t>
                      </a:r>
                      <a:r>
                        <a:rPr lang="en-US" sz="2000" b="1" dirty="0" err="1" smtClean="0"/>
                        <a:t>Berkembang</a:t>
                      </a:r>
                      <a:endParaRPr lang="en-US" sz="2000" b="1" dirty="0"/>
                    </a:p>
                  </a:txBody>
                  <a:tcPr/>
                </a:tc>
                <a:extLst>
                  <a:ext uri="{0D108BD9-81ED-4DB2-BD59-A6C34878D82A}">
                    <a16:rowId xmlns:a16="http://schemas.microsoft.com/office/drawing/2014/main" xmlns="" val="10001"/>
                  </a:ext>
                </a:extLst>
              </a:tr>
              <a:tr h="764540">
                <a:tc>
                  <a:txBody>
                    <a:bodyPr/>
                    <a:lstStyle/>
                    <a:p>
                      <a:pPr algn="l"/>
                      <a:r>
                        <a:rPr lang="en-US" sz="2000" dirty="0" err="1" smtClean="0"/>
                        <a:t>Anggaran</a:t>
                      </a:r>
                      <a:r>
                        <a:rPr lang="en-US" sz="2000" dirty="0" smtClean="0"/>
                        <a:t> TI </a:t>
                      </a:r>
                      <a:r>
                        <a:rPr lang="en-US" sz="2000" dirty="0" err="1" smtClean="0"/>
                        <a:t>ditetapkan</a:t>
                      </a:r>
                      <a:r>
                        <a:rPr lang="en-US" sz="2000" dirty="0" smtClean="0"/>
                        <a:t> </a:t>
                      </a:r>
                      <a:r>
                        <a:rPr lang="en-US" sz="2000" dirty="0" err="1" smtClean="0"/>
                        <a:t>berdasarkan</a:t>
                      </a:r>
                      <a:r>
                        <a:rPr lang="en-US" sz="2000" dirty="0" smtClean="0"/>
                        <a:t> </a:t>
                      </a:r>
                      <a:r>
                        <a:rPr lang="en-US" sz="2000" b="1" dirty="0" err="1" smtClean="0"/>
                        <a:t>strategi</a:t>
                      </a:r>
                      <a:r>
                        <a:rPr lang="en-US" sz="2000" b="1" dirty="0" smtClean="0"/>
                        <a:t> </a:t>
                      </a:r>
                      <a:r>
                        <a:rPr lang="en-US" sz="2000" b="1" dirty="0" err="1" smtClean="0"/>
                        <a:t>bisnis</a:t>
                      </a:r>
                      <a:endParaRPr lang="en-US" sz="2000" b="1" dirty="0"/>
                    </a:p>
                  </a:txBody>
                  <a:tcPr/>
                </a:tc>
                <a:extLst>
                  <a:ext uri="{0D108BD9-81ED-4DB2-BD59-A6C34878D82A}">
                    <a16:rowId xmlns:a16="http://schemas.microsoft.com/office/drawing/2014/main" xmlns="" val="10002"/>
                  </a:ext>
                </a:extLst>
              </a:tr>
              <a:tr h="432131">
                <a:tc>
                  <a:txBody>
                    <a:bodyPr/>
                    <a:lstStyle/>
                    <a:p>
                      <a:pPr algn="l"/>
                      <a:r>
                        <a:rPr lang="en-US" sz="2000" dirty="0" smtClean="0"/>
                        <a:t>TI </a:t>
                      </a:r>
                      <a:r>
                        <a:rPr lang="en-US" sz="2000" dirty="0" err="1" smtClean="0"/>
                        <a:t>menjadi</a:t>
                      </a:r>
                      <a:r>
                        <a:rPr lang="en-US" sz="2000" baseline="0" dirty="0" smtClean="0"/>
                        <a:t> </a:t>
                      </a:r>
                      <a:r>
                        <a:rPr lang="en-US" sz="2000" baseline="0" dirty="0" err="1" smtClean="0"/>
                        <a:t>satu</a:t>
                      </a:r>
                      <a:r>
                        <a:rPr lang="en-US" sz="2000" baseline="0" dirty="0" smtClean="0"/>
                        <a:t> </a:t>
                      </a:r>
                      <a:r>
                        <a:rPr lang="en-US" sz="2000" baseline="0" dirty="0" err="1" smtClean="0"/>
                        <a:t>bagian</a:t>
                      </a:r>
                      <a:r>
                        <a:rPr lang="en-US" sz="2000" baseline="0" dirty="0" smtClean="0"/>
                        <a:t> </a:t>
                      </a:r>
                      <a:r>
                        <a:rPr lang="en-US" sz="2000" baseline="0" dirty="0" err="1" smtClean="0"/>
                        <a:t>dengan</a:t>
                      </a:r>
                      <a:r>
                        <a:rPr lang="en-US" sz="2000" baseline="0" dirty="0" smtClean="0"/>
                        <a:t> </a:t>
                      </a:r>
                      <a:r>
                        <a:rPr lang="en-US" sz="2000" baseline="0" dirty="0" err="1" smtClean="0"/>
                        <a:t>bisnis</a:t>
                      </a:r>
                      <a:endParaRPr lang="en-US" sz="2000" dirty="0"/>
                    </a:p>
                  </a:txBody>
                  <a:tcPr/>
                </a:tc>
                <a:extLst>
                  <a:ext uri="{0D108BD9-81ED-4DB2-BD59-A6C34878D82A}">
                    <a16:rowId xmlns:a16="http://schemas.microsoft.com/office/drawing/2014/main" xmlns="" val="10003"/>
                  </a:ext>
                </a:extLst>
              </a:tr>
              <a:tr h="764540">
                <a:tc>
                  <a:txBody>
                    <a:bodyPr/>
                    <a:lstStyle/>
                    <a:p>
                      <a:pPr algn="l"/>
                      <a:r>
                        <a:rPr lang="en-US" sz="2000" dirty="0" smtClean="0"/>
                        <a:t>TI </a:t>
                      </a:r>
                      <a:r>
                        <a:rPr lang="en-US" sz="2000" dirty="0" err="1" smtClean="0"/>
                        <a:t>dilihat</a:t>
                      </a:r>
                      <a:r>
                        <a:rPr lang="en-US" sz="2000" dirty="0" smtClean="0"/>
                        <a:t> </a:t>
                      </a:r>
                      <a:r>
                        <a:rPr lang="en-US" sz="2000" dirty="0" err="1" smtClean="0"/>
                        <a:t>sebagai</a:t>
                      </a:r>
                      <a:r>
                        <a:rPr lang="en-US" sz="2000" dirty="0" smtClean="0"/>
                        <a:t> </a:t>
                      </a:r>
                      <a:r>
                        <a:rPr lang="en-US" sz="2000" dirty="0" err="1" smtClean="0"/>
                        <a:t>sebuah</a:t>
                      </a:r>
                      <a:r>
                        <a:rPr lang="en-US" sz="2000" dirty="0" smtClean="0"/>
                        <a:t> </a:t>
                      </a:r>
                      <a:r>
                        <a:rPr lang="en-US" sz="2000" dirty="0" err="1" smtClean="0"/>
                        <a:t>Investas</a:t>
                      </a:r>
                      <a:r>
                        <a:rPr lang="en-US" sz="2000" baseline="0" dirty="0" err="1" smtClean="0"/>
                        <a:t>i</a:t>
                      </a:r>
                      <a:r>
                        <a:rPr lang="en-US" sz="2000" baseline="0" dirty="0" smtClean="0"/>
                        <a:t> yang </a:t>
                      </a:r>
                      <a:r>
                        <a:rPr lang="en-US" sz="2000" baseline="0" dirty="0" err="1" smtClean="0"/>
                        <a:t>harus</a:t>
                      </a:r>
                      <a:r>
                        <a:rPr lang="en-US" sz="2000" baseline="0" dirty="0" smtClean="0"/>
                        <a:t> di-manage</a:t>
                      </a:r>
                      <a:endParaRPr lang="en-US" sz="2000" dirty="0"/>
                    </a:p>
                  </a:txBody>
                  <a:tcPr/>
                </a:tc>
                <a:extLst>
                  <a:ext uri="{0D108BD9-81ED-4DB2-BD59-A6C34878D82A}">
                    <a16:rowId xmlns:a16="http://schemas.microsoft.com/office/drawing/2014/main" xmlns="" val="10004"/>
                  </a:ext>
                </a:extLst>
              </a:tr>
              <a:tr h="1096949">
                <a:tc>
                  <a:txBody>
                    <a:bodyPr/>
                    <a:lstStyle/>
                    <a:p>
                      <a:pPr algn="l"/>
                      <a:r>
                        <a:rPr lang="en-US" sz="2000" b="1" dirty="0" err="1" smtClean="0"/>
                        <a:t>Manajer</a:t>
                      </a:r>
                      <a:r>
                        <a:rPr lang="en-US" sz="2000" b="1" dirty="0" smtClean="0"/>
                        <a:t> TI </a:t>
                      </a:r>
                      <a:r>
                        <a:rPr lang="en-US" sz="2000" dirty="0" err="1" smtClean="0"/>
                        <a:t>adalah</a:t>
                      </a:r>
                      <a:r>
                        <a:rPr lang="en-US" sz="2000" dirty="0" smtClean="0"/>
                        <a:t> orang-orang yang </a:t>
                      </a:r>
                      <a:r>
                        <a:rPr lang="en-US" sz="2000" b="1" dirty="0" err="1" smtClean="0"/>
                        <a:t>memiliki</a:t>
                      </a:r>
                      <a:r>
                        <a:rPr lang="en-US" sz="2000" b="1" dirty="0" smtClean="0"/>
                        <a:t> </a:t>
                      </a:r>
                      <a:r>
                        <a:rPr lang="en-US" sz="2000" b="1" dirty="0" err="1" smtClean="0"/>
                        <a:t>kemampuan</a:t>
                      </a:r>
                      <a:r>
                        <a:rPr lang="en-US" sz="2000" b="1" dirty="0" smtClean="0"/>
                        <a:t> </a:t>
                      </a:r>
                      <a:r>
                        <a:rPr lang="en-US" sz="2000" b="1" dirty="0" err="1" smtClean="0"/>
                        <a:t>menyelesaikan</a:t>
                      </a:r>
                      <a:r>
                        <a:rPr lang="en-US" sz="2000" b="1" dirty="0" smtClean="0"/>
                        <a:t> </a:t>
                      </a:r>
                      <a:r>
                        <a:rPr lang="en-US" sz="2000" b="1" dirty="0" err="1" smtClean="0"/>
                        <a:t>masalah-masalah</a:t>
                      </a:r>
                      <a:r>
                        <a:rPr lang="en-US" sz="2000" b="1" dirty="0" smtClean="0"/>
                        <a:t> </a:t>
                      </a:r>
                      <a:r>
                        <a:rPr lang="en-US" sz="2000" b="1" dirty="0" err="1" smtClean="0"/>
                        <a:t>bisnis</a:t>
                      </a:r>
                      <a:endParaRPr lang="en-US" sz="2000" b="1" dirty="0"/>
                    </a:p>
                  </a:txBody>
                  <a:tcPr/>
                </a:tc>
                <a:extLst>
                  <a:ext uri="{0D108BD9-81ED-4DB2-BD59-A6C34878D82A}">
                    <a16:rowId xmlns:a16="http://schemas.microsoft.com/office/drawing/2014/main" xmlns="" val="10005"/>
                  </a:ext>
                </a:extLst>
              </a:tr>
            </a:tbl>
          </a:graphicData>
        </a:graphic>
      </p:graphicFrame>
      <p:cxnSp>
        <p:nvCxnSpPr>
          <p:cNvPr id="8" name="Straight Arrow Connector 7"/>
          <p:cNvCxnSpPr/>
          <p:nvPr/>
        </p:nvCxnSpPr>
        <p:spPr>
          <a:xfrm>
            <a:off x="4267200" y="2667000"/>
            <a:ext cx="457200" cy="0"/>
          </a:xfrm>
          <a:prstGeom prst="straightConnector1">
            <a:avLst/>
          </a:prstGeom>
          <a:ln w="762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67200" y="3276600"/>
            <a:ext cx="457200" cy="0"/>
          </a:xfrm>
          <a:prstGeom prst="straightConnector1">
            <a:avLst/>
          </a:prstGeom>
          <a:ln w="762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67200" y="3886200"/>
            <a:ext cx="457200" cy="0"/>
          </a:xfrm>
          <a:prstGeom prst="straightConnector1">
            <a:avLst/>
          </a:prstGeom>
          <a:ln w="762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67200" y="4495800"/>
            <a:ext cx="457200" cy="0"/>
          </a:xfrm>
          <a:prstGeom prst="straightConnector1">
            <a:avLst/>
          </a:prstGeom>
          <a:ln w="762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67200" y="5486400"/>
            <a:ext cx="457200" cy="0"/>
          </a:xfrm>
          <a:prstGeom prst="straightConnector1">
            <a:avLst/>
          </a:prstGeom>
          <a:ln w="76200">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05600" y="6172200"/>
            <a:ext cx="2150076" cy="369332"/>
          </a:xfrm>
          <a:prstGeom prst="rect">
            <a:avLst/>
          </a:prstGeom>
          <a:noFill/>
        </p:spPr>
        <p:txBody>
          <a:bodyPr wrap="none" rtlCol="0">
            <a:spAutoFit/>
          </a:bodyPr>
          <a:lstStyle/>
          <a:p>
            <a:r>
              <a:rPr lang="en-US" i="1" dirty="0" smtClean="0"/>
              <a:t>(</a:t>
            </a:r>
            <a:r>
              <a:rPr lang="en-US" i="1" dirty="0" err="1" smtClean="0"/>
              <a:t>Venkatraman</a:t>
            </a:r>
            <a:r>
              <a:rPr lang="en-US" i="1" dirty="0" smtClean="0"/>
              <a:t>, 1999)</a:t>
            </a:r>
            <a:endParaRPr lang="en-US" i="1" dirty="0"/>
          </a:p>
        </p:txBody>
      </p:sp>
    </p:spTree>
    <p:extLst>
      <p:ext uri="{BB962C8B-B14F-4D97-AF65-F5344CB8AC3E}">
        <p14:creationId xmlns:p14="http://schemas.microsoft.com/office/powerpoint/2010/main" val="3114641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rPr>
              <a:t>Area </a:t>
            </a:r>
            <a:r>
              <a:rPr lang="en-US" b="1" dirty="0" err="1" smtClean="0">
                <a:solidFill>
                  <a:schemeClr val="tx2">
                    <a:lumMod val="75000"/>
                  </a:schemeClr>
                </a:solidFill>
              </a:rPr>
              <a:t>Fokus</a:t>
            </a:r>
            <a:r>
              <a:rPr lang="en-US" b="1" dirty="0" smtClean="0">
                <a:solidFill>
                  <a:schemeClr val="tx2">
                    <a:lumMod val="75000"/>
                  </a:schemeClr>
                </a:solidFill>
              </a:rPr>
              <a:t> </a:t>
            </a:r>
            <a:r>
              <a:rPr lang="en-US" dirty="0" smtClean="0">
                <a:solidFill>
                  <a:schemeClr val="tx2">
                    <a:lumMod val="75000"/>
                  </a:schemeClr>
                </a:solidFill>
              </a:rPr>
              <a:t>Tata-</a:t>
            </a:r>
            <a:r>
              <a:rPr lang="en-US" dirty="0" err="1" smtClean="0">
                <a:solidFill>
                  <a:schemeClr val="tx2">
                    <a:lumMod val="75000"/>
                  </a:schemeClr>
                </a:solidFill>
              </a:rPr>
              <a:t>Kelola</a:t>
            </a:r>
            <a:r>
              <a:rPr lang="en-US" dirty="0" smtClean="0">
                <a:solidFill>
                  <a:schemeClr val="tx2">
                    <a:lumMod val="75000"/>
                  </a:schemeClr>
                </a:solidFill>
              </a:rPr>
              <a:t> TI</a:t>
            </a:r>
            <a:endParaRPr lang="en-US" dirty="0">
              <a:solidFill>
                <a:schemeClr val="tx2">
                  <a:lumMod val="75000"/>
                </a:schemeClr>
              </a:solidFill>
            </a:endParaRPr>
          </a:p>
        </p:txBody>
      </p:sp>
      <p:graphicFrame>
        <p:nvGraphicFramePr>
          <p:cNvPr id="4" name="Content Placeholder 3"/>
          <p:cNvGraphicFramePr>
            <a:graphicFrameLocks noGrp="1"/>
          </p:cNvGraphicFramePr>
          <p:nvPr>
            <p:ph idx="1"/>
            <p:extLst/>
          </p:nvPr>
        </p:nvGraphicFramePr>
        <p:xfrm>
          <a:off x="381000" y="1600200"/>
          <a:ext cx="87630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4038600" y="3505200"/>
            <a:ext cx="1600200" cy="990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Stakeholder</a:t>
            </a:r>
          </a:p>
          <a:p>
            <a:pPr algn="ctr"/>
            <a:r>
              <a:rPr lang="en-US" sz="2000" dirty="0" smtClean="0">
                <a:solidFill>
                  <a:schemeClr val="tx1"/>
                </a:solidFill>
              </a:rPr>
              <a:t>Value</a:t>
            </a:r>
          </a:p>
          <a:p>
            <a:pPr algn="ctr"/>
            <a:r>
              <a:rPr lang="en-US" sz="2000" dirty="0" smtClean="0">
                <a:solidFill>
                  <a:schemeClr val="tx1"/>
                </a:solidFill>
              </a:rPr>
              <a:t>Drivers</a:t>
            </a:r>
            <a:endParaRPr lang="en-US" sz="2000" dirty="0">
              <a:solidFill>
                <a:schemeClr val="tx1"/>
              </a:solidFill>
            </a:endParaRPr>
          </a:p>
        </p:txBody>
      </p:sp>
      <p:cxnSp>
        <p:nvCxnSpPr>
          <p:cNvPr id="7" name="Straight Arrow Connector 6"/>
          <p:cNvCxnSpPr>
            <a:stCxn id="5" idx="1"/>
          </p:cNvCxnSpPr>
          <p:nvPr/>
        </p:nvCxnSpPr>
        <p:spPr>
          <a:xfrm flipH="1">
            <a:off x="3124200" y="40005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5800" y="1295400"/>
            <a:ext cx="8229600" cy="54102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96000" y="1295400"/>
            <a:ext cx="2845715" cy="400110"/>
          </a:xfrm>
          <a:prstGeom prst="rect">
            <a:avLst/>
          </a:prstGeom>
          <a:noFill/>
        </p:spPr>
        <p:txBody>
          <a:bodyPr wrap="none" rtlCol="0">
            <a:spAutoFit/>
          </a:bodyPr>
          <a:lstStyle/>
          <a:p>
            <a:r>
              <a:rPr lang="en-US" sz="2000" dirty="0" smtClean="0"/>
              <a:t>IT Resource Management</a:t>
            </a:r>
            <a:endParaRPr lang="en-US" sz="2000" dirty="0"/>
          </a:p>
        </p:txBody>
      </p:sp>
    </p:spTree>
    <p:extLst>
      <p:ext uri="{BB962C8B-B14F-4D97-AF65-F5344CB8AC3E}">
        <p14:creationId xmlns:p14="http://schemas.microsoft.com/office/powerpoint/2010/main" val="1571163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75000"/>
                  </a:schemeClr>
                </a:solidFill>
              </a:rPr>
              <a:t>Area </a:t>
            </a:r>
            <a:r>
              <a:rPr lang="en-US" b="1" dirty="0" err="1">
                <a:solidFill>
                  <a:schemeClr val="tx2">
                    <a:lumMod val="75000"/>
                  </a:schemeClr>
                </a:solidFill>
              </a:rPr>
              <a:t>Fokus</a:t>
            </a:r>
            <a:r>
              <a:rPr lang="en-US" b="1" dirty="0">
                <a:solidFill>
                  <a:schemeClr val="tx2">
                    <a:lumMod val="75000"/>
                  </a:schemeClr>
                </a:solidFill>
              </a:rPr>
              <a:t> </a:t>
            </a:r>
            <a:r>
              <a:rPr lang="en-US" dirty="0">
                <a:solidFill>
                  <a:schemeClr val="tx2">
                    <a:lumMod val="75000"/>
                  </a:schemeClr>
                </a:solidFill>
              </a:rPr>
              <a:t>Tata-</a:t>
            </a:r>
            <a:r>
              <a:rPr lang="en-US" dirty="0" err="1">
                <a:solidFill>
                  <a:schemeClr val="tx2">
                    <a:lumMod val="75000"/>
                  </a:schemeClr>
                </a:solidFill>
              </a:rPr>
              <a:t>Kelola</a:t>
            </a:r>
            <a:r>
              <a:rPr lang="en-US" dirty="0">
                <a:solidFill>
                  <a:schemeClr val="tx2">
                    <a:lumMod val="75000"/>
                  </a:schemeClr>
                </a:solidFill>
              </a:rPr>
              <a:t> TI</a:t>
            </a:r>
          </a:p>
        </p:txBody>
      </p:sp>
      <p:sp>
        <p:nvSpPr>
          <p:cNvPr id="3" name="Content Placeholder 2"/>
          <p:cNvSpPr>
            <a:spLocks noGrp="1"/>
          </p:cNvSpPr>
          <p:nvPr>
            <p:ph idx="1"/>
          </p:nvPr>
        </p:nvSpPr>
        <p:spPr>
          <a:xfrm>
            <a:off x="457200" y="1600200"/>
            <a:ext cx="8534400" cy="4525963"/>
          </a:xfrm>
        </p:spPr>
        <p:txBody>
          <a:bodyPr>
            <a:normAutofit fontScale="85000" lnSpcReduction="10000"/>
          </a:bodyPr>
          <a:lstStyle/>
          <a:p>
            <a:pPr marL="0" indent="0">
              <a:buNone/>
            </a:pPr>
            <a:r>
              <a:rPr lang="en-US" dirty="0" err="1" smtClean="0"/>
              <a:t>Artinya</a:t>
            </a:r>
            <a:r>
              <a:rPr lang="en-US" dirty="0" smtClean="0"/>
              <a:t>… Tata-</a:t>
            </a:r>
            <a:r>
              <a:rPr lang="en-US" dirty="0" err="1" smtClean="0"/>
              <a:t>Kelola</a:t>
            </a:r>
            <a:r>
              <a:rPr lang="en-US" dirty="0" smtClean="0"/>
              <a:t> TI (</a:t>
            </a:r>
            <a:r>
              <a:rPr lang="en-US" i="1" dirty="0" smtClean="0"/>
              <a:t>IT Governance</a:t>
            </a:r>
            <a:r>
              <a:rPr lang="en-US" dirty="0" smtClean="0"/>
              <a:t>) </a:t>
            </a:r>
            <a:r>
              <a:rPr lang="en-US" dirty="0" err="1" smtClean="0"/>
              <a:t>fokus</a:t>
            </a:r>
            <a:r>
              <a:rPr lang="en-US" dirty="0" smtClean="0"/>
              <a:t> </a:t>
            </a:r>
            <a:r>
              <a:rPr lang="en-US" dirty="0" err="1" smtClean="0"/>
              <a:t>pada</a:t>
            </a:r>
            <a:r>
              <a:rPr lang="en-US" dirty="0" smtClean="0"/>
              <a:t> </a:t>
            </a:r>
            <a:r>
              <a:rPr lang="en-US" dirty="0" err="1"/>
              <a:t>B</a:t>
            </a:r>
            <a:r>
              <a:rPr lang="en-US" dirty="0" err="1" smtClean="0"/>
              <a:t>agaimana</a:t>
            </a:r>
            <a:r>
              <a:rPr lang="en-US" dirty="0" smtClean="0"/>
              <a:t> </a:t>
            </a:r>
            <a:r>
              <a:rPr lang="en-US" dirty="0" err="1"/>
              <a:t>M</a:t>
            </a:r>
            <a:r>
              <a:rPr lang="en-US" dirty="0" err="1" smtClean="0"/>
              <a:t>engoptimalkan</a:t>
            </a:r>
            <a:r>
              <a:rPr lang="en-US" dirty="0" smtClean="0"/>
              <a:t> </a:t>
            </a:r>
            <a:r>
              <a:rPr lang="en-US" dirty="0" err="1" smtClean="0"/>
              <a:t>Sumber</a:t>
            </a:r>
            <a:r>
              <a:rPr lang="en-US" dirty="0" smtClean="0"/>
              <a:t> </a:t>
            </a:r>
            <a:r>
              <a:rPr lang="en-US" dirty="0" err="1" smtClean="0"/>
              <a:t>Daya</a:t>
            </a:r>
            <a:r>
              <a:rPr lang="en-US" dirty="0" smtClean="0"/>
              <a:t> TI </a:t>
            </a:r>
            <a:br>
              <a:rPr lang="en-US" dirty="0" smtClean="0"/>
            </a:br>
            <a:r>
              <a:rPr lang="en-US" dirty="0" smtClean="0"/>
              <a:t>(</a:t>
            </a:r>
            <a:r>
              <a:rPr lang="en-US" i="1" dirty="0" smtClean="0">
                <a:solidFill>
                  <a:schemeClr val="tx2">
                    <a:lumMod val="60000"/>
                    <a:lumOff val="40000"/>
                  </a:schemeClr>
                </a:solidFill>
              </a:rPr>
              <a:t>IT Resource Management</a:t>
            </a:r>
            <a:r>
              <a:rPr lang="en-US" dirty="0" smtClean="0"/>
              <a:t>) </a:t>
            </a:r>
            <a:r>
              <a:rPr lang="en-US" dirty="0" err="1" smtClean="0"/>
              <a:t>untuk</a:t>
            </a:r>
            <a:r>
              <a:rPr lang="en-US" dirty="0" smtClean="0"/>
              <a:t>:</a:t>
            </a:r>
          </a:p>
          <a:p>
            <a:pPr>
              <a:buFontTx/>
              <a:buChar char="-"/>
            </a:pPr>
            <a:r>
              <a:rPr lang="en-US" dirty="0" err="1" smtClean="0"/>
              <a:t>Merumuskan</a:t>
            </a:r>
            <a:r>
              <a:rPr lang="en-US" dirty="0" smtClean="0"/>
              <a:t> </a:t>
            </a:r>
            <a:r>
              <a:rPr lang="en-US" b="1" i="1" dirty="0" smtClean="0"/>
              <a:t>alignment </a:t>
            </a:r>
            <a:r>
              <a:rPr lang="en-US" dirty="0" err="1" smtClean="0"/>
              <a:t>antara</a:t>
            </a:r>
            <a:r>
              <a:rPr lang="en-US" dirty="0" smtClean="0"/>
              <a:t> TI </a:t>
            </a:r>
            <a:r>
              <a:rPr lang="en-US" dirty="0" err="1" smtClean="0"/>
              <a:t>dengan</a:t>
            </a:r>
            <a:r>
              <a:rPr lang="en-US" dirty="0" smtClean="0"/>
              <a:t> </a:t>
            </a:r>
            <a:r>
              <a:rPr lang="en-US" dirty="0" err="1" smtClean="0"/>
              <a:t>Bisnis</a:t>
            </a:r>
            <a:r>
              <a:rPr lang="en-US" dirty="0" smtClean="0"/>
              <a:t> </a:t>
            </a:r>
            <a:br>
              <a:rPr lang="en-US" dirty="0" smtClean="0"/>
            </a:br>
            <a:r>
              <a:rPr lang="en-US" dirty="0" smtClean="0"/>
              <a:t>(</a:t>
            </a:r>
            <a:r>
              <a:rPr lang="en-US" i="1" dirty="0" smtClean="0">
                <a:solidFill>
                  <a:schemeClr val="tx2">
                    <a:lumMod val="60000"/>
                    <a:lumOff val="40000"/>
                  </a:schemeClr>
                </a:solidFill>
              </a:rPr>
              <a:t>IT Strategic Alignment</a:t>
            </a:r>
            <a:r>
              <a:rPr lang="en-US" dirty="0" smtClean="0"/>
              <a:t>)</a:t>
            </a:r>
          </a:p>
          <a:p>
            <a:pPr>
              <a:buFontTx/>
              <a:buChar char="-"/>
            </a:pPr>
            <a:r>
              <a:rPr lang="en-US" b="1" dirty="0" err="1" smtClean="0"/>
              <a:t>Mengimplementasikan</a:t>
            </a:r>
            <a:r>
              <a:rPr lang="en-US" b="1" dirty="0" smtClean="0"/>
              <a:t> </a:t>
            </a:r>
            <a:r>
              <a:rPr lang="en-US" b="1" dirty="0" err="1" smtClean="0"/>
              <a:t>strategi</a:t>
            </a:r>
            <a:r>
              <a:rPr lang="en-US" b="1" dirty="0" smtClean="0"/>
              <a:t> TI</a:t>
            </a:r>
            <a:r>
              <a:rPr lang="en-US" dirty="0" smtClean="0"/>
              <a:t> </a:t>
            </a:r>
            <a:r>
              <a:rPr lang="en-US" dirty="0" err="1" smtClean="0"/>
              <a:t>hingga</a:t>
            </a:r>
            <a:r>
              <a:rPr lang="en-US" dirty="0" smtClean="0"/>
              <a:t> </a:t>
            </a:r>
            <a:r>
              <a:rPr lang="en-US" dirty="0" err="1" smtClean="0"/>
              <a:t>manfaat</a:t>
            </a:r>
            <a:r>
              <a:rPr lang="en-US" dirty="0" smtClean="0"/>
              <a:t> (value) </a:t>
            </a:r>
            <a:r>
              <a:rPr lang="en-US" dirty="0" err="1" smtClean="0"/>
              <a:t>dari</a:t>
            </a:r>
            <a:r>
              <a:rPr lang="en-US" dirty="0" smtClean="0"/>
              <a:t> </a:t>
            </a:r>
            <a:r>
              <a:rPr lang="en-US" dirty="0" err="1" smtClean="0"/>
              <a:t>investasi</a:t>
            </a:r>
            <a:r>
              <a:rPr lang="en-US" dirty="0" smtClean="0"/>
              <a:t> TI </a:t>
            </a:r>
            <a:r>
              <a:rPr lang="en-US" dirty="0" err="1" smtClean="0"/>
              <a:t>benar-benar</a:t>
            </a:r>
            <a:r>
              <a:rPr lang="en-US" dirty="0" smtClean="0"/>
              <a:t> </a:t>
            </a:r>
            <a:r>
              <a:rPr lang="en-US" dirty="0" err="1" smtClean="0"/>
              <a:t>dapat</a:t>
            </a:r>
            <a:r>
              <a:rPr lang="en-US" dirty="0" smtClean="0"/>
              <a:t> </a:t>
            </a:r>
            <a:r>
              <a:rPr lang="en-US" dirty="0" err="1" smtClean="0"/>
              <a:t>dirasakan</a:t>
            </a:r>
            <a:r>
              <a:rPr lang="en-US" dirty="0" smtClean="0"/>
              <a:t> </a:t>
            </a:r>
            <a:r>
              <a:rPr lang="en-US" dirty="0" err="1" smtClean="0"/>
              <a:t>mendukung</a:t>
            </a:r>
            <a:r>
              <a:rPr lang="en-US" dirty="0" smtClean="0"/>
              <a:t> </a:t>
            </a:r>
            <a:r>
              <a:rPr lang="en-US" dirty="0" err="1" smtClean="0"/>
              <a:t>tujuan</a:t>
            </a:r>
            <a:r>
              <a:rPr lang="en-US" dirty="0" smtClean="0"/>
              <a:t> </a:t>
            </a:r>
            <a:r>
              <a:rPr lang="en-US" dirty="0" err="1" smtClean="0"/>
              <a:t>bisnis</a:t>
            </a:r>
            <a:r>
              <a:rPr lang="en-US" dirty="0" smtClean="0"/>
              <a:t> (</a:t>
            </a:r>
            <a:r>
              <a:rPr lang="en-US" i="1" dirty="0" smtClean="0">
                <a:solidFill>
                  <a:schemeClr val="tx2">
                    <a:lumMod val="60000"/>
                    <a:lumOff val="40000"/>
                  </a:schemeClr>
                </a:solidFill>
              </a:rPr>
              <a:t>IT value delivery</a:t>
            </a:r>
            <a:r>
              <a:rPr lang="en-US" dirty="0" smtClean="0"/>
              <a:t>)</a:t>
            </a:r>
          </a:p>
          <a:p>
            <a:pPr>
              <a:buFontTx/>
              <a:buChar char="-"/>
            </a:pPr>
            <a:r>
              <a:rPr lang="en-US" b="1" dirty="0" err="1" smtClean="0"/>
              <a:t>Mengatasi</a:t>
            </a:r>
            <a:r>
              <a:rPr lang="en-US" b="1" dirty="0" smtClean="0"/>
              <a:t> </a:t>
            </a:r>
            <a:r>
              <a:rPr lang="en-US" b="1" dirty="0" err="1" smtClean="0"/>
              <a:t>dan</a:t>
            </a:r>
            <a:r>
              <a:rPr lang="en-US" b="1" dirty="0" smtClean="0"/>
              <a:t> </a:t>
            </a:r>
            <a:r>
              <a:rPr lang="en-US" b="1" dirty="0" err="1" smtClean="0"/>
              <a:t>menekan</a:t>
            </a:r>
            <a:r>
              <a:rPr lang="en-US" b="1" dirty="0" smtClean="0"/>
              <a:t> </a:t>
            </a:r>
            <a:r>
              <a:rPr lang="en-US" b="1" dirty="0" err="1" smtClean="0"/>
              <a:t>resiko</a:t>
            </a:r>
            <a:r>
              <a:rPr lang="en-US" dirty="0" smtClean="0"/>
              <a:t> (</a:t>
            </a:r>
            <a:r>
              <a:rPr lang="en-US" i="1" dirty="0" smtClean="0">
                <a:solidFill>
                  <a:schemeClr val="tx2">
                    <a:lumMod val="60000"/>
                    <a:lumOff val="40000"/>
                  </a:schemeClr>
                </a:solidFill>
              </a:rPr>
              <a:t>Risk management</a:t>
            </a:r>
            <a:r>
              <a:rPr lang="en-US" dirty="0" smtClean="0"/>
              <a:t>)</a:t>
            </a:r>
          </a:p>
          <a:p>
            <a:pPr>
              <a:buFontTx/>
              <a:buChar char="-"/>
            </a:pPr>
            <a:r>
              <a:rPr lang="en-US" b="1" dirty="0" err="1" smtClean="0"/>
              <a:t>Memonitor</a:t>
            </a:r>
            <a:r>
              <a:rPr lang="en-US" b="1" dirty="0" smtClean="0"/>
              <a:t> </a:t>
            </a:r>
            <a:r>
              <a:rPr lang="en-US" dirty="0" smtClean="0"/>
              <a:t>(&amp; </a:t>
            </a:r>
            <a:r>
              <a:rPr lang="en-US" dirty="0" err="1" smtClean="0"/>
              <a:t>mengevaluasi</a:t>
            </a:r>
            <a:r>
              <a:rPr lang="en-US" dirty="0" smtClean="0"/>
              <a:t>) output proses </a:t>
            </a:r>
            <a:r>
              <a:rPr lang="en-US" dirty="0" err="1" smtClean="0"/>
              <a:t>dan</a:t>
            </a:r>
            <a:r>
              <a:rPr lang="en-US" dirty="0" smtClean="0"/>
              <a:t> </a:t>
            </a:r>
            <a:r>
              <a:rPr lang="en-US" dirty="0" err="1" smtClean="0"/>
              <a:t>strategi</a:t>
            </a:r>
            <a:r>
              <a:rPr lang="en-US" dirty="0" smtClean="0"/>
              <a:t> (</a:t>
            </a:r>
            <a:r>
              <a:rPr lang="en-US" i="1" dirty="0" smtClean="0">
                <a:solidFill>
                  <a:schemeClr val="tx2">
                    <a:lumMod val="60000"/>
                    <a:lumOff val="40000"/>
                  </a:schemeClr>
                </a:solidFill>
              </a:rPr>
              <a:t>Performance measurement</a:t>
            </a:r>
            <a:r>
              <a:rPr lang="en-US" dirty="0" smtClean="0"/>
              <a:t>)</a:t>
            </a:r>
            <a:endParaRPr lang="en-US" dirty="0"/>
          </a:p>
        </p:txBody>
      </p:sp>
    </p:spTree>
    <p:extLst>
      <p:ext uri="{BB962C8B-B14F-4D97-AF65-F5344CB8AC3E}">
        <p14:creationId xmlns:p14="http://schemas.microsoft.com/office/powerpoint/2010/main" val="4107673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868362"/>
          </a:xfrm>
        </p:spPr>
        <p:txBody>
          <a:bodyPr/>
          <a:lstStyle/>
          <a:p>
            <a:pPr eaLnBrk="1" hangingPunct="1"/>
            <a:r>
              <a:rPr lang="en-US" altLang="id-ID" b="1" smtClean="0"/>
              <a:t>Fokus utama Area Tata Kelola TI</a:t>
            </a:r>
          </a:p>
        </p:txBody>
      </p:sp>
      <p:pic>
        <p:nvPicPr>
          <p:cNvPr id="819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371600"/>
            <a:ext cx="5334000" cy="5181600"/>
          </a:xfrm>
          <a:noFill/>
        </p:spPr>
      </p:pic>
    </p:spTree>
    <p:extLst>
      <p:ext uri="{BB962C8B-B14F-4D97-AF65-F5344CB8AC3E}">
        <p14:creationId xmlns:p14="http://schemas.microsoft.com/office/powerpoint/2010/main" val="423395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868362"/>
          </a:xfrm>
        </p:spPr>
        <p:txBody>
          <a:bodyPr/>
          <a:lstStyle/>
          <a:p>
            <a:pPr eaLnBrk="1" hangingPunct="1"/>
            <a:r>
              <a:rPr lang="en-US" altLang="id-ID" b="1" dirty="0" smtClean="0"/>
              <a:t>Strategic </a:t>
            </a:r>
            <a:r>
              <a:rPr lang="id-ID" altLang="id-ID" b="1" dirty="0" smtClean="0"/>
              <a:t>A</a:t>
            </a:r>
            <a:r>
              <a:rPr lang="en-US" altLang="id-ID" b="1" dirty="0" err="1" smtClean="0"/>
              <a:t>lignment</a:t>
            </a:r>
            <a:endParaRPr lang="en-US" altLang="id-ID" b="1" dirty="0" smtClean="0"/>
          </a:p>
        </p:txBody>
      </p:sp>
      <p:sp>
        <p:nvSpPr>
          <p:cNvPr id="9219" name="Content Placeholder 2"/>
          <p:cNvSpPr>
            <a:spLocks noGrp="1"/>
          </p:cNvSpPr>
          <p:nvPr>
            <p:ph idx="1"/>
          </p:nvPr>
        </p:nvSpPr>
        <p:spPr/>
        <p:txBody>
          <a:bodyPr/>
          <a:lstStyle/>
          <a:p>
            <a:pPr eaLnBrk="1" hangingPunct="1"/>
            <a:r>
              <a:rPr lang="fi-FI" altLang="id-ID" dirty="0" smtClean="0"/>
              <a:t>Memastikan  adanya  hubungan  perencanaan organisasi  dan  TI  </a:t>
            </a:r>
            <a:r>
              <a:rPr lang="en-US" altLang="id-ID" dirty="0" err="1" smtClean="0"/>
              <a:t>dengan</a:t>
            </a:r>
            <a:r>
              <a:rPr lang="en-US" altLang="id-ID" dirty="0" smtClean="0"/>
              <a:t> </a:t>
            </a:r>
            <a:r>
              <a:rPr lang="en-US" altLang="id-ID" dirty="0" err="1" smtClean="0"/>
              <a:t>cara</a:t>
            </a:r>
            <a:r>
              <a:rPr lang="en-US" altLang="id-ID" dirty="0" smtClean="0"/>
              <a:t> </a:t>
            </a:r>
            <a:r>
              <a:rPr lang="en-US" altLang="id-ID" dirty="0" err="1" smtClean="0"/>
              <a:t>menetapkan</a:t>
            </a:r>
            <a:r>
              <a:rPr lang="en-US" altLang="id-ID" dirty="0" smtClean="0"/>
              <a:t>, </a:t>
            </a:r>
            <a:r>
              <a:rPr lang="en-US" altLang="id-ID" dirty="0" err="1" smtClean="0"/>
              <a:t>memelihara</a:t>
            </a:r>
            <a:r>
              <a:rPr lang="en-US" altLang="id-ID" dirty="0" smtClean="0"/>
              <a:t>, </a:t>
            </a:r>
            <a:r>
              <a:rPr lang="en-US" altLang="id-ID" dirty="0" err="1" smtClean="0"/>
              <a:t>serta</a:t>
            </a:r>
            <a:r>
              <a:rPr lang="en-US" altLang="id-ID" dirty="0" smtClean="0"/>
              <a:t> </a:t>
            </a:r>
            <a:r>
              <a:rPr lang="en-US" altLang="id-ID" dirty="0" err="1" smtClean="0"/>
              <a:t>menyesuaikan</a:t>
            </a:r>
            <a:r>
              <a:rPr lang="en-US" altLang="id-ID" dirty="0" smtClean="0"/>
              <a:t> </a:t>
            </a:r>
            <a:r>
              <a:rPr lang="en-US" altLang="id-ID" dirty="0" err="1" smtClean="0"/>
              <a:t>operasional</a:t>
            </a:r>
            <a:r>
              <a:rPr lang="en-US" altLang="id-ID" dirty="0" smtClean="0"/>
              <a:t> TI </a:t>
            </a:r>
            <a:r>
              <a:rPr lang="en-US" altLang="id-ID" dirty="0" err="1" smtClean="0"/>
              <a:t>dengan</a:t>
            </a:r>
            <a:r>
              <a:rPr lang="en-US" altLang="id-ID" dirty="0" smtClean="0"/>
              <a:t> </a:t>
            </a:r>
            <a:r>
              <a:rPr lang="en-US" altLang="id-ID" dirty="0" err="1" smtClean="0"/>
              <a:t>operasional</a:t>
            </a:r>
            <a:r>
              <a:rPr lang="en-US" altLang="id-ID" dirty="0" smtClean="0"/>
              <a:t> </a:t>
            </a:r>
            <a:r>
              <a:rPr lang="en-US" altLang="id-ID" dirty="0" err="1" smtClean="0"/>
              <a:t>organisasi</a:t>
            </a:r>
            <a:r>
              <a:rPr lang="en-US" altLang="id-ID" dirty="0" smtClean="0"/>
              <a:t>.</a:t>
            </a:r>
          </a:p>
        </p:txBody>
      </p:sp>
    </p:spTree>
    <p:extLst>
      <p:ext uri="{BB962C8B-B14F-4D97-AF65-F5344CB8AC3E}">
        <p14:creationId xmlns:p14="http://schemas.microsoft.com/office/powerpoint/2010/main" val="232554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458200" cy="792162"/>
          </a:xfrm>
        </p:spPr>
        <p:txBody>
          <a:bodyPr/>
          <a:lstStyle/>
          <a:p>
            <a:pPr eaLnBrk="1" hangingPunct="1"/>
            <a:r>
              <a:rPr lang="en-US" altLang="id-ID" b="1" dirty="0" smtClean="0"/>
              <a:t>Value </a:t>
            </a:r>
            <a:r>
              <a:rPr lang="id-ID" altLang="id-ID" b="1" dirty="0" smtClean="0"/>
              <a:t>D</a:t>
            </a:r>
            <a:r>
              <a:rPr lang="en-US" altLang="id-ID" b="1" dirty="0" err="1" smtClean="0"/>
              <a:t>elivery</a:t>
            </a:r>
            <a:endParaRPr lang="en-US" altLang="id-ID" b="1" dirty="0" smtClean="0"/>
          </a:p>
        </p:txBody>
      </p:sp>
      <p:sp>
        <p:nvSpPr>
          <p:cNvPr id="10243" name="Content Placeholder 2"/>
          <p:cNvSpPr>
            <a:spLocks noGrp="1"/>
          </p:cNvSpPr>
          <p:nvPr>
            <p:ph idx="1"/>
          </p:nvPr>
        </p:nvSpPr>
        <p:spPr>
          <a:xfrm>
            <a:off x="304800" y="1371600"/>
            <a:ext cx="8610600" cy="4754563"/>
          </a:xfrm>
        </p:spPr>
        <p:txBody>
          <a:bodyPr/>
          <a:lstStyle/>
          <a:p>
            <a:pPr marL="0" indent="0" algn="just" eaLnBrk="1" hangingPunct="1">
              <a:buFont typeface="Arial" panose="020B0604020202020204" pitchFamily="34" charset="0"/>
              <a:buNone/>
            </a:pPr>
            <a:r>
              <a:rPr lang="en-US" altLang="id-ID" dirty="0" err="1" smtClean="0"/>
              <a:t>Fokus</a:t>
            </a:r>
            <a:r>
              <a:rPr lang="en-US" altLang="id-ID" dirty="0" smtClean="0"/>
              <a:t> </a:t>
            </a:r>
            <a:r>
              <a:rPr lang="en-US" altLang="id-ID" dirty="0" err="1" smtClean="0"/>
              <a:t>dengan</a:t>
            </a:r>
            <a:r>
              <a:rPr lang="en-US" altLang="id-ID" dirty="0" smtClean="0"/>
              <a:t> </a:t>
            </a:r>
            <a:r>
              <a:rPr lang="en-US" altLang="id-ID" dirty="0" err="1" smtClean="0"/>
              <a:t>melaksanakan</a:t>
            </a:r>
            <a:r>
              <a:rPr lang="en-US" altLang="id-ID" dirty="0" smtClean="0"/>
              <a:t> proses TI agar </a:t>
            </a:r>
            <a:r>
              <a:rPr lang="en-US" altLang="id-ID" dirty="0" err="1" smtClean="0"/>
              <a:t>supaya</a:t>
            </a:r>
            <a:r>
              <a:rPr lang="en-US" altLang="id-ID" dirty="0" smtClean="0"/>
              <a:t> proses </a:t>
            </a:r>
            <a:r>
              <a:rPr lang="en-US" altLang="id-ID" dirty="0" err="1" smtClean="0"/>
              <a:t>tersebut</a:t>
            </a:r>
            <a:r>
              <a:rPr lang="en-US" altLang="id-ID" dirty="0" smtClean="0"/>
              <a:t> </a:t>
            </a:r>
            <a:r>
              <a:rPr lang="en-US" altLang="id-ID" dirty="0" err="1" smtClean="0"/>
              <a:t>sesuai</a:t>
            </a:r>
            <a:r>
              <a:rPr lang="en-US" altLang="id-ID" dirty="0" smtClean="0"/>
              <a:t> </a:t>
            </a:r>
            <a:r>
              <a:rPr lang="en-US" altLang="id-ID" dirty="0" err="1" smtClean="0"/>
              <a:t>dengan</a:t>
            </a:r>
            <a:r>
              <a:rPr lang="en-US" altLang="id-ID" dirty="0" smtClean="0"/>
              <a:t> </a:t>
            </a:r>
            <a:r>
              <a:rPr lang="en-US" altLang="id-ID" dirty="0" err="1" smtClean="0"/>
              <a:t>siklusnya</a:t>
            </a:r>
            <a:r>
              <a:rPr lang="en-US" altLang="id-ID" dirty="0" smtClean="0"/>
              <a:t>, </a:t>
            </a:r>
            <a:r>
              <a:rPr lang="en-US" altLang="id-ID" dirty="0" err="1" smtClean="0"/>
              <a:t>mulai</a:t>
            </a:r>
            <a:r>
              <a:rPr lang="en-US" altLang="id-ID" dirty="0" smtClean="0"/>
              <a:t> </a:t>
            </a:r>
            <a:r>
              <a:rPr lang="en-US" altLang="id-ID" dirty="0" err="1" smtClean="0"/>
              <a:t>dari</a:t>
            </a:r>
            <a:r>
              <a:rPr lang="en-US" altLang="id-ID" dirty="0" smtClean="0"/>
              <a:t> </a:t>
            </a:r>
            <a:r>
              <a:rPr lang="en-US" altLang="id-ID" dirty="0" err="1" smtClean="0"/>
              <a:t>menjalankan</a:t>
            </a:r>
            <a:r>
              <a:rPr lang="en-US" altLang="id-ID" dirty="0" smtClean="0"/>
              <a:t> </a:t>
            </a:r>
            <a:r>
              <a:rPr lang="en-US" altLang="id-ID" dirty="0" err="1" smtClean="0"/>
              <a:t>rencana</a:t>
            </a:r>
            <a:r>
              <a:rPr lang="en-US" altLang="id-ID" dirty="0" smtClean="0"/>
              <a:t>, </a:t>
            </a:r>
            <a:r>
              <a:rPr lang="en-US" altLang="id-ID" dirty="0" err="1" smtClean="0"/>
              <a:t>memastikan</a:t>
            </a:r>
            <a:r>
              <a:rPr lang="en-US" altLang="id-ID" dirty="0" smtClean="0"/>
              <a:t> TI </a:t>
            </a:r>
            <a:r>
              <a:rPr lang="en-US" altLang="id-ID" dirty="0" err="1" smtClean="0"/>
              <a:t>dapat</a:t>
            </a:r>
            <a:r>
              <a:rPr lang="en-US" altLang="id-ID" dirty="0" smtClean="0"/>
              <a:t>  </a:t>
            </a:r>
            <a:r>
              <a:rPr lang="en-US" altLang="id-ID" dirty="0" err="1" smtClean="0"/>
              <a:t>memberikan</a:t>
            </a:r>
            <a:r>
              <a:rPr lang="en-US" altLang="id-ID" dirty="0" smtClean="0"/>
              <a:t> </a:t>
            </a:r>
            <a:r>
              <a:rPr lang="en-US" altLang="id-ID" dirty="0" err="1" smtClean="0"/>
              <a:t>manfaat</a:t>
            </a:r>
            <a:r>
              <a:rPr lang="en-US" altLang="id-ID" dirty="0" smtClean="0"/>
              <a:t>  yang  </a:t>
            </a:r>
            <a:r>
              <a:rPr lang="en-US" altLang="id-ID" dirty="0" err="1" smtClean="0"/>
              <a:t>diharapkan</a:t>
            </a:r>
            <a:r>
              <a:rPr lang="en-US" altLang="id-ID" dirty="0" smtClean="0"/>
              <a:t>,  </a:t>
            </a:r>
            <a:r>
              <a:rPr lang="en-US" altLang="id-ID" dirty="0" err="1" smtClean="0"/>
              <a:t>mengoptimalkan</a:t>
            </a:r>
            <a:r>
              <a:rPr lang="en-US" altLang="id-ID" dirty="0" smtClean="0"/>
              <a:t> </a:t>
            </a:r>
            <a:r>
              <a:rPr lang="en-US" altLang="id-ID" dirty="0" err="1" smtClean="0"/>
              <a:t>penggunaan</a:t>
            </a:r>
            <a:r>
              <a:rPr lang="en-US" altLang="id-ID" dirty="0" smtClean="0"/>
              <a:t> </a:t>
            </a:r>
            <a:r>
              <a:rPr lang="en-US" altLang="id-ID" dirty="0" err="1" smtClean="0"/>
              <a:t>biaya</a:t>
            </a:r>
            <a:r>
              <a:rPr lang="en-US" altLang="id-ID" dirty="0" smtClean="0"/>
              <a:t>  </a:t>
            </a:r>
            <a:r>
              <a:rPr lang="en-US" altLang="id-ID" dirty="0" err="1" smtClean="0"/>
              <a:t>sehingga</a:t>
            </a:r>
            <a:r>
              <a:rPr lang="en-US" altLang="id-ID" dirty="0" smtClean="0"/>
              <a:t>  </a:t>
            </a:r>
            <a:r>
              <a:rPr lang="en-US" altLang="id-ID" dirty="0" err="1" smtClean="0"/>
              <a:t>pada</a:t>
            </a:r>
            <a:r>
              <a:rPr lang="en-US" altLang="id-ID" dirty="0" smtClean="0"/>
              <a:t>  </a:t>
            </a:r>
            <a:r>
              <a:rPr lang="en-US" altLang="id-ID" dirty="0" err="1" smtClean="0"/>
              <a:t>akhirnya</a:t>
            </a:r>
            <a:r>
              <a:rPr lang="en-US" altLang="id-ID" dirty="0" smtClean="0"/>
              <a:t>  TI  </a:t>
            </a:r>
            <a:r>
              <a:rPr lang="en-US" altLang="id-ID" dirty="0" err="1" smtClean="0"/>
              <a:t>dapat</a:t>
            </a:r>
            <a:r>
              <a:rPr lang="en-US" altLang="id-ID" dirty="0" smtClean="0"/>
              <a:t> </a:t>
            </a:r>
            <a:r>
              <a:rPr lang="en-US" altLang="id-ID" dirty="0" err="1" smtClean="0"/>
              <a:t>mencapai</a:t>
            </a:r>
            <a:r>
              <a:rPr lang="en-US" altLang="id-ID" dirty="0" smtClean="0"/>
              <a:t>  </a:t>
            </a:r>
            <a:r>
              <a:rPr lang="en-US" altLang="id-ID" dirty="0" err="1" smtClean="0"/>
              <a:t>hasil</a:t>
            </a:r>
            <a:r>
              <a:rPr lang="en-US" altLang="id-ID" dirty="0" smtClean="0"/>
              <a:t> yang </a:t>
            </a:r>
            <a:r>
              <a:rPr lang="en-US" altLang="id-ID" dirty="0" err="1" smtClean="0"/>
              <a:t>diinginkan</a:t>
            </a:r>
            <a:endParaRPr lang="en-US" altLang="id-ID" dirty="0" smtClean="0"/>
          </a:p>
        </p:txBody>
      </p:sp>
    </p:spTree>
    <p:extLst>
      <p:ext uri="{BB962C8B-B14F-4D97-AF65-F5344CB8AC3E}">
        <p14:creationId xmlns:p14="http://schemas.microsoft.com/office/powerpoint/2010/main" val="393100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id-ID" b="1" dirty="0" smtClean="0"/>
              <a:t>Resource </a:t>
            </a:r>
            <a:r>
              <a:rPr lang="id-ID" altLang="id-ID" b="1" dirty="0" smtClean="0"/>
              <a:t>M</a:t>
            </a:r>
            <a:r>
              <a:rPr lang="en-US" altLang="id-ID" b="1" dirty="0" err="1" smtClean="0"/>
              <a:t>anagement</a:t>
            </a:r>
            <a:endParaRPr lang="en-US" altLang="id-ID" b="1" dirty="0" smtClean="0"/>
          </a:p>
        </p:txBody>
      </p:sp>
      <p:sp>
        <p:nvSpPr>
          <p:cNvPr id="11267" name="Content Placeholder 2"/>
          <p:cNvSpPr>
            <a:spLocks noGrp="1"/>
          </p:cNvSpPr>
          <p:nvPr>
            <p:ph idx="1"/>
          </p:nvPr>
        </p:nvSpPr>
        <p:spPr>
          <a:xfrm>
            <a:off x="228600" y="1752600"/>
            <a:ext cx="8686800" cy="4373563"/>
          </a:xfrm>
        </p:spPr>
        <p:txBody>
          <a:bodyPr/>
          <a:lstStyle/>
          <a:p>
            <a:pPr marL="0" indent="0" algn="just" eaLnBrk="1" hangingPunct="1">
              <a:buFont typeface="Arial" panose="020B0604020202020204" pitchFamily="34" charset="0"/>
              <a:buNone/>
            </a:pPr>
            <a:r>
              <a:rPr lang="en-US" altLang="id-ID" dirty="0" err="1" smtClean="0"/>
              <a:t>Fokus</a:t>
            </a:r>
            <a:r>
              <a:rPr lang="en-US" altLang="id-ID" dirty="0" smtClean="0"/>
              <a:t>  </a:t>
            </a:r>
            <a:r>
              <a:rPr lang="en-US" altLang="id-ID" dirty="0" err="1" smtClean="0"/>
              <a:t>pada</a:t>
            </a:r>
            <a:r>
              <a:rPr lang="en-US" altLang="id-ID" dirty="0" smtClean="0"/>
              <a:t>  </a:t>
            </a:r>
            <a:r>
              <a:rPr lang="en-US" altLang="id-ID" dirty="0" err="1" smtClean="0"/>
              <a:t>kegiatan</a:t>
            </a:r>
            <a:r>
              <a:rPr lang="en-US" altLang="id-ID" dirty="0" smtClean="0"/>
              <a:t>  yang  </a:t>
            </a:r>
            <a:r>
              <a:rPr lang="en-US" altLang="id-ID" dirty="0" err="1" smtClean="0"/>
              <a:t>dapat</a:t>
            </a:r>
            <a:r>
              <a:rPr lang="en-US" altLang="id-ID" dirty="0" smtClean="0"/>
              <a:t> </a:t>
            </a:r>
            <a:r>
              <a:rPr lang="en-US" altLang="id-ID" dirty="0" err="1" smtClean="0"/>
              <a:t>mengoptimalkan</a:t>
            </a:r>
            <a:r>
              <a:rPr lang="en-US" altLang="id-ID" dirty="0" smtClean="0"/>
              <a:t>  </a:t>
            </a:r>
            <a:r>
              <a:rPr lang="en-US" altLang="id-ID" dirty="0" err="1" smtClean="0"/>
              <a:t>dan</a:t>
            </a:r>
            <a:r>
              <a:rPr lang="en-US" altLang="id-ID" dirty="0" smtClean="0"/>
              <a:t>  </a:t>
            </a:r>
            <a:r>
              <a:rPr lang="en-US" altLang="id-ID" dirty="0" err="1" smtClean="0"/>
              <a:t>mengelola</a:t>
            </a:r>
            <a:r>
              <a:rPr lang="en-US" altLang="id-ID" dirty="0" smtClean="0"/>
              <a:t> </a:t>
            </a:r>
            <a:r>
              <a:rPr lang="en-US" altLang="id-ID" dirty="0" err="1" smtClean="0"/>
              <a:t>sumber</a:t>
            </a:r>
            <a:r>
              <a:rPr lang="en-US" altLang="id-ID" dirty="0" smtClean="0"/>
              <a:t> </a:t>
            </a:r>
            <a:r>
              <a:rPr lang="en-US" altLang="id-ID" dirty="0" err="1" smtClean="0"/>
              <a:t>daya</a:t>
            </a:r>
            <a:r>
              <a:rPr lang="en-US" altLang="id-ID" dirty="0" smtClean="0"/>
              <a:t> TI, yang </a:t>
            </a:r>
            <a:r>
              <a:rPr lang="en-US" altLang="id-ID" dirty="0" err="1" smtClean="0"/>
              <a:t>terdiri</a:t>
            </a:r>
            <a:r>
              <a:rPr lang="en-US" altLang="id-ID" dirty="0" smtClean="0"/>
              <a:t> </a:t>
            </a:r>
            <a:r>
              <a:rPr lang="en-US" altLang="id-ID" dirty="0" err="1" smtClean="0"/>
              <a:t>dari</a:t>
            </a:r>
            <a:r>
              <a:rPr lang="en-US" altLang="id-ID" dirty="0" smtClean="0"/>
              <a:t> </a:t>
            </a:r>
            <a:r>
              <a:rPr lang="en-US" altLang="id-ID" dirty="0" err="1" smtClean="0"/>
              <a:t>aplikasi</a:t>
            </a:r>
            <a:r>
              <a:rPr lang="en-US" altLang="id-ID" dirty="0" smtClean="0"/>
              <a:t>, </a:t>
            </a:r>
            <a:r>
              <a:rPr lang="en-US" altLang="id-ID" dirty="0" err="1" smtClean="0"/>
              <a:t>informasi</a:t>
            </a:r>
            <a:r>
              <a:rPr lang="en-US" altLang="id-ID" dirty="0" smtClean="0"/>
              <a:t>, </a:t>
            </a:r>
            <a:r>
              <a:rPr lang="en-US" altLang="id-ID" dirty="0" err="1" smtClean="0"/>
              <a:t>infrastruktur</a:t>
            </a:r>
            <a:r>
              <a:rPr lang="en-US" altLang="id-ID" dirty="0" smtClean="0"/>
              <a:t>, </a:t>
            </a:r>
            <a:r>
              <a:rPr lang="en-US" altLang="id-ID" dirty="0" err="1" smtClean="0"/>
              <a:t>dan</a:t>
            </a:r>
            <a:r>
              <a:rPr lang="en-US" altLang="id-ID" dirty="0" smtClean="0"/>
              <a:t> </a:t>
            </a:r>
            <a:r>
              <a:rPr lang="en-US" altLang="id-ID" dirty="0" err="1" smtClean="0"/>
              <a:t>sumber</a:t>
            </a:r>
            <a:r>
              <a:rPr lang="en-US" altLang="id-ID" dirty="0" smtClean="0"/>
              <a:t> </a:t>
            </a:r>
            <a:r>
              <a:rPr lang="en-US" altLang="id-ID" dirty="0" err="1" smtClean="0"/>
              <a:t>daya</a:t>
            </a:r>
            <a:r>
              <a:rPr lang="en-US" altLang="id-ID" dirty="0" smtClean="0"/>
              <a:t> </a:t>
            </a:r>
            <a:r>
              <a:rPr lang="en-US" altLang="id-ID" dirty="0" err="1" smtClean="0"/>
              <a:t>manusia</a:t>
            </a:r>
            <a:endParaRPr lang="en-US" altLang="id-ID" dirty="0" smtClean="0"/>
          </a:p>
        </p:txBody>
      </p:sp>
    </p:spTree>
    <p:extLst>
      <p:ext uri="{BB962C8B-B14F-4D97-AF65-F5344CB8AC3E}">
        <p14:creationId xmlns:p14="http://schemas.microsoft.com/office/powerpoint/2010/main" val="2915325006"/>
      </p:ext>
    </p:extLst>
  </p:cSld>
  <p:clrMapOvr>
    <a:masterClrMapping/>
  </p:clrMapOvr>
</p:sld>
</file>

<file path=ppt/theme/theme1.xml><?xml version="1.0" encoding="utf-8"?>
<a:theme xmlns:a="http://schemas.openxmlformats.org/drawingml/2006/main" name="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Tamplate Power Point</Template>
  <TotalTime>1038</TotalTime>
  <Words>629</Words>
  <Application>Microsoft Office PowerPoint</Application>
  <PresentationFormat>On-screen Show (4:3)</PresentationFormat>
  <Paragraphs>79</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Trajan Pro</vt:lpstr>
      <vt:lpstr>Tamplate Power Point</vt:lpstr>
      <vt:lpstr>IT GOVERNANCE</vt:lpstr>
      <vt:lpstr>Prinsip-prinsip Tata-Kelola TI</vt:lpstr>
      <vt:lpstr>Prinsip-prinsip Tata-Kelola TI</vt:lpstr>
      <vt:lpstr>Area Fokus Tata-Kelola TI</vt:lpstr>
      <vt:lpstr>Area Fokus Tata-Kelola TI</vt:lpstr>
      <vt:lpstr>Fokus utama Area Tata Kelola TI</vt:lpstr>
      <vt:lpstr>Strategic Alignment</vt:lpstr>
      <vt:lpstr>Value Delivery</vt:lpstr>
      <vt:lpstr>Resource Management</vt:lpstr>
      <vt:lpstr>Risk Management</vt:lpstr>
      <vt:lpstr>Performance Measurement </vt:lpstr>
      <vt:lpstr>PowerPoint Presentation</vt:lpstr>
      <vt:lpstr>SEKIAN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user2</dc:creator>
  <cp:lastModifiedBy>user</cp:lastModifiedBy>
  <cp:revision>85</cp:revision>
  <dcterms:created xsi:type="dcterms:W3CDTF">2014-02-19T05:25:21Z</dcterms:created>
  <dcterms:modified xsi:type="dcterms:W3CDTF">2019-04-09T13:01:59Z</dcterms:modified>
</cp:coreProperties>
</file>