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9" r:id="rId33"/>
    <p:sldId id="288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3699B-93F1-4717-9A25-1AA59FB9DE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7FB1FB-27AA-4C77-AFDA-9755FDEF69FD}">
      <dgm:prSet/>
      <dgm:spPr/>
      <dgm:t>
        <a:bodyPr/>
        <a:lstStyle/>
        <a:p>
          <a:pPr rtl="0"/>
          <a:r>
            <a:rPr lang="en-US" smtClean="0"/>
            <a:t>1. The Code of Practice for Information Security Management (Part 1).</a:t>
          </a:r>
          <a:endParaRPr lang="en-US"/>
        </a:p>
      </dgm:t>
    </dgm:pt>
    <dgm:pt modelId="{3B1798FB-FF8E-4B2F-B8A1-B0CB8CBE60E3}" type="parTrans" cxnId="{F9858187-65F9-4B73-8E9A-BB809B1B62D1}">
      <dgm:prSet/>
      <dgm:spPr/>
      <dgm:t>
        <a:bodyPr/>
        <a:lstStyle/>
        <a:p>
          <a:endParaRPr lang="en-US"/>
        </a:p>
      </dgm:t>
    </dgm:pt>
    <dgm:pt modelId="{C6B210A1-818B-43A0-B702-C9DB49202F51}" type="sibTrans" cxnId="{F9858187-65F9-4B73-8E9A-BB809B1B62D1}">
      <dgm:prSet/>
      <dgm:spPr/>
      <dgm:t>
        <a:bodyPr/>
        <a:lstStyle/>
        <a:p>
          <a:endParaRPr lang="en-US"/>
        </a:p>
      </dgm:t>
    </dgm:pt>
    <dgm:pt modelId="{77195EFB-3856-4568-8C75-9D39B43E9317}">
      <dgm:prSet/>
      <dgm:spPr/>
      <dgm:t>
        <a:bodyPr/>
        <a:lstStyle/>
        <a:p>
          <a:pPr rtl="0"/>
          <a:r>
            <a:rPr lang="en-US" smtClean="0"/>
            <a:t>2. The Specification for Information Security Management System/ISMS (Part 2). </a:t>
          </a:r>
          <a:endParaRPr lang="en-US"/>
        </a:p>
      </dgm:t>
    </dgm:pt>
    <dgm:pt modelId="{974BECD3-E70F-4594-BE96-8053A12EB1AA}" type="parTrans" cxnId="{567A563A-5144-4646-8341-C5EF75FE0A79}">
      <dgm:prSet/>
      <dgm:spPr/>
      <dgm:t>
        <a:bodyPr/>
        <a:lstStyle/>
        <a:p>
          <a:endParaRPr lang="en-US"/>
        </a:p>
      </dgm:t>
    </dgm:pt>
    <dgm:pt modelId="{0C9F26F9-8B19-43AB-AA2C-069445F52273}" type="sibTrans" cxnId="{567A563A-5144-4646-8341-C5EF75FE0A79}">
      <dgm:prSet/>
      <dgm:spPr/>
      <dgm:t>
        <a:bodyPr/>
        <a:lstStyle/>
        <a:p>
          <a:endParaRPr lang="en-US"/>
        </a:p>
      </dgm:t>
    </dgm:pt>
    <dgm:pt modelId="{A1FF38C1-D669-409F-9805-9BC6B913E8AD}" type="pres">
      <dgm:prSet presAssocID="{6173699B-93F1-4717-9A25-1AA59FB9DE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8F420-BF02-4FFD-904E-1875539A627D}" type="pres">
      <dgm:prSet presAssocID="{677FB1FB-27AA-4C77-AFDA-9755FDEF69F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7743B-1ACD-488A-8F22-C17B97AD8F56}" type="pres">
      <dgm:prSet presAssocID="{C6B210A1-818B-43A0-B702-C9DB49202F51}" presName="spacer" presStyleCnt="0"/>
      <dgm:spPr/>
    </dgm:pt>
    <dgm:pt modelId="{F7E287BF-63E7-4021-8D46-D8D1EB9E4E01}" type="pres">
      <dgm:prSet presAssocID="{77195EFB-3856-4568-8C75-9D39B43E931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151A39-BFCC-4B64-91AC-E1CE14DEB809}" type="presOf" srcId="{77195EFB-3856-4568-8C75-9D39B43E9317}" destId="{F7E287BF-63E7-4021-8D46-D8D1EB9E4E01}" srcOrd="0" destOrd="0" presId="urn:microsoft.com/office/officeart/2005/8/layout/vList2"/>
    <dgm:cxn modelId="{108AA501-BACA-451A-86C8-4C22E6BA2B3E}" type="presOf" srcId="{6173699B-93F1-4717-9A25-1AA59FB9DE20}" destId="{A1FF38C1-D669-409F-9805-9BC6B913E8AD}" srcOrd="0" destOrd="0" presId="urn:microsoft.com/office/officeart/2005/8/layout/vList2"/>
    <dgm:cxn modelId="{DCB4CC1B-A460-4B70-8087-71F02FF517EB}" type="presOf" srcId="{677FB1FB-27AA-4C77-AFDA-9755FDEF69FD}" destId="{63C8F420-BF02-4FFD-904E-1875539A627D}" srcOrd="0" destOrd="0" presId="urn:microsoft.com/office/officeart/2005/8/layout/vList2"/>
    <dgm:cxn modelId="{F9858187-65F9-4B73-8E9A-BB809B1B62D1}" srcId="{6173699B-93F1-4717-9A25-1AA59FB9DE20}" destId="{677FB1FB-27AA-4C77-AFDA-9755FDEF69FD}" srcOrd="0" destOrd="0" parTransId="{3B1798FB-FF8E-4B2F-B8A1-B0CB8CBE60E3}" sibTransId="{C6B210A1-818B-43A0-B702-C9DB49202F51}"/>
    <dgm:cxn modelId="{567A563A-5144-4646-8341-C5EF75FE0A79}" srcId="{6173699B-93F1-4717-9A25-1AA59FB9DE20}" destId="{77195EFB-3856-4568-8C75-9D39B43E9317}" srcOrd="1" destOrd="0" parTransId="{974BECD3-E70F-4594-BE96-8053A12EB1AA}" sibTransId="{0C9F26F9-8B19-43AB-AA2C-069445F52273}"/>
    <dgm:cxn modelId="{5A01312B-333A-404E-95DD-8E06AF62A6B7}" type="presParOf" srcId="{A1FF38C1-D669-409F-9805-9BC6B913E8AD}" destId="{63C8F420-BF02-4FFD-904E-1875539A627D}" srcOrd="0" destOrd="0" presId="urn:microsoft.com/office/officeart/2005/8/layout/vList2"/>
    <dgm:cxn modelId="{30904E70-969D-4A5B-9E6B-17752D286627}" type="presParOf" srcId="{A1FF38C1-D669-409F-9805-9BC6B913E8AD}" destId="{D257743B-1ACD-488A-8F22-C17B97AD8F56}" srcOrd="1" destOrd="0" presId="urn:microsoft.com/office/officeart/2005/8/layout/vList2"/>
    <dgm:cxn modelId="{750D1065-4351-4EDA-886E-51B252CF0574}" type="presParOf" srcId="{A1FF38C1-D669-409F-9805-9BC6B913E8AD}" destId="{F7E287BF-63E7-4021-8D46-D8D1EB9E4E0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0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9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5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47A4-7F82-45A6-958A-E0A0EDF60FB9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F5CD-205E-44D9-8A0E-BA161515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TATA KELOLA 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A.A.G.A.P.R.ASMARA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8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,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berjalan</a:t>
            </a:r>
            <a:r>
              <a:rPr lang="en-US" dirty="0" smtClean="0"/>
              <a:t>,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, </a:t>
            </a:r>
            <a:r>
              <a:rPr lang="en-US" dirty="0" err="1" smtClean="0"/>
              <a:t>kinerja</a:t>
            </a:r>
            <a:r>
              <a:rPr lang="en-US" dirty="0" smtClean="0"/>
              <a:t> proses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balanced </a:t>
            </a:r>
            <a:r>
              <a:rPr lang="en-US" dirty="0" err="1" smtClean="0"/>
              <a:t>scorecad</a:t>
            </a:r>
            <a:r>
              <a:rPr lang="en-US" dirty="0" smtClean="0"/>
              <a:t> yang </a:t>
            </a: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terukur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4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KERANGKA KERJA</a:t>
            </a:r>
            <a:br>
              <a:rPr lang="en-US" dirty="0" smtClean="0"/>
            </a:br>
            <a:r>
              <a:rPr lang="en-US" sz="2400" b="1" dirty="0" err="1" smtClean="0"/>
              <a:t>Gambar</a:t>
            </a:r>
            <a:r>
              <a:rPr lang="en-US" sz="2400" b="1" dirty="0" smtClean="0"/>
              <a:t> </a:t>
            </a:r>
            <a:r>
              <a:rPr lang="en-US" sz="2800" dirty="0" err="1" smtClean="0"/>
              <a:t>Peran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Kerangka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Tata </a:t>
            </a:r>
            <a:r>
              <a:rPr lang="en-US" sz="2800" dirty="0" err="1" smtClean="0"/>
              <a:t>Kelola</a:t>
            </a:r>
            <a:r>
              <a:rPr lang="en-US" sz="2800" dirty="0" smtClean="0"/>
              <a:t> 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1600200"/>
            <a:ext cx="2514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GOVERN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019300" y="1752599"/>
            <a:ext cx="1676400" cy="564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2819400"/>
            <a:ext cx="16764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KONTROL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600200"/>
            <a:ext cx="914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33600"/>
            <a:ext cx="609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3886200"/>
            <a:ext cx="2438400" cy="2133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MANAGE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038350" y="4038600"/>
            <a:ext cx="1638300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TAKTIS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19300" y="5257800"/>
            <a:ext cx="165735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EKSEKUSI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3886200"/>
            <a:ext cx="914400" cy="2133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8255" y="4038600"/>
            <a:ext cx="595745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</a:p>
          <a:p>
            <a:pPr algn="ctr"/>
            <a:r>
              <a:rPr lang="en-US" sz="1200" dirty="0" smtClean="0"/>
              <a:t>A</a:t>
            </a:r>
          </a:p>
          <a:p>
            <a:pPr algn="ctr"/>
            <a:r>
              <a:rPr lang="en-US" sz="1200" dirty="0" smtClean="0"/>
              <a:t>G</a:t>
            </a:r>
          </a:p>
          <a:p>
            <a:pPr algn="ctr"/>
            <a:r>
              <a:rPr lang="en-US" sz="1200" dirty="0" smtClean="0"/>
              <a:t>A</a:t>
            </a:r>
          </a:p>
          <a:p>
            <a:pPr algn="ctr"/>
            <a:r>
              <a:rPr lang="en-US" sz="1200" dirty="0" smtClean="0"/>
              <a:t>I</a:t>
            </a:r>
          </a:p>
          <a:p>
            <a:pPr algn="ctr"/>
            <a:r>
              <a:rPr lang="en-US" sz="1200" dirty="0" smtClean="0"/>
              <a:t>M</a:t>
            </a:r>
          </a:p>
          <a:p>
            <a:pPr algn="ctr"/>
            <a:r>
              <a:rPr lang="en-US" sz="1200" dirty="0" smtClean="0"/>
              <a:t>A</a:t>
            </a:r>
          </a:p>
          <a:p>
            <a:pPr algn="ctr"/>
            <a:r>
              <a:rPr lang="en-US" sz="1200" dirty="0" smtClean="0"/>
              <a:t>N</a:t>
            </a:r>
          </a:p>
          <a:p>
            <a:pPr algn="ctr"/>
            <a:r>
              <a:rPr lang="en-US" sz="1200" dirty="0"/>
              <a:t>A</a:t>
            </a:r>
            <a:endParaRPr lang="en-US" sz="1200" dirty="0" smtClean="0"/>
          </a:p>
        </p:txBody>
      </p:sp>
      <p:sp>
        <p:nvSpPr>
          <p:cNvPr id="14" name="Right Brace 13"/>
          <p:cNvSpPr/>
          <p:nvPr/>
        </p:nvSpPr>
        <p:spPr>
          <a:xfrm>
            <a:off x="4192524" y="2590800"/>
            <a:ext cx="455676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4648200" y="1911927"/>
            <a:ext cx="3810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5220116" y="2743200"/>
            <a:ext cx="494884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9200" y="1600200"/>
            <a:ext cx="2667000" cy="1028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tang" pitchFamily="18" charset="-127"/>
                <a:ea typeface="Batang" pitchFamily="18" charset="-127"/>
              </a:rPr>
              <a:t>COBIT</a:t>
            </a:r>
          </a:p>
          <a:p>
            <a:pPr algn="ctr"/>
            <a:r>
              <a:rPr lang="en-US" sz="1400" dirty="0" smtClean="0"/>
              <a:t>Control Objectives for Information and Related Technology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867400" y="32766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itchFamily="34" charset="0"/>
              </a:rPr>
              <a:t>ISO</a:t>
            </a:r>
          </a:p>
          <a:p>
            <a:pPr algn="ctr"/>
            <a:r>
              <a:rPr lang="en-US" sz="1400" dirty="0" smtClean="0"/>
              <a:t>International Standards Organization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010358" y="5202382"/>
            <a:ext cx="2228642" cy="1046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ITIL</a:t>
            </a:r>
          </a:p>
          <a:p>
            <a:pPr algn="ctr"/>
            <a:r>
              <a:rPr lang="en-US" sz="1400" dirty="0" smtClean="0"/>
              <a:t>Information Technology </a:t>
            </a:r>
            <a:r>
              <a:rPr lang="en-US" sz="1400" dirty="0" err="1" smtClean="0"/>
              <a:t>Infrastructur</a:t>
            </a:r>
            <a:r>
              <a:rPr lang="en-US" sz="1400" dirty="0" smtClean="0"/>
              <a:t> Library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10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domain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proses TI yang </a:t>
            </a:r>
            <a:r>
              <a:rPr lang="en-US" dirty="0" err="1" smtClean="0"/>
              <a:t>mempresentasikan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dikendalikan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Memfokuskan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kepentingannya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EMPAT DOMAIN PROSES TI</a:t>
            </a:r>
            <a:br>
              <a:rPr lang="en-US" dirty="0" smtClean="0"/>
            </a:br>
            <a:r>
              <a:rPr lang="en-US" dirty="0" smtClean="0"/>
              <a:t>BERDASARKAN COBIT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and Organize (PO)</a:t>
            </a:r>
          </a:p>
          <a:p>
            <a:r>
              <a:rPr lang="en-US" dirty="0" smtClean="0"/>
              <a:t>Acquire and Implement (AI)</a:t>
            </a:r>
          </a:p>
          <a:p>
            <a:r>
              <a:rPr lang="en-US" dirty="0" smtClean="0"/>
              <a:t>Deliver and Support(DS)</a:t>
            </a:r>
          </a:p>
          <a:p>
            <a:r>
              <a:rPr lang="en-US" dirty="0" smtClean="0"/>
              <a:t>Monitor and Evaluate (ME)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5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PROSES  TI  DALAM DOMAIN PO BERDASARKAN COBIT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541305"/>
              </p:ext>
            </p:extLst>
          </p:nvPr>
        </p:nvGraphicFramePr>
        <p:xfrm>
          <a:off x="457200" y="1752600"/>
          <a:ext cx="8229600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0"/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Mendefinisikan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rencana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strategis</a:t>
                      </a:r>
                      <a:r>
                        <a:rPr lang="en-US" baseline="0" dirty="0" smtClean="0"/>
                        <a:t> 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Mendefinisikan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Arsitektur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Menentukan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teknologi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Proses </a:t>
                      </a:r>
                      <a:r>
                        <a:rPr lang="en-US" dirty="0" err="1" smtClean="0"/>
                        <a:t>Mendefinisikan</a:t>
                      </a:r>
                      <a:r>
                        <a:rPr lang="en-US" dirty="0" smtClean="0"/>
                        <a:t> Proses </a:t>
                      </a:r>
                      <a:r>
                        <a:rPr lang="en-US" dirty="0" err="1" smtClean="0"/>
                        <a:t>TI,organisasi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keterhubungannya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investasi</a:t>
                      </a:r>
                      <a:r>
                        <a:rPr lang="en-US" dirty="0" smtClean="0"/>
                        <a:t> 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Mengkomunikasikan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tujuan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smtClean="0"/>
                        <a:t>arahan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manajemen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sumber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daya</a:t>
                      </a:r>
                      <a:r>
                        <a:rPr lang="en-US" dirty="0" smtClean="0"/>
                        <a:t> TI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kualitas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Menaksir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Resiko</a:t>
                      </a:r>
                      <a:r>
                        <a:rPr lang="en-US" dirty="0" smtClean="0"/>
                        <a:t> 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proyek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1752600"/>
            <a:ext cx="822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DOMAIN PLAN AND ORGANIZE (PO)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71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917590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7239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Mengidentifikasikan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solusi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otomatis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Memperoleh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memelihara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perangkat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lunak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Memperoleh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memelihara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infrastruktur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teknologi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Memungkinkan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operasional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Memenuhi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sumber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daya</a:t>
                      </a:r>
                      <a:r>
                        <a:rPr lang="en-US" dirty="0" smtClean="0"/>
                        <a:t> 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perubahan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Instalasi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akreditasi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solusi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beserta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perubahannya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1371600"/>
            <a:ext cx="8229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DOMAIN ACQUIRE AND IMPLEMENT (AI)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652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87425"/>
              </p:ext>
            </p:extLst>
          </p:nvPr>
        </p:nvGraphicFramePr>
        <p:xfrm>
          <a:off x="457200" y="1600200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010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Mendefinisikan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mengelola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tingkat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layanan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layanan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pihak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ketiga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kinerja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kapasitas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Memastikan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layanan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berkelanjutan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Memastikan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keamanan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Mengidentifikasi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mengalokasikan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biaya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Mendidik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melatih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service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desk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insiden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konfigurasi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permasalahan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lingkungan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fisik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operasi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482436"/>
            <a:ext cx="822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DOMAIN DELIVER AND SUPPORT (DS)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149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68112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7239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Mengawasi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mengevaluasi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kinerja</a:t>
                      </a:r>
                      <a:r>
                        <a:rPr lang="en-US" dirty="0" smtClean="0"/>
                        <a:t> 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Mengawasi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mengevaluasi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kontrol</a:t>
                      </a:r>
                      <a:r>
                        <a:rPr lang="en-US" dirty="0" smtClean="0"/>
                        <a:t> internal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Memastikan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pemenuhan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terhadap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kebutuhan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eksternal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Menyediakan</a:t>
                      </a:r>
                      <a:r>
                        <a:rPr lang="en-US" dirty="0" smtClean="0"/>
                        <a:t> Tata </a:t>
                      </a:r>
                      <a:r>
                        <a:rPr lang="en-US" dirty="0" err="1" smtClean="0"/>
                        <a:t>Kelola</a:t>
                      </a:r>
                      <a:r>
                        <a:rPr lang="en-US" dirty="0" smtClean="0"/>
                        <a:t> TI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DOMAIN </a:t>
            </a:r>
            <a:r>
              <a:rPr lang="en-US" sz="3600" dirty="0" smtClean="0"/>
              <a:t>MONITOR AND </a:t>
            </a:r>
            <a:r>
              <a:rPr lang="en-US" sz="3600" dirty="0" smtClean="0"/>
              <a:t>EVALUATE (ME)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436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115065"/>
              </p:ext>
            </p:extLst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4290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Fokus</a:t>
                      </a:r>
                      <a:r>
                        <a:rPr lang="en-US" sz="2000" dirty="0" smtClean="0"/>
                        <a:t> Area Tata </a:t>
                      </a:r>
                      <a:r>
                        <a:rPr lang="en-US" sz="2000" dirty="0" err="1" smtClean="0"/>
                        <a:t>Kelola</a:t>
                      </a:r>
                      <a:r>
                        <a:rPr lang="en-US" sz="2000" dirty="0" smtClean="0"/>
                        <a:t> TI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Strategic 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PO1,PO2,PO6,PO7,PO8,PO9,PO10,PO11,A12,DS1,ME3,ME4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PO3,PO4,PO5,A14,A17,DS3,DS4,DS7,ME1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PO5,A11,A12,A14,A16,A17,DS1, DS2, DS4,DS7,DS8,DS9,DS10,DS11,</a:t>
                      </a:r>
                    </a:p>
                    <a:p>
                      <a:r>
                        <a:rPr lang="en-US" dirty="0" smtClean="0"/>
                        <a:t>ME2,ME4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PO2,PO3,PO5,A14,A17,DS3,</a:t>
                      </a:r>
                      <a:r>
                        <a:rPr lang="en-US" baseline="0" dirty="0" smtClean="0"/>
                        <a:t>    DS4,DS7,ME1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PO2,PO3,PO4,PO7,A13,A15,DS1,</a:t>
                      </a:r>
                      <a:r>
                        <a:rPr lang="en-US" baseline="0" dirty="0" smtClean="0"/>
                        <a:t>    DS3,DS6,DS9,DS11,DS13,ME4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PO1,PO5,PO10,A11,A14,A16,</a:t>
                      </a:r>
                      <a:r>
                        <a:rPr lang="en-US" baseline="0" dirty="0" smtClean="0"/>
                        <a:t>  A17,DS2,DS4,DS7,DS12,ME1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PO4,PO6,PO9,DS2,DS4,DS5,DS11,DS12,ME2,ME3,ME4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PO1,PO2,PO3,PO7,PO8,PO10,</a:t>
                      </a:r>
                      <a:r>
                        <a:rPr lang="en-US" baseline="0" dirty="0" smtClean="0"/>
                        <a:t>  A11,A12,A14,A17,DS3,DS7,DS9,DS10,ME1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Measurement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DS1,ME1,ME4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PO5,PO7,PO10,A17,DS2,DS3, DS4,DS6,DS8,DS10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33600" y="1600200"/>
            <a:ext cx="6518564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Proses-proses </a:t>
            </a:r>
            <a:r>
              <a:rPr lang="en-US" sz="2800" dirty="0" err="1" smtClean="0"/>
              <a:t>Pendukung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133599" y="2057400"/>
            <a:ext cx="3491346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Secara</a:t>
            </a:r>
            <a:r>
              <a:rPr lang="en-US" sz="2400" dirty="0" smtClean="0"/>
              <a:t> Primer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624945" y="2057400"/>
            <a:ext cx="301336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Sekunder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61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Korelasi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COBIT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Masing-masing</a:t>
            </a:r>
            <a:r>
              <a:rPr lang="en-US" dirty="0" smtClean="0"/>
              <a:t> Proses TI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COBIT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keterkaitan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Tata </a:t>
            </a:r>
            <a:r>
              <a:rPr lang="en-US" dirty="0" err="1" smtClean="0"/>
              <a:t>Kelola</a:t>
            </a:r>
            <a:r>
              <a:rPr lang="en-US" dirty="0" smtClean="0"/>
              <a:t> TI, Proses TI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TI.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COBIT </a:t>
            </a:r>
            <a:r>
              <a:rPr lang="en-US" dirty="0" err="1" smtClean="0"/>
              <a:t>mendukung</a:t>
            </a:r>
            <a:r>
              <a:rPr lang="en-US" dirty="0" smtClean="0"/>
              <a:t> Tata </a:t>
            </a:r>
            <a:r>
              <a:rPr lang="en-US" dirty="0" err="1" smtClean="0"/>
              <a:t>Kelola</a:t>
            </a:r>
            <a:r>
              <a:rPr lang="en-US" dirty="0" smtClean="0"/>
              <a:t> TI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penyediaan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: TI </a:t>
            </a:r>
            <a:r>
              <a:rPr lang="en-US" dirty="0" err="1" smtClean="0"/>
              <a:t>selaras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, TI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memaksimumkan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,……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0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yang </a:t>
            </a:r>
            <a:r>
              <a:rPr lang="en-US" dirty="0" err="1" smtClean="0"/>
              <a:t>inklusif</a:t>
            </a:r>
            <a:r>
              <a:rPr lang="en-US" dirty="0" smtClean="0"/>
              <a:t> yang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SI,teknologi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komunikasi,bisnis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isu-isu</a:t>
            </a:r>
            <a:r>
              <a:rPr lang="en-US" dirty="0" smtClean="0"/>
              <a:t> lain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stakeholder,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direktur,manajemen</a:t>
            </a:r>
            <a:r>
              <a:rPr lang="en-US" dirty="0" smtClean="0"/>
              <a:t> </a:t>
            </a:r>
            <a:r>
              <a:rPr lang="en-US" dirty="0" err="1" smtClean="0"/>
              <a:t>eksekutif,pemilik</a:t>
            </a:r>
            <a:r>
              <a:rPr lang="en-US" dirty="0" smtClean="0"/>
              <a:t> </a:t>
            </a:r>
            <a:r>
              <a:rPr lang="en-US" dirty="0" err="1" smtClean="0"/>
              <a:t>proses,suplier,pengguna</a:t>
            </a:r>
            <a:r>
              <a:rPr lang="en-US" dirty="0" smtClean="0"/>
              <a:t> TI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pengaudit</a:t>
            </a:r>
            <a:r>
              <a:rPr lang="en-US" dirty="0" smtClean="0"/>
              <a:t> SI/TI.</a:t>
            </a:r>
          </a:p>
          <a:p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jajaran</a:t>
            </a:r>
            <a:r>
              <a:rPr lang="en-US" dirty="0" smtClean="0"/>
              <a:t> </a:t>
            </a:r>
            <a:r>
              <a:rPr lang="en-US" dirty="0" err="1" smtClean="0"/>
              <a:t>direksi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eksekutif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…..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TI yang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TI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Proses-proses TI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COBIT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area yang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Tata </a:t>
            </a:r>
            <a:r>
              <a:rPr lang="en-US" dirty="0" err="1" smtClean="0"/>
              <a:t>Kelola</a:t>
            </a:r>
            <a:r>
              <a:rPr lang="en-US" dirty="0" smtClean="0"/>
              <a:t> TI, </a:t>
            </a:r>
            <a:r>
              <a:rPr lang="en-US" dirty="0" err="1" smtClean="0"/>
              <a:t>dukungan</a:t>
            </a:r>
            <a:r>
              <a:rPr lang="en-US" dirty="0" smtClean="0"/>
              <a:t> primer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9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Infrastructure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Standar</a:t>
            </a:r>
            <a:r>
              <a:rPr lang="en-US" dirty="0" smtClean="0"/>
              <a:t> yang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UK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diacu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best practice proses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presuder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,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memfokuskan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agar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dioptimasi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 </a:t>
            </a:r>
            <a:r>
              <a:rPr lang="en-US" dirty="0" err="1" smtClean="0"/>
              <a:t>aktivitas</a:t>
            </a:r>
            <a:r>
              <a:rPr lang="en-US" dirty="0" smtClean="0"/>
              <a:t> TI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 </a:t>
            </a:r>
            <a:r>
              <a:rPr lang="en-US" dirty="0" err="1" smtClean="0"/>
              <a:t>yitu</a:t>
            </a:r>
            <a:r>
              <a:rPr lang="en-US" dirty="0" smtClean="0"/>
              <a:t> Service Support Management </a:t>
            </a:r>
            <a:r>
              <a:rPr lang="en-US" dirty="0" err="1" smtClean="0"/>
              <a:t>dan</a:t>
            </a:r>
            <a:r>
              <a:rPr lang="en-US" dirty="0" smtClean="0"/>
              <a:t> Service Delivery Management.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4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Support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Desk</a:t>
            </a:r>
          </a:p>
          <a:p>
            <a:r>
              <a:rPr lang="en-US" dirty="0" smtClean="0"/>
              <a:t>Incident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Change and Release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27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Delivery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Level</a:t>
            </a:r>
          </a:p>
          <a:p>
            <a:r>
              <a:rPr lang="en-US" dirty="0" smtClean="0"/>
              <a:t>Financial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Service Continuity and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IT </a:t>
            </a:r>
            <a:r>
              <a:rPr lang="en-US" dirty="0" err="1" smtClean="0"/>
              <a:t>Infrastruktur</a:t>
            </a:r>
            <a:r>
              <a:rPr lang="en-US" dirty="0" smtClean="0"/>
              <a:t> Library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TI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Kerangka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TI yang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di </a:t>
            </a:r>
            <a:r>
              <a:rPr lang="en-US" dirty="0" err="1" smtClean="0"/>
              <a:t>tingkat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(high level objective) di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COBIT.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6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International </a:t>
            </a:r>
            <a:r>
              <a:rPr lang="en-US" dirty="0" err="1" smtClean="0"/>
              <a:t>Standars</a:t>
            </a:r>
            <a:r>
              <a:rPr lang="en-US" dirty="0" smtClean="0"/>
              <a:t> Organization (ISO) 17799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 17799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penomoran</a:t>
            </a:r>
            <a:r>
              <a:rPr lang="en-US" dirty="0" smtClean="0"/>
              <a:t> yang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ISO.</a:t>
            </a:r>
          </a:p>
          <a:p>
            <a:r>
              <a:rPr lang="en-US" dirty="0" err="1" smtClean="0"/>
              <a:t>Berawal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British Standard 7799(BS 7799)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1995 yang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: Board of Certification, British Telecom, </a:t>
            </a:r>
            <a:r>
              <a:rPr lang="en-US" dirty="0" err="1" smtClean="0"/>
              <a:t>dsb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7799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5866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30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</a:t>
            </a:r>
            <a:r>
              <a:rPr lang="en-US" dirty="0" err="1" smtClean="0"/>
              <a:t>dan</a:t>
            </a:r>
            <a:r>
              <a:rPr lang="en-US" dirty="0" smtClean="0"/>
              <a:t> IEC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Tahun</a:t>
            </a:r>
            <a:r>
              <a:rPr lang="en-US" dirty="0" smtClean="0"/>
              <a:t> 2000 </a:t>
            </a:r>
            <a:r>
              <a:rPr lang="en-US" dirty="0" err="1" smtClean="0"/>
              <a:t>mengadopsi</a:t>
            </a:r>
            <a:r>
              <a:rPr lang="en-US" dirty="0" smtClean="0"/>
              <a:t> BS 7799 Part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menerbitkannya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ISO/IEC 17799:27000.</a:t>
            </a:r>
          </a:p>
          <a:p>
            <a:r>
              <a:rPr lang="en-US" dirty="0" smtClean="0"/>
              <a:t>BS 7799 Part 2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ISO/IEC 17799:27001 yang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seri</a:t>
            </a:r>
            <a:r>
              <a:rPr lang="en-US" dirty="0" smtClean="0"/>
              <a:t> 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25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ISO/IEC 27000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400" dirty="0" err="1" smtClean="0"/>
              <a:t>Dokumen</a:t>
            </a:r>
            <a:r>
              <a:rPr lang="en-US" sz="4400" dirty="0" smtClean="0"/>
              <a:t> yang </a:t>
            </a:r>
            <a:r>
              <a:rPr lang="en-US" sz="4400" dirty="0" err="1" smtClean="0"/>
              <a:t>berisikan</a:t>
            </a:r>
            <a:r>
              <a:rPr lang="en-US" sz="4400" dirty="0" smtClean="0"/>
              <a:t> </a:t>
            </a:r>
            <a:r>
              <a:rPr lang="en-US" sz="4400" dirty="0" err="1" smtClean="0"/>
              <a:t>definisi-definisi</a:t>
            </a:r>
            <a:r>
              <a:rPr lang="en-US" sz="4400" dirty="0" smtClean="0"/>
              <a:t> </a:t>
            </a:r>
            <a:r>
              <a:rPr lang="en-US" sz="4400" dirty="0" err="1" smtClean="0"/>
              <a:t>dalam</a:t>
            </a:r>
            <a:r>
              <a:rPr lang="en-US" sz="4400" dirty="0" smtClean="0"/>
              <a:t> </a:t>
            </a:r>
            <a:r>
              <a:rPr lang="en-US" sz="4400" dirty="0" err="1" smtClean="0"/>
              <a:t>bidang</a:t>
            </a:r>
            <a:r>
              <a:rPr lang="en-US" sz="4400" dirty="0" smtClean="0"/>
              <a:t> </a:t>
            </a:r>
            <a:r>
              <a:rPr lang="en-US" sz="4400" dirty="0" err="1" smtClean="0"/>
              <a:t>keamanan</a:t>
            </a:r>
            <a:r>
              <a:rPr lang="en-US" sz="4400" dirty="0" smtClean="0"/>
              <a:t> </a:t>
            </a:r>
            <a:r>
              <a:rPr lang="en-US" sz="4400" dirty="0" err="1" smtClean="0"/>
              <a:t>informasi</a:t>
            </a:r>
            <a:r>
              <a:rPr lang="en-US" sz="4400" dirty="0" smtClean="0"/>
              <a:t> yang </a:t>
            </a:r>
            <a:r>
              <a:rPr lang="en-US" sz="4400" dirty="0" err="1" smtClean="0"/>
              <a:t>digunakan</a:t>
            </a:r>
            <a:r>
              <a:rPr lang="en-US" sz="4400" dirty="0" smtClean="0"/>
              <a:t> </a:t>
            </a:r>
            <a:r>
              <a:rPr lang="en-US" sz="4400" dirty="0" err="1" smtClean="0"/>
              <a:t>sebagai</a:t>
            </a:r>
            <a:r>
              <a:rPr lang="en-US" sz="4400" dirty="0" smtClean="0"/>
              <a:t> </a:t>
            </a:r>
            <a:r>
              <a:rPr lang="en-US" sz="4400" dirty="0" err="1" smtClean="0"/>
              <a:t>istilah</a:t>
            </a:r>
            <a:r>
              <a:rPr lang="en-US" sz="4400" dirty="0" smtClean="0"/>
              <a:t> </a:t>
            </a:r>
            <a:r>
              <a:rPr lang="en-US" sz="4400" dirty="0" err="1" smtClean="0"/>
              <a:t>dasar</a:t>
            </a:r>
            <a:r>
              <a:rPr lang="en-US" sz="4400" dirty="0" smtClean="0"/>
              <a:t> </a:t>
            </a:r>
            <a:r>
              <a:rPr lang="en-US" sz="4400" dirty="0" err="1" smtClean="0"/>
              <a:t>dalam</a:t>
            </a:r>
            <a:r>
              <a:rPr lang="en-US" sz="4400" dirty="0" smtClean="0"/>
              <a:t> </a:t>
            </a:r>
            <a:r>
              <a:rPr lang="en-US" sz="4400" dirty="0" err="1" smtClean="0"/>
              <a:t>seri</a:t>
            </a:r>
            <a:r>
              <a:rPr lang="en-US" sz="4400" dirty="0" smtClean="0"/>
              <a:t> </a:t>
            </a:r>
            <a:r>
              <a:rPr lang="en-US" sz="4400" dirty="0" err="1" smtClean="0"/>
              <a:t>tersebut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82724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ISO/IEC 27001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aspek-aspek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Information Security Management Systems (ISMS)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pengimplentasian</a:t>
            </a:r>
            <a:r>
              <a:rPr lang="en-US" dirty="0" smtClean="0"/>
              <a:t> </a:t>
            </a:r>
            <a:r>
              <a:rPr lang="en-US" dirty="0" err="1" smtClean="0"/>
              <a:t>konsep-konsep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di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2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HAKIKAT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Tata </a:t>
            </a:r>
            <a:r>
              <a:rPr lang="en-US" dirty="0" err="1" smtClean="0"/>
              <a:t>kelola</a:t>
            </a:r>
            <a:r>
              <a:rPr lang="en-US" dirty="0" smtClean="0"/>
              <a:t> TI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 </a:t>
            </a:r>
            <a:r>
              <a:rPr lang="en-US" dirty="0" err="1" smtClean="0"/>
              <a:t>bahwa</a:t>
            </a:r>
            <a:r>
              <a:rPr lang="en-US" dirty="0" smtClean="0"/>
              <a:t> TI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didorong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penyelarasan</a:t>
            </a:r>
            <a:r>
              <a:rPr lang="en-US" dirty="0" smtClean="0"/>
              <a:t> TI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ditangani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penanggung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2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Aspek-aspek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Security policy</a:t>
            </a:r>
          </a:p>
          <a:p>
            <a:r>
              <a:rPr lang="en-US" dirty="0" smtClean="0"/>
              <a:t>2. Organization of information security</a:t>
            </a:r>
          </a:p>
          <a:p>
            <a:r>
              <a:rPr lang="en-US" dirty="0" smtClean="0"/>
              <a:t>3. </a:t>
            </a:r>
            <a:r>
              <a:rPr lang="en-US" dirty="0"/>
              <a:t>A</a:t>
            </a:r>
            <a:r>
              <a:rPr lang="en-US" dirty="0" smtClean="0"/>
              <a:t>sset management</a:t>
            </a:r>
          </a:p>
          <a:p>
            <a:r>
              <a:rPr lang="en-US" dirty="0" smtClean="0"/>
              <a:t>4. Human resource security</a:t>
            </a:r>
          </a:p>
          <a:p>
            <a:r>
              <a:rPr lang="en-US" dirty="0" smtClean="0"/>
              <a:t>5. Physical and environmental security</a:t>
            </a:r>
          </a:p>
          <a:p>
            <a:r>
              <a:rPr lang="en-US" dirty="0" smtClean="0"/>
              <a:t>6. Communication and operations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51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 Access control</a:t>
            </a:r>
          </a:p>
          <a:p>
            <a:r>
              <a:rPr lang="en-US" dirty="0" smtClean="0"/>
              <a:t>8. Information system acquisition</a:t>
            </a:r>
          </a:p>
          <a:p>
            <a:r>
              <a:rPr lang="en-US" dirty="0" smtClean="0"/>
              <a:t>9. Development and maintenance</a:t>
            </a:r>
          </a:p>
          <a:p>
            <a:r>
              <a:rPr lang="en-US" dirty="0" smtClean="0"/>
              <a:t>10. Information security incident management</a:t>
            </a:r>
          </a:p>
          <a:p>
            <a:r>
              <a:rPr lang="en-US" dirty="0" smtClean="0"/>
              <a:t>11. Business continuity management and compliance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08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ISO/IEC 27002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ISO/IEC </a:t>
            </a:r>
            <a:r>
              <a:rPr lang="en-US" dirty="0" smtClean="0"/>
              <a:t>27001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50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smtClean="0"/>
              <a:t> Audit </a:t>
            </a:r>
            <a:r>
              <a:rPr lang="en-US" dirty="0" err="1" smtClean="0"/>
              <a:t>Dalam</a:t>
            </a:r>
            <a:r>
              <a:rPr lang="en-US" dirty="0" smtClean="0"/>
              <a:t> Tata </a:t>
            </a:r>
            <a:r>
              <a:rPr lang="en-US" dirty="0" err="1" smtClean="0"/>
              <a:t>Kelola</a:t>
            </a:r>
            <a:r>
              <a:rPr lang="en-US" dirty="0" smtClean="0"/>
              <a:t> 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kibat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ehilangan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kebocoran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Penyalahgunaan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proses </a:t>
            </a:r>
            <a:r>
              <a:rPr lang="en-US" dirty="0" err="1" smtClean="0"/>
              <a:t>perhitungan</a:t>
            </a:r>
            <a:endParaRPr lang="en-US" dirty="0" smtClean="0"/>
          </a:p>
          <a:p>
            <a:r>
              <a:rPr lang="en-US" dirty="0" smtClean="0"/>
              <a:t>6. </a:t>
            </a:r>
            <a:r>
              <a:rPr lang="en-US" dirty="0" err="1" smtClean="0"/>
              <a:t>Tingginya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0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9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 KUNCI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penyelarasan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TI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1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TATA KELOLA 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Strategic alignment</a:t>
            </a:r>
          </a:p>
          <a:p>
            <a:r>
              <a:rPr lang="en-US" dirty="0" smtClean="0"/>
              <a:t>Value delivery</a:t>
            </a:r>
          </a:p>
          <a:p>
            <a:r>
              <a:rPr lang="en-US" dirty="0" smtClean="0"/>
              <a:t>Resource management</a:t>
            </a:r>
          </a:p>
          <a:p>
            <a:r>
              <a:rPr lang="en-US" dirty="0" smtClean="0"/>
              <a:t>Risk management</a:t>
            </a:r>
          </a:p>
          <a:p>
            <a:r>
              <a:rPr lang="en-US" dirty="0" smtClean="0"/>
              <a:t>Performance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5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Memfokuskan</a:t>
            </a:r>
            <a:r>
              <a:rPr lang="en-US" dirty="0" smtClean="0"/>
              <a:t> </a:t>
            </a:r>
            <a:r>
              <a:rPr lang="en-US" dirty="0" err="1" smtClean="0"/>
              <a:t>kepastian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keterkaitan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TI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penyelarasan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TI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9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TI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yang </a:t>
            </a:r>
            <a:r>
              <a:rPr lang="en-US" dirty="0" err="1" smtClean="0"/>
              <a:t>dijanjikan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memfokuskan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pengoptimalan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hakiki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2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pengoptimalan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TI yang </a:t>
            </a:r>
            <a:r>
              <a:rPr lang="en-US" dirty="0" err="1" smtClean="0"/>
              <a:t>kritis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: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SDM.</a:t>
            </a:r>
          </a:p>
          <a:p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area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pengoptimalan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kepekaan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senior, </a:t>
            </a:r>
            <a:r>
              <a:rPr lang="en-US" dirty="0" err="1" smtClean="0"/>
              <a:t>pemahaman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,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kepatutan</a:t>
            </a:r>
            <a:r>
              <a:rPr lang="en-US" dirty="0" smtClean="0"/>
              <a:t>, </a:t>
            </a:r>
            <a:r>
              <a:rPr lang="en-US" dirty="0" err="1" smtClean="0"/>
              <a:t>transparansi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yang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1224</Words>
  <Application>Microsoft Office PowerPoint</Application>
  <PresentationFormat>On-screen Show (4:3)</PresentationFormat>
  <Paragraphs>211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TATA KELOLA TI</vt:lpstr>
      <vt:lpstr>PENGERTIAN</vt:lpstr>
      <vt:lpstr>HAKIKAT</vt:lpstr>
      <vt:lpstr>KATA KUNCI</vt:lpstr>
      <vt:lpstr>AREA TATA KELOLA TI</vt:lpstr>
      <vt:lpstr>Strategic Alignment</vt:lpstr>
      <vt:lpstr>Value Delivery</vt:lpstr>
      <vt:lpstr>Resource Management</vt:lpstr>
      <vt:lpstr>Risk Management</vt:lpstr>
      <vt:lpstr>Performance Measurement</vt:lpstr>
      <vt:lpstr>KERANGKA KERJA Gambar Peran dan Fungsi Kerangka Kerja Tata Kelola TI</vt:lpstr>
      <vt:lpstr>COBIT</vt:lpstr>
      <vt:lpstr>EMPAT DOMAIN PROSES TI BERDASARKAN COBIT</vt:lpstr>
      <vt:lpstr>PROSES  TI  DALAM DOMAIN PO BERDASARKAN COBIT</vt:lpstr>
      <vt:lpstr>PowerPoint Presentation</vt:lpstr>
      <vt:lpstr>PowerPoint Presentation</vt:lpstr>
      <vt:lpstr>PowerPoint Presentation</vt:lpstr>
      <vt:lpstr>PowerPoint Presentation</vt:lpstr>
      <vt:lpstr>Korelasi Kerangka Kerja COBIT</vt:lpstr>
      <vt:lpstr>lanjutan</vt:lpstr>
      <vt:lpstr>IT Infrastructure Library</vt:lpstr>
      <vt:lpstr>Service Support Management</vt:lpstr>
      <vt:lpstr>Service Delivery Management</vt:lpstr>
      <vt:lpstr>Tujuan IT Infrastruktur Library </vt:lpstr>
      <vt:lpstr>International Standars Organization (ISO) 17799</vt:lpstr>
      <vt:lpstr>BS 7799</vt:lpstr>
      <vt:lpstr>ISO dan IEC</vt:lpstr>
      <vt:lpstr>ISO/IEC 27000</vt:lpstr>
      <vt:lpstr>ISO/IEC 27001</vt:lpstr>
      <vt:lpstr>Aspek-aspek Keamanan Informasi</vt:lpstr>
      <vt:lpstr>lanjutan</vt:lpstr>
      <vt:lpstr>ISO/IEC 27002</vt:lpstr>
      <vt:lpstr>Peran Audit Dalam Tata Kelola TI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KELOLA TI</dc:title>
  <dc:creator>Agung</dc:creator>
  <cp:lastModifiedBy>Agung</cp:lastModifiedBy>
  <cp:revision>44</cp:revision>
  <dcterms:created xsi:type="dcterms:W3CDTF">2014-03-04T09:55:42Z</dcterms:created>
  <dcterms:modified xsi:type="dcterms:W3CDTF">2014-04-28T04:13:24Z</dcterms:modified>
</cp:coreProperties>
</file>