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6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4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0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152-3442-49AB-A44E-75415B8EE88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11C8-49DD-43DF-8F7D-9A9C64A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RUJUKAN DAN KUTIPAN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, kata-kata yang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(…). </a:t>
            </a:r>
            <a:r>
              <a:rPr lang="en-US" dirty="0" err="1"/>
              <a:t>Jika</a:t>
            </a:r>
            <a:r>
              <a:rPr lang="en-US" dirty="0"/>
              <a:t> yang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/>
              <a:t>Marwoto</a:t>
            </a:r>
            <a:r>
              <a:rPr lang="en-US" dirty="0"/>
              <a:t> (2001:33) </a:t>
            </a:r>
            <a:r>
              <a:rPr lang="en-US" dirty="0" err="1"/>
              <a:t>menyatakan</a:t>
            </a:r>
            <a:r>
              <a:rPr lang="en-US" dirty="0"/>
              <a:t>,”</a:t>
            </a:r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teoretis</a:t>
            </a:r>
            <a:r>
              <a:rPr lang="en-US" dirty="0"/>
              <a:t>,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tampaknya</a:t>
            </a:r>
            <a:r>
              <a:rPr lang="en-US" dirty="0" smtClean="0"/>
              <a:t> </a:t>
            </a:r>
            <a:r>
              <a:rPr lang="en-US" dirty="0" err="1"/>
              <a:t>gagasan</a:t>
            </a:r>
            <a:r>
              <a:rPr lang="en-US" dirty="0"/>
              <a:t> Marcuse.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neomarxis</a:t>
            </a:r>
            <a:r>
              <a:rPr lang="en-US" dirty="0"/>
              <a:t>,…, </a:t>
            </a:r>
            <a:r>
              <a:rPr lang="en-US" dirty="0" err="1"/>
              <a:t>gagasannya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menyimpang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diyakini</a:t>
            </a:r>
            <a:r>
              <a:rPr lang="en-US" dirty="0"/>
              <a:t> Karl Marx, </a:t>
            </a:r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praksis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79258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Rujukan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yang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Perujukannya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pula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 smtClean="0"/>
              <a:t>terpadu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Rofiqi</a:t>
            </a:r>
            <a:r>
              <a:rPr lang="en-US" b="1" dirty="0" smtClean="0"/>
              <a:t> </a:t>
            </a:r>
            <a:r>
              <a:rPr lang="en-US" b="1" dirty="0"/>
              <a:t>(2001:50) </a:t>
            </a:r>
            <a:r>
              <a:rPr lang="en-US" b="1" dirty="0" err="1"/>
              <a:t>berpendapat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kesusastraan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industri</a:t>
            </a:r>
            <a:r>
              <a:rPr lang="en-US" b="1" dirty="0"/>
              <a:t>,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smtClean="0"/>
              <a:t>model </a:t>
            </a:r>
            <a:r>
              <a:rPr lang="en-US" b="1" dirty="0" err="1" smtClean="0"/>
              <a:t>produksi</a:t>
            </a:r>
            <a:r>
              <a:rPr lang="en-US" b="1" dirty="0" smtClean="0"/>
              <a:t> </a:t>
            </a:r>
            <a:r>
              <a:rPr lang="en-US" b="1" dirty="0" err="1"/>
              <a:t>sosial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63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it-IT" dirty="0" smtClean="0"/>
              <a:t>dan </a:t>
            </a:r>
            <a:r>
              <a:rPr lang="it-IT" dirty="0"/>
              <a:t>tahun di dalam kurung: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Kesusastraan</a:t>
            </a:r>
            <a:r>
              <a:rPr lang="en-US" b="1" dirty="0" smtClean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industri</a:t>
            </a:r>
            <a:r>
              <a:rPr lang="en-US" b="1" dirty="0"/>
              <a:t>, </a:t>
            </a:r>
            <a:r>
              <a:rPr lang="en-US" b="1" dirty="0" err="1"/>
              <a:t>suatu</a:t>
            </a:r>
            <a:r>
              <a:rPr lang="en-US" b="1" dirty="0"/>
              <a:t> model </a:t>
            </a:r>
            <a:r>
              <a:rPr lang="en-US" b="1" dirty="0" err="1"/>
              <a:t>produksi</a:t>
            </a:r>
            <a:r>
              <a:rPr lang="en-US" b="1" dirty="0"/>
              <a:t> </a:t>
            </a:r>
            <a:r>
              <a:rPr lang="en-US" b="1" dirty="0" err="1"/>
              <a:t>sosial</a:t>
            </a:r>
            <a:r>
              <a:rPr lang="en-US" b="1" dirty="0"/>
              <a:t> (</a:t>
            </a:r>
            <a:r>
              <a:rPr lang="en-US" b="1" dirty="0" err="1"/>
              <a:t>Rofiqi</a:t>
            </a:r>
            <a:r>
              <a:rPr lang="en-US" b="1" dirty="0"/>
              <a:t>, 2001:50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9328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r>
              <a:rPr lang="en-US" dirty="0" smtClean="0"/>
              <a:t>/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Ary</a:t>
            </a:r>
            <a:r>
              <a:rPr lang="en-US" dirty="0"/>
              <a:t>, D. , L.C. Jacobs, &amp; A. </a:t>
            </a:r>
            <a:r>
              <a:rPr lang="en-US" dirty="0" err="1"/>
              <a:t>Razavieh</a:t>
            </a:r>
            <a:r>
              <a:rPr lang="en-US" dirty="0"/>
              <a:t>. 1982. </a:t>
            </a:r>
            <a:r>
              <a:rPr lang="en-US" i="1" dirty="0" err="1"/>
              <a:t>Pengantar</a:t>
            </a:r>
            <a:r>
              <a:rPr lang="en-US" i="1" dirty="0"/>
              <a:t>  </a:t>
            </a:r>
            <a:r>
              <a:rPr lang="en-US" i="1" dirty="0" err="1"/>
              <a:t>Penelitian</a:t>
            </a:r>
            <a:r>
              <a:rPr lang="en-US" i="1" dirty="0"/>
              <a:t> </a:t>
            </a:r>
            <a:r>
              <a:rPr lang="en-US" i="1" dirty="0" err="1"/>
              <a:t>Pendidikan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Penerjemah</a:t>
            </a:r>
            <a:r>
              <a:rPr lang="en-US" dirty="0"/>
              <a:t>: </a:t>
            </a:r>
            <a:r>
              <a:rPr lang="en-US" dirty="0" err="1"/>
              <a:t>Arief</a:t>
            </a:r>
            <a:r>
              <a:rPr lang="en-US" dirty="0"/>
              <a:t> </a:t>
            </a:r>
            <a:r>
              <a:rPr lang="en-US" dirty="0" err="1"/>
              <a:t>Furchan</a:t>
            </a:r>
            <a:r>
              <a:rPr lang="en-US" dirty="0"/>
              <a:t>). Surabaya: Usaha </a:t>
            </a:r>
            <a:r>
              <a:rPr lang="en-US" dirty="0" err="1"/>
              <a:t>Nasional</a:t>
            </a:r>
            <a:r>
              <a:rPr lang="en-US" dirty="0"/>
              <a:t>.</a:t>
            </a:r>
          </a:p>
          <a:p>
            <a:r>
              <a:rPr lang="en-US" dirty="0"/>
              <a:t>Cornet, L. &amp; K. Weeks. 1985a. </a:t>
            </a:r>
            <a:r>
              <a:rPr lang="en-US" i="1" dirty="0"/>
              <a:t>Career Ladder Plans: Trends and Emerging</a:t>
            </a:r>
          </a:p>
          <a:p>
            <a:r>
              <a:rPr lang="en-US" i="1" dirty="0"/>
              <a:t>Issues—1985</a:t>
            </a:r>
            <a:r>
              <a:rPr lang="en-US" dirty="0"/>
              <a:t>. Atlanta: Career Ladder Clearinghouse. Cornet, L. &amp; K. Weeks. 1985b. </a:t>
            </a:r>
            <a:r>
              <a:rPr lang="en-US" i="1" dirty="0"/>
              <a:t>Planning Career Ladders: Lessons from the</a:t>
            </a:r>
          </a:p>
          <a:p>
            <a:r>
              <a:rPr lang="en-US" i="1" dirty="0"/>
              <a:t>States</a:t>
            </a:r>
            <a:r>
              <a:rPr lang="en-US" dirty="0"/>
              <a:t>. Atlanta: Career Ladder Clearinghouse.</a:t>
            </a:r>
          </a:p>
          <a:p>
            <a:r>
              <a:rPr lang="en-US" dirty="0"/>
              <a:t>Davis, A.(a.davis@uwts.edu.au). 10 </a:t>
            </a:r>
            <a:r>
              <a:rPr lang="en-US" dirty="0" err="1"/>
              <a:t>Juni</a:t>
            </a:r>
            <a:r>
              <a:rPr lang="en-US" dirty="0"/>
              <a:t> 1996. Learning to Use Web Authoring</a:t>
            </a:r>
          </a:p>
          <a:p>
            <a:r>
              <a:rPr lang="en-US" dirty="0"/>
              <a:t>Tools E-mail </a:t>
            </a:r>
            <a:r>
              <a:rPr lang="en-US" dirty="0" err="1"/>
              <a:t>kepada</a:t>
            </a:r>
            <a:r>
              <a:rPr lang="en-US" dirty="0"/>
              <a:t> Alison Hunter (huntera@usq.edu.au).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3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Rujukan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Perujukan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 smtClean="0"/>
              <a:t>tahun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b="1" dirty="0"/>
              <a:t>: </a:t>
            </a:r>
            <a:r>
              <a:rPr lang="en-US" b="1" dirty="0" err="1"/>
              <a:t>Menurut</a:t>
            </a:r>
            <a:r>
              <a:rPr lang="en-US" b="1" dirty="0"/>
              <a:t> </a:t>
            </a:r>
            <a:r>
              <a:rPr lang="en-US" b="1" dirty="0" err="1"/>
              <a:t>Soedardji</a:t>
            </a:r>
            <a:r>
              <a:rPr lang="en-US" b="1" dirty="0"/>
              <a:t> (2003:11), </a:t>
            </a:r>
            <a:r>
              <a:rPr lang="en-US" b="1" dirty="0" smtClean="0"/>
              <a:t>….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pengarang</a:t>
            </a:r>
            <a:r>
              <a:rPr lang="en-US" dirty="0"/>
              <a:t>, </a:t>
            </a:r>
            <a:r>
              <a:rPr lang="en-US" dirty="0" err="1"/>
              <a:t>perujukan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b="1" dirty="0" err="1"/>
              <a:t>Menurut</a:t>
            </a:r>
            <a:r>
              <a:rPr lang="en-US" b="1" dirty="0"/>
              <a:t> </a:t>
            </a:r>
            <a:r>
              <a:rPr lang="en-US" b="1" dirty="0" err="1"/>
              <a:t>Chairul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Agustin </a:t>
            </a:r>
            <a:r>
              <a:rPr lang="en-US" b="1" dirty="0" smtClean="0"/>
              <a:t> (</a:t>
            </a:r>
            <a:r>
              <a:rPr lang="en-US" b="1" dirty="0"/>
              <a:t>1995:23),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6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,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dkk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b="1" dirty="0" err="1"/>
              <a:t>Menurut</a:t>
            </a:r>
            <a:r>
              <a:rPr lang="en-US" b="1" dirty="0"/>
              <a:t> </a:t>
            </a:r>
            <a:r>
              <a:rPr lang="en-US" b="1" dirty="0" err="1"/>
              <a:t>Amry</a:t>
            </a:r>
            <a:r>
              <a:rPr lang="en-US" b="1" dirty="0"/>
              <a:t>, </a:t>
            </a:r>
            <a:r>
              <a:rPr lang="en-US" b="1" dirty="0" err="1"/>
              <a:t>dkk</a:t>
            </a:r>
            <a:r>
              <a:rPr lang="en-US" b="1" dirty="0"/>
              <a:t>. (1989:215), </a:t>
            </a:r>
            <a:r>
              <a:rPr lang="en-US" b="1" dirty="0" smtClean="0"/>
              <a:t>….</a:t>
            </a:r>
          </a:p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, yang </a:t>
            </a:r>
            <a:r>
              <a:rPr lang="en-US" dirty="0" err="1"/>
              <a:t>dicantumkan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menerbitkan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diterbitkan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koran.Contoh</a:t>
            </a:r>
            <a:r>
              <a:rPr lang="en-US" dirty="0"/>
              <a:t>: </a:t>
            </a:r>
            <a:r>
              <a:rPr lang="en-US" b="1" dirty="0" err="1"/>
              <a:t>Kompas</a:t>
            </a:r>
            <a:r>
              <a:rPr lang="en-US" b="1" dirty="0"/>
              <a:t> (</a:t>
            </a:r>
            <a:r>
              <a:rPr lang="en-US" b="1" dirty="0" err="1"/>
              <a:t>Minggu</a:t>
            </a:r>
            <a:r>
              <a:rPr lang="en-US" b="1" dirty="0"/>
              <a:t>, 29 </a:t>
            </a:r>
            <a:r>
              <a:rPr lang="en-US" b="1" dirty="0" err="1"/>
              <a:t>Februari</a:t>
            </a:r>
            <a:r>
              <a:rPr lang="en-US" b="1" dirty="0"/>
              <a:t> 2004) </a:t>
            </a:r>
            <a:r>
              <a:rPr lang="en-US" b="1" dirty="0" err="1"/>
              <a:t>menulis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terjemahan</a:t>
            </a:r>
            <a:r>
              <a:rPr lang="en-US" dirty="0"/>
              <a:t>, </a:t>
            </a:r>
            <a:r>
              <a:rPr lang="en-US" dirty="0" err="1"/>
              <a:t>perujukan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pengarang</a:t>
            </a:r>
            <a:r>
              <a:rPr lang="en-US" dirty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dicantumkan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b="1" dirty="0"/>
              <a:t>…… (</a:t>
            </a:r>
            <a:r>
              <a:rPr lang="en-US" b="1" dirty="0" err="1"/>
              <a:t>Soedardjo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 smtClean="0"/>
              <a:t>    2003:23</a:t>
            </a:r>
            <a:r>
              <a:rPr lang="en-US" b="1" dirty="0"/>
              <a:t>; </a:t>
            </a:r>
            <a:r>
              <a:rPr lang="en-US" b="1" dirty="0" err="1"/>
              <a:t>Chairul</a:t>
            </a:r>
            <a:r>
              <a:rPr lang="en-US" b="1" dirty="0"/>
              <a:t>, 2003:19).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</a:t>
            </a:r>
            <a:r>
              <a:rPr lang="en-US" dirty="0" err="1"/>
              <a:t>unsur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/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berturut-turut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 smtClean="0"/>
              <a:t>akademik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</a:t>
            </a:r>
            <a:r>
              <a:rPr lang="en-US" dirty="0" err="1" smtClean="0"/>
              <a:t>ahun</a:t>
            </a:r>
            <a:r>
              <a:rPr lang="en-US" dirty="0" smtClean="0"/>
              <a:t> </a:t>
            </a:r>
            <a:r>
              <a:rPr lang="en-US" dirty="0" err="1" smtClean="0"/>
              <a:t>penerbitan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</a:t>
            </a:r>
            <a:r>
              <a:rPr lang="en-US" dirty="0" err="1" smtClean="0"/>
              <a:t>udul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subjudul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</a:t>
            </a:r>
            <a:r>
              <a:rPr lang="en-US" dirty="0" err="1" smtClean="0"/>
              <a:t>ota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penerbitan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ama</a:t>
            </a:r>
            <a:r>
              <a:rPr lang="en-US" dirty="0" smtClean="0"/>
              <a:t> </a:t>
            </a:r>
            <a:r>
              <a:rPr lang="en-US" dirty="0" err="1" smtClean="0"/>
              <a:t>penerbit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fi-FI" dirty="0" smtClean="0"/>
              <a:t>Vinahari</a:t>
            </a:r>
            <a:r>
              <a:rPr lang="fi-FI" dirty="0"/>
              <a:t>, Dessy Kusuma. 2010. </a:t>
            </a:r>
            <a:r>
              <a:rPr lang="fi-FI" i="1" dirty="0"/>
              <a:t>Pedoman </a:t>
            </a:r>
            <a:r>
              <a:rPr lang="fi-FI" i="1" dirty="0" smtClean="0"/>
              <a:t>  Penulisan </a:t>
            </a:r>
            <a:r>
              <a:rPr lang="fi-FI" i="1" dirty="0"/>
              <a:t>Karya Ilmiah</a:t>
            </a:r>
            <a:r>
              <a:rPr lang="fi-FI" dirty="0"/>
              <a:t>. </a:t>
            </a:r>
            <a:r>
              <a:rPr lang="fi-FI" dirty="0" smtClean="0"/>
              <a:t>Jakarta: </a:t>
            </a:r>
            <a:r>
              <a:rPr lang="en-US" dirty="0" err="1" smtClean="0"/>
              <a:t>Gramedia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-IT" dirty="0"/>
              <a:t>Vilaili, D.K. dan Wahyuni, L. 2010</a:t>
            </a:r>
            <a:r>
              <a:rPr lang="it-IT" i="1" dirty="0"/>
              <a:t>. Bahasa Indonesia untuk Penutur </a:t>
            </a:r>
            <a:r>
              <a:rPr lang="it-IT" i="1" dirty="0" smtClean="0"/>
              <a:t>Asing</a:t>
            </a:r>
            <a:r>
              <a:rPr lang="it-IT" dirty="0" smtClean="0"/>
              <a:t>. </a:t>
            </a:r>
            <a:r>
              <a:rPr lang="en-US" dirty="0" smtClean="0"/>
              <a:t>Jakarta</a:t>
            </a:r>
            <a:r>
              <a:rPr lang="en-US" dirty="0"/>
              <a:t>: </a:t>
            </a:r>
            <a:r>
              <a:rPr lang="en-US" dirty="0" err="1"/>
              <a:t>Balai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40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Rujukan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40 kata </a:t>
            </a:r>
            <a:r>
              <a:rPr lang="en-US" dirty="0" err="1"/>
              <a:t>ditulis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smtClean="0"/>
              <a:t>(“…”). 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err="1" smtClean="0"/>
              <a:t>Syafi’ie</a:t>
            </a:r>
            <a:r>
              <a:rPr lang="en-US" dirty="0" smtClean="0"/>
              <a:t> </a:t>
            </a:r>
            <a:r>
              <a:rPr lang="en-US" dirty="0"/>
              <a:t>(1994:62) </a:t>
            </a:r>
            <a:r>
              <a:rPr lang="en-US" dirty="0" err="1"/>
              <a:t>merumuskan</a:t>
            </a:r>
            <a:r>
              <a:rPr lang="en-US" dirty="0" smtClean="0"/>
              <a:t>, ”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/>
              <a:t>sepintas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cepat</a:t>
            </a:r>
            <a:r>
              <a:rPr lang="en-US" dirty="0"/>
              <a:t> yang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melompat-lompat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bacaan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6869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Jika dalam rujukan terdapat tanda kutip, digunakan tanda kutip </a:t>
            </a:r>
            <a:r>
              <a:rPr lang="sv-SE" dirty="0" smtClean="0"/>
              <a:t>tunggal </a:t>
            </a:r>
            <a:r>
              <a:rPr lang="en-US" dirty="0" smtClean="0"/>
              <a:t>(‘….’). 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“Dari </a:t>
            </a:r>
            <a:r>
              <a:rPr lang="en-US" dirty="0" err="1"/>
              <a:t>kalangan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manfaatnya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meratasering</a:t>
            </a:r>
            <a:r>
              <a:rPr lang="en-US" dirty="0" smtClean="0"/>
              <a:t> </a:t>
            </a:r>
            <a:r>
              <a:rPr lang="en-US" dirty="0" err="1"/>
              <a:t>terlontar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berbunyi</a:t>
            </a:r>
            <a:r>
              <a:rPr lang="en-US" dirty="0"/>
              <a:t> ‘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buku-buku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 smtClean="0"/>
              <a:t>?’” (</a:t>
            </a:r>
            <a:r>
              <a:rPr lang="en-US" dirty="0" err="1"/>
              <a:t>Tarigan</a:t>
            </a:r>
            <a:r>
              <a:rPr lang="en-US" dirty="0"/>
              <a:t> &amp; </a:t>
            </a:r>
            <a:r>
              <a:rPr lang="en-US" dirty="0" err="1"/>
              <a:t>Tarigan</a:t>
            </a:r>
            <a:r>
              <a:rPr lang="en-US" dirty="0"/>
              <a:t>, 1993:15).</a:t>
            </a:r>
          </a:p>
        </p:txBody>
      </p:sp>
    </p:spTree>
    <p:extLst>
      <p:ext uri="{BB962C8B-B14F-4D97-AF65-F5344CB8AC3E}">
        <p14:creationId xmlns:p14="http://schemas.microsoft.com/office/powerpoint/2010/main" val="340550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err="1"/>
              <a:t>Rujukan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40 kata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mendahului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digit </a:t>
            </a:r>
            <a:r>
              <a:rPr lang="en-US" dirty="0" err="1"/>
              <a:t>keenam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cantumkan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pengarang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fi-FI" dirty="0"/>
              <a:t>Hairston (1981:44) menuliskan situasi ketika seseorang akan menulis,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Every time you begin a writing task, you are working in specific </a:t>
            </a:r>
            <a:r>
              <a:rPr lang="en-US" dirty="0" smtClean="0"/>
              <a:t>situation. You </a:t>
            </a:r>
            <a:r>
              <a:rPr lang="en-US" dirty="0"/>
              <a:t>have a topic, you are going to write about, you have a person or </a:t>
            </a:r>
            <a:r>
              <a:rPr lang="en-US" dirty="0" smtClean="0"/>
              <a:t>persons who </a:t>
            </a:r>
            <a:r>
              <a:rPr lang="en-US" dirty="0"/>
              <a:t>will read or listen to what you have written, and you have a reason </a:t>
            </a:r>
            <a:r>
              <a:rPr lang="en-US" dirty="0" smtClean="0"/>
              <a:t>for writing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7964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738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RUJUKAN DAN KUTIPAN</vt:lpstr>
      <vt:lpstr>Rujukan</vt:lpstr>
      <vt:lpstr>Cont’</vt:lpstr>
      <vt:lpstr>Cont’</vt:lpstr>
      <vt:lpstr>Cont’</vt:lpstr>
      <vt:lpstr>Cont’</vt:lpstr>
      <vt:lpstr>Rujukan Langsung</vt:lpstr>
      <vt:lpstr>Cont’</vt:lpstr>
      <vt:lpstr>Cont’</vt:lpstr>
      <vt:lpstr>Cont’</vt:lpstr>
      <vt:lpstr>Rujukan Tidak Langsung</vt:lpstr>
      <vt:lpstr>Cont’</vt:lpstr>
      <vt:lpstr>Daftar Rujukan/Daftar Pustaka</vt:lpstr>
    </vt:vector>
  </TitlesOfParts>
  <Company>stikom_bali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Internasional</dc:creator>
  <cp:lastModifiedBy>Reza pratama</cp:lastModifiedBy>
  <cp:revision>11</cp:revision>
  <dcterms:created xsi:type="dcterms:W3CDTF">2018-03-12T01:47:29Z</dcterms:created>
  <dcterms:modified xsi:type="dcterms:W3CDTF">2018-07-09T11:15:13Z</dcterms:modified>
</cp:coreProperties>
</file>