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342" r:id="rId5"/>
    <p:sldId id="343" r:id="rId6"/>
    <p:sldId id="344" r:id="rId7"/>
    <p:sldId id="345" r:id="rId8"/>
    <p:sldId id="317" r:id="rId9"/>
    <p:sldId id="318" r:id="rId10"/>
    <p:sldId id="347" r:id="rId11"/>
    <p:sldId id="348" r:id="rId12"/>
    <p:sldId id="349" r:id="rId13"/>
    <p:sldId id="350" r:id="rId14"/>
    <p:sldId id="351" r:id="rId15"/>
    <p:sldId id="319" r:id="rId16"/>
    <p:sldId id="320" r:id="rId17"/>
    <p:sldId id="321" r:id="rId18"/>
    <p:sldId id="29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60"/>
  </p:normalViewPr>
  <p:slideViewPr>
    <p:cSldViewPr>
      <p:cViewPr varScale="1">
        <p:scale>
          <a:sx n="84" d="100"/>
          <a:sy n="84" d="100"/>
        </p:scale>
        <p:origin x="136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4371C6-F2C7-41BD-B7F5-53E2E2CB1A4F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0140D-CEF5-43F9-BF96-145ACB0A16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3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0140D-CEF5-43F9-BF96-145ACB0A168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566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d-ID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4C472F8-B34B-4FFE-B88E-1EA048D5B856}" type="slidenum">
              <a:rPr lang="id-ID" smtClean="0"/>
              <a:pPr/>
              <a:t>2</a:t>
            </a:fld>
            <a:endParaRPr lang="id-ID" smtClean="0"/>
          </a:p>
        </p:txBody>
      </p:sp>
    </p:spTree>
    <p:extLst>
      <p:ext uri="{BB962C8B-B14F-4D97-AF65-F5344CB8AC3E}">
        <p14:creationId xmlns:p14="http://schemas.microsoft.com/office/powerpoint/2010/main" val="240184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go stikom bali.png"/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 trans="10000" pencilSize="20"/>
                    </a14:imgEffect>
                    <a14:imgEffect>
                      <a14:sharpenSoften amount="10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36" r="16326" b="12846"/>
          <a:stretch/>
        </p:blipFill>
        <p:spPr>
          <a:xfrm>
            <a:off x="0" y="0"/>
            <a:ext cx="3576939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0"/>
            <a:ext cx="277791" cy="6858000"/>
            <a:chOff x="0" y="0"/>
            <a:chExt cx="277791" cy="6858000"/>
          </a:xfrm>
          <a:effectLst/>
        </p:grpSpPr>
        <p:sp>
          <p:nvSpPr>
            <p:cNvPr id="11" name="Rectangle 10"/>
            <p:cNvSpPr/>
            <p:nvPr userDrawn="1"/>
          </p:nvSpPr>
          <p:spPr>
            <a:xfrm>
              <a:off x="0" y="0"/>
              <a:ext cx="92597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92597" y="0"/>
              <a:ext cx="92597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185194" y="0"/>
              <a:ext cx="92597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FB7D6407-7B40-4701-830A-E46D31ECE72C}" type="datetime1">
              <a:rPr lang="id-ID" smtClean="0"/>
              <a:pPr/>
              <a:t>09/04/2019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Kartika Yuniastari, MT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rPr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394306" y="4359376"/>
            <a:ext cx="6063894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63513"/>
            <a:ext cx="7772400" cy="1540837"/>
          </a:xfrm>
        </p:spPr>
        <p:txBody>
          <a:bodyPr/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7" descr="logo stikom bali mini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84071" y="424514"/>
            <a:ext cx="1174129" cy="155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142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 stikom bali.png"/>
          <p:cNvPicPr>
            <a:picLocks noChangeAspect="1"/>
          </p:cNvPicPr>
          <p:nvPr userDrawn="1"/>
        </p:nvPicPr>
        <p:blipFill rotWithShape="1">
          <a:blip r:embed="rId2" cstate="screen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 trans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36778"/>
          <a:stretch/>
        </p:blipFill>
        <p:spPr>
          <a:xfrm rot="5400000">
            <a:off x="2383481" y="97483"/>
            <a:ext cx="4377035" cy="91440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CC19B-5312-47FC-8237-69F0AF8FF5EB}" type="datetime1">
              <a:rPr lang="id-ID" smtClean="0"/>
              <a:pPr/>
              <a:t>09/04/2019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Kartika Yuniastari, MT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rPr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13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 stikom bali.png"/>
          <p:cNvPicPr>
            <a:picLocks noChangeAspect="1"/>
          </p:cNvPicPr>
          <p:nvPr userDrawn="1"/>
        </p:nvPicPr>
        <p:blipFill rotWithShape="1">
          <a:blip r:embed="rId2" cstate="screen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 trans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36778"/>
          <a:stretch/>
        </p:blipFill>
        <p:spPr>
          <a:xfrm rot="5400000">
            <a:off x="2383481" y="97483"/>
            <a:ext cx="4377035" cy="9144002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D283-A559-4768-B701-811BFA7B79C7}" type="datetime1">
              <a:rPr lang="id-ID" smtClean="0"/>
              <a:pPr/>
              <a:t>09/04/2019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Kartika Yuniastari, MT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0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57200" y="1600200"/>
            <a:ext cx="8229600" cy="47877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7D0DF2A4-55F6-44CB-A5A9-DE637D210404}" type="datetime1">
              <a:rPr lang="id-ID" smtClean="0"/>
              <a:pPr/>
              <a:t>09/04/2019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Kartika Yuniastari, MT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rPr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17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71582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81410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C33C-BA2E-45AA-80CF-B05146D848CE}" type="datetime1">
              <a:rPr lang="id-ID" smtClean="0"/>
              <a:pPr/>
              <a:t>09/04/2019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Kartika Yuniastari, MT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rPr/>
              <a:pPr/>
              <a:t>‹#›</a:t>
            </a:fld>
            <a:endParaRPr lang="en-US"/>
          </a:p>
        </p:txBody>
      </p:sp>
      <p:pic>
        <p:nvPicPr>
          <p:cNvPr id="12" name="Picture 11" descr="logo stikom bali mini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799" y="406762"/>
            <a:ext cx="1325801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9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056E-803E-4131-B3E4-620C75A99FDB}" type="datetime1">
              <a:rPr lang="id-ID" smtClean="0"/>
              <a:pPr/>
              <a:t>09/04/2019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Kartika Yuniastari, MT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rPr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5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120A-36D2-4966-8FB4-3A8D7E181676}" type="datetime1">
              <a:rPr lang="id-ID" smtClean="0"/>
              <a:pPr/>
              <a:t>09/04/2019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Kartika Yuniastari, MT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rPr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27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7C51B-164C-489E-84F9-CC78BBC30E09}" type="datetime1">
              <a:rPr lang="id-ID" smtClean="0"/>
              <a:pPr/>
              <a:t>09/04/2019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Kartika Yuniastari, MT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rPr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0474-B478-44E2-8CCC-2CBA5910B8C3}" type="datetime1">
              <a:rPr lang="id-ID" smtClean="0"/>
              <a:pPr/>
              <a:t>09/04/2019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Kartika Yuniastari, MT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9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61117"/>
            <a:ext cx="3008313" cy="45650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5314-E0A7-45CE-B862-5CE04C0DDB7F}" type="datetime1">
              <a:rPr lang="id-ID" smtClean="0"/>
              <a:pPr/>
              <a:t>09/04/2019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Kartika Yuniastari, MT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24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3342-CFE2-473D-8E72-AE0F4FD2BADE}" type="datetime1">
              <a:rPr lang="id-ID" smtClean="0"/>
              <a:pPr/>
              <a:t>09/04/2019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Kartika Yuniastari, MT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rPr/>
              <a:pPr/>
              <a:t>‹#›</a:t>
            </a:fld>
            <a:endParaRPr lang="en-US"/>
          </a:p>
        </p:txBody>
      </p:sp>
      <p:pic>
        <p:nvPicPr>
          <p:cNvPr id="8" name="Picture 7" descr="logo stikom bali mini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800600"/>
            <a:ext cx="1037583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06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ogo stikom bali.png"/>
          <p:cNvPicPr>
            <a:picLocks noChangeAspect="1"/>
          </p:cNvPicPr>
          <p:nvPr/>
        </p:nvPicPr>
        <p:blipFill rotWithShape="1">
          <a:blip r:embed="rId13" cstate="screen">
            <a:alphaModFix amt="20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LineDrawing trans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36778"/>
          <a:stretch/>
        </p:blipFill>
        <p:spPr>
          <a:xfrm>
            <a:off x="5861224" y="0"/>
            <a:ext cx="3282776" cy="6858001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0" y="0"/>
            <a:ext cx="277791" cy="6858000"/>
            <a:chOff x="0" y="0"/>
            <a:chExt cx="277791" cy="6858000"/>
          </a:xfrm>
          <a:effectLst/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92597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2597" y="0"/>
              <a:ext cx="92597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185194" y="0"/>
              <a:ext cx="92597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747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87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612071"/>
            <a:ext cx="2133600" cy="1965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D8F60-9F65-42A5-95B9-D90C96D02DD3}" type="datetime1">
              <a:rPr lang="id-ID" smtClean="0"/>
              <a:pPr/>
              <a:t>09/04/2019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612071"/>
            <a:ext cx="2895600" cy="1965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Kartika Yuniastari, MT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612071"/>
            <a:ext cx="2133600" cy="1965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42205-BBE1-D442-A8CB-33065BDBE9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67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Trajan Pro"/>
          <a:ea typeface="+mj-ea"/>
          <a:cs typeface="Trajan Pro"/>
        </a:defRPr>
      </a:lvl1pPr>
    </p:titleStyle>
    <p:bodyStyle>
      <a:lvl1pPr marL="457200" indent="-457200" algn="l" defTabSz="457200" rtl="0" eaLnBrk="1" latinLnBrk="0" hangingPunct="1">
        <a:spcBef>
          <a:spcPct val="20000"/>
        </a:spcBef>
        <a:buSzPct val="80000"/>
        <a:buFontTx/>
        <a:buBlip>
          <a:blip r:embed="rId15"/>
        </a:buBlip>
        <a:defRPr sz="28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800100" indent="-342900" algn="l" defTabSz="457200" rtl="0" eaLnBrk="1" latinLnBrk="0" hangingPunct="1">
        <a:spcBef>
          <a:spcPct val="20000"/>
        </a:spcBef>
        <a:buSzPct val="80000"/>
        <a:buFontTx/>
        <a:buBlip>
          <a:blip r:embed="rId16"/>
        </a:buBlip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257300" indent="-342900" algn="l" defTabSz="457200" rtl="0" eaLnBrk="1" latinLnBrk="0" hangingPunct="1">
        <a:spcBef>
          <a:spcPct val="20000"/>
        </a:spcBef>
        <a:buSzPct val="80000"/>
        <a:buFontTx/>
        <a:buBlip>
          <a:blip r:embed="rId17"/>
        </a:buBlip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57350" indent="-285750" algn="l" defTabSz="457200" rtl="0" eaLnBrk="1" latinLnBrk="0" hangingPunct="1">
        <a:spcBef>
          <a:spcPct val="20000"/>
        </a:spcBef>
        <a:buSzPct val="80000"/>
        <a:buFontTx/>
        <a:buBlip>
          <a:blip r:embed="rId18"/>
        </a:buBlip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114550" indent="-285750" algn="l" defTabSz="457200" rtl="0" eaLnBrk="1" latinLnBrk="0" hangingPunct="1">
        <a:spcBef>
          <a:spcPct val="20000"/>
        </a:spcBef>
        <a:buSzPct val="80000"/>
        <a:buFontTx/>
        <a:buBlip>
          <a:blip r:embed="rId19"/>
        </a:buBlip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z="3600" dirty="0" smtClean="0"/>
              <a:t>IT GOVERNANCE</a:t>
            </a:r>
            <a:endParaRPr lang="en-US" sz="3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Tata-</a:t>
            </a:r>
            <a:r>
              <a:rPr lang="en-US" sz="4000" b="1" dirty="0" err="1" smtClean="0">
                <a:solidFill>
                  <a:srgbClr val="002060"/>
                </a:solidFill>
              </a:rPr>
              <a:t>kelola</a:t>
            </a:r>
            <a:r>
              <a:rPr lang="en-US" sz="4000" b="1" dirty="0" smtClean="0">
                <a:solidFill>
                  <a:srgbClr val="002060"/>
                </a:solidFill>
              </a:rPr>
              <a:t> TI </a:t>
            </a:r>
            <a:r>
              <a:rPr lang="en-US" sz="4000" b="1" dirty="0">
                <a:solidFill>
                  <a:srgbClr val="002060"/>
                </a:solidFill>
                <a:sym typeface="Symbol"/>
              </a:rPr>
              <a:t>&gt;</a:t>
            </a:r>
            <a:r>
              <a:rPr lang="en-US" sz="4000" b="1" dirty="0" smtClean="0">
                <a:solidFill>
                  <a:srgbClr val="002060"/>
                </a:solidFill>
                <a:sym typeface="Symbol"/>
              </a:rPr>
              <a:t> </a:t>
            </a:r>
            <a:r>
              <a:rPr lang="en-US" sz="4000" b="1" dirty="0" err="1" smtClean="0">
                <a:solidFill>
                  <a:srgbClr val="002060"/>
                </a:solidFill>
              </a:rPr>
              <a:t>Manajemen</a:t>
            </a:r>
            <a:r>
              <a:rPr lang="en-US" sz="4000" b="1" dirty="0" smtClean="0">
                <a:solidFill>
                  <a:srgbClr val="002060"/>
                </a:solidFill>
              </a:rPr>
              <a:t> TI</a:t>
            </a:r>
            <a:r>
              <a:rPr lang="en-US" sz="2200" b="1" dirty="0" smtClean="0">
                <a:solidFill>
                  <a:srgbClr val="002060"/>
                </a:solidFill>
              </a:rPr>
              <a:t/>
            </a:r>
            <a:br>
              <a:rPr lang="en-US" sz="2200" b="1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IT governance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)   (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IT management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Manajemen</a:t>
            </a:r>
            <a:r>
              <a:rPr lang="en-US" b="1" dirty="0" smtClean="0"/>
              <a:t> TI </a:t>
            </a:r>
            <a:r>
              <a:rPr lang="en-US" i="1" dirty="0" smtClean="0"/>
              <a:t>(IT management)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&amp; </a:t>
            </a:r>
            <a:r>
              <a:rPr lang="en-US" dirty="0" err="1" smtClean="0"/>
              <a:t>produk</a:t>
            </a:r>
            <a:r>
              <a:rPr lang="en-US" dirty="0" smtClean="0"/>
              <a:t> TI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b="1" dirty="0" smtClean="0"/>
              <a:t>internal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b="1" dirty="0" err="1" smtClean="0"/>
              <a:t>saat</a:t>
            </a:r>
            <a:r>
              <a:rPr lang="en-US" b="1" dirty="0" smtClean="0"/>
              <a:t> </a:t>
            </a:r>
            <a:r>
              <a:rPr lang="en-US" b="1" dirty="0" err="1" smtClean="0"/>
              <a:t>ini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Tata-</a:t>
            </a:r>
            <a:r>
              <a:rPr lang="en-US" b="1" dirty="0" err="1" smtClean="0"/>
              <a:t>kelola</a:t>
            </a:r>
            <a:r>
              <a:rPr lang="en-US" b="1" dirty="0" smtClean="0"/>
              <a:t> TI </a:t>
            </a:r>
            <a:r>
              <a:rPr lang="en-US" i="1" dirty="0" smtClean="0"/>
              <a:t>(IT governance)</a:t>
            </a:r>
            <a:r>
              <a:rPr lang="en-US" dirty="0" smtClean="0"/>
              <a:t>,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luas</a:t>
            </a:r>
            <a:r>
              <a:rPr lang="en-US" dirty="0" smtClean="0"/>
              <a:t>, </a:t>
            </a:r>
            <a:r>
              <a:rPr lang="en-US" dirty="0" err="1" smtClean="0"/>
              <a:t>fokus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merencanakan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mengimplementasikan</a:t>
            </a:r>
            <a:r>
              <a:rPr lang="en-US" dirty="0" smtClean="0"/>
              <a:t> TI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b="1" dirty="0" err="1" smtClean="0"/>
              <a:t>memenuhi</a:t>
            </a:r>
            <a:r>
              <a:rPr lang="en-US" b="1" dirty="0" smtClean="0"/>
              <a:t> </a:t>
            </a:r>
            <a:r>
              <a:rPr lang="en-US" b="1" dirty="0" err="1" smtClean="0"/>
              <a:t>kebutuhan</a:t>
            </a:r>
            <a:r>
              <a:rPr lang="en-US" b="1" dirty="0" smtClean="0"/>
              <a:t> </a:t>
            </a:r>
            <a:r>
              <a:rPr lang="en-US" b="1" dirty="0" err="1" smtClean="0"/>
              <a:t>bisnis</a:t>
            </a:r>
            <a:r>
              <a:rPr lang="en-US" dirty="0" smtClean="0"/>
              <a:t> </a:t>
            </a:r>
            <a:r>
              <a:rPr lang="en-US" b="1" dirty="0" err="1" smtClean="0"/>
              <a:t>saat</a:t>
            </a:r>
            <a:r>
              <a:rPr lang="en-US" b="1" dirty="0" smtClean="0"/>
              <a:t> </a:t>
            </a:r>
            <a:r>
              <a:rPr lang="en-US" b="1" dirty="0" err="1" smtClean="0"/>
              <a:t>ini</a:t>
            </a:r>
            <a:r>
              <a:rPr lang="en-US" b="1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b="1" dirty="0" err="1" smtClean="0"/>
              <a:t>masa</a:t>
            </a:r>
            <a:r>
              <a:rPr lang="en-US" b="1" dirty="0" smtClean="0"/>
              <a:t> </a:t>
            </a:r>
            <a:r>
              <a:rPr lang="en-US" b="1" dirty="0" err="1" smtClean="0"/>
              <a:t>datang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b="1" dirty="0" err="1" smtClean="0"/>
              <a:t>fokus</a:t>
            </a:r>
            <a:r>
              <a:rPr lang="en-US" b="1" dirty="0" smtClean="0"/>
              <a:t> internal</a:t>
            </a:r>
            <a:r>
              <a:rPr lang="en-US" dirty="0" smtClean="0"/>
              <a:t>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b="1" dirty="0" err="1" smtClean="0"/>
              <a:t>kebutuhan</a:t>
            </a:r>
            <a:r>
              <a:rPr lang="en-US" b="1" dirty="0" smtClean="0"/>
              <a:t> </a:t>
            </a:r>
            <a:r>
              <a:rPr lang="en-US" b="1" dirty="0" err="1" smtClean="0"/>
              <a:t>pelanggan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b="1" dirty="0" err="1" smtClean="0"/>
              <a:t>fokus</a:t>
            </a:r>
            <a:r>
              <a:rPr lang="en-US" b="1" dirty="0" smtClean="0"/>
              <a:t> </a:t>
            </a:r>
            <a:r>
              <a:rPr lang="en-US" b="1" dirty="0" err="1" smtClean="0"/>
              <a:t>eksternal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11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457200" y="304800"/>
          <a:ext cx="8229600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Parameter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IT Management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IT Governance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Ruang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Lingkup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Lebih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sempit</a:t>
                      </a:r>
                      <a:r>
                        <a:rPr lang="en-US" sz="2000" dirty="0" smtClean="0"/>
                        <a:t> (</a:t>
                      </a:r>
                      <a:r>
                        <a:rPr lang="en-US" sz="2000" dirty="0" err="1" smtClean="0"/>
                        <a:t>bagian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dari</a:t>
                      </a:r>
                      <a:r>
                        <a:rPr lang="en-US" sz="2000" dirty="0" smtClean="0"/>
                        <a:t> IT Governance)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Lebih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luas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Mekanisme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Departemen</a:t>
                      </a:r>
                      <a:r>
                        <a:rPr lang="en-US" sz="2000" dirty="0" smtClean="0"/>
                        <a:t> TI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Korporasi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Keputusan</a:t>
                      </a:r>
                      <a:r>
                        <a:rPr lang="en-US" sz="2000" dirty="0" smtClean="0"/>
                        <a:t> TI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Keputusan</a:t>
                      </a:r>
                      <a:r>
                        <a:rPr lang="en-US" sz="2000" dirty="0" smtClean="0"/>
                        <a:t> TI </a:t>
                      </a:r>
                      <a:r>
                        <a:rPr lang="en-US" sz="2000" dirty="0" err="1" smtClean="0"/>
                        <a:t>spesifik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Keputusan</a:t>
                      </a:r>
                      <a:r>
                        <a:rPr lang="en-US" sz="2000" dirty="0" smtClean="0"/>
                        <a:t> TI </a:t>
                      </a:r>
                      <a:r>
                        <a:rPr lang="en-US" sz="2000" dirty="0" err="1" smtClean="0"/>
                        <a:t>korporat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Fokus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Proses internal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Proses internal </a:t>
                      </a:r>
                      <a:r>
                        <a:rPr lang="en-US" sz="2000" dirty="0" err="1" smtClean="0"/>
                        <a:t>dan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eksternal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Orientasi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Saat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ini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dan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jangka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pendek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Jangka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panjang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Objek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keputusan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Keputusan</a:t>
                      </a:r>
                      <a:r>
                        <a:rPr lang="en-US" sz="2000" dirty="0" smtClean="0"/>
                        <a:t> yang </a:t>
                      </a:r>
                      <a:r>
                        <a:rPr lang="en-US" sz="2000" dirty="0" err="1" smtClean="0"/>
                        <a:t>dibuat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Siapa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dan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bagaimana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membuat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keputusan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Proses </a:t>
                      </a:r>
                      <a:r>
                        <a:rPr lang="en-US" sz="2000" dirty="0" err="1" smtClean="0"/>
                        <a:t>implementasi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Dapat</a:t>
                      </a:r>
                      <a:r>
                        <a:rPr lang="en-US" sz="2000" dirty="0" smtClean="0"/>
                        <a:t> di-</a:t>
                      </a:r>
                      <a:r>
                        <a:rPr lang="en-US" sz="2000" dirty="0" err="1" smtClean="0"/>
                        <a:t>Outsoursing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Tidak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dapat</a:t>
                      </a:r>
                      <a:r>
                        <a:rPr lang="en-US" sz="2000" dirty="0" smtClean="0"/>
                        <a:t> di-Outsourcing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Personil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penanggung-jawab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Manajer</a:t>
                      </a:r>
                      <a:r>
                        <a:rPr lang="en-US" sz="2000" baseline="0" dirty="0" smtClean="0"/>
                        <a:t> TI / CIO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Dewan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direksi</a:t>
                      </a:r>
                      <a:r>
                        <a:rPr lang="en-US" sz="2000" dirty="0" smtClean="0"/>
                        <a:t>  (</a:t>
                      </a:r>
                      <a:r>
                        <a:rPr lang="en-US" sz="2000" dirty="0" err="1" smtClean="0"/>
                        <a:t>termasuk</a:t>
                      </a:r>
                      <a:r>
                        <a:rPr lang="en-US" sz="2000" dirty="0" smtClean="0"/>
                        <a:t> CIO)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537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1" dirty="0" smtClean="0">
                <a:solidFill>
                  <a:srgbClr val="002060"/>
                </a:solidFill>
              </a:rPr>
              <a:t>IT Management </a:t>
            </a:r>
            <a:r>
              <a:rPr lang="en-US" sz="2800" b="1" dirty="0" err="1" smtClean="0">
                <a:solidFill>
                  <a:srgbClr val="002060"/>
                </a:solidFill>
              </a:rPr>
              <a:t>adalah</a:t>
            </a:r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</a:rPr>
              <a:t>Bagian</a:t>
            </a:r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</a:rPr>
              <a:t>dari</a:t>
            </a:r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br>
              <a:rPr lang="en-US" sz="2800" b="1" dirty="0" smtClean="0">
                <a:solidFill>
                  <a:srgbClr val="002060"/>
                </a:solidFill>
              </a:rPr>
            </a:br>
            <a:r>
              <a:rPr lang="en-US" sz="2800" b="1" i="1" dirty="0" smtClean="0">
                <a:solidFill>
                  <a:srgbClr val="002060"/>
                </a:solidFill>
              </a:rPr>
              <a:t>IT Governance</a:t>
            </a:r>
            <a:endParaRPr lang="en-US" sz="2800" b="1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447800" y="5638800"/>
            <a:ext cx="5257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447800" y="2438400"/>
            <a:ext cx="0" cy="3200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96000" y="5715000"/>
            <a:ext cx="1695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Orientasi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2375" y="2307360"/>
            <a:ext cx="1085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 smtClean="0"/>
              <a:t>Orientasi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Bisnis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4211" y="3392269"/>
            <a:ext cx="1062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err="1" smtClean="0"/>
              <a:t>Eksternal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3518" y="4736068"/>
            <a:ext cx="934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/>
              <a:t>Internal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464928" y="5562600"/>
            <a:ext cx="887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err="1" smtClean="0"/>
              <a:t>Saat</a:t>
            </a:r>
            <a:r>
              <a:rPr lang="en-US" b="1" dirty="0" smtClean="0"/>
              <a:t> </a:t>
            </a:r>
            <a:r>
              <a:rPr lang="en-US" b="1" dirty="0" err="1" smtClean="0"/>
              <a:t>ini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182094" y="5574268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err="1" smtClean="0"/>
              <a:t>Masa</a:t>
            </a:r>
            <a:r>
              <a:rPr lang="en-US" b="1" dirty="0" smtClean="0"/>
              <a:t> </a:t>
            </a:r>
            <a:r>
              <a:rPr lang="en-US" b="1" dirty="0" err="1" smtClean="0"/>
              <a:t>Depan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410405" y="4724400"/>
            <a:ext cx="1881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i="1" dirty="0" smtClean="0"/>
              <a:t>IT Management</a:t>
            </a:r>
            <a:endParaRPr lang="en-US" sz="2000" b="1" i="1" dirty="0"/>
          </a:p>
        </p:txBody>
      </p:sp>
      <p:sp>
        <p:nvSpPr>
          <p:cNvPr id="18" name="Freeform 17"/>
          <p:cNvSpPr/>
          <p:nvPr/>
        </p:nvSpPr>
        <p:spPr>
          <a:xfrm>
            <a:off x="1460090" y="4262284"/>
            <a:ext cx="2448233" cy="1415845"/>
          </a:xfrm>
          <a:custGeom>
            <a:avLst/>
            <a:gdLst>
              <a:gd name="connsiteX0" fmla="*/ 0 w 2448233"/>
              <a:gd name="connsiteY0" fmla="*/ 0 h 1415845"/>
              <a:gd name="connsiteX1" fmla="*/ 1917291 w 2448233"/>
              <a:gd name="connsiteY1" fmla="*/ 324464 h 1415845"/>
              <a:gd name="connsiteX2" fmla="*/ 2448233 w 2448233"/>
              <a:gd name="connsiteY2" fmla="*/ 1415845 h 1415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8233" h="1415845">
                <a:moveTo>
                  <a:pt x="0" y="0"/>
                </a:moveTo>
                <a:cubicBezTo>
                  <a:pt x="754626" y="44245"/>
                  <a:pt x="1509252" y="88490"/>
                  <a:pt x="1917291" y="324464"/>
                </a:cubicBezTo>
                <a:cubicBezTo>
                  <a:pt x="2325330" y="560438"/>
                  <a:pt x="2386781" y="988141"/>
                  <a:pt x="2448233" y="1415845"/>
                </a:cubicBezTo>
              </a:path>
            </a:pathLst>
          </a:cu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832584" y="3714690"/>
            <a:ext cx="1706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i="1" dirty="0" smtClean="0"/>
              <a:t>IT Governance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49790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err="1" smtClean="0">
                <a:solidFill>
                  <a:srgbClr val="002060"/>
                </a:solidFill>
              </a:rPr>
              <a:t>Mengapa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Butuh</a:t>
            </a:r>
            <a:r>
              <a:rPr lang="en-US" b="1" dirty="0" smtClean="0">
                <a:solidFill>
                  <a:srgbClr val="002060"/>
                </a:solidFill>
              </a:rPr>
              <a:t> Tata-</a:t>
            </a:r>
            <a:r>
              <a:rPr lang="en-US" b="1" dirty="0" err="1" smtClean="0">
                <a:solidFill>
                  <a:srgbClr val="002060"/>
                </a:solidFill>
              </a:rPr>
              <a:t>Kelola</a:t>
            </a:r>
            <a:r>
              <a:rPr lang="en-US" b="1" dirty="0" smtClean="0">
                <a:solidFill>
                  <a:srgbClr val="002060"/>
                </a:solidFill>
              </a:rPr>
              <a:t> TI</a:t>
            </a:r>
            <a:r>
              <a:rPr lang="en-US" dirty="0" smtClean="0">
                <a:solidFill>
                  <a:srgbClr val="002060"/>
                </a:solidFill>
              </a:rPr>
              <a:t>?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Konsep</a:t>
            </a:r>
            <a:r>
              <a:rPr lang="en-US" dirty="0" smtClean="0"/>
              <a:t> “</a:t>
            </a:r>
            <a:r>
              <a:rPr lang="en-US" i="1" dirty="0" smtClean="0"/>
              <a:t>IT governance</a:t>
            </a:r>
            <a:r>
              <a:rPr lang="en-US" dirty="0" smtClean="0"/>
              <a:t>”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mulai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1990an </a:t>
            </a:r>
          </a:p>
          <a:p>
            <a:r>
              <a:rPr lang="en-US" dirty="0" err="1" smtClean="0"/>
              <a:t>Ketergantungan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TI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begitu</a:t>
            </a:r>
            <a:r>
              <a:rPr lang="en-US" dirty="0" smtClean="0"/>
              <a:t> </a:t>
            </a:r>
            <a:r>
              <a:rPr lang="en-US" dirty="0" err="1" smtClean="0"/>
              <a:t>terasa</a:t>
            </a:r>
            <a:r>
              <a:rPr lang="en-US" dirty="0" smtClean="0"/>
              <a:t> </a:t>
            </a:r>
            <a:r>
              <a:rPr lang="en-US" dirty="0" err="1" smtClean="0"/>
              <a:t>manakala</a:t>
            </a:r>
            <a:r>
              <a:rPr lang="en-US" dirty="0" smtClean="0"/>
              <a:t> TI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sebatas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alat</a:t>
            </a:r>
            <a:r>
              <a:rPr lang="en-US" dirty="0" smtClean="0"/>
              <a:t> </a:t>
            </a:r>
            <a:r>
              <a:rPr lang="en-US" dirty="0" err="1" smtClean="0"/>
              <a:t>efisiensi</a:t>
            </a:r>
            <a:r>
              <a:rPr lang="en-US" dirty="0" smtClean="0"/>
              <a:t>  </a:t>
            </a:r>
            <a:r>
              <a:rPr lang="en-US" dirty="0" smtClean="0">
                <a:sym typeface="Wingdings" pitchFamily="2" charset="2"/>
              </a:rPr>
              <a:t> Tata-</a:t>
            </a:r>
            <a:r>
              <a:rPr lang="en-US" dirty="0" err="1" smtClean="0">
                <a:sym typeface="Wingdings" pitchFamily="2" charset="2"/>
              </a:rPr>
              <a:t>kelola</a:t>
            </a:r>
            <a:r>
              <a:rPr lang="en-US" dirty="0" smtClean="0">
                <a:sym typeface="Wingdings" pitchFamily="2" charset="2"/>
              </a:rPr>
              <a:t> TI </a:t>
            </a:r>
            <a:r>
              <a:rPr lang="en-US" dirty="0" err="1" smtClean="0">
                <a:sym typeface="Wingdings" pitchFamily="2" charset="2"/>
              </a:rPr>
              <a:t>diabaikan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err="1" smtClean="0">
                <a:sym typeface="Wingdings" pitchFamily="2" charset="2"/>
              </a:rPr>
              <a:t>Saat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layanan</a:t>
            </a:r>
            <a:r>
              <a:rPr lang="en-US" dirty="0" smtClean="0">
                <a:sym typeface="Wingdings" pitchFamily="2" charset="2"/>
              </a:rPr>
              <a:t> &amp; </a:t>
            </a:r>
            <a:r>
              <a:rPr lang="en-US" dirty="0" err="1" smtClean="0">
                <a:sym typeface="Wingdings" pitchFamily="2" charset="2"/>
              </a:rPr>
              <a:t>masa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depan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perusahaan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sangat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b="1" dirty="0" err="1" smtClean="0">
                <a:sym typeface="Wingdings" pitchFamily="2" charset="2"/>
              </a:rPr>
              <a:t>tergantung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b="1" dirty="0" err="1" smtClean="0">
                <a:sym typeface="Wingdings" pitchFamily="2" charset="2"/>
              </a:rPr>
              <a:t>pada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b="1" dirty="0" err="1" smtClean="0">
                <a:sym typeface="Wingdings" pitchFamily="2" charset="2"/>
              </a:rPr>
              <a:t>informasi</a:t>
            </a:r>
            <a:r>
              <a:rPr lang="en-US" b="1" dirty="0" smtClean="0">
                <a:sym typeface="Wingdings" pitchFamily="2" charset="2"/>
              </a:rPr>
              <a:t> &amp; </a:t>
            </a:r>
            <a:r>
              <a:rPr lang="en-US" b="1" dirty="0" err="1" smtClean="0">
                <a:sym typeface="Wingdings" pitchFamily="2" charset="2"/>
              </a:rPr>
              <a:t>pengetahuan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(</a:t>
            </a:r>
            <a:r>
              <a:rPr lang="en-US" i="1" dirty="0" smtClean="0">
                <a:sym typeface="Wingdings" pitchFamily="2" charset="2"/>
              </a:rPr>
              <a:t>knowledge-based economy</a:t>
            </a:r>
            <a:r>
              <a:rPr lang="en-US" dirty="0" smtClean="0">
                <a:sym typeface="Wingdings" pitchFamily="2" charset="2"/>
              </a:rPr>
              <a:t>)  </a:t>
            </a:r>
            <a:r>
              <a:rPr lang="en-US" b="1" dirty="0" err="1" smtClean="0">
                <a:solidFill>
                  <a:srgbClr val="FF0000"/>
                </a:solidFill>
                <a:sym typeface="Wingdings" pitchFamily="2" charset="2"/>
              </a:rPr>
              <a:t>ketergantungan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sym typeface="Wingdings" pitchFamily="2" charset="2"/>
              </a:rPr>
              <a:t>kepada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 TI </a:t>
            </a:r>
            <a:r>
              <a:rPr lang="en-US" b="1" dirty="0" err="1" smtClean="0">
                <a:solidFill>
                  <a:srgbClr val="FF0000"/>
                </a:solidFill>
                <a:sym typeface="Wingdings" pitchFamily="2" charset="2"/>
              </a:rPr>
              <a:t>sangat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sym typeface="Wingdings" pitchFamily="2" charset="2"/>
              </a:rPr>
              <a:t>tinggi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b="1" dirty="0" smtClean="0">
                <a:sym typeface="Wingdings" pitchFamily="2" charset="2"/>
              </a:rPr>
              <a:t>Tata-</a:t>
            </a:r>
            <a:r>
              <a:rPr lang="en-US" b="1" dirty="0" err="1" smtClean="0">
                <a:sym typeface="Wingdings" pitchFamily="2" charset="2"/>
              </a:rPr>
              <a:t>kelola</a:t>
            </a:r>
            <a:r>
              <a:rPr lang="en-US" b="1" dirty="0" smtClean="0">
                <a:sym typeface="Wingdings" pitchFamily="2" charset="2"/>
              </a:rPr>
              <a:t> TI </a:t>
            </a:r>
            <a:r>
              <a:rPr lang="en-US" b="1" dirty="0" err="1" smtClean="0">
                <a:sym typeface="Wingdings" pitchFamily="2" charset="2"/>
              </a:rPr>
              <a:t>mutlak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b="1" dirty="0" err="1" smtClean="0">
                <a:sym typeface="Wingdings" pitchFamily="2" charset="2"/>
              </a:rPr>
              <a:t>diperlukan</a:t>
            </a:r>
            <a:r>
              <a:rPr lang="en-US" dirty="0" smtClean="0">
                <a:sym typeface="Wingdings" pitchFamily="2" charset="2"/>
              </a:rPr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01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002060"/>
                </a:solidFill>
              </a:rPr>
              <a:t>Contoh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bisnis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dengan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ketergantungan</a:t>
            </a:r>
            <a:r>
              <a:rPr lang="en-US" dirty="0" smtClean="0">
                <a:solidFill>
                  <a:srgbClr val="002060"/>
                </a:solidFill>
              </a:rPr>
              <a:t> TI </a:t>
            </a:r>
            <a:r>
              <a:rPr lang="en-US" dirty="0" err="1" smtClean="0">
                <a:solidFill>
                  <a:srgbClr val="002060"/>
                </a:solidFill>
              </a:rPr>
              <a:t>sangat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tinggi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Penerbangan</a:t>
            </a:r>
            <a:r>
              <a:rPr lang="en-US" b="1" dirty="0" smtClean="0"/>
              <a:t> </a:t>
            </a:r>
            <a:r>
              <a:rPr lang="en-US" dirty="0" smtClean="0"/>
              <a:t>(ticketing, check-in, traffic control)</a:t>
            </a:r>
          </a:p>
          <a:p>
            <a:r>
              <a:rPr lang="en-US" b="1" dirty="0" err="1" smtClean="0"/>
              <a:t>Perbankan</a:t>
            </a:r>
            <a:endParaRPr lang="en-US" b="1" dirty="0" smtClean="0"/>
          </a:p>
          <a:p>
            <a:r>
              <a:rPr lang="en-US" b="1" dirty="0" err="1" smtClean="0"/>
              <a:t>Perguruan</a:t>
            </a:r>
            <a:r>
              <a:rPr lang="en-US" b="1" dirty="0" smtClean="0"/>
              <a:t> </a:t>
            </a:r>
            <a:r>
              <a:rPr lang="en-US" b="1" dirty="0" err="1" smtClean="0"/>
              <a:t>Tinggi</a:t>
            </a:r>
            <a:r>
              <a:rPr lang="en-US" b="1" dirty="0" smtClean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80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/>
          <a:lstStyle/>
          <a:p>
            <a:pPr eaLnBrk="1" hangingPunct="1"/>
            <a:r>
              <a:rPr lang="en-US" altLang="id-ID" b="1" dirty="0" err="1" smtClean="0"/>
              <a:t>Pentingnya</a:t>
            </a:r>
            <a:r>
              <a:rPr lang="en-US" altLang="id-ID" b="1" dirty="0" smtClean="0"/>
              <a:t> Tata </a:t>
            </a:r>
            <a:r>
              <a:rPr lang="en-US" altLang="id-ID" b="1" dirty="0" err="1" smtClean="0"/>
              <a:t>Kelola</a:t>
            </a:r>
            <a:r>
              <a:rPr lang="en-US" altLang="id-ID" b="1" dirty="0" smtClean="0"/>
              <a:t> 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458200" cy="4648200"/>
          </a:xfrm>
        </p:spPr>
        <p:txBody>
          <a:bodyPr rtlCol="0">
            <a:normAutofit fontScale="85000" lnSpcReduction="10000"/>
          </a:bodyPr>
          <a:lstStyle/>
          <a:p>
            <a:pPr marL="117475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Di </a:t>
            </a:r>
            <a:r>
              <a:rPr lang="en-US" dirty="0" err="1" smtClean="0"/>
              <a:t>lingkungan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memanfaatkan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(TI), </a:t>
            </a:r>
            <a:r>
              <a:rPr lang="en-US" dirty="0" err="1" smtClean="0"/>
              <a:t>tata</a:t>
            </a:r>
            <a:r>
              <a:rPr lang="en-US" dirty="0" smtClean="0"/>
              <a:t> </a:t>
            </a:r>
            <a:r>
              <a:rPr lang="en-US" dirty="0" err="1" smtClean="0"/>
              <a:t>kelola</a:t>
            </a:r>
            <a:r>
              <a:rPr lang="en-US" dirty="0" smtClean="0"/>
              <a:t> TI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diperhatikan</a:t>
            </a:r>
            <a:r>
              <a:rPr lang="en-US" dirty="0" smtClean="0"/>
              <a:t>. Hal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dikarenakan</a:t>
            </a:r>
            <a:r>
              <a:rPr lang="en-US" dirty="0" smtClean="0"/>
              <a:t> </a:t>
            </a:r>
            <a:r>
              <a:rPr lang="en-US" dirty="0" err="1" smtClean="0"/>
              <a:t>ekspektasi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realitas</a:t>
            </a:r>
            <a:r>
              <a:rPr lang="en-US" dirty="0" smtClean="0"/>
              <a:t> </a:t>
            </a:r>
            <a:r>
              <a:rPr lang="en-US" dirty="0" err="1" smtClean="0"/>
              <a:t>seringkali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. </a:t>
            </a:r>
            <a:r>
              <a:rPr lang="en-US" dirty="0" err="1" smtClean="0"/>
              <a:t>Pihak</a:t>
            </a:r>
            <a:r>
              <a:rPr lang="en-US" dirty="0" smtClean="0"/>
              <a:t> </a:t>
            </a:r>
            <a:r>
              <a:rPr lang="en-US" i="1" dirty="0" smtClean="0"/>
              <a:t>shareholder </a:t>
            </a:r>
            <a:r>
              <a:rPr lang="en-US" i="1" dirty="0" err="1" smtClean="0"/>
              <a:t>perusahaan</a:t>
            </a:r>
            <a:r>
              <a:rPr lang="en-US" i="1" dirty="0" smtClean="0"/>
              <a:t> </a:t>
            </a:r>
            <a:r>
              <a:rPr lang="en-US" i="1" dirty="0" err="1" smtClean="0"/>
              <a:t>selalu</a:t>
            </a:r>
            <a:r>
              <a:rPr lang="en-US" i="1" dirty="0" smtClean="0"/>
              <a:t> </a:t>
            </a:r>
            <a:r>
              <a:rPr lang="en-US" i="1" dirty="0" err="1" smtClean="0"/>
              <a:t>berharap</a:t>
            </a:r>
            <a:r>
              <a:rPr lang="en-US" i="1" dirty="0" smtClean="0"/>
              <a:t> agar </a:t>
            </a:r>
            <a:r>
              <a:rPr lang="en-US" i="1" dirty="0" err="1" smtClean="0"/>
              <a:t>perusahaan</a:t>
            </a:r>
            <a:r>
              <a:rPr lang="en-US" i="1" dirty="0" smtClean="0"/>
              <a:t> </a:t>
            </a:r>
            <a:r>
              <a:rPr lang="en-US" i="1" dirty="0" err="1" smtClean="0"/>
              <a:t>dapat</a:t>
            </a:r>
            <a:r>
              <a:rPr lang="en-US" i="1" dirty="0" smtClean="0"/>
              <a:t> : </a:t>
            </a:r>
          </a:p>
          <a:p>
            <a:pPr marL="117475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i="1" dirty="0" smtClean="0"/>
          </a:p>
          <a:p>
            <a:pPr marL="515938" indent="-398463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1.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solusi</a:t>
            </a:r>
            <a:r>
              <a:rPr lang="en-US" dirty="0" smtClean="0"/>
              <a:t> TI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yang </a:t>
            </a:r>
            <a:r>
              <a:rPr lang="en-US" dirty="0" err="1" smtClean="0"/>
              <a:t>bagus</a:t>
            </a:r>
            <a:r>
              <a:rPr lang="en-US" dirty="0" smtClean="0"/>
              <a:t>, </a:t>
            </a:r>
            <a:r>
              <a:rPr lang="en-US" dirty="0" err="1" smtClean="0"/>
              <a:t>tepat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anggaran</a:t>
            </a:r>
            <a:r>
              <a:rPr lang="en-US" dirty="0" smtClean="0"/>
              <a:t>. </a:t>
            </a:r>
          </a:p>
          <a:p>
            <a:pPr marL="515938" indent="-398463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2.	</a:t>
            </a:r>
            <a:r>
              <a:rPr lang="en-US" dirty="0" err="1" smtClean="0"/>
              <a:t>Menguasai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TI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mendatangkan</a:t>
            </a:r>
            <a:r>
              <a:rPr lang="en-US" dirty="0" smtClean="0"/>
              <a:t> </a:t>
            </a:r>
            <a:r>
              <a:rPr lang="en-US" dirty="0" err="1" smtClean="0"/>
              <a:t>keuntungan</a:t>
            </a:r>
            <a:r>
              <a:rPr lang="en-US" dirty="0" smtClean="0"/>
              <a:t>. </a:t>
            </a:r>
          </a:p>
          <a:p>
            <a:pPr marL="515938" indent="-398463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3.	</a:t>
            </a:r>
            <a:r>
              <a:rPr lang="en-US" dirty="0" err="1" smtClean="0"/>
              <a:t>Menerapkan</a:t>
            </a:r>
            <a:r>
              <a:rPr lang="en-US" dirty="0" smtClean="0"/>
              <a:t> TI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efisiensi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produktifitas</a:t>
            </a:r>
            <a:r>
              <a:rPr lang="en-US" dirty="0" smtClean="0"/>
              <a:t> </a:t>
            </a:r>
            <a:r>
              <a:rPr lang="en-US" dirty="0" err="1" smtClean="0"/>
              <a:t>sambil</a:t>
            </a:r>
            <a:r>
              <a:rPr lang="en-US" dirty="0" smtClean="0"/>
              <a:t> </a:t>
            </a:r>
            <a:r>
              <a:rPr lang="en-US" dirty="0" err="1" smtClean="0"/>
              <a:t>menangani</a:t>
            </a:r>
            <a:r>
              <a:rPr lang="en-US" dirty="0" smtClean="0"/>
              <a:t> </a:t>
            </a:r>
            <a:r>
              <a:rPr lang="en-US" dirty="0" err="1" smtClean="0"/>
              <a:t>risiko</a:t>
            </a:r>
            <a:r>
              <a:rPr lang="en-US" dirty="0" smtClean="0"/>
              <a:t> TI. 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580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228600" y="68263"/>
            <a:ext cx="8458200" cy="868362"/>
          </a:xfrm>
        </p:spPr>
        <p:txBody>
          <a:bodyPr/>
          <a:lstStyle/>
          <a:p>
            <a:pPr eaLnBrk="1" hangingPunct="1"/>
            <a:r>
              <a:rPr lang="en-US" altLang="id-ID" b="1" smtClean="0"/>
              <a:t>Pengabaian Tata Kelola 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915400" cy="5715000"/>
          </a:xfrm>
        </p:spPr>
        <p:txBody>
          <a:bodyPr rtlCol="0">
            <a:normAutofit fontScale="85000" lnSpcReduction="20000"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000" dirty="0" smtClean="0"/>
              <a:t>Tata </a:t>
            </a:r>
            <a:r>
              <a:rPr lang="en-US" sz="3000" dirty="0" err="1" smtClean="0"/>
              <a:t>kelola</a:t>
            </a:r>
            <a:r>
              <a:rPr lang="en-US" sz="3000" dirty="0" smtClean="0"/>
              <a:t> TI yang </a:t>
            </a:r>
            <a:r>
              <a:rPr lang="en-US" sz="3000" dirty="0" err="1" smtClean="0"/>
              <a:t>dilakukan</a:t>
            </a:r>
            <a:r>
              <a:rPr lang="en-US" sz="3000" dirty="0" smtClean="0"/>
              <a:t> </a:t>
            </a:r>
            <a:r>
              <a:rPr lang="en-US" sz="3000" dirty="0" err="1" smtClean="0"/>
              <a:t>secara</a:t>
            </a:r>
            <a:r>
              <a:rPr lang="en-US" sz="3000" dirty="0" smtClean="0"/>
              <a:t> </a:t>
            </a:r>
            <a:r>
              <a:rPr lang="en-US" sz="3000" dirty="0" err="1" smtClean="0"/>
              <a:t>tidak</a:t>
            </a:r>
            <a:r>
              <a:rPr lang="en-US" sz="3000" dirty="0" smtClean="0"/>
              <a:t> </a:t>
            </a:r>
            <a:r>
              <a:rPr lang="en-US" sz="3000" dirty="0" err="1" smtClean="0"/>
              <a:t>efektif</a:t>
            </a:r>
            <a:r>
              <a:rPr lang="en-US" sz="3000" dirty="0" smtClean="0"/>
              <a:t> </a:t>
            </a:r>
            <a:r>
              <a:rPr lang="en-US" sz="3000" dirty="0" err="1" smtClean="0"/>
              <a:t>akan</a:t>
            </a:r>
            <a:r>
              <a:rPr lang="en-US" sz="3000" dirty="0" smtClean="0"/>
              <a:t> </a:t>
            </a:r>
            <a:r>
              <a:rPr lang="en-US" sz="3000" dirty="0" err="1" smtClean="0"/>
              <a:t>menjadi</a:t>
            </a:r>
            <a:r>
              <a:rPr lang="en-US" sz="3000" dirty="0" smtClean="0"/>
              <a:t> </a:t>
            </a:r>
            <a:r>
              <a:rPr lang="en-US" sz="3000" dirty="0" err="1" smtClean="0"/>
              <a:t>awal</a:t>
            </a:r>
            <a:r>
              <a:rPr lang="en-US" sz="3000" dirty="0" smtClean="0"/>
              <a:t> </a:t>
            </a:r>
            <a:r>
              <a:rPr lang="en-US" sz="3000" dirty="0" err="1" smtClean="0"/>
              <a:t>terjadinya</a:t>
            </a:r>
            <a:r>
              <a:rPr lang="en-US" sz="3000" dirty="0" smtClean="0"/>
              <a:t> </a:t>
            </a:r>
            <a:r>
              <a:rPr lang="en-US" sz="3000" dirty="0" err="1" smtClean="0"/>
              <a:t>pengalaman</a:t>
            </a:r>
            <a:r>
              <a:rPr lang="en-US" sz="3000" dirty="0" smtClean="0"/>
              <a:t> </a:t>
            </a:r>
            <a:r>
              <a:rPr lang="en-US" sz="3000" dirty="0" err="1" smtClean="0"/>
              <a:t>buruk</a:t>
            </a:r>
            <a:r>
              <a:rPr lang="en-US" sz="3000" dirty="0" smtClean="0"/>
              <a:t> yang </a:t>
            </a:r>
            <a:r>
              <a:rPr lang="en-US" sz="3000" dirty="0" err="1" smtClean="0"/>
              <a:t>dihadapi</a:t>
            </a:r>
            <a:r>
              <a:rPr lang="en-US" sz="3000" dirty="0" smtClean="0"/>
              <a:t> </a:t>
            </a:r>
            <a:r>
              <a:rPr lang="en-US" sz="3000" dirty="0" err="1" smtClean="0"/>
              <a:t>perusahaan</a:t>
            </a:r>
            <a:r>
              <a:rPr lang="en-US" sz="3000" dirty="0" smtClean="0"/>
              <a:t>, yang </a:t>
            </a:r>
            <a:r>
              <a:rPr lang="en-US" sz="3000" dirty="0" err="1" smtClean="0"/>
              <a:t>memicu</a:t>
            </a:r>
            <a:r>
              <a:rPr lang="en-US" sz="3000" dirty="0" smtClean="0"/>
              <a:t> </a:t>
            </a:r>
            <a:r>
              <a:rPr lang="en-US" sz="3000" dirty="0" err="1" smtClean="0"/>
              <a:t>munculnya</a:t>
            </a:r>
            <a:r>
              <a:rPr lang="en-US" sz="3000" dirty="0" smtClean="0"/>
              <a:t> </a:t>
            </a:r>
            <a:r>
              <a:rPr lang="en-US" sz="3000" dirty="0" err="1" smtClean="0"/>
              <a:t>fenomena</a:t>
            </a:r>
            <a:r>
              <a:rPr lang="en-US" sz="3000" dirty="0" smtClean="0"/>
              <a:t> </a:t>
            </a:r>
            <a:r>
              <a:rPr lang="en-US" sz="3000" dirty="0" err="1" smtClean="0"/>
              <a:t>investasi</a:t>
            </a:r>
            <a:r>
              <a:rPr lang="en-US" sz="3000" dirty="0" smtClean="0"/>
              <a:t> TI yang </a:t>
            </a:r>
            <a:r>
              <a:rPr lang="en-US" sz="3000" dirty="0" err="1" smtClean="0"/>
              <a:t>tidak</a:t>
            </a:r>
            <a:r>
              <a:rPr lang="en-US" sz="3000" dirty="0" smtClean="0"/>
              <a:t> </a:t>
            </a:r>
            <a:r>
              <a:rPr lang="en-US" sz="3000" dirty="0" err="1" smtClean="0"/>
              <a:t>diharapkan</a:t>
            </a:r>
            <a:r>
              <a:rPr lang="en-US" sz="3000" dirty="0" smtClean="0"/>
              <a:t>, </a:t>
            </a:r>
            <a:r>
              <a:rPr lang="en-US" sz="3000" dirty="0" err="1" smtClean="0"/>
              <a:t>seperti</a:t>
            </a:r>
            <a:r>
              <a:rPr lang="en-US" sz="3000" dirty="0" smtClean="0"/>
              <a:t>: </a:t>
            </a:r>
          </a:p>
          <a:p>
            <a:pPr marL="0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3000" dirty="0" smtClean="0"/>
          </a:p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000" dirty="0" smtClean="0"/>
              <a:t>1.	</a:t>
            </a:r>
            <a:r>
              <a:rPr lang="en-US" sz="3000" dirty="0" err="1" smtClean="0"/>
              <a:t>Kerugian</a:t>
            </a:r>
            <a:r>
              <a:rPr lang="en-US" sz="3000" dirty="0" smtClean="0"/>
              <a:t> </a:t>
            </a:r>
            <a:r>
              <a:rPr lang="en-US" sz="3000" dirty="0" err="1" smtClean="0"/>
              <a:t>bisnis</a:t>
            </a:r>
            <a:r>
              <a:rPr lang="en-US" sz="3000" dirty="0" smtClean="0"/>
              <a:t>, </a:t>
            </a:r>
            <a:r>
              <a:rPr lang="en-US" sz="3000" dirty="0" err="1" smtClean="0"/>
              <a:t>berkurangnya</a:t>
            </a:r>
            <a:r>
              <a:rPr lang="en-US" sz="3000" dirty="0" smtClean="0"/>
              <a:t> </a:t>
            </a:r>
            <a:r>
              <a:rPr lang="en-US" sz="3000" dirty="0" err="1" smtClean="0"/>
              <a:t>reputasi</a:t>
            </a:r>
            <a:r>
              <a:rPr lang="en-US" sz="3000" dirty="0" smtClean="0"/>
              <a:t>, </a:t>
            </a:r>
            <a:r>
              <a:rPr lang="en-US" sz="3000" dirty="0" err="1" smtClean="0"/>
              <a:t>dan</a:t>
            </a:r>
            <a:r>
              <a:rPr lang="en-US" sz="3000" dirty="0" smtClean="0"/>
              <a:t> </a:t>
            </a:r>
            <a:r>
              <a:rPr lang="en-US" sz="3000" dirty="0" err="1" smtClean="0"/>
              <a:t>melemahnya</a:t>
            </a:r>
            <a:r>
              <a:rPr lang="en-US" sz="3000" dirty="0" smtClean="0"/>
              <a:t> </a:t>
            </a:r>
            <a:r>
              <a:rPr lang="en-US" sz="3000" dirty="0" err="1" smtClean="0"/>
              <a:t>posisi</a:t>
            </a:r>
            <a:r>
              <a:rPr lang="en-US" sz="3000" dirty="0" smtClean="0"/>
              <a:t> </a:t>
            </a:r>
            <a:r>
              <a:rPr lang="en-US" sz="3000" dirty="0" err="1" smtClean="0"/>
              <a:t>kompetisi</a:t>
            </a:r>
            <a:r>
              <a:rPr lang="en-US" sz="3000" dirty="0" smtClean="0"/>
              <a:t>. </a:t>
            </a:r>
          </a:p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2.	</a:t>
            </a:r>
            <a:r>
              <a:rPr lang="en-US" sz="3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Tenggang</a:t>
            </a:r>
            <a:r>
              <a:rPr lang="en-US" sz="3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waktu</a:t>
            </a:r>
            <a:r>
              <a:rPr lang="en-US" sz="3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yang </a:t>
            </a:r>
            <a:r>
              <a:rPr lang="en-US" sz="3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terlampaui</a:t>
            </a:r>
            <a:r>
              <a:rPr lang="en-US" sz="3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3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biaya</a:t>
            </a:r>
            <a:r>
              <a:rPr lang="en-US" sz="3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lebih</a:t>
            </a:r>
            <a:r>
              <a:rPr lang="en-US" sz="3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tinggi</a:t>
            </a:r>
            <a:r>
              <a:rPr lang="en-US" sz="3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dari</a:t>
            </a:r>
            <a:r>
              <a:rPr lang="en-US" sz="3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yang di </a:t>
            </a:r>
            <a:r>
              <a:rPr lang="en-US" sz="3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perkirakan</a:t>
            </a:r>
            <a:r>
              <a:rPr lang="en-US" sz="3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3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dan</a:t>
            </a:r>
            <a:r>
              <a:rPr lang="en-US" sz="3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kualitas</a:t>
            </a:r>
            <a:r>
              <a:rPr lang="en-US" sz="3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lebih</a:t>
            </a:r>
            <a:r>
              <a:rPr lang="en-US" sz="3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rendah</a:t>
            </a:r>
            <a:r>
              <a:rPr lang="en-US" sz="3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dari</a:t>
            </a:r>
            <a:r>
              <a:rPr lang="en-US" sz="3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yang </a:t>
            </a:r>
            <a:r>
              <a:rPr lang="en-US" sz="3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telah</a:t>
            </a:r>
            <a:r>
              <a:rPr lang="en-US" sz="3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diantisipasi</a:t>
            </a:r>
            <a:r>
              <a:rPr lang="en-US" sz="3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 </a:t>
            </a:r>
          </a:p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000" dirty="0" smtClean="0"/>
              <a:t>3.	</a:t>
            </a:r>
            <a:r>
              <a:rPr lang="en-US" sz="3000" dirty="0" err="1" smtClean="0"/>
              <a:t>Efisiensi</a:t>
            </a:r>
            <a:r>
              <a:rPr lang="en-US" sz="3000" dirty="0" smtClean="0"/>
              <a:t> </a:t>
            </a:r>
            <a:r>
              <a:rPr lang="en-US" sz="3000" dirty="0" err="1" smtClean="0"/>
              <a:t>dan</a:t>
            </a:r>
            <a:r>
              <a:rPr lang="en-US" sz="3000" dirty="0" smtClean="0"/>
              <a:t> </a:t>
            </a:r>
            <a:r>
              <a:rPr lang="en-US" sz="3000" dirty="0" err="1" smtClean="0"/>
              <a:t>proses</a:t>
            </a:r>
            <a:r>
              <a:rPr lang="en-US" sz="3000" dirty="0" smtClean="0"/>
              <a:t> </a:t>
            </a:r>
            <a:r>
              <a:rPr lang="en-US" sz="3000" dirty="0" err="1" smtClean="0"/>
              <a:t>inti</a:t>
            </a:r>
            <a:r>
              <a:rPr lang="en-US" sz="3000" dirty="0" smtClean="0"/>
              <a:t> </a:t>
            </a:r>
            <a:r>
              <a:rPr lang="en-US" sz="3000" dirty="0" err="1" smtClean="0"/>
              <a:t>perusahaan</a:t>
            </a:r>
            <a:r>
              <a:rPr lang="en-US" sz="3000" dirty="0" smtClean="0"/>
              <a:t> </a:t>
            </a:r>
            <a:r>
              <a:rPr lang="en-US" sz="3000" dirty="0" err="1" smtClean="0"/>
              <a:t>terpengaruh</a:t>
            </a:r>
            <a:r>
              <a:rPr lang="en-US" sz="3000" dirty="0" smtClean="0"/>
              <a:t> </a:t>
            </a:r>
            <a:r>
              <a:rPr lang="en-US" sz="3000" dirty="0" err="1" smtClean="0"/>
              <a:t>secara</a:t>
            </a:r>
            <a:r>
              <a:rPr lang="en-US" sz="3000" dirty="0" smtClean="0"/>
              <a:t> </a:t>
            </a:r>
            <a:r>
              <a:rPr lang="en-US" sz="3000" dirty="0" err="1" smtClean="0"/>
              <a:t>negatif</a:t>
            </a:r>
            <a:r>
              <a:rPr lang="en-US" sz="3000" dirty="0" smtClean="0"/>
              <a:t> </a:t>
            </a:r>
            <a:r>
              <a:rPr lang="en-US" sz="3000" dirty="0" err="1" smtClean="0"/>
              <a:t>oleh</a:t>
            </a:r>
            <a:r>
              <a:rPr lang="en-US" sz="3000" dirty="0" smtClean="0"/>
              <a:t> </a:t>
            </a:r>
            <a:r>
              <a:rPr lang="en-US" sz="3000" dirty="0" err="1" smtClean="0"/>
              <a:t>rendahnya</a:t>
            </a:r>
            <a:r>
              <a:rPr lang="en-US" sz="3000" dirty="0" smtClean="0"/>
              <a:t> </a:t>
            </a:r>
            <a:r>
              <a:rPr lang="en-US" sz="3000" dirty="0" err="1" smtClean="0"/>
              <a:t>kualitas</a:t>
            </a:r>
            <a:r>
              <a:rPr lang="en-US" sz="3000" dirty="0" smtClean="0"/>
              <a:t> </a:t>
            </a:r>
            <a:r>
              <a:rPr lang="en-US" sz="3000" dirty="0" err="1" smtClean="0"/>
              <a:t>penggunaan</a:t>
            </a:r>
            <a:r>
              <a:rPr lang="en-US" sz="3000" dirty="0" smtClean="0"/>
              <a:t> TI. </a:t>
            </a:r>
          </a:p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4.	</a:t>
            </a:r>
            <a:r>
              <a:rPr lang="en-US" sz="3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Kegagalan</a:t>
            </a:r>
            <a:r>
              <a:rPr lang="en-US" sz="3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dari</a:t>
            </a:r>
            <a:r>
              <a:rPr lang="en-US" sz="3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inisiatif</a:t>
            </a:r>
            <a:r>
              <a:rPr lang="en-US" sz="3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TI </a:t>
            </a:r>
            <a:r>
              <a:rPr lang="en-US" sz="3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untuk</a:t>
            </a:r>
            <a:r>
              <a:rPr lang="en-US" sz="3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melahirkan</a:t>
            </a:r>
            <a:r>
              <a:rPr lang="en-US" sz="3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inovasi</a:t>
            </a:r>
            <a:r>
              <a:rPr lang="en-US" sz="3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atau</a:t>
            </a:r>
            <a:r>
              <a:rPr lang="en-US" sz="3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memberikan</a:t>
            </a:r>
            <a:r>
              <a:rPr lang="en-US" sz="3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keuntungan</a:t>
            </a:r>
            <a:r>
              <a:rPr lang="en-US" sz="3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yang </a:t>
            </a:r>
            <a:r>
              <a:rPr lang="en-US" sz="3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dijanjikan</a:t>
            </a:r>
            <a:r>
              <a:rPr lang="en-US" sz="3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735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868363"/>
          </a:xfrm>
        </p:spPr>
        <p:txBody>
          <a:bodyPr/>
          <a:lstStyle/>
          <a:p>
            <a:pPr eaLnBrk="1" hangingPunct="1"/>
            <a:r>
              <a:rPr lang="en-US" altLang="id-ID" b="1" smtClean="0"/>
              <a:t>Manfaat Tata kelola 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001000" cy="5029200"/>
          </a:xfrm>
        </p:spPr>
        <p:txBody>
          <a:bodyPr/>
          <a:lstStyle/>
          <a:p>
            <a:pPr marL="0" indent="0" algn="just" eaLnBrk="1" hangingPunct="1">
              <a:buFont typeface="Arial" charset="0"/>
              <a:buNone/>
              <a:defRPr/>
            </a:pP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mengatur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TI,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memastikan</a:t>
            </a:r>
            <a:r>
              <a:rPr lang="en-US" dirty="0" smtClean="0"/>
              <a:t> </a:t>
            </a:r>
            <a:r>
              <a:rPr lang="en-US" dirty="0" err="1" smtClean="0"/>
              <a:t>kinerja</a:t>
            </a:r>
            <a:r>
              <a:rPr lang="en-US" dirty="0" smtClean="0"/>
              <a:t> TI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/</a:t>
            </a:r>
            <a:r>
              <a:rPr lang="en-US" dirty="0" err="1" smtClean="0"/>
              <a:t>fokus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area </a:t>
            </a:r>
            <a:r>
              <a:rPr lang="en-US" dirty="0" err="1" smtClean="0"/>
              <a:t>tata</a:t>
            </a:r>
            <a:r>
              <a:rPr lang="en-US" dirty="0" smtClean="0"/>
              <a:t> </a:t>
            </a:r>
            <a:r>
              <a:rPr lang="en-US" dirty="0" err="1" smtClean="0"/>
              <a:t>kelola</a:t>
            </a:r>
            <a:r>
              <a:rPr lang="en-US" dirty="0" smtClean="0"/>
              <a:t> TI</a:t>
            </a:r>
          </a:p>
          <a:p>
            <a:pPr eaLnBrk="1" hangingPunct="1">
              <a:buFont typeface="Arial" charset="0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15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8229600" cy="1676400"/>
          </a:xfrm>
        </p:spPr>
        <p:txBody>
          <a:bodyPr/>
          <a:lstStyle/>
          <a:p>
            <a:pPr algn="ctr" eaLnBrk="1" hangingPunct="1"/>
            <a:r>
              <a:rPr lang="en-US" sz="6000" b="1" dirty="0" smtClean="0"/>
              <a:t>SEKIAN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2192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SILABUS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458200" cy="4876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id-ID" dirty="0"/>
              <a:t>Konsep Tata Kelola </a:t>
            </a:r>
            <a:r>
              <a:rPr lang="id-ID" dirty="0" smtClean="0"/>
              <a:t>TI</a:t>
            </a:r>
          </a:p>
          <a:p>
            <a:pPr>
              <a:lnSpc>
                <a:spcPct val="80000"/>
              </a:lnSpc>
            </a:pPr>
            <a:r>
              <a:rPr lang="id-ID" dirty="0" smtClean="0"/>
              <a:t>Penyelarasan </a:t>
            </a:r>
            <a:r>
              <a:rPr lang="id-ID" dirty="0"/>
              <a:t>Strategis TI dengan </a:t>
            </a:r>
            <a:r>
              <a:rPr lang="id-ID" dirty="0" smtClean="0"/>
              <a:t>Organisasi</a:t>
            </a:r>
          </a:p>
          <a:p>
            <a:pPr>
              <a:lnSpc>
                <a:spcPct val="80000"/>
              </a:lnSpc>
            </a:pPr>
            <a:r>
              <a:rPr lang="id-ID" dirty="0"/>
              <a:t>K</a:t>
            </a:r>
            <a:r>
              <a:rPr lang="id-ID" dirty="0" smtClean="0"/>
              <a:t>onsep </a:t>
            </a:r>
            <a:r>
              <a:rPr lang="id-ID" dirty="0"/>
              <a:t>Value </a:t>
            </a:r>
            <a:r>
              <a:rPr lang="id-ID" dirty="0" smtClean="0"/>
              <a:t>Delivery</a:t>
            </a:r>
          </a:p>
          <a:p>
            <a:pPr>
              <a:lnSpc>
                <a:spcPct val="80000"/>
              </a:lnSpc>
            </a:pPr>
            <a:r>
              <a:rPr lang="id-ID" dirty="0" smtClean="0"/>
              <a:t>Konsep </a:t>
            </a:r>
            <a:r>
              <a:rPr lang="id-ID" dirty="0"/>
              <a:t>pengelolaan </a:t>
            </a:r>
            <a:r>
              <a:rPr lang="id-ID" dirty="0" smtClean="0"/>
              <a:t>Risiko</a:t>
            </a:r>
          </a:p>
          <a:p>
            <a:pPr>
              <a:lnSpc>
                <a:spcPct val="80000"/>
              </a:lnSpc>
            </a:pPr>
            <a:r>
              <a:rPr lang="id-ID" dirty="0" smtClean="0"/>
              <a:t>Pengelolaan </a:t>
            </a:r>
            <a:r>
              <a:rPr lang="id-ID" dirty="0"/>
              <a:t>Sumber </a:t>
            </a:r>
            <a:r>
              <a:rPr lang="id-ID" dirty="0" smtClean="0"/>
              <a:t>Daya</a:t>
            </a:r>
          </a:p>
          <a:p>
            <a:pPr>
              <a:lnSpc>
                <a:spcPct val="80000"/>
              </a:lnSpc>
            </a:pPr>
            <a:r>
              <a:rPr lang="id-ID" dirty="0" smtClean="0"/>
              <a:t>Pengelolaan Kinerja</a:t>
            </a:r>
          </a:p>
          <a:p>
            <a:pPr>
              <a:lnSpc>
                <a:spcPct val="80000"/>
              </a:lnSpc>
            </a:pPr>
            <a:r>
              <a:rPr lang="id-ID" dirty="0"/>
              <a:t>M</a:t>
            </a:r>
            <a:r>
              <a:rPr lang="id-ID" dirty="0" smtClean="0"/>
              <a:t>odel </a:t>
            </a:r>
            <a:r>
              <a:rPr lang="id-ID" dirty="0"/>
              <a:t>kerangka kerja IT Governance</a:t>
            </a:r>
            <a:br>
              <a:rPr lang="id-ID" dirty="0"/>
            </a:br>
            <a:r>
              <a:rPr lang="en-US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mtClean="0"/>
              <a:t>Referensi Buku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648200"/>
          </a:xfrm>
        </p:spPr>
        <p:txBody>
          <a:bodyPr>
            <a:normAutofit fontScale="92500"/>
          </a:bodyPr>
          <a:lstStyle/>
          <a:p>
            <a:r>
              <a:rPr lang="id-ID" dirty="0"/>
              <a:t>ISACA. CGEIT Review Manual [Internet]. 7th ed. Rolling Meadow, IL, USA: ISACA; 2017. 1-249 </a:t>
            </a:r>
            <a:r>
              <a:rPr lang="id-ID" dirty="0" smtClean="0"/>
              <a:t>p.</a:t>
            </a:r>
          </a:p>
          <a:p>
            <a:r>
              <a:rPr lang="id-ID" dirty="0" smtClean="0"/>
              <a:t>ISACA</a:t>
            </a:r>
            <a:r>
              <a:rPr lang="id-ID" dirty="0"/>
              <a:t>. COBIT 5 A Business Framework for the Governance and Management of Enterprise IT.</a:t>
            </a:r>
            <a:br>
              <a:rPr lang="id-ID" dirty="0"/>
            </a:br>
            <a:r>
              <a:rPr lang="id-ID" dirty="0"/>
              <a:t>1st ed. Rolling Meadows, IL 60008 USA: ISACA; 2012. 25-26 </a:t>
            </a:r>
            <a:r>
              <a:rPr lang="id-ID" dirty="0" smtClean="0"/>
              <a:t>p.</a:t>
            </a:r>
          </a:p>
          <a:p>
            <a:r>
              <a:rPr lang="id-ID" dirty="0" smtClean="0"/>
              <a:t>ISACA</a:t>
            </a:r>
            <a:r>
              <a:rPr lang="id-ID" dirty="0"/>
              <a:t>. IT Standards , Guidelines , and Tools and Techniques for Audit and Assurance and</a:t>
            </a:r>
            <a:br>
              <a:rPr lang="id-ID" dirty="0"/>
            </a:br>
            <a:r>
              <a:rPr lang="id-ID" dirty="0"/>
              <a:t>Control Professionals Current as of 1 March 2010. Rolling Meadow, IL: ISACA; 2010. 330 p</a:t>
            </a:r>
            <a:br>
              <a:rPr lang="id-ID" dirty="0"/>
            </a:b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1000" y="5410200"/>
            <a:ext cx="8305800" cy="838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  <a:latin typeface="Cambria" pitchFamily="18" charset="0"/>
              </a:rPr>
              <a:t>“Governance” ?</a:t>
            </a:r>
            <a:endParaRPr lang="en-US" sz="3600" b="1" dirty="0">
              <a:solidFill>
                <a:srgbClr val="002060"/>
              </a:solidFill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“</a:t>
            </a:r>
            <a:r>
              <a:rPr lang="en-US" sz="2400" b="1" dirty="0" smtClean="0"/>
              <a:t>Governance</a:t>
            </a:r>
            <a:r>
              <a:rPr lang="en-US" sz="2400" dirty="0" smtClean="0"/>
              <a:t>” = Tata </a:t>
            </a:r>
            <a:r>
              <a:rPr lang="en-US" sz="2400" dirty="0" err="1" smtClean="0"/>
              <a:t>Kelola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= </a:t>
            </a:r>
            <a:r>
              <a:rPr lang="en-US" sz="2400" dirty="0" err="1" smtClean="0"/>
              <a:t>Pelaksanaan</a:t>
            </a:r>
            <a:r>
              <a:rPr lang="en-US" sz="2400" dirty="0" smtClean="0"/>
              <a:t> </a:t>
            </a:r>
            <a:r>
              <a:rPr lang="en-US" sz="2400" dirty="0" err="1" smtClean="0"/>
              <a:t>otoritas</a:t>
            </a:r>
            <a:r>
              <a:rPr lang="en-US" sz="2400" dirty="0" smtClean="0"/>
              <a:t> </a:t>
            </a:r>
            <a:r>
              <a:rPr lang="en-US" sz="2400" dirty="0" err="1" smtClean="0"/>
              <a:t>politis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penggunaan</a:t>
            </a:r>
            <a:r>
              <a:rPr lang="en-US" sz="2400" dirty="0" smtClean="0"/>
              <a:t> </a:t>
            </a:r>
            <a:r>
              <a:rPr lang="en-US" sz="2400" dirty="0" err="1" smtClean="0"/>
              <a:t>sumber-sumber</a:t>
            </a:r>
            <a:r>
              <a:rPr lang="en-US" sz="2400" dirty="0" smtClean="0"/>
              <a:t> </a:t>
            </a:r>
            <a:r>
              <a:rPr lang="en-US" sz="2400" dirty="0" err="1" smtClean="0"/>
              <a:t>daya</a:t>
            </a:r>
            <a:r>
              <a:rPr lang="en-US" sz="2400" dirty="0" smtClean="0"/>
              <a:t> </a:t>
            </a:r>
            <a:r>
              <a:rPr lang="en-US" sz="2400" dirty="0" err="1" smtClean="0"/>
              <a:t>institusional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mengelola</a:t>
            </a:r>
            <a:r>
              <a:rPr lang="en-US" sz="2400" dirty="0" smtClean="0"/>
              <a:t> </a:t>
            </a:r>
            <a:r>
              <a:rPr lang="en-US" sz="2400" dirty="0" err="1" smtClean="0"/>
              <a:t>permasalahan</a:t>
            </a:r>
            <a:r>
              <a:rPr lang="en-US" sz="2400" dirty="0" smtClean="0"/>
              <a:t>/</a:t>
            </a:r>
            <a:r>
              <a:rPr lang="en-US" sz="2400" dirty="0" err="1" smtClean="0"/>
              <a:t>urusan-urusan</a:t>
            </a:r>
            <a:r>
              <a:rPr lang="en-US" sz="2400" dirty="0" smtClean="0"/>
              <a:t> </a:t>
            </a:r>
            <a:r>
              <a:rPr lang="en-US" sz="2400" dirty="0" err="1" smtClean="0"/>
              <a:t>masyarakat</a:t>
            </a:r>
            <a:r>
              <a:rPr lang="en-US" sz="2400" dirty="0" smtClean="0"/>
              <a:t> (</a:t>
            </a:r>
            <a:r>
              <a:rPr lang="en-US" sz="2400" i="1" dirty="0" err="1" smtClean="0"/>
              <a:t>Worldbank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= </a:t>
            </a:r>
            <a:r>
              <a:rPr lang="en-US" sz="2400" dirty="0" err="1" smtClean="0"/>
              <a:t>Penggunaan</a:t>
            </a:r>
            <a:r>
              <a:rPr lang="en-US" sz="2400" dirty="0" smtClean="0"/>
              <a:t> </a:t>
            </a:r>
            <a:r>
              <a:rPr lang="en-US" sz="2400" dirty="0" err="1" smtClean="0"/>
              <a:t>institusi-institusi</a:t>
            </a:r>
            <a:r>
              <a:rPr lang="en-US" sz="2400" dirty="0" smtClean="0"/>
              <a:t>, </a:t>
            </a:r>
            <a:r>
              <a:rPr lang="en-US" sz="2400" dirty="0" err="1" smtClean="0"/>
              <a:t>struktur-struktur</a:t>
            </a:r>
            <a:r>
              <a:rPr lang="en-US" sz="2400" dirty="0" smtClean="0"/>
              <a:t> </a:t>
            </a:r>
            <a:r>
              <a:rPr lang="en-US" sz="2400" dirty="0" err="1" smtClean="0"/>
              <a:t>otoritas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kolaborasinya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mengalokasikan</a:t>
            </a:r>
            <a:r>
              <a:rPr lang="en-US" sz="2400" dirty="0" smtClean="0"/>
              <a:t> </a:t>
            </a:r>
            <a:r>
              <a:rPr lang="en-US" sz="2400" dirty="0" err="1" smtClean="0"/>
              <a:t>sumber-sumber</a:t>
            </a:r>
            <a:r>
              <a:rPr lang="en-US" sz="2400" dirty="0" smtClean="0"/>
              <a:t> data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mengkoordinasi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mengendalikan</a:t>
            </a:r>
            <a:r>
              <a:rPr lang="en-US" sz="2400" dirty="0" smtClean="0"/>
              <a:t> </a:t>
            </a:r>
            <a:r>
              <a:rPr lang="en-US" sz="2400" dirty="0" err="1" smtClean="0"/>
              <a:t>aktifitas</a:t>
            </a:r>
            <a:r>
              <a:rPr lang="en-US" sz="2400" dirty="0" smtClean="0"/>
              <a:t> di </a:t>
            </a:r>
            <a:r>
              <a:rPr lang="en-US" sz="2400" dirty="0" err="1" smtClean="0"/>
              <a:t>masyarakat</a:t>
            </a:r>
            <a:r>
              <a:rPr lang="en-US" sz="2400" dirty="0" smtClean="0"/>
              <a:t>/</a:t>
            </a:r>
            <a:r>
              <a:rPr lang="en-US" sz="2400" dirty="0" err="1" smtClean="0"/>
              <a:t>ekonomi</a:t>
            </a:r>
            <a:r>
              <a:rPr lang="en-US" sz="2400" dirty="0" smtClean="0"/>
              <a:t>.</a:t>
            </a:r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r>
              <a:rPr lang="en-US" sz="2400" b="1" dirty="0" smtClean="0"/>
              <a:t>Governance</a:t>
            </a:r>
            <a:r>
              <a:rPr lang="en-US" sz="2400" dirty="0" smtClean="0"/>
              <a:t> = </a:t>
            </a:r>
            <a:r>
              <a:rPr lang="en-US" sz="2400" b="1" dirty="0" err="1" smtClean="0"/>
              <a:t>Sistem</a:t>
            </a:r>
            <a:r>
              <a:rPr lang="en-US" sz="2400" dirty="0" smtClean="0"/>
              <a:t> = </a:t>
            </a:r>
            <a:r>
              <a:rPr lang="en-US" sz="2400" b="1" dirty="0" err="1" smtClean="0"/>
              <a:t>Struktur</a:t>
            </a:r>
            <a:r>
              <a:rPr lang="en-US" sz="2400" b="1" dirty="0" smtClean="0"/>
              <a:t> + Proses + Leadership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8187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Mongolian Baiti" pitchFamily="66" charset="0"/>
                <a:cs typeface="Mongolian Baiti" pitchFamily="66" charset="0"/>
              </a:rPr>
              <a:t>“Governance” vs. “Government” vs. “Management”</a:t>
            </a:r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latin typeface="Mongolian Baiti" pitchFamily="66" charset="0"/>
                <a:cs typeface="Mongolian Baiti" pitchFamily="66" charset="0"/>
              </a:rPr>
              <a:t/>
            </a:r>
            <a:br>
              <a:rPr lang="en-US" sz="4000" b="1" dirty="0" smtClean="0">
                <a:solidFill>
                  <a:schemeClr val="tx2">
                    <a:lumMod val="75000"/>
                  </a:schemeClr>
                </a:solidFill>
                <a:latin typeface="Mongolian Baiti" pitchFamily="66" charset="0"/>
                <a:cs typeface="Mongolian Baiti" pitchFamily="66" charset="0"/>
              </a:rPr>
            </a:br>
            <a:endParaRPr lang="en-US" sz="4000" b="1" dirty="0">
              <a:solidFill>
                <a:schemeClr val="tx2">
                  <a:lumMod val="75000"/>
                </a:schemeClr>
              </a:solidFill>
              <a:latin typeface="Mongolian Baiti" pitchFamily="66" charset="0"/>
              <a:cs typeface="Mongolian Baiti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smtClean="0"/>
              <a:t>“</a:t>
            </a:r>
            <a:r>
              <a:rPr lang="en-US" b="1" i="1" dirty="0" smtClean="0"/>
              <a:t>Governance</a:t>
            </a:r>
            <a:r>
              <a:rPr lang="en-US" i="1" dirty="0" smtClean="0"/>
              <a:t>” </a:t>
            </a:r>
            <a:r>
              <a:rPr lang="en-US" dirty="0" smtClean="0"/>
              <a:t>= “Tata </a:t>
            </a:r>
            <a:r>
              <a:rPr lang="en-US" dirty="0" err="1" smtClean="0"/>
              <a:t>Kelola</a:t>
            </a:r>
            <a:r>
              <a:rPr lang="en-US" dirty="0" smtClean="0"/>
              <a:t>” = </a:t>
            </a:r>
            <a:r>
              <a:rPr lang="en-US" dirty="0" err="1"/>
              <a:t>R</a:t>
            </a:r>
            <a:r>
              <a:rPr lang="en-US" dirty="0" err="1" smtClean="0"/>
              <a:t>angkaian</a:t>
            </a:r>
            <a:r>
              <a:rPr lang="en-US" dirty="0" smtClean="0"/>
              <a:t> proses, </a:t>
            </a:r>
            <a:r>
              <a:rPr lang="en-US" dirty="0" err="1" smtClean="0"/>
              <a:t>kebijakan</a:t>
            </a:r>
            <a:r>
              <a:rPr lang="en-US" dirty="0" smtClean="0"/>
              <a:t>, </a:t>
            </a:r>
            <a:r>
              <a:rPr lang="en-US" dirty="0" err="1" smtClean="0"/>
              <a:t>aturan</a:t>
            </a:r>
            <a:r>
              <a:rPr lang="en-US" dirty="0" smtClean="0"/>
              <a:t>, </a:t>
            </a:r>
            <a:r>
              <a:rPr lang="en-US" dirty="0" err="1" smtClean="0"/>
              <a:t>budaya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mengelola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b="1" dirty="0" smtClean="0"/>
              <a:t>Government</a:t>
            </a:r>
            <a:r>
              <a:rPr lang="en-US" dirty="0" smtClean="0"/>
              <a:t>” = “</a:t>
            </a:r>
            <a:r>
              <a:rPr lang="en-US" dirty="0" err="1" smtClean="0"/>
              <a:t>Pemerintah</a:t>
            </a:r>
            <a:r>
              <a:rPr lang="en-US" dirty="0" smtClean="0"/>
              <a:t>” = </a:t>
            </a:r>
            <a:r>
              <a:rPr lang="en-US" dirty="0" err="1" smtClean="0"/>
              <a:t>lembaga</a:t>
            </a:r>
            <a:r>
              <a:rPr lang="en-US" dirty="0" smtClean="0"/>
              <a:t>/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orang yang </a:t>
            </a:r>
            <a:r>
              <a:rPr lang="en-US" dirty="0" err="1" smtClean="0"/>
              <a:t>menjalankan</a:t>
            </a:r>
            <a:r>
              <a:rPr lang="en-US" dirty="0" smtClean="0"/>
              <a:t> </a:t>
            </a:r>
            <a:r>
              <a:rPr lang="en-US" dirty="0" err="1" smtClean="0"/>
              <a:t>tata-kelola</a:t>
            </a:r>
            <a:r>
              <a:rPr lang="en-US" dirty="0" smtClean="0"/>
              <a:t> (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)</a:t>
            </a:r>
          </a:p>
          <a:p>
            <a:r>
              <a:rPr lang="en-US" dirty="0" smtClean="0"/>
              <a:t>“</a:t>
            </a:r>
            <a:r>
              <a:rPr lang="en-US" b="1" i="1" dirty="0" smtClean="0"/>
              <a:t>Management</a:t>
            </a:r>
            <a:r>
              <a:rPr lang="en-US" dirty="0" smtClean="0"/>
              <a:t>” = “</a:t>
            </a:r>
            <a:r>
              <a:rPr lang="en-US" dirty="0" err="1" smtClean="0"/>
              <a:t>Pimpinan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/</a:t>
            </a:r>
            <a:r>
              <a:rPr lang="en-US" dirty="0" err="1" smtClean="0"/>
              <a:t>organisasi</a:t>
            </a:r>
            <a:r>
              <a:rPr lang="en-US" dirty="0" smtClean="0"/>
              <a:t>”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Tindakan</a:t>
            </a:r>
            <a:r>
              <a:rPr lang="en-US" dirty="0" smtClean="0"/>
              <a:t> </a:t>
            </a:r>
            <a:r>
              <a:rPr lang="en-US" dirty="0" err="1" smtClean="0"/>
              <a:t>perencanaan</a:t>
            </a:r>
            <a:r>
              <a:rPr lang="en-US" dirty="0" smtClean="0"/>
              <a:t>, </a:t>
            </a:r>
            <a:r>
              <a:rPr lang="en-US" dirty="0" err="1" smtClean="0"/>
              <a:t>pengorganisasian</a:t>
            </a:r>
            <a:r>
              <a:rPr lang="en-US" dirty="0" smtClean="0"/>
              <a:t>, </a:t>
            </a:r>
            <a:r>
              <a:rPr lang="en-US" dirty="0" err="1" smtClean="0"/>
              <a:t>pengambilan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kontrol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/</a:t>
            </a:r>
            <a:r>
              <a:rPr lang="en-US" dirty="0" err="1" smtClean="0"/>
              <a:t>organisasi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57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  <a:latin typeface="Cambria" pitchFamily="18" charset="0"/>
              </a:rPr>
              <a:t>Governance vs. Government</a:t>
            </a:r>
            <a:endParaRPr lang="en-US" b="1" dirty="0">
              <a:solidFill>
                <a:srgbClr val="002060"/>
              </a:solidFill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 smtClean="0"/>
              <a:t>“</a:t>
            </a:r>
            <a:r>
              <a:rPr lang="en-US" sz="2400" b="1" dirty="0" smtClean="0"/>
              <a:t>Governance</a:t>
            </a:r>
            <a:r>
              <a:rPr lang="en-US" sz="2400" dirty="0" smtClean="0"/>
              <a:t>” = Tata </a:t>
            </a:r>
            <a:r>
              <a:rPr lang="en-US" sz="2400" dirty="0" err="1" smtClean="0"/>
              <a:t>Kelola</a:t>
            </a:r>
            <a:endParaRPr lang="en-US" sz="2400" dirty="0" smtClean="0"/>
          </a:p>
          <a:p>
            <a:r>
              <a:rPr lang="en-US" sz="2400" dirty="0" smtClean="0"/>
              <a:t>“</a:t>
            </a:r>
            <a:r>
              <a:rPr lang="en-US" sz="2400" b="1" dirty="0" smtClean="0"/>
              <a:t>Government</a:t>
            </a:r>
            <a:r>
              <a:rPr lang="en-US" sz="2400" dirty="0" smtClean="0"/>
              <a:t>” = </a:t>
            </a:r>
            <a:r>
              <a:rPr lang="en-US" sz="2400" dirty="0" err="1" smtClean="0"/>
              <a:t>Pemerintahan</a:t>
            </a:r>
            <a:endParaRPr lang="en-US" sz="2400" dirty="0" smtClean="0"/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r>
              <a:rPr lang="en-US" sz="2400" dirty="0" smtClean="0"/>
              <a:t>Government </a:t>
            </a:r>
            <a:r>
              <a:rPr lang="en-US" sz="2400" dirty="0" err="1" smtClean="0"/>
              <a:t>dibangun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menjalankan</a:t>
            </a:r>
            <a:r>
              <a:rPr lang="en-US" sz="2400" dirty="0" smtClean="0"/>
              <a:t> Governance</a:t>
            </a:r>
          </a:p>
          <a:p>
            <a:pPr marL="0" indent="0" algn="ctr">
              <a:buNone/>
            </a:pPr>
            <a:endParaRPr lang="en-US" sz="2400" dirty="0"/>
          </a:p>
          <a:p>
            <a:r>
              <a:rPr lang="en-US" sz="2400" dirty="0" smtClean="0"/>
              <a:t>“</a:t>
            </a:r>
            <a:r>
              <a:rPr lang="en-US" sz="2400" b="1" dirty="0" smtClean="0"/>
              <a:t>Government</a:t>
            </a:r>
            <a:r>
              <a:rPr lang="en-US" sz="2400" dirty="0" smtClean="0"/>
              <a:t>”/</a:t>
            </a:r>
            <a:r>
              <a:rPr lang="en-US" sz="2400" dirty="0" err="1" smtClean="0"/>
              <a:t>Pemerintahan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b="1" dirty="0" err="1" smtClean="0">
                <a:sym typeface="Wingdings" pitchFamily="2" charset="2"/>
              </a:rPr>
              <a:t>Organisasi</a:t>
            </a:r>
            <a:r>
              <a:rPr lang="en-US" sz="2400" b="1" dirty="0" smtClean="0">
                <a:sym typeface="Wingdings" pitchFamily="2" charset="2"/>
              </a:rPr>
              <a:t> </a:t>
            </a:r>
            <a:r>
              <a:rPr lang="en-US" sz="2400" b="1" dirty="0" err="1" smtClean="0">
                <a:sym typeface="Wingdings" pitchFamily="2" charset="2"/>
              </a:rPr>
              <a:t>Politik</a:t>
            </a:r>
            <a:r>
              <a:rPr lang="en-US" sz="2400" dirty="0" smtClean="0">
                <a:sym typeface="Wingdings" pitchFamily="2" charset="2"/>
              </a:rPr>
              <a:t/>
            </a:r>
            <a:br>
              <a:rPr lang="en-US" sz="2400" dirty="0" smtClean="0">
                <a:sym typeface="Wingdings" pitchFamily="2" charset="2"/>
              </a:rPr>
            </a:br>
            <a:r>
              <a:rPr lang="en-US" sz="2400" b="1" dirty="0" err="1" smtClean="0">
                <a:sym typeface="Wingdings" pitchFamily="2" charset="2"/>
              </a:rPr>
              <a:t>Organisasi</a:t>
            </a:r>
            <a:r>
              <a:rPr lang="en-US" sz="2400" b="1" dirty="0" smtClean="0">
                <a:sym typeface="Wingdings" pitchFamily="2" charset="2"/>
              </a:rPr>
              <a:t> </a:t>
            </a:r>
            <a:r>
              <a:rPr lang="en-US" sz="2400" b="1" dirty="0" err="1" smtClean="0">
                <a:sym typeface="Wingdings" pitchFamily="2" charset="2"/>
              </a:rPr>
              <a:t>Bisnis</a:t>
            </a:r>
            <a:r>
              <a:rPr lang="en-US" sz="2400" b="1" dirty="0" smtClean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 “</a:t>
            </a:r>
            <a:r>
              <a:rPr lang="en-US" sz="2400" b="1" dirty="0" smtClean="0">
                <a:sym typeface="Wingdings" pitchFamily="2" charset="2"/>
              </a:rPr>
              <a:t>Corporation</a:t>
            </a:r>
            <a:r>
              <a:rPr lang="en-US" sz="2400" dirty="0" smtClean="0">
                <a:sym typeface="Wingdings" pitchFamily="2" charset="2"/>
              </a:rPr>
              <a:t>” / </a:t>
            </a:r>
            <a:r>
              <a:rPr lang="en-US" sz="2400" dirty="0" err="1" smtClean="0">
                <a:sym typeface="Wingdings" pitchFamily="2" charset="2"/>
              </a:rPr>
              <a:t>Korporat</a:t>
            </a:r>
            <a:endParaRPr lang="en-US" sz="2400" dirty="0" smtClean="0">
              <a:sym typeface="Wingdings" pitchFamily="2" charset="2"/>
            </a:endParaRPr>
          </a:p>
          <a:p>
            <a:endParaRPr lang="en-US" sz="2400" dirty="0">
              <a:sym typeface="Wingdings" pitchFamily="2" charset="2"/>
            </a:endParaRPr>
          </a:p>
          <a:p>
            <a:pPr>
              <a:buFont typeface="Wingdings" pitchFamily="2" charset="2"/>
              <a:buChar char="§"/>
            </a:pPr>
            <a:r>
              <a:rPr lang="en-US" sz="2400" b="1" dirty="0" smtClean="0"/>
              <a:t>Tata </a:t>
            </a:r>
            <a:r>
              <a:rPr lang="en-US" sz="2400" b="1" dirty="0" err="1" smtClean="0"/>
              <a:t>Kelola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Korporat</a:t>
            </a:r>
            <a:r>
              <a:rPr lang="en-US" sz="2400" b="1" dirty="0" smtClean="0"/>
              <a:t> </a:t>
            </a:r>
            <a:r>
              <a:rPr lang="en-US" sz="2400" dirty="0" smtClean="0"/>
              <a:t>(</a:t>
            </a:r>
            <a:r>
              <a:rPr lang="en-US" sz="2400" b="1" i="1" dirty="0" smtClean="0"/>
              <a:t>Corporate Governance</a:t>
            </a:r>
            <a:r>
              <a:rPr lang="en-US" sz="2400" dirty="0" smtClean="0"/>
              <a:t>) = </a:t>
            </a:r>
            <a:r>
              <a:rPr lang="en-US" sz="2400" dirty="0" err="1" smtClean="0"/>
              <a:t>struktur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proses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merencanakan</a:t>
            </a:r>
            <a:r>
              <a:rPr lang="en-US" sz="2400" dirty="0" smtClean="0"/>
              <a:t> </a:t>
            </a:r>
            <a:r>
              <a:rPr lang="en-US" sz="2400" dirty="0" err="1" smtClean="0"/>
              <a:t>arah</a:t>
            </a:r>
            <a:r>
              <a:rPr lang="en-US" sz="2400" dirty="0" smtClean="0"/>
              <a:t> </a:t>
            </a:r>
            <a:r>
              <a:rPr lang="en-US" sz="2400" dirty="0" err="1" smtClean="0"/>
              <a:t>pengelolaan</a:t>
            </a:r>
            <a:r>
              <a:rPr lang="en-US" sz="2400" dirty="0" smtClean="0"/>
              <a:t> </a:t>
            </a:r>
            <a:r>
              <a:rPr lang="en-US" sz="2400" dirty="0" err="1" smtClean="0"/>
              <a:t>organisasi</a:t>
            </a:r>
            <a:r>
              <a:rPr lang="en-US" sz="2400" dirty="0" smtClean="0"/>
              <a:t> </a:t>
            </a:r>
            <a:r>
              <a:rPr lang="en-US" sz="2400" dirty="0" err="1" smtClean="0"/>
              <a:t>sehingga</a:t>
            </a:r>
            <a:r>
              <a:rPr lang="en-US" sz="2400" dirty="0" smtClean="0"/>
              <a:t> </a:t>
            </a:r>
            <a:r>
              <a:rPr lang="en-US" sz="2400" dirty="0" err="1" smtClean="0"/>
              <a:t>mencapai</a:t>
            </a:r>
            <a:r>
              <a:rPr lang="en-US" sz="2400" dirty="0" smtClean="0"/>
              <a:t> </a:t>
            </a:r>
            <a:r>
              <a:rPr lang="en-US" sz="2400" dirty="0" err="1" smtClean="0"/>
              <a:t>tujuan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efektif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9610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400" b="1" dirty="0" smtClean="0">
                <a:solidFill>
                  <a:srgbClr val="002060"/>
                </a:solidFill>
                <a:latin typeface="Cambria" pitchFamily="18" charset="0"/>
              </a:rPr>
              <a:t>Governance vs. Government</a:t>
            </a:r>
            <a:endParaRPr lang="en-US" sz="2400" b="1" dirty="0">
              <a:solidFill>
                <a:srgbClr val="002060"/>
              </a:solidFill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“</a:t>
            </a:r>
            <a:r>
              <a:rPr lang="en-US" sz="2400" b="1" dirty="0" smtClean="0"/>
              <a:t>Good Corporate Governance</a:t>
            </a:r>
            <a:r>
              <a:rPr lang="en-US" sz="2400" dirty="0" smtClean="0"/>
              <a:t>” = </a:t>
            </a:r>
            <a:r>
              <a:rPr lang="en-US" sz="2400" dirty="0" err="1" smtClean="0"/>
              <a:t>Penataan</a:t>
            </a:r>
            <a:r>
              <a:rPr lang="en-US" sz="2400" dirty="0" smtClean="0"/>
              <a:t> </a:t>
            </a:r>
            <a:r>
              <a:rPr lang="en-US" sz="2400" b="1" dirty="0" err="1" smtClean="0"/>
              <a:t>organisasi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bisnis</a:t>
            </a:r>
            <a:r>
              <a:rPr lang="en-US" sz="2400" b="1" dirty="0" smtClean="0"/>
              <a:t> </a:t>
            </a:r>
            <a:r>
              <a:rPr lang="en-US" sz="2400" dirty="0" err="1" smtClean="0"/>
              <a:t>melalui</a:t>
            </a:r>
            <a:r>
              <a:rPr lang="en-US" sz="2400" dirty="0" smtClean="0"/>
              <a:t> </a:t>
            </a:r>
            <a:r>
              <a:rPr lang="en-US" sz="2400" dirty="0" err="1" smtClean="0"/>
              <a:t>penerapan</a:t>
            </a:r>
            <a:r>
              <a:rPr lang="en-US" sz="2400" dirty="0" smtClean="0"/>
              <a:t> model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prinsip-prinsip</a:t>
            </a:r>
            <a:r>
              <a:rPr lang="en-US" sz="2400" dirty="0" smtClean="0"/>
              <a:t> </a:t>
            </a:r>
            <a:r>
              <a:rPr lang="en-US" sz="2400" dirty="0" err="1" smtClean="0"/>
              <a:t>tatakelola</a:t>
            </a:r>
            <a:r>
              <a:rPr lang="en-US" sz="2400" dirty="0" smtClean="0"/>
              <a:t> </a:t>
            </a:r>
            <a:r>
              <a:rPr lang="en-US" sz="2400" dirty="0" err="1" smtClean="0"/>
              <a:t>organisasi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baik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“</a:t>
            </a:r>
            <a:r>
              <a:rPr lang="en-US" sz="2400" b="1" dirty="0" smtClean="0"/>
              <a:t>Good Government Governance</a:t>
            </a:r>
            <a:r>
              <a:rPr lang="en-US" sz="2400" dirty="0" smtClean="0"/>
              <a:t>” = </a:t>
            </a:r>
            <a:r>
              <a:rPr lang="en-US" sz="2400" dirty="0" err="1"/>
              <a:t>Penataan</a:t>
            </a:r>
            <a:r>
              <a:rPr lang="en-US" sz="2400" dirty="0"/>
              <a:t> </a:t>
            </a:r>
            <a:r>
              <a:rPr lang="en-US" sz="2400" b="1" dirty="0" err="1"/>
              <a:t>organisasi</a:t>
            </a:r>
            <a:r>
              <a:rPr lang="en-US" sz="2400" b="1" dirty="0"/>
              <a:t> </a:t>
            </a:r>
            <a:r>
              <a:rPr lang="en-US" sz="2400" b="1" dirty="0" err="1" smtClean="0"/>
              <a:t>pemerintah</a:t>
            </a:r>
            <a:r>
              <a:rPr lang="en-US" sz="2400" b="1" dirty="0" smtClean="0"/>
              <a:t> </a:t>
            </a:r>
            <a:r>
              <a:rPr lang="en-US" sz="2400" dirty="0" err="1" smtClean="0"/>
              <a:t>melalui</a:t>
            </a:r>
            <a:r>
              <a:rPr lang="en-US" sz="2400" dirty="0" smtClean="0"/>
              <a:t> </a:t>
            </a:r>
            <a:r>
              <a:rPr lang="en-US" sz="2400" dirty="0" err="1"/>
              <a:t>penerapan</a:t>
            </a:r>
            <a:r>
              <a:rPr lang="en-US" sz="2400" dirty="0"/>
              <a:t> model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prinsip-prinsip</a:t>
            </a:r>
            <a:r>
              <a:rPr lang="en-US" sz="2400" dirty="0"/>
              <a:t> </a:t>
            </a:r>
            <a:r>
              <a:rPr lang="en-US" sz="2400" dirty="0" err="1"/>
              <a:t>tatakelola</a:t>
            </a:r>
            <a:r>
              <a:rPr lang="en-US" sz="2400" dirty="0"/>
              <a:t> </a:t>
            </a:r>
            <a:r>
              <a:rPr lang="en-US" sz="2400" dirty="0" err="1"/>
              <a:t>organisasi</a:t>
            </a:r>
            <a:r>
              <a:rPr lang="en-US" sz="2400" dirty="0"/>
              <a:t> yang </a:t>
            </a:r>
            <a:r>
              <a:rPr lang="en-US" sz="2400" dirty="0" err="1"/>
              <a:t>baik</a:t>
            </a:r>
            <a:r>
              <a:rPr lang="en-US" sz="2400" dirty="0"/>
              <a:t>. </a:t>
            </a:r>
            <a:endParaRPr lang="en-US" sz="2400" dirty="0" smtClean="0"/>
          </a:p>
          <a:p>
            <a:pPr marL="0" indent="0" algn="ctr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208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/>
            <a:r>
              <a:rPr lang="en-US" altLang="id-ID" sz="3600" b="1" smtClean="0"/>
              <a:t>Definisi tata kelola 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 rtlCol="0">
            <a:normAutofit fontScale="92500" lnSpcReduction="10000"/>
          </a:bodyPr>
          <a:lstStyle/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0" algn="l"/>
              </a:tabLst>
              <a:defRPr/>
            </a:pP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cabang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tata</a:t>
            </a:r>
            <a:r>
              <a:rPr lang="en-US" dirty="0" smtClean="0"/>
              <a:t> </a:t>
            </a:r>
            <a:r>
              <a:rPr lang="en-US" dirty="0" err="1" smtClean="0"/>
              <a:t>kelola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yang </a:t>
            </a:r>
            <a:r>
              <a:rPr lang="en-US" dirty="0" err="1" smtClean="0"/>
              <a:t>terfokus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b="1" dirty="0" err="1" smtClean="0"/>
              <a:t>Sistem</a:t>
            </a:r>
            <a:r>
              <a:rPr lang="en-US" b="1" dirty="0" smtClean="0"/>
              <a:t>/</a:t>
            </a:r>
            <a:r>
              <a:rPr lang="en-US" b="1" dirty="0" err="1" smtClean="0"/>
              <a:t>Teknologi</a:t>
            </a:r>
            <a:r>
              <a:rPr lang="en-US" b="1" dirty="0" smtClean="0"/>
              <a:t> </a:t>
            </a:r>
            <a:r>
              <a:rPr lang="en-US" b="1" dirty="0" err="1" smtClean="0"/>
              <a:t>informasi</a:t>
            </a:r>
            <a:r>
              <a:rPr lang="en-US" b="1" dirty="0" smtClean="0"/>
              <a:t> 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b="1" dirty="0" err="1" smtClean="0"/>
              <a:t>manajemen</a:t>
            </a:r>
            <a:r>
              <a:rPr lang="en-US" b="1" dirty="0" smtClean="0"/>
              <a:t> </a:t>
            </a:r>
            <a:r>
              <a:rPr lang="en-US" b="1" dirty="0" err="1" smtClean="0"/>
              <a:t>Kinerja</a:t>
            </a:r>
            <a:r>
              <a:rPr lang="en-US" b="1" dirty="0" smtClean="0"/>
              <a:t> 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b="1" dirty="0" err="1" smtClean="0"/>
              <a:t>risikonya</a:t>
            </a:r>
            <a:r>
              <a:rPr lang="en-US" b="1" dirty="0" smtClean="0"/>
              <a:t>.</a:t>
            </a:r>
          </a:p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0" algn="l"/>
              </a:tabLst>
              <a:defRPr/>
            </a:pPr>
            <a:r>
              <a:rPr lang="en-US" dirty="0" smtClean="0"/>
              <a:t>Tata </a:t>
            </a:r>
            <a:r>
              <a:rPr lang="en-US" dirty="0" err="1" smtClean="0"/>
              <a:t>kelola</a:t>
            </a:r>
            <a:r>
              <a:rPr lang="en-US" dirty="0" smtClean="0"/>
              <a:t> TI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kebijakan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prosedur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kumpulan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yang </a:t>
            </a:r>
            <a:r>
              <a:rPr lang="en-US" dirty="0" err="1" smtClean="0"/>
              <a:t>bertujuan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memastikan</a:t>
            </a:r>
            <a:r>
              <a:rPr lang="en-US" dirty="0" smtClean="0"/>
              <a:t> </a:t>
            </a:r>
            <a:r>
              <a:rPr lang="en-US" dirty="0" err="1" smtClean="0"/>
              <a:t>kesesuaian</a:t>
            </a:r>
            <a:r>
              <a:rPr lang="en-US" dirty="0" smtClean="0"/>
              <a:t> </a:t>
            </a:r>
            <a:r>
              <a:rPr lang="en-US" dirty="0" err="1" smtClean="0"/>
              <a:t>penerapan</a:t>
            </a:r>
            <a:r>
              <a:rPr lang="en-US" dirty="0" smtClean="0"/>
              <a:t> TI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dukungannya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pencapaian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institusi</a:t>
            </a:r>
            <a:r>
              <a:rPr lang="en-US" dirty="0" smtClean="0"/>
              <a:t>,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mengoptimalkan</a:t>
            </a:r>
            <a:r>
              <a:rPr lang="en-US" dirty="0" smtClean="0"/>
              <a:t> </a:t>
            </a:r>
            <a:r>
              <a:rPr lang="en-US" dirty="0" err="1" smtClean="0"/>
              <a:t>keuntungan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kesempatan</a:t>
            </a:r>
            <a:r>
              <a:rPr lang="en-US" dirty="0" smtClean="0"/>
              <a:t> yang </a:t>
            </a:r>
            <a:r>
              <a:rPr lang="en-US" dirty="0" err="1" smtClean="0"/>
              <a:t>ditawarkan</a:t>
            </a:r>
            <a:r>
              <a:rPr lang="en-US" dirty="0" smtClean="0"/>
              <a:t> TI, </a:t>
            </a:r>
            <a:r>
              <a:rPr lang="en-US" dirty="0" err="1" smtClean="0"/>
              <a:t>mengendalikan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TI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mengelola</a:t>
            </a:r>
            <a:r>
              <a:rPr lang="en-US" dirty="0" smtClean="0"/>
              <a:t> </a:t>
            </a:r>
            <a:r>
              <a:rPr lang="en-US" dirty="0" err="1" smtClean="0"/>
              <a:t>resiko-resiko</a:t>
            </a:r>
            <a:r>
              <a:rPr lang="en-US" dirty="0" smtClean="0"/>
              <a:t> </a:t>
            </a:r>
            <a:r>
              <a:rPr lang="en-US" dirty="0" err="1" smtClean="0"/>
              <a:t>terkait</a:t>
            </a:r>
            <a:r>
              <a:rPr lang="en-US" dirty="0" smtClean="0"/>
              <a:t> TI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47227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57312"/>
            <a:ext cx="8077200" cy="5486400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Font typeface="Arial" charset="0"/>
              <a:buNone/>
              <a:defRPr/>
            </a:pPr>
            <a:r>
              <a:rPr lang="en-US" sz="2800" dirty="0" err="1" smtClean="0"/>
              <a:t>Tatakelola</a:t>
            </a:r>
            <a:r>
              <a:rPr lang="en-US" sz="2800" dirty="0" smtClean="0"/>
              <a:t> </a:t>
            </a:r>
            <a:r>
              <a:rPr lang="en-US" sz="2800" dirty="0" err="1" smtClean="0"/>
              <a:t>teknologi</a:t>
            </a:r>
            <a:r>
              <a:rPr lang="en-US" sz="2800" dirty="0" smtClean="0"/>
              <a:t> </a:t>
            </a:r>
            <a:r>
              <a:rPr lang="en-US" sz="2800" dirty="0" err="1" smtClean="0"/>
              <a:t>informasi</a:t>
            </a:r>
            <a:r>
              <a:rPr lang="en-US" sz="2800" dirty="0" smtClean="0"/>
              <a:t> </a:t>
            </a:r>
            <a:r>
              <a:rPr lang="en-US" sz="2800" dirty="0" err="1" smtClean="0"/>
              <a:t>bukan</a:t>
            </a:r>
            <a:r>
              <a:rPr lang="en-US" sz="2800" dirty="0" smtClean="0"/>
              <a:t> </a:t>
            </a:r>
            <a:r>
              <a:rPr lang="en-US" sz="2800" dirty="0" err="1" smtClean="0"/>
              <a:t>bidang</a:t>
            </a:r>
            <a:r>
              <a:rPr lang="en-US" sz="2800" dirty="0" smtClean="0"/>
              <a:t> yang </a:t>
            </a:r>
            <a:r>
              <a:rPr lang="en-US" sz="2800" dirty="0" err="1" smtClean="0"/>
              <a:t>terpisah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pengelolaan</a:t>
            </a:r>
            <a:r>
              <a:rPr lang="en-US" sz="2800" dirty="0" smtClean="0"/>
              <a:t> </a:t>
            </a:r>
            <a:r>
              <a:rPr lang="en-US" sz="2800" dirty="0" err="1" smtClean="0"/>
              <a:t>perusahan</a:t>
            </a:r>
            <a:r>
              <a:rPr lang="en-US" sz="2800" dirty="0" smtClean="0"/>
              <a:t>, </a:t>
            </a:r>
            <a:r>
              <a:rPr lang="en-US" sz="2800" dirty="0" err="1" smtClean="0"/>
              <a:t>melainkan</a:t>
            </a:r>
            <a:r>
              <a:rPr lang="en-US" sz="2800" dirty="0" smtClean="0"/>
              <a:t> </a:t>
            </a:r>
            <a:r>
              <a:rPr lang="en-US" sz="2800" dirty="0" err="1" smtClean="0"/>
              <a:t>merupakan</a:t>
            </a:r>
            <a:r>
              <a:rPr lang="en-US" sz="2800" dirty="0" smtClean="0"/>
              <a:t> </a:t>
            </a:r>
            <a:r>
              <a:rPr lang="en-US" sz="2800" dirty="0" err="1" smtClean="0"/>
              <a:t>komponen</a:t>
            </a:r>
            <a:r>
              <a:rPr lang="en-US" sz="2800" dirty="0" smtClean="0"/>
              <a:t> </a:t>
            </a:r>
            <a:r>
              <a:rPr lang="en-US" sz="2800" dirty="0" err="1" smtClean="0"/>
              <a:t>pengelolaan</a:t>
            </a:r>
            <a:r>
              <a:rPr lang="en-US" sz="2800" dirty="0" smtClean="0"/>
              <a:t> </a:t>
            </a:r>
            <a:r>
              <a:rPr lang="en-US" sz="2800" dirty="0" err="1" smtClean="0"/>
              <a:t>perusahaan</a:t>
            </a:r>
            <a:r>
              <a:rPr lang="en-US" sz="2800" dirty="0" smtClean="0"/>
              <a:t> </a:t>
            </a:r>
            <a:r>
              <a:rPr lang="en-US" sz="2800" dirty="0" err="1" smtClean="0"/>
              <a:t>secara</a:t>
            </a:r>
            <a:r>
              <a:rPr lang="en-US" sz="2800" dirty="0" smtClean="0"/>
              <a:t> </a:t>
            </a:r>
            <a:r>
              <a:rPr lang="en-US" sz="2800" dirty="0" err="1" smtClean="0"/>
              <a:t>keseluruhan</a:t>
            </a:r>
            <a:r>
              <a:rPr lang="en-US" sz="2800" dirty="0" smtClean="0"/>
              <a:t>,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tanggung</a:t>
            </a:r>
            <a:r>
              <a:rPr lang="en-US" sz="2800" dirty="0" smtClean="0"/>
              <a:t> </a:t>
            </a:r>
            <a:r>
              <a:rPr lang="en-US" sz="2800" dirty="0" err="1" smtClean="0"/>
              <a:t>jawab</a:t>
            </a:r>
            <a:r>
              <a:rPr lang="en-US" sz="2800" dirty="0" smtClean="0"/>
              <a:t> </a:t>
            </a:r>
            <a:r>
              <a:rPr lang="en-US" sz="2800" dirty="0" err="1" smtClean="0"/>
              <a:t>utama</a:t>
            </a:r>
            <a:r>
              <a:rPr lang="en-US" sz="2800" dirty="0" smtClean="0"/>
              <a:t> 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</a:t>
            </a:r>
            <a:r>
              <a:rPr lang="en-US" sz="2800" dirty="0" err="1" smtClean="0"/>
              <a:t>berikut</a:t>
            </a:r>
            <a:r>
              <a:rPr lang="en-US" sz="2800" dirty="0" smtClean="0"/>
              <a:t>:</a:t>
            </a:r>
          </a:p>
          <a:p>
            <a:pPr marL="0" indent="0" algn="just">
              <a:buFont typeface="Arial" charset="0"/>
              <a:buNone/>
              <a:defRPr/>
            </a:pPr>
            <a:endParaRPr lang="en-US" sz="2400" dirty="0" smtClean="0"/>
          </a:p>
          <a:p>
            <a:pPr>
              <a:buFont typeface="Arial" charset="0"/>
              <a:buNone/>
              <a:defRPr/>
            </a:pPr>
            <a:r>
              <a:rPr lang="nb-NO" sz="2800" dirty="0" smtClean="0"/>
              <a:t>1. Memastikan kepentingan </a:t>
            </a:r>
            <a:r>
              <a:rPr lang="nb-NO" sz="2800" i="1" dirty="0" smtClean="0"/>
              <a:t>stakeholder diikutsertakan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penyusunan</a:t>
            </a:r>
            <a:r>
              <a:rPr lang="en-US" sz="2800" dirty="0" smtClean="0"/>
              <a:t> </a:t>
            </a:r>
            <a:r>
              <a:rPr lang="en-US" sz="2800" dirty="0" err="1" smtClean="0"/>
              <a:t>strategi</a:t>
            </a:r>
            <a:r>
              <a:rPr lang="en-US" sz="2800" dirty="0" smtClean="0"/>
              <a:t> </a:t>
            </a:r>
            <a:r>
              <a:rPr lang="en-US" sz="2800" dirty="0" err="1" smtClean="0"/>
              <a:t>perusahaan</a:t>
            </a:r>
            <a:r>
              <a:rPr lang="en-US" sz="2800" dirty="0" smtClean="0"/>
              <a:t>.</a:t>
            </a:r>
          </a:p>
          <a:p>
            <a:pPr>
              <a:buFont typeface="Arial" charset="0"/>
              <a:buNone/>
              <a:defRPr/>
            </a:pPr>
            <a:r>
              <a:rPr lang="nb-NO" sz="2800" dirty="0" smtClean="0"/>
              <a:t>2. Memberikan arahan kepada proses-proses yang </a:t>
            </a:r>
            <a:r>
              <a:rPr lang="en-US" sz="2800" dirty="0" err="1" smtClean="0"/>
              <a:t>menerap</a:t>
            </a:r>
            <a:r>
              <a:rPr lang="en-US" sz="2800" dirty="0" smtClean="0"/>
              <a:t> </a:t>
            </a:r>
            <a:r>
              <a:rPr lang="en-US" sz="2800" dirty="0" err="1" smtClean="0"/>
              <a:t>kan</a:t>
            </a:r>
            <a:r>
              <a:rPr lang="en-US" sz="2800" dirty="0" smtClean="0"/>
              <a:t> </a:t>
            </a:r>
            <a:r>
              <a:rPr lang="en-US" sz="2800" dirty="0" err="1" smtClean="0"/>
              <a:t>strategi</a:t>
            </a:r>
            <a:r>
              <a:rPr lang="en-US" sz="2800" dirty="0" smtClean="0"/>
              <a:t> </a:t>
            </a:r>
            <a:r>
              <a:rPr lang="en-US" sz="2800" dirty="0" err="1" smtClean="0"/>
              <a:t>perusahaan</a:t>
            </a:r>
            <a:r>
              <a:rPr lang="en-US" sz="2800" dirty="0" smtClean="0"/>
              <a:t>.</a:t>
            </a:r>
          </a:p>
          <a:p>
            <a:pPr>
              <a:buFont typeface="Arial" charset="0"/>
              <a:buNone/>
              <a:defRPr/>
            </a:pPr>
            <a:r>
              <a:rPr lang="nb-NO" sz="2800" dirty="0" smtClean="0"/>
              <a:t>3. Memastikan proses-proses tersebut menghasilkan </a:t>
            </a:r>
            <a:r>
              <a:rPr lang="en-US" sz="2800" dirty="0" err="1" smtClean="0"/>
              <a:t>keluaran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terukur</a:t>
            </a:r>
            <a:r>
              <a:rPr lang="en-US" sz="2800" dirty="0" smtClean="0"/>
              <a:t>.</a:t>
            </a:r>
          </a:p>
          <a:p>
            <a:pPr>
              <a:buFont typeface="Arial" charset="0"/>
              <a:buNone/>
              <a:defRPr/>
            </a:pPr>
            <a:r>
              <a:rPr lang="en-US" sz="2800" dirty="0" smtClean="0"/>
              <a:t>4. </a:t>
            </a:r>
            <a:r>
              <a:rPr lang="en-US" sz="2800" dirty="0" err="1" smtClean="0"/>
              <a:t>Memastikan</a:t>
            </a:r>
            <a:r>
              <a:rPr lang="en-US" sz="2800" dirty="0" smtClean="0"/>
              <a:t> </a:t>
            </a:r>
            <a:r>
              <a:rPr lang="en-US" sz="2800" dirty="0" err="1" smtClean="0"/>
              <a:t>adanya</a:t>
            </a:r>
            <a:r>
              <a:rPr lang="en-US" sz="2800" dirty="0" smtClean="0"/>
              <a:t> </a:t>
            </a:r>
            <a:r>
              <a:rPr lang="en-US" sz="2800" dirty="0" err="1" smtClean="0"/>
              <a:t>informasi</a:t>
            </a:r>
            <a:r>
              <a:rPr lang="en-US" sz="2800" dirty="0" smtClean="0"/>
              <a:t> </a:t>
            </a:r>
            <a:r>
              <a:rPr lang="en-US" sz="2800" dirty="0" err="1" smtClean="0"/>
              <a:t>mengenai</a:t>
            </a:r>
            <a:r>
              <a:rPr lang="en-US" sz="2800" dirty="0" smtClean="0"/>
              <a:t> </a:t>
            </a:r>
            <a:r>
              <a:rPr lang="en-US" sz="2800" dirty="0" err="1" smtClean="0"/>
              <a:t>hasil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dipero</a:t>
            </a:r>
            <a:r>
              <a:rPr lang="en-US" sz="2800" dirty="0" smtClean="0"/>
              <a:t> </a:t>
            </a:r>
            <a:r>
              <a:rPr lang="en-US" sz="2800" dirty="0" err="1" smtClean="0"/>
              <a:t>leh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mengukurnya</a:t>
            </a:r>
            <a:r>
              <a:rPr lang="en-US" sz="2800" dirty="0" smtClean="0"/>
              <a:t>.</a:t>
            </a:r>
          </a:p>
          <a:p>
            <a:pPr>
              <a:buFont typeface="Arial" charset="0"/>
              <a:buNone/>
              <a:defRPr/>
            </a:pPr>
            <a:r>
              <a:rPr lang="fi-FI" sz="2800" dirty="0" smtClean="0"/>
              <a:t>5. Memastikan keluaran yg dihasilkan sesuai </a:t>
            </a:r>
            <a:r>
              <a:rPr lang="en-US" sz="2800" dirty="0" err="1" smtClean="0"/>
              <a:t>dgn</a:t>
            </a:r>
            <a:r>
              <a:rPr lang="en-US" sz="2800" dirty="0" smtClean="0"/>
              <a:t> </a:t>
            </a:r>
            <a:r>
              <a:rPr lang="en-US" sz="2800" dirty="0" err="1" smtClean="0"/>
              <a:t>yg</a:t>
            </a:r>
            <a:r>
              <a:rPr lang="en-US" sz="2800" dirty="0" smtClean="0"/>
              <a:t> </a:t>
            </a:r>
            <a:r>
              <a:rPr lang="en-US" sz="2800" dirty="0" err="1" smtClean="0"/>
              <a:t>diharap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59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amplate Power Point">
  <a:themeElements>
    <a:clrScheme name="STIKOM Bali 1">
      <a:dk1>
        <a:sysClr val="windowText" lastClr="000000"/>
      </a:dk1>
      <a:lt1>
        <a:sysClr val="window" lastClr="FFFFFF"/>
      </a:lt1>
      <a:dk2>
        <a:srgbClr val="0B283B"/>
      </a:dk2>
      <a:lt2>
        <a:srgbClr val="F5E98D"/>
      </a:lt2>
      <a:accent1>
        <a:srgbClr val="0D6B9F"/>
      </a:accent1>
      <a:accent2>
        <a:srgbClr val="D5AB1A"/>
      </a:accent2>
      <a:accent3>
        <a:srgbClr val="E62129"/>
      </a:accent3>
      <a:accent4>
        <a:srgbClr val="9AADCB"/>
      </a:accent4>
      <a:accent5>
        <a:srgbClr val="EAD21A"/>
      </a:accent5>
      <a:accent6>
        <a:srgbClr val="F29C79"/>
      </a:accent6>
      <a:hlink>
        <a:srgbClr val="165076"/>
      </a:hlink>
      <a:folHlink>
        <a:srgbClr val="A61F2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Tamplate Power Point</Template>
  <TotalTime>890</TotalTime>
  <Words>777</Words>
  <Application>Microsoft Office PowerPoint</Application>
  <PresentationFormat>On-screen Show (4:3)</PresentationFormat>
  <Paragraphs>112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Cambria</vt:lpstr>
      <vt:lpstr>Century Gothic</vt:lpstr>
      <vt:lpstr>Mongolian Baiti</vt:lpstr>
      <vt:lpstr>Symbol</vt:lpstr>
      <vt:lpstr>Times New Roman</vt:lpstr>
      <vt:lpstr>Trajan Pro</vt:lpstr>
      <vt:lpstr>Wingdings</vt:lpstr>
      <vt:lpstr>Tamplate Power Point</vt:lpstr>
      <vt:lpstr>IT GOVERNANCE</vt:lpstr>
      <vt:lpstr>SILABUS</vt:lpstr>
      <vt:lpstr>Referensi Buku</vt:lpstr>
      <vt:lpstr>“Governance” ?</vt:lpstr>
      <vt:lpstr>“Governance” vs. “Government” vs. “Management” </vt:lpstr>
      <vt:lpstr>Governance vs. Government</vt:lpstr>
      <vt:lpstr>Governance vs. Government</vt:lpstr>
      <vt:lpstr>Definisi tata kelola TI</vt:lpstr>
      <vt:lpstr>PowerPoint Presentation</vt:lpstr>
      <vt:lpstr>Tata-kelola TI &gt; Manajemen TI (IT governance)   (IT management)</vt:lpstr>
      <vt:lpstr>PowerPoint Presentation</vt:lpstr>
      <vt:lpstr>IT Management adalah Bagian dari  IT Governance</vt:lpstr>
      <vt:lpstr>Mengapa Butuh Tata-Kelola TI?</vt:lpstr>
      <vt:lpstr>Contoh bisnis dengan ketergantungan TI sangat tinggi</vt:lpstr>
      <vt:lpstr>Pentingnya Tata Kelola TI</vt:lpstr>
      <vt:lpstr>Pengabaian Tata Kelola TI</vt:lpstr>
      <vt:lpstr>Manfaat Tata kelola TI</vt:lpstr>
      <vt:lpstr>SEKIAN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user2</dc:creator>
  <cp:lastModifiedBy>user</cp:lastModifiedBy>
  <cp:revision>74</cp:revision>
  <dcterms:created xsi:type="dcterms:W3CDTF">2014-02-19T05:25:21Z</dcterms:created>
  <dcterms:modified xsi:type="dcterms:W3CDTF">2019-04-09T12:58:53Z</dcterms:modified>
</cp:coreProperties>
</file>