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2" r:id="rId9"/>
    <p:sldId id="263" r:id="rId10"/>
    <p:sldId id="264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6/18/2020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629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518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461695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833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6/18/2020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6179377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6/18/2020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28275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46011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119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271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6/18/2020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416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6/18/2020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147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6/18/2020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977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6/18/2020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620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6/18/2020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578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3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6/18/2020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966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6/18/2020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673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1" r:id="rId13"/>
    <p:sldLayoutId id="2147483702" r:id="rId14"/>
    <p:sldLayoutId id="2147483703" r:id="rId15"/>
    <p:sldLayoutId id="2147483704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802479" y="1913912"/>
            <a:ext cx="4513812" cy="23083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r>
              <a:rPr lang="en-US" dirty="0"/>
              <a:t>SISTEM INFORMASI </a:t>
            </a:r>
            <a:r>
              <a:rPr lang="en-US" dirty="0" smtClean="0"/>
              <a:t>PELAPORAN PERKEMBANGAN </a:t>
            </a:r>
          </a:p>
          <a:p>
            <a:r>
              <a:rPr lang="en-US" dirty="0" smtClean="0"/>
              <a:t>DAN ANALISA </a:t>
            </a:r>
            <a:r>
              <a:rPr lang="en-US" dirty="0"/>
              <a:t>PROYEK BERBASIS WEB </a:t>
            </a:r>
          </a:p>
          <a:p>
            <a:r>
              <a:rPr lang="en-US" dirty="0"/>
              <a:t>(STUDI KASUS : PT. TUNAS JAYA SANUR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smtClean="0"/>
              <a:t>ADE LUKMAN PRAMANA</a:t>
            </a:r>
          </a:p>
          <a:p>
            <a:r>
              <a:rPr lang="en-US" dirty="0" smtClean="0"/>
              <a:t>160010095</a:t>
            </a:r>
          </a:p>
          <a:p>
            <a:r>
              <a:rPr lang="en-US" dirty="0" smtClean="0"/>
              <a:t>SISTEM KOMPUTER</a:t>
            </a:r>
            <a:endParaRPr lang="en-US" dirty="0"/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1154257" y="1913912"/>
            <a:ext cx="2152650" cy="215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677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702367" y="2689829"/>
            <a:ext cx="6591029" cy="78681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DEMO PROGRAM</a:t>
            </a:r>
            <a:endParaRPr lang="en-US" sz="4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733108" y="3370313"/>
            <a:ext cx="662408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2306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68822" y="1890304"/>
            <a:ext cx="7404847" cy="2410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ID" dirty="0" err="1">
                <a:latin typeface="Arial" panose="020B0604020202020204" pitchFamily="34" charset="0"/>
                <a:ea typeface="DengXian"/>
                <a:cs typeface="Mangal"/>
              </a:rPr>
              <a:t>Sistem</a:t>
            </a:r>
            <a:r>
              <a:rPr lang="en-ID" dirty="0">
                <a:latin typeface="Arial" panose="020B0604020202020204" pitchFamily="34" charset="0"/>
                <a:ea typeface="DengXian"/>
                <a:cs typeface="Mangal"/>
              </a:rPr>
              <a:t> </a:t>
            </a:r>
            <a:r>
              <a:rPr lang="en-ID" dirty="0" err="1">
                <a:latin typeface="Arial" panose="020B0604020202020204" pitchFamily="34" charset="0"/>
                <a:ea typeface="DengXian"/>
                <a:cs typeface="Mangal"/>
              </a:rPr>
              <a:t>ini</a:t>
            </a:r>
            <a:r>
              <a:rPr lang="en-ID" dirty="0">
                <a:latin typeface="Arial" panose="020B0604020202020204" pitchFamily="34" charset="0"/>
                <a:ea typeface="DengXian"/>
                <a:cs typeface="Mangal"/>
              </a:rPr>
              <a:t> </a:t>
            </a:r>
            <a:r>
              <a:rPr lang="en-ID" dirty="0" err="1">
                <a:latin typeface="Arial" panose="020B0604020202020204" pitchFamily="34" charset="0"/>
                <a:ea typeface="DengXian"/>
                <a:cs typeface="Mangal"/>
              </a:rPr>
              <a:t>dapat</a:t>
            </a:r>
            <a:r>
              <a:rPr lang="en-ID" dirty="0">
                <a:latin typeface="Arial" panose="020B0604020202020204" pitchFamily="34" charset="0"/>
                <a:ea typeface="DengXian"/>
                <a:cs typeface="Mangal"/>
              </a:rPr>
              <a:t> </a:t>
            </a:r>
            <a:r>
              <a:rPr lang="en-ID" dirty="0" err="1">
                <a:latin typeface="Arial" panose="020B0604020202020204" pitchFamily="34" charset="0"/>
                <a:ea typeface="DengXian"/>
                <a:cs typeface="Mangal"/>
              </a:rPr>
              <a:t>membantu</a:t>
            </a:r>
            <a:r>
              <a:rPr lang="en-ID" dirty="0">
                <a:latin typeface="Arial" panose="020B0604020202020204" pitchFamily="34" charset="0"/>
                <a:ea typeface="DengXian"/>
                <a:cs typeface="Mangal"/>
              </a:rPr>
              <a:t> </a:t>
            </a:r>
            <a:r>
              <a:rPr lang="en-ID" i="1" dirty="0">
                <a:latin typeface="Arial" panose="020B0604020202020204" pitchFamily="34" charset="0"/>
                <a:ea typeface="DengXian"/>
                <a:cs typeface="Mangal"/>
              </a:rPr>
              <a:t>project manager</a:t>
            </a:r>
            <a:r>
              <a:rPr lang="en-ID" dirty="0">
                <a:latin typeface="Arial" panose="020B0604020202020204" pitchFamily="34" charset="0"/>
                <a:ea typeface="DengXian"/>
                <a:cs typeface="Mangal"/>
              </a:rPr>
              <a:t>, </a:t>
            </a:r>
            <a:r>
              <a:rPr lang="en-ID" dirty="0" err="1">
                <a:latin typeface="Arial" panose="020B0604020202020204" pitchFamily="34" charset="0"/>
                <a:ea typeface="DengXian"/>
                <a:cs typeface="Mangal"/>
              </a:rPr>
              <a:t>direktur</a:t>
            </a:r>
            <a:r>
              <a:rPr lang="en-ID" dirty="0">
                <a:latin typeface="Arial" panose="020B0604020202020204" pitchFamily="34" charset="0"/>
                <a:ea typeface="DengXian"/>
                <a:cs typeface="Mangal"/>
              </a:rPr>
              <a:t> </a:t>
            </a:r>
            <a:r>
              <a:rPr lang="en-ID" dirty="0" err="1">
                <a:latin typeface="Arial" panose="020B0604020202020204" pitchFamily="34" charset="0"/>
                <a:ea typeface="DengXian"/>
                <a:cs typeface="Mangal"/>
              </a:rPr>
              <a:t>dan</a:t>
            </a:r>
            <a:r>
              <a:rPr lang="en-ID" dirty="0">
                <a:latin typeface="Arial" panose="020B0604020202020204" pitchFamily="34" charset="0"/>
                <a:ea typeface="DengXian"/>
                <a:cs typeface="Mangal"/>
              </a:rPr>
              <a:t> </a:t>
            </a:r>
            <a:r>
              <a:rPr lang="en-ID" i="1" dirty="0">
                <a:latin typeface="Arial" panose="020B0604020202020204" pitchFamily="34" charset="0"/>
                <a:ea typeface="DengXian"/>
                <a:cs typeface="Mangal"/>
              </a:rPr>
              <a:t>owner</a:t>
            </a:r>
            <a:r>
              <a:rPr lang="en-ID" dirty="0">
                <a:latin typeface="Arial" panose="020B0604020202020204" pitchFamily="34" charset="0"/>
                <a:ea typeface="DengXian"/>
                <a:cs typeface="Mangal"/>
              </a:rPr>
              <a:t> </a:t>
            </a:r>
            <a:r>
              <a:rPr lang="en-ID" dirty="0" err="1">
                <a:latin typeface="Arial" panose="020B0604020202020204" pitchFamily="34" charset="0"/>
                <a:ea typeface="DengXian"/>
                <a:cs typeface="Mangal"/>
              </a:rPr>
              <a:t>untuk</a:t>
            </a:r>
            <a:r>
              <a:rPr lang="en-ID" dirty="0">
                <a:latin typeface="Arial" panose="020B0604020202020204" pitchFamily="34" charset="0"/>
                <a:ea typeface="DengXian"/>
                <a:cs typeface="Mangal"/>
              </a:rPr>
              <a:t> </a:t>
            </a:r>
            <a:r>
              <a:rPr lang="en-ID" dirty="0" err="1">
                <a:latin typeface="Arial" panose="020B0604020202020204" pitchFamily="34" charset="0"/>
                <a:ea typeface="DengXian"/>
                <a:cs typeface="Mangal"/>
              </a:rPr>
              <a:t>memantau</a:t>
            </a:r>
            <a:r>
              <a:rPr lang="en-ID" dirty="0">
                <a:latin typeface="Arial" panose="020B0604020202020204" pitchFamily="34" charset="0"/>
                <a:ea typeface="DengXian"/>
                <a:cs typeface="Mangal"/>
              </a:rPr>
              <a:t> </a:t>
            </a:r>
            <a:r>
              <a:rPr lang="en-ID" dirty="0" err="1">
                <a:latin typeface="Arial" panose="020B0604020202020204" pitchFamily="34" charset="0"/>
                <a:ea typeface="DengXian"/>
                <a:cs typeface="Mangal"/>
              </a:rPr>
              <a:t>perkembangan</a:t>
            </a:r>
            <a:r>
              <a:rPr lang="en-ID" dirty="0">
                <a:latin typeface="Arial" panose="020B0604020202020204" pitchFamily="34" charset="0"/>
                <a:ea typeface="DengXian"/>
                <a:cs typeface="Mangal"/>
              </a:rPr>
              <a:t> </a:t>
            </a:r>
            <a:r>
              <a:rPr lang="en-ID" dirty="0" err="1">
                <a:latin typeface="Arial" panose="020B0604020202020204" pitchFamily="34" charset="0"/>
                <a:ea typeface="DengXian"/>
                <a:cs typeface="Mangal"/>
              </a:rPr>
              <a:t>proyek</a:t>
            </a:r>
            <a:r>
              <a:rPr lang="en-ID" dirty="0">
                <a:latin typeface="Arial" panose="020B0604020202020204" pitchFamily="34" charset="0"/>
                <a:ea typeface="DengXian"/>
                <a:cs typeface="Mangal"/>
              </a:rPr>
              <a:t> </a:t>
            </a:r>
            <a:r>
              <a:rPr lang="en-ID" dirty="0" err="1">
                <a:latin typeface="Arial" panose="020B0604020202020204" pitchFamily="34" charset="0"/>
                <a:ea typeface="DengXian"/>
                <a:cs typeface="Mangal"/>
              </a:rPr>
              <a:t>kapan</a:t>
            </a:r>
            <a:r>
              <a:rPr lang="en-ID" dirty="0">
                <a:latin typeface="Arial" panose="020B0604020202020204" pitchFamily="34" charset="0"/>
                <a:ea typeface="DengXian"/>
                <a:cs typeface="Mangal"/>
              </a:rPr>
              <a:t> </a:t>
            </a:r>
            <a:r>
              <a:rPr lang="en-ID" dirty="0" err="1">
                <a:latin typeface="Arial" panose="020B0604020202020204" pitchFamily="34" charset="0"/>
                <a:ea typeface="DengXian"/>
                <a:cs typeface="Mangal"/>
              </a:rPr>
              <a:t>saja</a:t>
            </a:r>
            <a:r>
              <a:rPr lang="en-ID" dirty="0">
                <a:latin typeface="Arial" panose="020B0604020202020204" pitchFamily="34" charset="0"/>
                <a:ea typeface="DengXian"/>
                <a:cs typeface="Mangal"/>
              </a:rPr>
              <a:t> </a:t>
            </a:r>
            <a:r>
              <a:rPr lang="en-ID" dirty="0" err="1">
                <a:latin typeface="Arial" panose="020B0604020202020204" pitchFamily="34" charset="0"/>
                <a:ea typeface="DengXian"/>
                <a:cs typeface="Mangal"/>
              </a:rPr>
              <a:t>dan</a:t>
            </a:r>
            <a:r>
              <a:rPr lang="en-ID" dirty="0">
                <a:latin typeface="Arial" panose="020B0604020202020204" pitchFamily="34" charset="0"/>
                <a:ea typeface="DengXian"/>
                <a:cs typeface="Mangal"/>
              </a:rPr>
              <a:t> </a:t>
            </a:r>
            <a:r>
              <a:rPr lang="en-ID" dirty="0" err="1">
                <a:latin typeface="Arial" panose="020B0604020202020204" pitchFamily="34" charset="0"/>
                <a:ea typeface="DengXian"/>
                <a:cs typeface="Mangal"/>
              </a:rPr>
              <a:t>dimana</a:t>
            </a:r>
            <a:r>
              <a:rPr lang="en-ID" dirty="0">
                <a:latin typeface="Arial" panose="020B0604020202020204" pitchFamily="34" charset="0"/>
                <a:ea typeface="DengXian"/>
                <a:cs typeface="Mangal"/>
              </a:rPr>
              <a:t> </a:t>
            </a:r>
            <a:r>
              <a:rPr lang="en-ID" dirty="0" err="1">
                <a:latin typeface="Arial" panose="020B0604020202020204" pitchFamily="34" charset="0"/>
                <a:ea typeface="DengXian"/>
                <a:cs typeface="Mangal"/>
              </a:rPr>
              <a:t>saja</a:t>
            </a:r>
            <a:r>
              <a:rPr lang="en-ID" dirty="0">
                <a:latin typeface="Arial" panose="020B0604020202020204" pitchFamily="34" charset="0"/>
                <a:ea typeface="DengXian"/>
                <a:cs typeface="Mangal"/>
              </a:rPr>
              <a:t>.</a:t>
            </a:r>
            <a:endParaRPr lang="en-US" dirty="0">
              <a:latin typeface="Calibri" panose="020F0502020204030204" pitchFamily="34" charset="0"/>
              <a:ea typeface="DengXian"/>
              <a:cs typeface="Mangal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n-ID" dirty="0" err="1">
                <a:latin typeface="Arial" panose="020B0604020202020204" pitchFamily="34" charset="0"/>
                <a:ea typeface="DengXian"/>
              </a:rPr>
              <a:t>Berdasarkan</a:t>
            </a:r>
            <a:r>
              <a:rPr lang="en-ID" dirty="0">
                <a:latin typeface="Arial" panose="020B0604020202020204" pitchFamily="34" charset="0"/>
                <a:ea typeface="DengXian"/>
              </a:rPr>
              <a:t> </a:t>
            </a:r>
            <a:r>
              <a:rPr lang="en-ID" dirty="0" err="1">
                <a:latin typeface="Arial" panose="020B0604020202020204" pitchFamily="34" charset="0"/>
                <a:ea typeface="DengXian"/>
              </a:rPr>
              <a:t>hasil</a:t>
            </a:r>
            <a:r>
              <a:rPr lang="en-ID" dirty="0">
                <a:latin typeface="Arial" panose="020B0604020202020204" pitchFamily="34" charset="0"/>
                <a:ea typeface="DengXian"/>
              </a:rPr>
              <a:t> </a:t>
            </a:r>
            <a:r>
              <a:rPr lang="en-ID" dirty="0" err="1">
                <a:latin typeface="Arial" panose="020B0604020202020204" pitchFamily="34" charset="0"/>
                <a:ea typeface="DengXian"/>
              </a:rPr>
              <a:t>pengujian</a:t>
            </a:r>
            <a:r>
              <a:rPr lang="en-ID" dirty="0">
                <a:latin typeface="Arial" panose="020B0604020202020204" pitchFamily="34" charset="0"/>
                <a:ea typeface="DengXian"/>
              </a:rPr>
              <a:t> </a:t>
            </a:r>
            <a:r>
              <a:rPr lang="en-ID" dirty="0" err="1">
                <a:latin typeface="Arial" panose="020B0604020202020204" pitchFamily="34" charset="0"/>
                <a:ea typeface="DengXian"/>
              </a:rPr>
              <a:t>sistem</a:t>
            </a:r>
            <a:r>
              <a:rPr lang="en-ID" dirty="0">
                <a:latin typeface="Arial" panose="020B0604020202020204" pitchFamily="34" charset="0"/>
                <a:ea typeface="DengXian"/>
              </a:rPr>
              <a:t> yang </a:t>
            </a:r>
            <a:r>
              <a:rPr lang="en-ID" dirty="0" err="1">
                <a:latin typeface="Arial" panose="020B0604020202020204" pitchFamily="34" charset="0"/>
                <a:ea typeface="DengXian"/>
              </a:rPr>
              <a:t>telah</a:t>
            </a:r>
            <a:r>
              <a:rPr lang="en-ID" dirty="0">
                <a:latin typeface="Arial" panose="020B0604020202020204" pitchFamily="34" charset="0"/>
                <a:ea typeface="DengXian"/>
              </a:rPr>
              <a:t> </a:t>
            </a:r>
            <a:r>
              <a:rPr lang="en-ID" dirty="0" err="1">
                <a:latin typeface="Arial" panose="020B0604020202020204" pitchFamily="34" charset="0"/>
                <a:ea typeface="DengXian"/>
              </a:rPr>
              <a:t>dilakukan</a:t>
            </a:r>
            <a:r>
              <a:rPr lang="en-ID" dirty="0">
                <a:latin typeface="Arial" panose="020B0604020202020204" pitchFamily="34" charset="0"/>
                <a:ea typeface="DengXian"/>
              </a:rPr>
              <a:t> </a:t>
            </a:r>
            <a:r>
              <a:rPr lang="en-ID" dirty="0" err="1">
                <a:latin typeface="Arial" panose="020B0604020202020204" pitchFamily="34" charset="0"/>
                <a:ea typeface="DengXian"/>
              </a:rPr>
              <a:t>dengan</a:t>
            </a:r>
            <a:r>
              <a:rPr lang="en-ID" dirty="0">
                <a:latin typeface="Arial" panose="020B0604020202020204" pitchFamily="34" charset="0"/>
                <a:ea typeface="DengXian"/>
              </a:rPr>
              <a:t> </a:t>
            </a:r>
            <a:r>
              <a:rPr lang="en-ID" dirty="0" err="1">
                <a:latin typeface="Arial" panose="020B0604020202020204" pitchFamily="34" charset="0"/>
                <a:ea typeface="DengXian"/>
              </a:rPr>
              <a:t>menggunakan</a:t>
            </a:r>
            <a:r>
              <a:rPr lang="en-ID" dirty="0">
                <a:latin typeface="Arial" panose="020B0604020202020204" pitchFamily="34" charset="0"/>
                <a:ea typeface="DengXian"/>
              </a:rPr>
              <a:t> </a:t>
            </a:r>
            <a:r>
              <a:rPr lang="en-ID" dirty="0" err="1">
                <a:latin typeface="Arial" panose="020B0604020202020204" pitchFamily="34" charset="0"/>
                <a:ea typeface="DengXian"/>
              </a:rPr>
              <a:t>metode</a:t>
            </a:r>
            <a:r>
              <a:rPr lang="en-ID" dirty="0">
                <a:latin typeface="Arial" panose="020B0604020202020204" pitchFamily="34" charset="0"/>
                <a:ea typeface="DengXian"/>
              </a:rPr>
              <a:t> </a:t>
            </a:r>
            <a:r>
              <a:rPr lang="en-ID" i="1" dirty="0">
                <a:latin typeface="Arial" panose="020B0604020202020204" pitchFamily="34" charset="0"/>
                <a:ea typeface="DengXian"/>
              </a:rPr>
              <a:t>black box testing</a:t>
            </a:r>
            <a:r>
              <a:rPr lang="en-ID" dirty="0">
                <a:latin typeface="Arial" panose="020B0604020202020204" pitchFamily="34" charset="0"/>
                <a:ea typeface="DengXian"/>
              </a:rPr>
              <a:t>, </a:t>
            </a:r>
            <a:r>
              <a:rPr lang="en-ID" dirty="0" err="1">
                <a:latin typeface="Arial" panose="020B0604020202020204" pitchFamily="34" charset="0"/>
                <a:ea typeface="DengXian"/>
              </a:rPr>
              <a:t>Sistem</a:t>
            </a:r>
            <a:r>
              <a:rPr lang="en-ID" dirty="0">
                <a:latin typeface="Arial" panose="020B0604020202020204" pitchFamily="34" charset="0"/>
                <a:ea typeface="DengXian"/>
              </a:rPr>
              <a:t> </a:t>
            </a:r>
            <a:r>
              <a:rPr lang="en-ID" dirty="0" err="1">
                <a:latin typeface="Arial" panose="020B0604020202020204" pitchFamily="34" charset="0"/>
                <a:ea typeface="DengXian"/>
              </a:rPr>
              <a:t>Informasi</a:t>
            </a:r>
            <a:r>
              <a:rPr lang="en-ID" dirty="0">
                <a:latin typeface="Arial" panose="020B0604020202020204" pitchFamily="34" charset="0"/>
                <a:ea typeface="DengXian"/>
              </a:rPr>
              <a:t> </a:t>
            </a:r>
            <a:r>
              <a:rPr lang="en-ID" dirty="0" err="1">
                <a:latin typeface="Arial" panose="020B0604020202020204" pitchFamily="34" charset="0"/>
                <a:ea typeface="DengXian"/>
              </a:rPr>
              <a:t>Pelaporan</a:t>
            </a:r>
            <a:r>
              <a:rPr lang="en-ID" dirty="0">
                <a:latin typeface="Arial" panose="020B0604020202020204" pitchFamily="34" charset="0"/>
                <a:ea typeface="DengXian"/>
              </a:rPr>
              <a:t> </a:t>
            </a:r>
            <a:r>
              <a:rPr lang="en-ID" dirty="0" err="1">
                <a:latin typeface="Arial" panose="020B0604020202020204" pitchFamily="34" charset="0"/>
                <a:ea typeface="DengXian"/>
              </a:rPr>
              <a:t>Perkembangan</a:t>
            </a:r>
            <a:r>
              <a:rPr lang="en-ID" dirty="0">
                <a:latin typeface="Arial" panose="020B0604020202020204" pitchFamily="34" charset="0"/>
                <a:ea typeface="DengXian"/>
              </a:rPr>
              <a:t> Dan </a:t>
            </a:r>
            <a:r>
              <a:rPr lang="en-ID" dirty="0" err="1">
                <a:latin typeface="Arial" panose="020B0604020202020204" pitchFamily="34" charset="0"/>
                <a:ea typeface="DengXian"/>
              </a:rPr>
              <a:t>Analisa</a:t>
            </a:r>
            <a:r>
              <a:rPr lang="en-ID" dirty="0">
                <a:latin typeface="Arial" panose="020B0604020202020204" pitchFamily="34" charset="0"/>
                <a:ea typeface="DengXian"/>
              </a:rPr>
              <a:t> </a:t>
            </a:r>
            <a:r>
              <a:rPr lang="en-ID" dirty="0" err="1">
                <a:latin typeface="Arial" panose="020B0604020202020204" pitchFamily="34" charset="0"/>
                <a:ea typeface="DengXian"/>
              </a:rPr>
              <a:t>Proyek</a:t>
            </a:r>
            <a:r>
              <a:rPr lang="en-ID" dirty="0">
                <a:latin typeface="Arial" panose="020B0604020202020204" pitchFamily="34" charset="0"/>
                <a:ea typeface="DengXian"/>
              </a:rPr>
              <a:t> </a:t>
            </a:r>
            <a:r>
              <a:rPr lang="en-ID" dirty="0" err="1">
                <a:latin typeface="Arial" panose="020B0604020202020204" pitchFamily="34" charset="0"/>
                <a:ea typeface="DengXian"/>
              </a:rPr>
              <a:t>Berbasis</a:t>
            </a:r>
            <a:r>
              <a:rPr lang="en-ID" dirty="0">
                <a:latin typeface="Arial" panose="020B0604020202020204" pitchFamily="34" charset="0"/>
                <a:ea typeface="DengXian"/>
              </a:rPr>
              <a:t> Web </a:t>
            </a:r>
            <a:r>
              <a:rPr lang="en-ID" dirty="0" err="1">
                <a:latin typeface="Arial" panose="020B0604020202020204" pitchFamily="34" charset="0"/>
                <a:ea typeface="DengXian"/>
              </a:rPr>
              <a:t>Studi</a:t>
            </a:r>
            <a:r>
              <a:rPr lang="en-ID" dirty="0">
                <a:latin typeface="Arial" panose="020B0604020202020204" pitchFamily="34" charset="0"/>
                <a:ea typeface="DengXian"/>
              </a:rPr>
              <a:t> </a:t>
            </a:r>
            <a:r>
              <a:rPr lang="en-ID" dirty="0" err="1">
                <a:latin typeface="Arial" panose="020B0604020202020204" pitchFamily="34" charset="0"/>
                <a:ea typeface="DengXian"/>
              </a:rPr>
              <a:t>Kasus</a:t>
            </a:r>
            <a:r>
              <a:rPr lang="en-ID" dirty="0">
                <a:latin typeface="Arial" panose="020B0604020202020204" pitchFamily="34" charset="0"/>
                <a:ea typeface="DengXian"/>
              </a:rPr>
              <a:t> : PT. Tunas Jaya Sanur </a:t>
            </a:r>
            <a:r>
              <a:rPr lang="en-ID" dirty="0" err="1">
                <a:latin typeface="Arial" panose="020B0604020202020204" pitchFamily="34" charset="0"/>
                <a:ea typeface="DengXian"/>
              </a:rPr>
              <a:t>telah</a:t>
            </a:r>
            <a:r>
              <a:rPr lang="en-ID" dirty="0">
                <a:latin typeface="Arial" panose="020B0604020202020204" pitchFamily="34" charset="0"/>
                <a:ea typeface="DengXian"/>
              </a:rPr>
              <a:t> </a:t>
            </a:r>
            <a:r>
              <a:rPr lang="en-ID" dirty="0" err="1">
                <a:latin typeface="Arial" panose="020B0604020202020204" pitchFamily="34" charset="0"/>
                <a:ea typeface="DengXian"/>
              </a:rPr>
              <a:t>berhasil</a:t>
            </a:r>
            <a:r>
              <a:rPr lang="en-ID" dirty="0">
                <a:latin typeface="Arial" panose="020B0604020202020204" pitchFamily="34" charset="0"/>
                <a:ea typeface="DengXian"/>
              </a:rPr>
              <a:t> </a:t>
            </a:r>
            <a:r>
              <a:rPr lang="en-ID" dirty="0" err="1">
                <a:latin typeface="Arial" panose="020B0604020202020204" pitchFamily="34" charset="0"/>
                <a:ea typeface="DengXian"/>
              </a:rPr>
              <a:t>menjalankan</a:t>
            </a:r>
            <a:r>
              <a:rPr lang="en-ID" dirty="0">
                <a:latin typeface="Arial" panose="020B0604020202020204" pitchFamily="34" charset="0"/>
                <a:ea typeface="DengXian"/>
              </a:rPr>
              <a:t> </a:t>
            </a:r>
            <a:r>
              <a:rPr lang="en-ID" dirty="0" err="1">
                <a:latin typeface="Arial" panose="020B0604020202020204" pitchFamily="34" charset="0"/>
                <a:ea typeface="DengXian"/>
              </a:rPr>
              <a:t>fungsi</a:t>
            </a:r>
            <a:r>
              <a:rPr lang="en-ID" dirty="0">
                <a:latin typeface="Arial" panose="020B0604020202020204" pitchFamily="34" charset="0"/>
                <a:ea typeface="DengXian"/>
              </a:rPr>
              <a:t> </a:t>
            </a:r>
            <a:r>
              <a:rPr lang="en-ID" dirty="0" err="1">
                <a:latin typeface="Arial" panose="020B0604020202020204" pitchFamily="34" charset="0"/>
                <a:ea typeface="DengXian"/>
              </a:rPr>
              <a:t>sistem</a:t>
            </a:r>
            <a:r>
              <a:rPr lang="en-ID" dirty="0">
                <a:latin typeface="Arial" panose="020B0604020202020204" pitchFamily="34" charset="0"/>
                <a:ea typeface="DengXian"/>
              </a:rPr>
              <a:t> </a:t>
            </a:r>
            <a:r>
              <a:rPr lang="en-ID" dirty="0" err="1">
                <a:latin typeface="Arial" panose="020B0604020202020204" pitchFamily="34" charset="0"/>
                <a:ea typeface="DengXian"/>
              </a:rPr>
              <a:t>sesuai</a:t>
            </a:r>
            <a:r>
              <a:rPr lang="en-ID" dirty="0">
                <a:latin typeface="Arial" panose="020B0604020202020204" pitchFamily="34" charset="0"/>
                <a:ea typeface="DengXian"/>
              </a:rPr>
              <a:t> </a:t>
            </a:r>
            <a:r>
              <a:rPr lang="en-ID" dirty="0" err="1">
                <a:latin typeface="Arial" panose="020B0604020202020204" pitchFamily="34" charset="0"/>
                <a:ea typeface="DengXian"/>
              </a:rPr>
              <a:t>dengan</a:t>
            </a:r>
            <a:r>
              <a:rPr lang="en-ID" dirty="0">
                <a:latin typeface="Arial" panose="020B0604020202020204" pitchFamily="34" charset="0"/>
                <a:ea typeface="DengXian"/>
              </a:rPr>
              <a:t> </a:t>
            </a:r>
            <a:r>
              <a:rPr lang="en-ID" dirty="0" err="1">
                <a:latin typeface="Arial" panose="020B0604020202020204" pitchFamily="34" charset="0"/>
                <a:ea typeface="DengXian"/>
              </a:rPr>
              <a:t>fungsi</a:t>
            </a:r>
            <a:r>
              <a:rPr lang="en-ID" dirty="0">
                <a:latin typeface="Arial" panose="020B0604020202020204" pitchFamily="34" charset="0"/>
                <a:ea typeface="DengXian"/>
              </a:rPr>
              <a:t> yang </a:t>
            </a:r>
            <a:r>
              <a:rPr lang="en-ID" dirty="0" err="1">
                <a:latin typeface="Arial" panose="020B0604020202020204" pitchFamily="34" charset="0"/>
                <a:ea typeface="DengXian"/>
              </a:rPr>
              <a:t>seharusnya</a:t>
            </a:r>
            <a:r>
              <a:rPr lang="en-ID" dirty="0">
                <a:latin typeface="Arial" panose="020B0604020202020204" pitchFamily="34" charset="0"/>
                <a:ea typeface="DengXian"/>
              </a:rPr>
              <a:t>.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845802" y="341076"/>
            <a:ext cx="6591029" cy="78681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KESIMPULAN</a:t>
            </a:r>
            <a:endParaRPr lang="en-US" sz="4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1876543" y="1021560"/>
            <a:ext cx="662408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2421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73741" y="2028361"/>
            <a:ext cx="8561294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D" dirty="0" err="1">
                <a:latin typeface="Arial" panose="020B0604020202020204" pitchFamily="34" charset="0"/>
                <a:ea typeface="DengXian"/>
                <a:cs typeface="Mangal"/>
              </a:rPr>
              <a:t>Menambahkan</a:t>
            </a:r>
            <a:r>
              <a:rPr lang="en-ID" dirty="0">
                <a:latin typeface="Arial" panose="020B0604020202020204" pitchFamily="34" charset="0"/>
                <a:ea typeface="DengXian"/>
                <a:cs typeface="Mangal"/>
              </a:rPr>
              <a:t> </a:t>
            </a:r>
            <a:r>
              <a:rPr lang="en-ID" dirty="0" err="1">
                <a:latin typeface="Arial" panose="020B0604020202020204" pitchFamily="34" charset="0"/>
                <a:ea typeface="DengXian"/>
                <a:cs typeface="Mangal"/>
              </a:rPr>
              <a:t>fungsi</a:t>
            </a:r>
            <a:r>
              <a:rPr lang="en-ID" dirty="0">
                <a:latin typeface="Arial" panose="020B0604020202020204" pitchFamily="34" charset="0"/>
                <a:ea typeface="DengXian"/>
                <a:cs typeface="Mangal"/>
              </a:rPr>
              <a:t> </a:t>
            </a:r>
            <a:r>
              <a:rPr lang="en-ID" i="1" dirty="0">
                <a:latin typeface="Arial" panose="020B0604020202020204" pitchFamily="34" charset="0"/>
                <a:ea typeface="DengXian"/>
                <a:cs typeface="Mangal"/>
              </a:rPr>
              <a:t>Purchase Order </a:t>
            </a:r>
            <a:r>
              <a:rPr lang="en-ID" dirty="0" err="1">
                <a:latin typeface="Arial" panose="020B0604020202020204" pitchFamily="34" charset="0"/>
                <a:ea typeface="DengXian"/>
                <a:cs typeface="Mangal"/>
              </a:rPr>
              <a:t>maupun</a:t>
            </a:r>
            <a:r>
              <a:rPr lang="en-ID" dirty="0">
                <a:latin typeface="Arial" panose="020B0604020202020204" pitchFamily="34" charset="0"/>
                <a:ea typeface="DengXian"/>
                <a:cs typeface="Mangal"/>
              </a:rPr>
              <a:t> </a:t>
            </a:r>
            <a:r>
              <a:rPr lang="en-ID" i="1" dirty="0">
                <a:latin typeface="Arial" panose="020B0604020202020204" pitchFamily="34" charset="0"/>
                <a:ea typeface="DengXian"/>
                <a:cs typeface="Mangal"/>
              </a:rPr>
              <a:t>Purchase Request</a:t>
            </a:r>
            <a:r>
              <a:rPr lang="en-ID" dirty="0">
                <a:latin typeface="Arial" panose="020B0604020202020204" pitchFamily="34" charset="0"/>
                <a:ea typeface="DengXian"/>
                <a:cs typeface="Mangal"/>
              </a:rPr>
              <a:t> agar </a:t>
            </a:r>
            <a:r>
              <a:rPr lang="en-ID" dirty="0" err="1">
                <a:latin typeface="Arial" panose="020B0604020202020204" pitchFamily="34" charset="0"/>
                <a:ea typeface="DengXian"/>
                <a:cs typeface="Mangal"/>
              </a:rPr>
              <a:t>lebih</a:t>
            </a:r>
            <a:r>
              <a:rPr lang="en-ID" dirty="0">
                <a:latin typeface="Arial" panose="020B0604020202020204" pitchFamily="34" charset="0"/>
                <a:ea typeface="DengXian"/>
                <a:cs typeface="Mangal"/>
              </a:rPr>
              <a:t> </a:t>
            </a:r>
            <a:r>
              <a:rPr lang="en-ID" dirty="0" err="1">
                <a:latin typeface="Arial" panose="020B0604020202020204" pitchFamily="34" charset="0"/>
                <a:ea typeface="DengXian"/>
                <a:cs typeface="Mangal"/>
              </a:rPr>
              <a:t>memudahkan</a:t>
            </a:r>
            <a:r>
              <a:rPr lang="en-ID" dirty="0">
                <a:latin typeface="Arial" panose="020B0604020202020204" pitchFamily="34" charset="0"/>
                <a:ea typeface="DengXian"/>
                <a:cs typeface="Mangal"/>
              </a:rPr>
              <a:t> </a:t>
            </a:r>
            <a:r>
              <a:rPr lang="en-ID" dirty="0" err="1">
                <a:latin typeface="Arial" panose="020B0604020202020204" pitchFamily="34" charset="0"/>
                <a:ea typeface="DengXian"/>
                <a:cs typeface="Mangal"/>
              </a:rPr>
              <a:t>dalam</a:t>
            </a:r>
            <a:r>
              <a:rPr lang="en-ID" dirty="0">
                <a:latin typeface="Arial" panose="020B0604020202020204" pitchFamily="34" charset="0"/>
                <a:ea typeface="DengXian"/>
                <a:cs typeface="Mangal"/>
              </a:rPr>
              <a:t> </a:t>
            </a:r>
            <a:r>
              <a:rPr lang="en-ID" dirty="0" err="1">
                <a:latin typeface="Arial" panose="020B0604020202020204" pitchFamily="34" charset="0"/>
                <a:ea typeface="DengXian"/>
                <a:cs typeface="Mangal"/>
              </a:rPr>
              <a:t>mengontrol</a:t>
            </a:r>
            <a:r>
              <a:rPr lang="en-ID" dirty="0">
                <a:latin typeface="Arial" panose="020B0604020202020204" pitchFamily="34" charset="0"/>
                <a:ea typeface="DengXian"/>
                <a:cs typeface="Mangal"/>
              </a:rPr>
              <a:t> </a:t>
            </a:r>
            <a:r>
              <a:rPr lang="en-ID" dirty="0" err="1">
                <a:latin typeface="Arial" panose="020B0604020202020204" pitchFamily="34" charset="0"/>
                <a:ea typeface="DengXian"/>
                <a:cs typeface="Mangal"/>
              </a:rPr>
              <a:t>pengeluaran</a:t>
            </a:r>
            <a:r>
              <a:rPr lang="en-ID" dirty="0">
                <a:latin typeface="Arial" panose="020B0604020202020204" pitchFamily="34" charset="0"/>
                <a:ea typeface="DengXian"/>
                <a:cs typeface="Mangal"/>
              </a:rPr>
              <a:t> </a:t>
            </a:r>
            <a:r>
              <a:rPr lang="en-ID" dirty="0" err="1">
                <a:latin typeface="Arial" panose="020B0604020202020204" pitchFamily="34" charset="0"/>
                <a:ea typeface="DengXian"/>
                <a:cs typeface="Mangal"/>
              </a:rPr>
              <a:t>proyek</a:t>
            </a:r>
            <a:r>
              <a:rPr lang="en-ID" dirty="0">
                <a:latin typeface="Arial" panose="020B0604020202020204" pitchFamily="34" charset="0"/>
                <a:ea typeface="DengXian"/>
                <a:cs typeface="Mangal"/>
              </a:rPr>
              <a:t>.</a:t>
            </a:r>
            <a:endParaRPr lang="en-US" dirty="0">
              <a:latin typeface="Calibri" panose="020F0502020204030204" pitchFamily="34" charset="0"/>
              <a:ea typeface="DengXian"/>
              <a:cs typeface="Mangal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D" smtClean="0">
                <a:latin typeface="Arial" panose="020B0604020202020204" pitchFamily="34" charset="0"/>
                <a:ea typeface="DengXian"/>
                <a:cs typeface="Mangal"/>
              </a:rPr>
              <a:t>Menambahkan</a:t>
            </a:r>
            <a:r>
              <a:rPr lang="en-ID" dirty="0" smtClean="0">
                <a:latin typeface="Arial" panose="020B0604020202020204" pitchFamily="34" charset="0"/>
                <a:ea typeface="DengXian"/>
                <a:cs typeface="Mangal"/>
              </a:rPr>
              <a:t> </a:t>
            </a:r>
            <a:r>
              <a:rPr lang="en-ID" dirty="0" err="1">
                <a:latin typeface="Arial" panose="020B0604020202020204" pitchFamily="34" charset="0"/>
                <a:ea typeface="DengXian"/>
                <a:cs typeface="Mangal"/>
              </a:rPr>
              <a:t>fungsi</a:t>
            </a:r>
            <a:r>
              <a:rPr lang="en-ID" dirty="0">
                <a:latin typeface="Arial" panose="020B0604020202020204" pitchFamily="34" charset="0"/>
                <a:ea typeface="DengXian"/>
                <a:cs typeface="Mangal"/>
              </a:rPr>
              <a:t> </a:t>
            </a:r>
            <a:r>
              <a:rPr lang="en-ID" i="1" dirty="0">
                <a:latin typeface="Arial" panose="020B0604020202020204" pitchFamily="34" charset="0"/>
                <a:ea typeface="DengXian"/>
                <a:cs typeface="Mangal"/>
              </a:rPr>
              <a:t>Material Inventory</a:t>
            </a:r>
            <a:r>
              <a:rPr lang="en-ID" dirty="0">
                <a:latin typeface="Arial" panose="020B0604020202020204" pitchFamily="34" charset="0"/>
                <a:ea typeface="DengXian"/>
                <a:cs typeface="Mangal"/>
              </a:rPr>
              <a:t> </a:t>
            </a:r>
            <a:r>
              <a:rPr lang="en-ID" dirty="0" err="1">
                <a:latin typeface="Arial" panose="020B0604020202020204" pitchFamily="34" charset="0"/>
                <a:ea typeface="DengXian"/>
                <a:cs typeface="Mangal"/>
              </a:rPr>
              <a:t>untuk</a:t>
            </a:r>
            <a:r>
              <a:rPr lang="en-ID" dirty="0">
                <a:latin typeface="Arial" panose="020B0604020202020204" pitchFamily="34" charset="0"/>
                <a:ea typeface="DengXian"/>
                <a:cs typeface="Mangal"/>
              </a:rPr>
              <a:t> </a:t>
            </a:r>
            <a:r>
              <a:rPr lang="en-ID" dirty="0" err="1">
                <a:latin typeface="Arial" panose="020B0604020202020204" pitchFamily="34" charset="0"/>
                <a:ea typeface="DengXian"/>
                <a:cs typeface="Mangal"/>
              </a:rPr>
              <a:t>memudahkan</a:t>
            </a:r>
            <a:r>
              <a:rPr lang="en-ID" dirty="0">
                <a:latin typeface="Arial" panose="020B0604020202020204" pitchFamily="34" charset="0"/>
                <a:ea typeface="DengXian"/>
                <a:cs typeface="Mangal"/>
              </a:rPr>
              <a:t> </a:t>
            </a:r>
            <a:r>
              <a:rPr lang="en-ID" i="1" dirty="0">
                <a:latin typeface="Arial" panose="020B0604020202020204" pitchFamily="34" charset="0"/>
                <a:ea typeface="DengXian"/>
                <a:cs typeface="Mangal"/>
              </a:rPr>
              <a:t>Project </a:t>
            </a:r>
            <a:r>
              <a:rPr lang="en-ID" i="1" dirty="0" smtClean="0">
                <a:latin typeface="Arial" panose="020B0604020202020204" pitchFamily="34" charset="0"/>
                <a:ea typeface="DengXian"/>
                <a:cs typeface="Mangal"/>
              </a:rPr>
              <a:t>Manager</a:t>
            </a:r>
            <a:r>
              <a:rPr lang="en-ID" dirty="0" smtClean="0">
                <a:latin typeface="Arial" panose="020B0604020202020204" pitchFamily="34" charset="0"/>
                <a:ea typeface="DengXian"/>
                <a:cs typeface="Mangal"/>
              </a:rPr>
              <a:t> </a:t>
            </a:r>
            <a:r>
              <a:rPr lang="en-ID" dirty="0" err="1">
                <a:latin typeface="Arial" panose="020B0604020202020204" pitchFamily="34" charset="0"/>
                <a:ea typeface="DengXian"/>
                <a:cs typeface="Mangal"/>
              </a:rPr>
              <a:t>untuk</a:t>
            </a:r>
            <a:r>
              <a:rPr lang="en-ID" dirty="0">
                <a:latin typeface="Arial" panose="020B0604020202020204" pitchFamily="34" charset="0"/>
                <a:ea typeface="DengXian"/>
                <a:cs typeface="Mangal"/>
              </a:rPr>
              <a:t> </a:t>
            </a:r>
            <a:r>
              <a:rPr lang="en-ID" dirty="0" err="1">
                <a:latin typeface="Arial" panose="020B0604020202020204" pitchFamily="34" charset="0"/>
                <a:ea typeface="DengXian"/>
                <a:cs typeface="Mangal"/>
              </a:rPr>
              <a:t>mengawasi</a:t>
            </a:r>
            <a:r>
              <a:rPr lang="en-ID" dirty="0">
                <a:latin typeface="Arial" panose="020B0604020202020204" pitchFamily="34" charset="0"/>
                <a:ea typeface="DengXian"/>
                <a:cs typeface="Mangal"/>
              </a:rPr>
              <a:t> </a:t>
            </a:r>
            <a:r>
              <a:rPr lang="en-ID" dirty="0" err="1">
                <a:latin typeface="Arial" panose="020B0604020202020204" pitchFamily="34" charset="0"/>
                <a:ea typeface="DengXian"/>
                <a:cs typeface="Mangal"/>
              </a:rPr>
              <a:t>jumlah</a:t>
            </a:r>
            <a:r>
              <a:rPr lang="en-ID" dirty="0">
                <a:latin typeface="Arial" panose="020B0604020202020204" pitchFamily="34" charset="0"/>
                <a:ea typeface="DengXian"/>
                <a:cs typeface="Mangal"/>
              </a:rPr>
              <a:t> stock </a:t>
            </a:r>
            <a:r>
              <a:rPr lang="en-ID" dirty="0" err="1">
                <a:latin typeface="Arial" panose="020B0604020202020204" pitchFamily="34" charset="0"/>
                <a:ea typeface="DengXian"/>
                <a:cs typeface="Mangal"/>
              </a:rPr>
              <a:t>bahan</a:t>
            </a:r>
            <a:r>
              <a:rPr lang="en-ID" dirty="0">
                <a:latin typeface="Arial" panose="020B0604020202020204" pitchFamily="34" charset="0"/>
                <a:ea typeface="DengXian"/>
                <a:cs typeface="Mangal"/>
              </a:rPr>
              <a:t> yang </a:t>
            </a:r>
            <a:r>
              <a:rPr lang="en-ID" dirty="0" err="1">
                <a:latin typeface="Arial" panose="020B0604020202020204" pitchFamily="34" charset="0"/>
                <a:ea typeface="DengXian"/>
                <a:cs typeface="Mangal"/>
              </a:rPr>
              <a:t>dimiliki</a:t>
            </a:r>
            <a:r>
              <a:rPr lang="en-ID" dirty="0">
                <a:latin typeface="Arial" panose="020B0604020202020204" pitchFamily="34" charset="0"/>
                <a:ea typeface="DengXian"/>
                <a:cs typeface="Mangal"/>
              </a:rPr>
              <a:t> </a:t>
            </a:r>
            <a:r>
              <a:rPr lang="en-ID" dirty="0" err="1">
                <a:latin typeface="Arial" panose="020B0604020202020204" pitchFamily="34" charset="0"/>
                <a:ea typeface="DengXian"/>
                <a:cs typeface="Mangal"/>
              </a:rPr>
              <a:t>proyek</a:t>
            </a:r>
            <a:r>
              <a:rPr lang="en-ID" dirty="0">
                <a:latin typeface="Arial" panose="020B0604020202020204" pitchFamily="34" charset="0"/>
                <a:ea typeface="DengXian"/>
                <a:cs typeface="Mangal"/>
              </a:rPr>
              <a:t>.</a:t>
            </a:r>
            <a:endParaRPr lang="en-US" dirty="0">
              <a:latin typeface="Calibri" panose="020F0502020204030204" pitchFamily="34" charset="0"/>
              <a:ea typeface="DengXian"/>
              <a:cs typeface="Mangal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ID" dirty="0" err="1" smtClean="0">
                <a:latin typeface="Arial" panose="020B0604020202020204" pitchFamily="34" charset="0"/>
                <a:ea typeface="DengXian"/>
                <a:cs typeface="Mangal"/>
              </a:rPr>
              <a:t>Mengembangkan</a:t>
            </a:r>
            <a:r>
              <a:rPr lang="en-ID" dirty="0" smtClean="0">
                <a:latin typeface="Arial" panose="020B0604020202020204" pitchFamily="34" charset="0"/>
                <a:ea typeface="DengXian"/>
                <a:cs typeface="Mangal"/>
              </a:rPr>
              <a:t> </a:t>
            </a:r>
            <a:r>
              <a:rPr lang="en-ID" dirty="0" err="1">
                <a:latin typeface="Arial" panose="020B0604020202020204" pitchFamily="34" charset="0"/>
                <a:ea typeface="DengXian"/>
                <a:cs typeface="Mangal"/>
              </a:rPr>
              <a:t>sistem</a:t>
            </a:r>
            <a:r>
              <a:rPr lang="en-ID" dirty="0">
                <a:latin typeface="Arial" panose="020B0604020202020204" pitchFamily="34" charset="0"/>
                <a:ea typeface="DengXian"/>
                <a:cs typeface="Mangal"/>
              </a:rPr>
              <a:t> </a:t>
            </a:r>
            <a:r>
              <a:rPr lang="en-ID" dirty="0" err="1">
                <a:latin typeface="Arial" panose="020B0604020202020204" pitchFamily="34" charset="0"/>
                <a:ea typeface="DengXian"/>
                <a:cs typeface="Mangal"/>
              </a:rPr>
              <a:t>dalam</a:t>
            </a:r>
            <a:r>
              <a:rPr lang="en-ID" dirty="0">
                <a:latin typeface="Arial" panose="020B0604020202020204" pitchFamily="34" charset="0"/>
                <a:ea typeface="DengXian"/>
                <a:cs typeface="Mangal"/>
              </a:rPr>
              <a:t> </a:t>
            </a:r>
            <a:r>
              <a:rPr lang="en-ID" dirty="0" err="1">
                <a:latin typeface="Arial" panose="020B0604020202020204" pitchFamily="34" charset="0"/>
                <a:ea typeface="DengXian"/>
                <a:cs typeface="Mangal"/>
              </a:rPr>
              <a:t>bentuk</a:t>
            </a:r>
            <a:r>
              <a:rPr lang="en-ID" dirty="0">
                <a:latin typeface="Arial" panose="020B0604020202020204" pitchFamily="34" charset="0"/>
                <a:ea typeface="DengXian"/>
                <a:cs typeface="Mangal"/>
              </a:rPr>
              <a:t> </a:t>
            </a:r>
            <a:r>
              <a:rPr lang="en-ID" dirty="0" err="1">
                <a:latin typeface="Arial" panose="020B0604020202020204" pitchFamily="34" charset="0"/>
                <a:ea typeface="DengXian"/>
                <a:cs typeface="Mangal"/>
              </a:rPr>
              <a:t>aplikasi</a:t>
            </a:r>
            <a:r>
              <a:rPr lang="en-ID" dirty="0">
                <a:latin typeface="Arial" panose="020B0604020202020204" pitchFamily="34" charset="0"/>
                <a:ea typeface="DengXian"/>
                <a:cs typeface="Mangal"/>
              </a:rPr>
              <a:t> </a:t>
            </a:r>
            <a:r>
              <a:rPr lang="en-ID" i="1" dirty="0">
                <a:latin typeface="Arial" panose="020B0604020202020204" pitchFamily="34" charset="0"/>
                <a:ea typeface="DengXian"/>
                <a:cs typeface="Mangal"/>
              </a:rPr>
              <a:t>mobile</a:t>
            </a:r>
            <a:endParaRPr lang="en-US" dirty="0">
              <a:latin typeface="Calibri" panose="020F0502020204030204" pitchFamily="34" charset="0"/>
              <a:ea typeface="DengXian"/>
              <a:cs typeface="Mangal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720296" y="520370"/>
            <a:ext cx="6591029" cy="78681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SARAN</a:t>
            </a:r>
            <a:endParaRPr lang="en-US" sz="4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1751037" y="1200854"/>
            <a:ext cx="662408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411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6702" y="4063672"/>
            <a:ext cx="6815669" cy="826388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TERIMA KASIH</a:t>
            </a:r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4836795" y="1621155"/>
            <a:ext cx="1975485" cy="1816989"/>
          </a:xfrm>
          <a:prstGeom prst="rect">
            <a:avLst/>
          </a:prstGeom>
        </p:spPr>
      </p:pic>
      <p:cxnSp>
        <p:nvCxnSpPr>
          <p:cNvPr id="4" name="Straight Connector 3"/>
          <p:cNvCxnSpPr/>
          <p:nvPr/>
        </p:nvCxnSpPr>
        <p:spPr>
          <a:xfrm>
            <a:off x="2258008" y="3750907"/>
            <a:ext cx="707260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2434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21837" y="656934"/>
            <a:ext cx="465102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 smtClean="0">
                <a:latin typeface="Calibri" panose="020F0502020204030204" pitchFamily="34" charset="0"/>
                <a:ea typeface="Lato" panose="020F0502020204030203" pitchFamily="34" charset="0"/>
                <a:cs typeface="Calibri" panose="020F0502020204030204" pitchFamily="34" charset="0"/>
              </a:rPr>
              <a:t>LATAR BELAKANG</a:t>
            </a:r>
            <a:endParaRPr lang="en-US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765464" y="1261589"/>
            <a:ext cx="662408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">
            <a:extLst>
              <a:ext uri="{FF2B5EF4-FFF2-40B4-BE49-F238E27FC236}">
                <a16:creationId xmlns:a16="http://schemas.microsoft.com/office/drawing/2014/main" id="{33B56800-3B7C-42C4-9A9D-1984EDE54190}"/>
              </a:ext>
            </a:extLst>
          </p:cNvPr>
          <p:cNvSpPr txBox="1"/>
          <p:nvPr/>
        </p:nvSpPr>
        <p:spPr>
          <a:xfrm>
            <a:off x="893531" y="3714492"/>
            <a:ext cx="2676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D" dirty="0"/>
              <a:t>PT. TUNAS JAYA SANUR</a:t>
            </a:r>
          </a:p>
        </p:txBody>
      </p:sp>
      <p:sp>
        <p:nvSpPr>
          <p:cNvPr id="14" name="TextBox 2">
            <a:extLst>
              <a:ext uri="{FF2B5EF4-FFF2-40B4-BE49-F238E27FC236}">
                <a16:creationId xmlns:a16="http://schemas.microsoft.com/office/drawing/2014/main" id="{A7189535-D9D3-43A4-A3D6-18A665802A4C}"/>
              </a:ext>
            </a:extLst>
          </p:cNvPr>
          <p:cNvSpPr txBox="1"/>
          <p:nvPr/>
        </p:nvSpPr>
        <p:spPr>
          <a:xfrm>
            <a:off x="4680028" y="3789490"/>
            <a:ext cx="1135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D" dirty="0"/>
              <a:t>MASALAH</a:t>
            </a:r>
          </a:p>
        </p:txBody>
      </p:sp>
      <p:sp>
        <p:nvSpPr>
          <p:cNvPr id="15" name="TextBox 4">
            <a:extLst>
              <a:ext uri="{FF2B5EF4-FFF2-40B4-BE49-F238E27FC236}">
                <a16:creationId xmlns:a16="http://schemas.microsoft.com/office/drawing/2014/main" id="{5EA5DE56-BCA8-40FE-AB89-8D3AFF1BE6AC}"/>
              </a:ext>
            </a:extLst>
          </p:cNvPr>
          <p:cNvSpPr txBox="1"/>
          <p:nvPr/>
        </p:nvSpPr>
        <p:spPr>
          <a:xfrm>
            <a:off x="7772860" y="3789490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D" dirty="0"/>
              <a:t>SOLUSI</a:t>
            </a:r>
          </a:p>
        </p:txBody>
      </p:sp>
      <p:sp>
        <p:nvSpPr>
          <p:cNvPr id="16" name="Arrow: Right 6">
            <a:extLst>
              <a:ext uri="{FF2B5EF4-FFF2-40B4-BE49-F238E27FC236}">
                <a16:creationId xmlns:a16="http://schemas.microsoft.com/office/drawing/2014/main" id="{11A3C58D-6EEF-483B-94D7-A2BE396B5BDB}"/>
              </a:ext>
            </a:extLst>
          </p:cNvPr>
          <p:cNvSpPr/>
          <p:nvPr/>
        </p:nvSpPr>
        <p:spPr>
          <a:xfrm>
            <a:off x="3623371" y="2649324"/>
            <a:ext cx="460544" cy="7649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7" name="Arrow: Right 12">
            <a:extLst>
              <a:ext uri="{FF2B5EF4-FFF2-40B4-BE49-F238E27FC236}">
                <a16:creationId xmlns:a16="http://schemas.microsoft.com/office/drawing/2014/main" id="{79FCF815-A40B-476D-8302-74A535D1120E}"/>
              </a:ext>
            </a:extLst>
          </p:cNvPr>
          <p:cNvSpPr/>
          <p:nvPr/>
        </p:nvSpPr>
        <p:spPr>
          <a:xfrm>
            <a:off x="6472714" y="2649324"/>
            <a:ext cx="460544" cy="7649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AE89DB0-0573-4B40-BA0D-A374AAFBD2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3277" y="2173043"/>
            <a:ext cx="1540390" cy="154039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E62D764-92D8-456F-8C76-926A2D6643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305" y="2173043"/>
            <a:ext cx="1616447" cy="161644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964" y="2250412"/>
            <a:ext cx="2326586" cy="131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253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entagon 4"/>
          <p:cNvSpPr/>
          <p:nvPr/>
        </p:nvSpPr>
        <p:spPr>
          <a:xfrm>
            <a:off x="1541671" y="1913274"/>
            <a:ext cx="6854183" cy="671986"/>
          </a:xfrm>
          <a:prstGeom prst="homePlat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just">
              <a:lnSpc>
                <a:spcPct val="150000"/>
              </a:lnSpc>
            </a:pPr>
            <a:r>
              <a:rPr lang="en-ID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Mempermudah</a:t>
            </a:r>
            <a:r>
              <a:rPr lang="en-ID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admin </a:t>
            </a:r>
            <a:r>
              <a:rPr lang="en-ID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ID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menginputkan</a:t>
            </a:r>
            <a:r>
              <a:rPr lang="en-ID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</a:t>
            </a:r>
            <a:r>
              <a:rPr lang="en-ID" sz="1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perkembangan</a:t>
            </a:r>
            <a:r>
              <a:rPr lang="en-ID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proyek</a:t>
            </a:r>
            <a:r>
              <a:rPr lang="en-ID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6" name="Pentagon 5"/>
          <p:cNvSpPr/>
          <p:nvPr/>
        </p:nvSpPr>
        <p:spPr>
          <a:xfrm>
            <a:off x="1541670" y="2870381"/>
            <a:ext cx="6854183" cy="656320"/>
          </a:xfrm>
          <a:prstGeom prst="homePlat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just">
              <a:lnSpc>
                <a:spcPct val="150000"/>
              </a:lnSpc>
            </a:pPr>
            <a:r>
              <a:rPr lang="en-ID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Memudahkan</a:t>
            </a:r>
            <a:r>
              <a:rPr lang="en-ID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2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Owner</a:t>
            </a:r>
            <a:r>
              <a:rPr lang="en-ID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D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Direktur</a:t>
            </a:r>
            <a:r>
              <a:rPr lang="en-ID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dan</a:t>
            </a:r>
            <a:r>
              <a:rPr lang="en-ID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Manager </a:t>
            </a:r>
            <a:r>
              <a:rPr lang="en-ID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ID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mengawasi</a:t>
            </a:r>
            <a:r>
              <a:rPr lang="en-ID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jalannya</a:t>
            </a:r>
            <a:r>
              <a:rPr lang="en-ID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proyek</a:t>
            </a:r>
            <a:r>
              <a:rPr lang="en-ID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541670" y="1100910"/>
            <a:ext cx="9601196" cy="1303867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MANFAAT PENELITIAN</a:t>
            </a:r>
            <a:endParaRPr lang="en-US" sz="4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Straight Connector 9"/>
          <p:cNvCxnSpPr>
            <a:stCxn id="8" idx="1"/>
          </p:cNvCxnSpPr>
          <p:nvPr/>
        </p:nvCxnSpPr>
        <p:spPr>
          <a:xfrm flipV="1">
            <a:off x="1541670" y="1752843"/>
            <a:ext cx="6217920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7570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756155" y="520370"/>
            <a:ext cx="6591029" cy="78681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RUANG LINGKUP PENELITIAN</a:t>
            </a:r>
            <a:endParaRPr lang="en-US" sz="4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786896" y="1200854"/>
            <a:ext cx="662408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744071" y="1981200"/>
            <a:ext cx="8731623" cy="10040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ID" dirty="0" err="1">
                <a:solidFill>
                  <a:schemeClr val="tx1"/>
                </a:solidFill>
              </a:rPr>
              <a:t>Pengguna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aplikasi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ini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adalah</a:t>
            </a:r>
            <a:r>
              <a:rPr lang="en-ID" i="1" dirty="0">
                <a:solidFill>
                  <a:schemeClr val="tx1"/>
                </a:solidFill>
              </a:rPr>
              <a:t> </a:t>
            </a:r>
            <a:r>
              <a:rPr lang="en-ID" i="1" dirty="0" smtClean="0">
                <a:solidFill>
                  <a:schemeClr val="tx1"/>
                </a:solidFill>
              </a:rPr>
              <a:t>Administrator, project </a:t>
            </a:r>
            <a:r>
              <a:rPr lang="en-ID" i="1" dirty="0">
                <a:solidFill>
                  <a:schemeClr val="tx1"/>
                </a:solidFill>
              </a:rPr>
              <a:t>admin</a:t>
            </a:r>
            <a:r>
              <a:rPr lang="en-ID" dirty="0">
                <a:solidFill>
                  <a:schemeClr val="tx1"/>
                </a:solidFill>
              </a:rPr>
              <a:t>,</a:t>
            </a:r>
            <a:r>
              <a:rPr lang="en-ID" i="1" dirty="0">
                <a:solidFill>
                  <a:schemeClr val="tx1"/>
                </a:solidFill>
              </a:rPr>
              <a:t> project manager</a:t>
            </a:r>
            <a:r>
              <a:rPr lang="en-ID" dirty="0">
                <a:solidFill>
                  <a:schemeClr val="tx1"/>
                </a:solidFill>
              </a:rPr>
              <a:t>, </a:t>
            </a:r>
            <a:r>
              <a:rPr lang="en-ID" dirty="0" err="1">
                <a:solidFill>
                  <a:schemeClr val="tx1"/>
                </a:solidFill>
              </a:rPr>
              <a:t>staf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i="1" dirty="0">
                <a:solidFill>
                  <a:schemeClr val="tx1"/>
                </a:solidFill>
              </a:rPr>
              <a:t>project control</a:t>
            </a:r>
            <a:r>
              <a:rPr lang="en-ID" dirty="0">
                <a:solidFill>
                  <a:schemeClr val="tx1"/>
                </a:solidFill>
              </a:rPr>
              <a:t>, </a:t>
            </a:r>
            <a:r>
              <a:rPr lang="en-ID" dirty="0" err="1">
                <a:solidFill>
                  <a:schemeClr val="tx1"/>
                </a:solidFill>
              </a:rPr>
              <a:t>direktur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dan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pemegang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saham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perusahaan</a:t>
            </a:r>
            <a:r>
              <a:rPr lang="en-ID" dirty="0" smtClean="0">
                <a:solidFill>
                  <a:schemeClr val="tx1"/>
                </a:solidFill>
              </a:rPr>
              <a:t>.</a:t>
            </a:r>
            <a:endParaRPr lang="en-ID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44071" y="3334871"/>
            <a:ext cx="8731623" cy="10040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ID" dirty="0" err="1">
                <a:solidFill>
                  <a:schemeClr val="tx1"/>
                </a:solidFill>
              </a:rPr>
              <a:t>Dalam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sistem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ini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menyajikan</a:t>
            </a:r>
            <a:r>
              <a:rPr lang="en-ID" dirty="0">
                <a:solidFill>
                  <a:schemeClr val="tx1"/>
                </a:solidFill>
              </a:rPr>
              <a:t> detail data </a:t>
            </a:r>
            <a:r>
              <a:rPr lang="en-ID" dirty="0" err="1">
                <a:solidFill>
                  <a:schemeClr val="tx1"/>
                </a:solidFill>
              </a:rPr>
              <a:t>pengeluaran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proyek</a:t>
            </a:r>
            <a:r>
              <a:rPr lang="en-ID" dirty="0">
                <a:solidFill>
                  <a:schemeClr val="tx1"/>
                </a:solidFill>
              </a:rPr>
              <a:t>, </a:t>
            </a:r>
            <a:r>
              <a:rPr lang="en-ID" dirty="0" err="1">
                <a:solidFill>
                  <a:schemeClr val="tx1"/>
                </a:solidFill>
              </a:rPr>
              <a:t>perkembangan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proyek</a:t>
            </a:r>
            <a:r>
              <a:rPr lang="en-ID" dirty="0">
                <a:solidFill>
                  <a:schemeClr val="tx1"/>
                </a:solidFill>
              </a:rPr>
              <a:t>, </a:t>
            </a:r>
            <a:r>
              <a:rPr lang="en-ID" dirty="0" err="1">
                <a:solidFill>
                  <a:schemeClr val="tx1"/>
                </a:solidFill>
              </a:rPr>
              <a:t>dan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rancangan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anggaran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proyek</a:t>
            </a:r>
            <a:r>
              <a:rPr lang="en-ID" dirty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33126" y="4688542"/>
            <a:ext cx="8731623" cy="10040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just"/>
            <a:r>
              <a:rPr lang="en-ID" dirty="0" err="1">
                <a:solidFill>
                  <a:schemeClr val="tx1"/>
                </a:solidFill>
              </a:rPr>
              <a:t>Kategori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penilaian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akan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diperiksa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secara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otomatis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oleh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sistem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dengan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cara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membandingan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nilai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pengeluaran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proyek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dengan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rancangan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anggaran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proyek</a:t>
            </a:r>
            <a:r>
              <a:rPr lang="en-ID" dirty="0">
                <a:solidFill>
                  <a:schemeClr val="tx1"/>
                </a:solidFill>
              </a:rPr>
              <a:t> yang </a:t>
            </a:r>
            <a:r>
              <a:rPr lang="en-ID" dirty="0" err="1">
                <a:solidFill>
                  <a:schemeClr val="tx1"/>
                </a:solidFill>
              </a:rPr>
              <a:t>sudah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 smtClean="0">
                <a:solidFill>
                  <a:schemeClr val="tx1"/>
                </a:solidFill>
              </a:rPr>
              <a:t>ditetapkan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8544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>
          <a:xfrm>
            <a:off x="2722151" y="232529"/>
            <a:ext cx="466089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METODE PENELITIAN</a:t>
            </a:r>
            <a:endParaRPr lang="en-US" sz="4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1925158" y="859933"/>
            <a:ext cx="662408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103831" y="1705153"/>
            <a:ext cx="1691640" cy="7772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Requirement Definition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265119" y="2554960"/>
            <a:ext cx="1691640" cy="7772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System and Software Design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444695" y="3404767"/>
            <a:ext cx="1691640" cy="7772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Implementation and Unit Testing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635463" y="5102864"/>
            <a:ext cx="1691640" cy="7772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Operation and Maintenance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586561" y="4246660"/>
            <a:ext cx="1691640" cy="7772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Integration and System Testing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7" name="Elbow Connector 36"/>
          <p:cNvCxnSpPr>
            <a:endCxn id="33" idx="0"/>
          </p:cNvCxnSpPr>
          <p:nvPr/>
        </p:nvCxnSpPr>
        <p:spPr>
          <a:xfrm>
            <a:off x="1777183" y="2093773"/>
            <a:ext cx="333756" cy="46118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/>
          <p:nvPr/>
        </p:nvCxnSpPr>
        <p:spPr>
          <a:xfrm>
            <a:off x="2956759" y="2943580"/>
            <a:ext cx="333756" cy="46118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/>
          <p:nvPr/>
        </p:nvCxnSpPr>
        <p:spPr>
          <a:xfrm>
            <a:off x="4136335" y="3785473"/>
            <a:ext cx="333756" cy="46118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/>
          <p:nvPr/>
        </p:nvCxnSpPr>
        <p:spPr>
          <a:xfrm>
            <a:off x="5278201" y="4642326"/>
            <a:ext cx="333756" cy="46118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/>
          <p:nvPr/>
        </p:nvCxnSpPr>
        <p:spPr>
          <a:xfrm rot="10800000">
            <a:off x="604759" y="2482394"/>
            <a:ext cx="4058136" cy="3170035"/>
          </a:xfrm>
          <a:prstGeom prst="bentConnector3">
            <a:avLst>
              <a:gd name="adj1" fmla="val 10024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 flipV="1">
            <a:off x="4006327" y="5023900"/>
            <a:ext cx="9144" cy="628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 flipV="1">
            <a:off x="2872471" y="4182007"/>
            <a:ext cx="9144" cy="14704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1944061" y="3332200"/>
            <a:ext cx="0" cy="2320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-265990" y="1138248"/>
            <a:ext cx="317046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6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Metode</a:t>
            </a:r>
            <a:r>
              <a:rPr lang="en-US" sz="2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b="1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Waterfall</a:t>
            </a:r>
            <a:endParaRPr lang="en-US" sz="26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2342119" y="2093773"/>
            <a:ext cx="4892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3586561" y="2943580"/>
            <a:ext cx="35835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4662895" y="3785473"/>
            <a:ext cx="25072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5802847" y="4642326"/>
            <a:ext cx="13673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6463987" y="5506122"/>
            <a:ext cx="706164" cy="109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7383043" y="1909107"/>
            <a:ext cx="2148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Metode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Pustaka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383043" y="2577089"/>
            <a:ext cx="21488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DFD, ERD, Basis Data </a:t>
            </a:r>
            <a:r>
              <a:rPr lang="en-US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Konseptual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383043" y="3600807"/>
            <a:ext cx="2148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Pembuatan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sistem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383043" y="4450614"/>
            <a:ext cx="2148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Pengujian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siste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383043" y="5283096"/>
            <a:ext cx="26400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Pemeliharaan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sistem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9333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774085" y="2609147"/>
            <a:ext cx="6591029" cy="78681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HASIL DAN PEMBAHASAN</a:t>
            </a:r>
            <a:endParaRPr lang="en-US" sz="4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804826" y="3289631"/>
            <a:ext cx="662408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0604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271" y="1407460"/>
            <a:ext cx="8498541" cy="4527176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800979" y="314181"/>
            <a:ext cx="6591029" cy="78681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DIAGRAM KONTEKS</a:t>
            </a:r>
            <a:endParaRPr lang="en-US" sz="4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1831720" y="994665"/>
            <a:ext cx="662408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9061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236" y="1192307"/>
            <a:ext cx="9179858" cy="5665693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845802" y="215570"/>
            <a:ext cx="6591029" cy="78681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DFD LEVEL 0</a:t>
            </a:r>
            <a:endParaRPr lang="en-US" sz="4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1876543" y="896054"/>
            <a:ext cx="662408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9115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47" y="1485900"/>
            <a:ext cx="7996797" cy="53721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845802" y="215570"/>
            <a:ext cx="6591029" cy="78681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KONSEPTUAL DATABASE</a:t>
            </a:r>
            <a:endParaRPr lang="en-US" sz="4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1876543" y="896054"/>
            <a:ext cx="662408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2135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367</TotalTime>
  <Words>272</Words>
  <Application>Microsoft Office PowerPoint</Application>
  <PresentationFormat>Widescreen</PresentationFormat>
  <Paragraphs>43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DengXian</vt:lpstr>
      <vt:lpstr>Lato</vt:lpstr>
      <vt:lpstr>Mangal</vt:lpstr>
      <vt:lpstr>Trebuchet MS</vt:lpstr>
      <vt:lpstr>Wingdings 3</vt:lpstr>
      <vt:lpstr>Facet</vt:lpstr>
      <vt:lpstr>PowerPoint Presentation</vt:lpstr>
      <vt:lpstr>PowerPoint Presentation</vt:lpstr>
      <vt:lpstr>MANFAAT PENELITIAN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TERIMA KASIH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ADE LUKMAN PRAMANA</dc:creator>
  <cp:lastModifiedBy>ADE LUKMAN PRAMANA</cp:lastModifiedBy>
  <cp:revision>27</cp:revision>
  <dcterms:created xsi:type="dcterms:W3CDTF">2020-06-17T07:58:08Z</dcterms:created>
  <dcterms:modified xsi:type="dcterms:W3CDTF">2020-06-18T05:14:23Z</dcterms:modified>
</cp:coreProperties>
</file>