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65" r:id="rId2"/>
    <p:sldId id="267" r:id="rId3"/>
    <p:sldId id="266" r:id="rId4"/>
    <p:sldId id="273" r:id="rId5"/>
    <p:sldId id="274" r:id="rId6"/>
    <p:sldId id="269" r:id="rId7"/>
    <p:sldId id="272" r:id="rId8"/>
    <p:sldId id="270" r:id="rId9"/>
    <p:sldId id="275" r:id="rId10"/>
    <p:sldId id="27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ga" initials="O" lastIdx="0" clrIdx="0">
    <p:extLst>
      <p:ext uri="{19B8F6BF-5375-455C-9EA6-DF929625EA0E}">
        <p15:presenceInfo xmlns:p15="http://schemas.microsoft.com/office/powerpoint/2012/main" userId="Ol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A0"/>
    <a:srgbClr val="266992"/>
    <a:srgbClr val="CCFFFF"/>
    <a:srgbClr val="1D5171"/>
    <a:srgbClr val="2989A7"/>
    <a:srgbClr val="A9E1F5"/>
    <a:srgbClr val="EFF8FF"/>
    <a:srgbClr val="2984A7"/>
    <a:srgbClr val="6DCBED"/>
    <a:srgbClr val="338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78" autoAdjust="0"/>
    <p:restoredTop sz="99710" autoAdjust="0"/>
  </p:normalViewPr>
  <p:slideViewPr>
    <p:cSldViewPr snapToGrid="0">
      <p:cViewPr varScale="1">
        <p:scale>
          <a:sx n="103" d="100"/>
          <a:sy n="103" d="100"/>
        </p:scale>
        <p:origin x="114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56736-7645-4237-9FDE-FB1F27216B34}" type="datetimeFigureOut">
              <a:rPr lang="ru-RU" smtClean="0"/>
              <a:pPr/>
              <a:t>13.12.2020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635C8-B2D1-4E74-9EBD-C1299EB0FB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934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76288" indent="-298450" defTabSz="955675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95388" indent="-238125" defTabSz="955675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73225" indent="-238125" defTabSz="955675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52650" indent="-238125" defTabSz="955675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09850" indent="-238125" defTabSz="9556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67050" indent="-238125" defTabSz="9556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24250" indent="-238125" defTabSz="9556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81450" indent="-238125" defTabSz="9556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0CD7BB2-D1B6-4CED-88DA-7414AC0EE377}" type="slidenum">
              <a:rPr lang="ru-RU" altLang="ru-RU" sz="1300" b="0" smtClean="0">
                <a:latin typeface="Calibri" panose="020F0502020204030204" pitchFamily="34" charset="0"/>
              </a:rPr>
              <a:pPr/>
              <a:t>1</a:t>
            </a:fld>
            <a:endParaRPr lang="ru-RU" altLang="ru-RU" sz="13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740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2854" y="3200400"/>
            <a:ext cx="9144000" cy="902688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1881" y="5560584"/>
            <a:ext cx="6100119" cy="63015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6C9D-008B-40AE-9CF9-21025293F8B4}" type="datetime1">
              <a:rPr lang="ru-RU" smtClean="0"/>
              <a:pPr/>
              <a:t>13.12.2020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A32B-BC29-4B45-A8F6-7B780F005C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00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1EAA-A609-4116-8305-C8AF7F425228}" type="datetime1">
              <a:rPr lang="ru-RU" smtClean="0"/>
              <a:pPr/>
              <a:t>13.12.2020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A32B-BC29-4B45-A8F6-7B780F005C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69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35FC-881A-452A-A541-E97224FAD117}" type="datetime1">
              <a:rPr lang="ru-RU" smtClean="0"/>
              <a:pPr/>
              <a:t>13.12.2020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A32B-BC29-4B45-A8F6-7B780F005C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79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51854" y="1"/>
            <a:ext cx="10515600" cy="1112108"/>
          </a:xfrm>
        </p:spPr>
        <p:txBody>
          <a:bodyPr>
            <a:normAutofit/>
          </a:bodyPr>
          <a:lstStyle>
            <a:lvl1pPr>
              <a:defRPr sz="2800" spc="-300" baseline="0">
                <a:latin typeface="Kozuka Gothic Pro L" panose="020B0200000000000000" pitchFamily="34" charset="-128"/>
                <a:ea typeface="Kozuka Gothic Pro L" panose="020B0200000000000000" pitchFamily="34" charset="-128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Kozuka Gothic Pro B" panose="020B0800000000000000" pitchFamily="34" charset="-128"/>
                <a:ea typeface="Kozuka Gothic Pro B" panose="020B0800000000000000" pitchFamily="34" charset="-128"/>
              </a:defRPr>
            </a:lvl1pPr>
            <a:lvl2pPr>
              <a:defRPr>
                <a:latin typeface="Kozuka Gothic Pro B" panose="020B0800000000000000" pitchFamily="34" charset="-128"/>
                <a:ea typeface="Kozuka Gothic Pro B" panose="020B0800000000000000" pitchFamily="34" charset="-128"/>
              </a:defRPr>
            </a:lvl2pPr>
            <a:lvl3pPr>
              <a:defRPr>
                <a:latin typeface="Kozuka Gothic Pro B" panose="020B0800000000000000" pitchFamily="34" charset="-128"/>
                <a:ea typeface="Kozuka Gothic Pro B" panose="020B0800000000000000" pitchFamily="34" charset="-128"/>
              </a:defRPr>
            </a:lvl3pPr>
            <a:lvl4pPr>
              <a:defRPr>
                <a:latin typeface="Kozuka Gothic Pro B" panose="020B0800000000000000" pitchFamily="34" charset="-128"/>
                <a:ea typeface="Kozuka Gothic Pro B" panose="020B0800000000000000" pitchFamily="34" charset="-128"/>
              </a:defRPr>
            </a:lvl4pPr>
            <a:lvl5pPr>
              <a:defRPr>
                <a:latin typeface="Kozuka Gothic Pro B" panose="020B0800000000000000" pitchFamily="34" charset="-128"/>
                <a:ea typeface="Kozuka Gothic Pro B" panose="020B0800000000000000" pitchFamily="34" charset="-128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857A-8E96-4F53-94FC-743F852036F9}" type="datetime1">
              <a:rPr lang="ru-RU" smtClean="0"/>
              <a:pPr/>
              <a:t>13.12.2020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A32B-BC29-4B45-A8F6-7B780F005C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44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D9BB-4FB6-457B-B1A8-BB938E6EE073}" type="datetime1">
              <a:rPr lang="ru-RU" smtClean="0"/>
              <a:pPr/>
              <a:t>13.12.2020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A32B-BC29-4B45-A8F6-7B780F005C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31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FC70-8DB9-4912-8E52-CA78A855EF8E}" type="datetime1">
              <a:rPr lang="ru-RU" smtClean="0"/>
              <a:pPr/>
              <a:t>13.12.2020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A32B-BC29-4B45-A8F6-7B780F005C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39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F86C-5942-46A8-A9EC-40FD305FB695}" type="datetime1">
              <a:rPr lang="ru-RU" smtClean="0"/>
              <a:pPr/>
              <a:t>13.12.2020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A32B-BC29-4B45-A8F6-7B780F005C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44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F173-44FA-4AE1-8A74-DCB608096FC3}" type="datetime1">
              <a:rPr lang="ru-RU" smtClean="0"/>
              <a:pPr/>
              <a:t>13.12.2020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808308" y="6356350"/>
            <a:ext cx="2743200" cy="365125"/>
          </a:xfrm>
        </p:spPr>
        <p:txBody>
          <a:bodyPr/>
          <a:lstStyle/>
          <a:p>
            <a:fld id="{391BA32B-BC29-4B45-A8F6-7B780F005C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08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48-42BF-4802-B42E-4C73CEF5470E}" type="datetime1">
              <a:rPr lang="ru-RU" smtClean="0"/>
              <a:pPr/>
              <a:t>13.12.2020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A32B-BC29-4B45-A8F6-7B780F005C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44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5D8E-A1AC-4BEB-8067-2FA6E74190D4}" type="datetime1">
              <a:rPr lang="ru-RU" smtClean="0"/>
              <a:pPr/>
              <a:t>13.12.2020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A32B-BC29-4B45-A8F6-7B780F005C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00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CF38-2F96-4F7E-8E89-BAC5AFD6E0AB}" type="datetime1">
              <a:rPr lang="ru-RU" smtClean="0"/>
              <a:pPr/>
              <a:t>13.12.2020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A32B-BC29-4B45-A8F6-7B780F005C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59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7B5F9-123F-412A-BBAD-26D01DF03613}" type="datetime1">
              <a:rPr lang="ru-RU" smtClean="0"/>
              <a:pPr/>
              <a:t>13.12.2020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A32B-BC29-4B45-A8F6-7B780F005C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0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khvyus@gmail.com" TargetMode="External"/><Relationship Id="rId2" Type="http://schemas.openxmlformats.org/officeDocument/2006/relationships/hyperlink" Target="mailto:rzabolotin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3188448" y="3197578"/>
            <a:ext cx="260008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133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F16A75D-E20C-476E-8A97-4E5A308BD70E}"/>
              </a:ext>
            </a:extLst>
          </p:cNvPr>
          <p:cNvSpPr/>
          <p:nvPr/>
        </p:nvSpPr>
        <p:spPr>
          <a:xfrm>
            <a:off x="0" y="3838575"/>
            <a:ext cx="11804943" cy="181007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800" dirty="0">
                <a:solidFill>
                  <a:schemeClr val="tx2">
                    <a:lumMod val="75000"/>
                  </a:schemeClr>
                </a:solidFill>
              </a:rPr>
              <a:t>Команда: </a:t>
            </a:r>
            <a:r>
              <a:rPr lang="en-US" sz="4800" b="1" dirty="0">
                <a:solidFill>
                  <a:schemeClr val="tx2">
                    <a:lumMod val="75000"/>
                  </a:schemeClr>
                </a:solidFill>
              </a:rPr>
              <a:t>DEVDV</a:t>
            </a:r>
          </a:p>
          <a:p>
            <a:r>
              <a:rPr lang="ru-RU" sz="4400" dirty="0">
                <a:solidFill>
                  <a:schemeClr val="accent2">
                    <a:lumMod val="75000"/>
                  </a:schemeClr>
                </a:solidFill>
              </a:rPr>
              <a:t>Поиск неисправностей ЖД пути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4400" dirty="0">
                <a:solidFill>
                  <a:schemeClr val="accent2">
                    <a:lumMod val="75000"/>
                  </a:schemeClr>
                </a:solidFill>
              </a:rPr>
              <a:t>по видео</a:t>
            </a:r>
            <a:endParaRPr lang="ru-RU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6BF036-D2DB-4A2D-A999-D45A3A0D78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97" y="4298975"/>
            <a:ext cx="1644946" cy="164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1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4FF9DD3-6922-4362-AFCE-EDEA856A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A32B-BC29-4B45-A8F6-7B780F005C39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72922-22CB-4EE1-9837-EDF3B50E941E}"/>
              </a:ext>
            </a:extLst>
          </p:cNvPr>
          <p:cNvSpPr txBox="1"/>
          <p:nvPr/>
        </p:nvSpPr>
        <p:spPr>
          <a:xfrm>
            <a:off x="2811608" y="413656"/>
            <a:ext cx="55181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>
                <a:solidFill>
                  <a:schemeClr val="accent2">
                    <a:lumMod val="75000"/>
                  </a:schemeClr>
                </a:solidFill>
              </a:rPr>
              <a:t>Команда</a:t>
            </a:r>
            <a:r>
              <a:rPr lang="ru-RU" sz="6000" dirty="0"/>
              <a:t> </a:t>
            </a:r>
            <a:r>
              <a:rPr lang="en-US" sz="6000" b="1" dirty="0"/>
              <a:t>DEVDV</a:t>
            </a:r>
            <a:endParaRPr lang="ru-RU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EC387-242A-425C-8457-14992AB46599}"/>
              </a:ext>
            </a:extLst>
          </p:cNvPr>
          <p:cNvSpPr txBox="1"/>
          <p:nvPr/>
        </p:nvSpPr>
        <p:spPr>
          <a:xfrm>
            <a:off x="5038821" y="1982560"/>
            <a:ext cx="67258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Антон </a:t>
            </a:r>
            <a:r>
              <a:rPr lang="en-US" sz="3600" dirty="0" err="1"/>
              <a:t>tlg</a:t>
            </a:r>
            <a:r>
              <a:rPr lang="en-US" sz="3600" dirty="0"/>
              <a:t>:@</a:t>
            </a:r>
            <a:r>
              <a:rPr lang="en-US" sz="3600" dirty="0" err="1"/>
              <a:t>laytsw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Кирилл </a:t>
            </a:r>
            <a:r>
              <a:rPr lang="en-US" sz="3600" dirty="0" err="1"/>
              <a:t>tlg</a:t>
            </a:r>
            <a:r>
              <a:rPr lang="en-US" sz="3600" dirty="0"/>
              <a:t>:@</a:t>
            </a:r>
            <a:r>
              <a:rPr lang="en-US" sz="3600" dirty="0" err="1"/>
              <a:t>ShKirill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Роман </a:t>
            </a:r>
            <a:r>
              <a:rPr lang="en-US" sz="3600" dirty="0">
                <a:hlinkClick r:id="rId2"/>
              </a:rPr>
              <a:t>rzabolotin@gmail.com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Юрий </a:t>
            </a:r>
            <a:r>
              <a:rPr lang="en-US" sz="3600" dirty="0">
                <a:hlinkClick r:id="rId3"/>
              </a:rPr>
              <a:t>yuri.sukhobok@gmail.com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8031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5DA072C-54EE-47AB-B01C-6015AF23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A32B-BC29-4B45-A8F6-7B780F005C39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1026" name="Picture 2" descr="FRANCE-WEATHER-SNOW : News Photo">
            <a:extLst>
              <a:ext uri="{FF2B5EF4-FFF2-40B4-BE49-F238E27FC236}">
                <a16:creationId xmlns:a16="http://schemas.microsoft.com/office/drawing/2014/main" id="{B3588909-4683-489E-94BF-839A65BF7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320" y="2901820"/>
            <a:ext cx="4536077" cy="302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D6B850-5094-496E-AD25-E96686815832}"/>
              </a:ext>
            </a:extLst>
          </p:cNvPr>
          <p:cNvSpPr txBox="1"/>
          <p:nvPr/>
        </p:nvSpPr>
        <p:spPr>
          <a:xfrm>
            <a:off x="909915" y="320388"/>
            <a:ext cx="6133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chemeClr val="accent2">
                    <a:lumMod val="75000"/>
                  </a:schemeClr>
                </a:solidFill>
              </a:rPr>
              <a:t>Текущая</a:t>
            </a:r>
            <a:r>
              <a:rPr lang="ru-RU" sz="6000" dirty="0"/>
              <a:t> ситуация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EC61C-1A50-46D4-AE2F-5D4A7BE11B28}"/>
              </a:ext>
            </a:extLst>
          </p:cNvPr>
          <p:cNvSpPr txBox="1"/>
          <p:nvPr/>
        </p:nvSpPr>
        <p:spPr>
          <a:xfrm>
            <a:off x="214603" y="1345381"/>
            <a:ext cx="110353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600" b="1" u="sng" dirty="0"/>
              <a:t>Ежемесячный объем</a:t>
            </a:r>
            <a:r>
              <a:rPr lang="ru-RU" sz="2600" dirty="0"/>
              <a:t> данных для анализа – более 5000 км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ru-RU" sz="2400" b="1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600" b="1" u="sng" dirty="0"/>
              <a:t>Основная проблема</a:t>
            </a:r>
            <a:r>
              <a:rPr lang="ru-RU" sz="2600" dirty="0"/>
              <a:t> – отсутствие качественного автоматического анализа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ru-RU" sz="2400" b="1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600" b="1" u="sng" dirty="0"/>
              <a:t>Существующее ПО </a:t>
            </a:r>
            <a:r>
              <a:rPr lang="ru-RU" sz="2600" dirty="0"/>
              <a:t>– требует улучшения</a:t>
            </a:r>
          </a:p>
        </p:txBody>
      </p:sp>
    </p:spTree>
    <p:extLst>
      <p:ext uri="{BB962C8B-B14F-4D97-AF65-F5344CB8AC3E}">
        <p14:creationId xmlns:p14="http://schemas.microsoft.com/office/powerpoint/2010/main" val="363031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8764BCB0-5E03-4A46-8DD7-FA8007A075F2}"/>
              </a:ext>
            </a:extLst>
          </p:cNvPr>
          <p:cNvSpPr/>
          <p:nvPr/>
        </p:nvSpPr>
        <p:spPr>
          <a:xfrm>
            <a:off x="7374317" y="3084387"/>
            <a:ext cx="4608947" cy="3036495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A0AB37A-66FB-4C7D-AC4B-314ECEA6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A32B-BC29-4B45-A8F6-7B780F005C39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F48A4A-A04F-44BC-9C6E-E621D4AFAF56}"/>
              </a:ext>
            </a:extLst>
          </p:cNvPr>
          <p:cNvSpPr txBox="1"/>
          <p:nvPr/>
        </p:nvSpPr>
        <p:spPr>
          <a:xfrm>
            <a:off x="2318202" y="283174"/>
            <a:ext cx="75555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accent2">
                    <a:lumMod val="75000"/>
                  </a:schemeClr>
                </a:solidFill>
              </a:rPr>
              <a:t>Defect Detector</a:t>
            </a:r>
            <a:endParaRPr lang="ru-RU" sz="8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C08DC-369F-4F1C-A6AB-CEB790E7C757}"/>
              </a:ext>
            </a:extLst>
          </p:cNvPr>
          <p:cNvSpPr txBox="1"/>
          <p:nvPr/>
        </p:nvSpPr>
        <p:spPr>
          <a:xfrm>
            <a:off x="842817" y="1981200"/>
            <a:ext cx="94114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Программное обеспечение для </a:t>
            </a:r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поиска проблемных </a:t>
            </a:r>
            <a:br>
              <a:rPr lang="ru-RU" sz="3200" dirty="0"/>
            </a:br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мест пути </a:t>
            </a:r>
            <a:r>
              <a:rPr lang="ru-RU" sz="3200" dirty="0"/>
              <a:t>по линейному подвагонному видео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12E456-79CA-485A-9D8F-4E52BE0128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86" y="3847071"/>
            <a:ext cx="1470586" cy="147058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6D53711-4454-45A0-98F7-6C81AA9DF4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000" y="3773745"/>
            <a:ext cx="1470587" cy="1470587"/>
          </a:xfrm>
          <a:prstGeom prst="rect">
            <a:avLst/>
          </a:prstGeom>
        </p:spPr>
      </p:pic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9BB0D92D-6A8B-4F9C-B949-F6472845E9F8}"/>
              </a:ext>
            </a:extLst>
          </p:cNvPr>
          <p:cNvSpPr/>
          <p:nvPr/>
        </p:nvSpPr>
        <p:spPr>
          <a:xfrm>
            <a:off x="1900509" y="4225347"/>
            <a:ext cx="323273" cy="295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EB9B920F-AD11-4886-B79A-07FEDA4652C5}"/>
              </a:ext>
            </a:extLst>
          </p:cNvPr>
          <p:cNvSpPr/>
          <p:nvPr/>
        </p:nvSpPr>
        <p:spPr>
          <a:xfrm>
            <a:off x="3973831" y="4338348"/>
            <a:ext cx="323273" cy="295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D80819C-C4B3-44A1-B67B-E6FD12CE3A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26" y="3309894"/>
            <a:ext cx="2419102" cy="2419102"/>
          </a:xfrm>
          <a:prstGeom prst="rect">
            <a:avLst/>
          </a:prstGeom>
        </p:spPr>
      </p:pic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2C2FC0F8-BE2E-4567-8356-F3D02D20F2AC}"/>
              </a:ext>
            </a:extLst>
          </p:cNvPr>
          <p:cNvSpPr/>
          <p:nvPr/>
        </p:nvSpPr>
        <p:spPr>
          <a:xfrm>
            <a:off x="6921734" y="4361257"/>
            <a:ext cx="323273" cy="295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36412E-2034-42C3-906C-608B383EDF94}"/>
              </a:ext>
            </a:extLst>
          </p:cNvPr>
          <p:cNvSpPr txBox="1"/>
          <p:nvPr/>
        </p:nvSpPr>
        <p:spPr>
          <a:xfrm>
            <a:off x="7337675" y="3515027"/>
            <a:ext cx="485432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/>
              <a:t>Найдено 87% стыков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/>
              <a:t>В 95% стыков верно определена величина зазора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/>
              <a:t>Разработан концепт анализа наличия болтов в стыковой накладке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CFDAE3-AAAF-4785-9509-93BED7BD51E5}"/>
              </a:ext>
            </a:extLst>
          </p:cNvPr>
          <p:cNvSpPr txBox="1"/>
          <p:nvPr/>
        </p:nvSpPr>
        <p:spPr>
          <a:xfrm>
            <a:off x="8819901" y="3106245"/>
            <a:ext cx="16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Defect detector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5AD6F5FA-69D5-478D-9F6A-67F24DE77DD5}"/>
              </a:ext>
            </a:extLst>
          </p:cNvPr>
          <p:cNvCxnSpPr/>
          <p:nvPr/>
        </p:nvCxnSpPr>
        <p:spPr>
          <a:xfrm flipV="1">
            <a:off x="7374317" y="3475577"/>
            <a:ext cx="4608947" cy="9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63BB54A6-4BD0-4AAF-97F4-6A999DA299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822" y="5514133"/>
            <a:ext cx="501650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7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FF4F5B8-DFB7-43C4-93C8-112A5DDC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A32B-BC29-4B45-A8F6-7B780F005C39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D99BDC-7E1F-426E-B05D-D4CA17DBC005}"/>
              </a:ext>
            </a:extLst>
          </p:cNvPr>
          <p:cNvSpPr txBox="1"/>
          <p:nvPr/>
        </p:nvSpPr>
        <p:spPr>
          <a:xfrm>
            <a:off x="840259" y="285968"/>
            <a:ext cx="10775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Определение рельсового стыка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50B922-3020-4041-89DE-6C9E9872D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18" y="1301631"/>
            <a:ext cx="9235197" cy="547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4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3FD8755-F10D-4567-8975-FF165442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A32B-BC29-4B45-A8F6-7B780F005C39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A44FF6-DB3F-4486-8CA5-C3482134F17E}"/>
              </a:ext>
            </a:extLst>
          </p:cNvPr>
          <p:cNvSpPr txBox="1"/>
          <p:nvPr/>
        </p:nvSpPr>
        <p:spPr>
          <a:xfrm>
            <a:off x="840259" y="285968"/>
            <a:ext cx="10775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err="1"/>
              <a:t>Детекция</a:t>
            </a:r>
            <a:r>
              <a:rPr lang="ru-RU" sz="6000" dirty="0"/>
              <a:t> объектов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1F68B1-803A-450B-93AD-826A09C4C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705" y="1301631"/>
            <a:ext cx="7054197" cy="51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8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260C129-255E-4A68-A243-1617B15B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A32B-BC29-4B45-A8F6-7B780F005C39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16A16F-09B1-40AE-875F-D0DD0072115D}"/>
              </a:ext>
            </a:extLst>
          </p:cNvPr>
          <p:cNvSpPr txBox="1"/>
          <p:nvPr/>
        </p:nvSpPr>
        <p:spPr>
          <a:xfrm>
            <a:off x="2217053" y="308881"/>
            <a:ext cx="7757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/>
              <a:t>Экономическая выгода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E9279D2-61BF-41D6-91E7-5ECD845CA8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61" y="4087190"/>
            <a:ext cx="1306170" cy="130617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C3FA18-AF3D-4A40-BD76-AD3846D4AB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754" y="1820844"/>
            <a:ext cx="1306170" cy="13061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9D225C-EB65-4C5E-91B1-C50A3D4A5E5E}"/>
              </a:ext>
            </a:extLst>
          </p:cNvPr>
          <p:cNvSpPr txBox="1"/>
          <p:nvPr/>
        </p:nvSpPr>
        <p:spPr>
          <a:xfrm>
            <a:off x="555462" y="1324544"/>
            <a:ext cx="3977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85A0"/>
                </a:solidFill>
              </a:rPr>
              <a:t>Качественный анализ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407A742-6C5F-4ADF-A330-646C2FE46D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62" y="1939459"/>
            <a:ext cx="1306170" cy="13061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FB8CD5-216A-48C4-82F9-8F5AA251B414}"/>
              </a:ext>
            </a:extLst>
          </p:cNvPr>
          <p:cNvSpPr txBox="1"/>
          <p:nvPr/>
        </p:nvSpPr>
        <p:spPr>
          <a:xfrm>
            <a:off x="555462" y="3623314"/>
            <a:ext cx="4553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85A0"/>
                </a:solidFill>
              </a:rPr>
              <a:t>Автоматизация процесса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10CBD2-77FE-43A6-9C53-C63D362CD905}"/>
              </a:ext>
            </a:extLst>
          </p:cNvPr>
          <p:cNvSpPr txBox="1"/>
          <p:nvPr/>
        </p:nvSpPr>
        <p:spPr>
          <a:xfrm>
            <a:off x="5669902" y="3623313"/>
            <a:ext cx="652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B050"/>
                </a:solidFill>
              </a:rPr>
              <a:t>Оптимизация рабочего процесса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CAE24CA-76E4-456C-BF79-333DB8C046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754" y="4208089"/>
            <a:ext cx="1306170" cy="130617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0A02D0B-F27F-4415-861F-A3A01BB3AF0C}"/>
              </a:ext>
            </a:extLst>
          </p:cNvPr>
          <p:cNvSpPr txBox="1"/>
          <p:nvPr/>
        </p:nvSpPr>
        <p:spPr>
          <a:xfrm>
            <a:off x="5669902" y="1236068"/>
            <a:ext cx="652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B050"/>
                </a:solidFill>
              </a:rPr>
              <a:t>Снижение отказов инфраструктуры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F634238-568C-4E2F-B44C-F0B6C6119D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42" y="2309754"/>
            <a:ext cx="817260" cy="81726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E9A67B4-AB1E-460A-9BF8-FD5759C987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42" y="4295757"/>
            <a:ext cx="817260" cy="81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2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07FFE68-5847-4723-825D-5DDDE57B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A32B-BC29-4B45-A8F6-7B780F005C39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A880E-A0E7-4ECB-82DF-E3C39BA38F38}"/>
              </a:ext>
            </a:extLst>
          </p:cNvPr>
          <p:cNvSpPr txBox="1"/>
          <p:nvPr/>
        </p:nvSpPr>
        <p:spPr>
          <a:xfrm>
            <a:off x="2637072" y="321691"/>
            <a:ext cx="76674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/>
              <a:t>Дальнейшее развитие</a:t>
            </a:r>
            <a:endParaRPr lang="ru-RU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A4A599-E718-4E05-9CBA-46F73B2B3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008" y="1742880"/>
            <a:ext cx="3581095" cy="3581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17F893-FC32-45CA-89A7-13DF6CB4E639}"/>
              </a:ext>
            </a:extLst>
          </p:cNvPr>
          <p:cNvSpPr txBox="1"/>
          <p:nvPr/>
        </p:nvSpPr>
        <p:spPr>
          <a:xfrm>
            <a:off x="186612" y="2239177"/>
            <a:ext cx="84239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600" dirty="0"/>
              <a:t>Улучшить точность определения неисправностей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600" dirty="0"/>
              <a:t>Создать дружелюбный пользовательский интерфейс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600" dirty="0"/>
              <a:t>Увеличить диапазон определяемых</a:t>
            </a:r>
            <a:br>
              <a:rPr lang="ru-RU" sz="2600" dirty="0"/>
            </a:br>
            <a:r>
              <a:rPr lang="ru-RU" sz="2600" dirty="0"/>
              <a:t>неисправностей (состояние рельсовых</a:t>
            </a:r>
            <a:br>
              <a:rPr lang="ru-RU" sz="2600" dirty="0"/>
            </a:br>
            <a:r>
              <a:rPr lang="ru-RU" sz="2600" dirty="0"/>
              <a:t>скреплений, шпал и пр.)</a:t>
            </a:r>
          </a:p>
        </p:txBody>
      </p:sp>
    </p:spTree>
    <p:extLst>
      <p:ext uri="{BB962C8B-B14F-4D97-AF65-F5344CB8AC3E}">
        <p14:creationId xmlns:p14="http://schemas.microsoft.com/office/powerpoint/2010/main" val="297835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C55B548-9F0E-4A23-91A8-4FD99AC4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A32B-BC29-4B45-A8F6-7B780F005C39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40670-8267-49C7-A36E-641AF9E59CAB}"/>
              </a:ext>
            </a:extLst>
          </p:cNvPr>
          <p:cNvSpPr txBox="1"/>
          <p:nvPr/>
        </p:nvSpPr>
        <p:spPr>
          <a:xfrm>
            <a:off x="3603616" y="308881"/>
            <a:ext cx="4984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/>
              <a:t>Демонстрация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0F6ABF-0BC7-484C-B188-C97A7EE3B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57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2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C55B548-9F0E-4A23-91A8-4FD99AC4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A32B-BC29-4B45-A8F6-7B780F005C39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40670-8267-49C7-A36E-641AF9E59CAB}"/>
              </a:ext>
            </a:extLst>
          </p:cNvPr>
          <p:cNvSpPr txBox="1"/>
          <p:nvPr/>
        </p:nvSpPr>
        <p:spPr>
          <a:xfrm>
            <a:off x="3603616" y="308881"/>
            <a:ext cx="4984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/>
              <a:t>Демонстрация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0AB495-E559-4ACA-94A1-E96337362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" y="0"/>
            <a:ext cx="13101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389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8C624F83-21EC-43B3-B958-A029D5279BFD}" vid="{7CF55C8B-28C6-421D-BEF6-38B89EEAF3F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11290</TotalTime>
  <Words>128</Words>
  <Application>Microsoft Office PowerPoint</Application>
  <PresentationFormat>Широкоэкранный</PresentationFormat>
  <Paragraphs>43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Kozuka Gothic Pro B</vt:lpstr>
      <vt:lpstr>Kozuka Gothic Pro L</vt:lpstr>
      <vt:lpstr>Kozuka Gothic Pro M</vt:lpstr>
      <vt:lpstr>Kozuka Gothic Pro R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Olga</dc:creator>
  <cp:lastModifiedBy>roman</cp:lastModifiedBy>
  <cp:revision>255</cp:revision>
  <dcterms:created xsi:type="dcterms:W3CDTF">2017-10-06T01:32:17Z</dcterms:created>
  <dcterms:modified xsi:type="dcterms:W3CDTF">2020-12-13T03:45:29Z</dcterms:modified>
</cp:coreProperties>
</file>