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83" r:id="rId3"/>
    <p:sldId id="282" r:id="rId4"/>
    <p:sldId id="287" r:id="rId5"/>
    <p:sldId id="284" r:id="rId6"/>
    <p:sldId id="289" r:id="rId7"/>
    <p:sldId id="290" r:id="rId8"/>
    <p:sldId id="291" r:id="rId9"/>
    <p:sldId id="292" r:id="rId10"/>
    <p:sldId id="294" r:id="rId11"/>
    <p:sldId id="293" r:id="rId12"/>
    <p:sldId id="296" r:id="rId13"/>
    <p:sldId id="297" r:id="rId14"/>
    <p:sldId id="298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3716" autoAdjust="0"/>
  </p:normalViewPr>
  <p:slideViewPr>
    <p:cSldViewPr snapToGrid="0">
      <p:cViewPr varScale="1">
        <p:scale>
          <a:sx n="62" d="100"/>
          <a:sy n="62" d="100"/>
        </p:scale>
        <p:origin x="8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585F5-A10C-4BBB-955D-7F9D2A287626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7D7E0-3180-4A54-9231-726AE005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0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3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03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6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7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2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7D7E0-3180-4A54-9231-726AE0058B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9686-990A-4C7B-ABAE-168EEFFD9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791EE-C688-4AD0-9DC6-D92015729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D018-A0EE-4C03-B324-29D7807E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AB9B-FDB8-4CF4-AD6F-F5BE0C1C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8833-DBBC-4A9A-AD0B-14AFBFFD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F45D-E15F-49A8-8720-4ADAC14B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2937-4C27-4464-BD92-A25397A2E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B596-807F-435F-A0EF-95982DC3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FF86-3120-44B1-BED7-2ACD9085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9310-4FE4-43EC-AA3C-2F9789C1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898AE-D7ED-434C-96EF-9C8035026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0A326-CE85-449A-B55B-F6442039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3D04-8890-4A35-BCE5-BEA1016C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313B-1494-40D8-A552-8B74A5FF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58C7C-E70D-486D-8538-0CF00108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C711-8713-4249-B1C7-CF75C64E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2EBA-8D84-4BF8-9724-90E99CF9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56D3-D53A-41B3-B745-0C547787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7480-764D-46D1-B6AC-F369B26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91E8-848E-482D-8BD7-B160101C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99F3-90BE-41CA-9497-C42230D2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B83B-045E-46B4-86D6-27A65192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A0AF-DF9F-41CB-92C0-1912A224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53FC-97EF-4E76-83FF-DD89E9F1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ED46-9283-4A0E-9B1B-B4E893CA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63B3-BA3B-474A-A351-B5BB72D6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4E61-7271-4615-A3FA-48A73C522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E8619-C579-46CB-80D2-E8117812D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D2D4-B4D6-47F7-94A2-11DC22D9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4F080-0A55-4258-BA16-F01A7E82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011D3-EE6A-45DB-B9D6-9735CCF7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0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C6B6-6834-421B-95A0-4B1E01E0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A632-5424-44E1-B152-AED3847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DFFCC-DF5A-4468-BF3F-05DC9B328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E3B15-A6FE-4661-B526-BFBC61165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A5FE6-19EA-403E-B38F-097D3BF13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1C3C9-8997-46C5-8373-CE04DCF7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69936-6FFD-4A0D-A707-5CA457FE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A9D66-8C71-4F2A-B9F4-CCAB0750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D555-0FBD-425F-9BBB-85EC1FA3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30AB6-6996-4347-B738-A2776848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9F867-34B3-4DAB-9EED-2D152871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9D336-119A-4453-955F-67C0A035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D65A0-8E93-4548-B678-095CAE26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AE68-6CCC-4ED9-B691-FA4D508A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3A0CA-790C-4089-AC98-61A5183E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9CC5-3DE0-48E3-B20D-DBEDAADD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58D9-424A-4964-BD5E-C3CD2B11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F166-B49F-4A97-92C5-58ED5ECFF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3FBEA-B5A1-47B8-8AB6-6FC48858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39A2-33B7-4F1C-A56D-EF1C22BE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6196-89AF-42C5-B1B7-47609F32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055C-3E1C-4B0C-BEFD-65B4080E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E727B-C98A-4849-B4DB-D3C7983C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BF4EA-2012-49A5-888D-DD5A72A5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A821-7B33-416C-9845-217E2BC5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98771-184E-4658-9439-32E33723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A6070-DDEC-422F-B416-9D3DBB77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3BEDB-675A-4DD6-A09B-1F1A55FD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8C32C-A754-45D8-BA16-EC611EE25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DF9B-9041-4100-8251-2C67EA620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DDFF-22AF-45BC-86BD-EC23A8455D88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12C3-AC16-4C52-8DDC-1569827B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6925-E1BC-4ECA-AC9A-84AED53B4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AC2F-38C6-4DBC-91FA-8108D4A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Generation using Long Short Term Memory (LSTM)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7071F5-2395-47FF-943B-8FF2A9DB2919}"/>
              </a:ext>
            </a:extLst>
          </p:cNvPr>
          <p:cNvSpPr txBox="1">
            <a:spLocks/>
          </p:cNvSpPr>
          <p:nvPr/>
        </p:nvSpPr>
        <p:spPr>
          <a:xfrm>
            <a:off x="2555631" y="5524785"/>
            <a:ext cx="7080738" cy="84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Rida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Zainab</a:t>
            </a:r>
          </a:p>
        </p:txBody>
      </p:sp>
    </p:spTree>
    <p:extLst>
      <p:ext uri="{BB962C8B-B14F-4D97-AF65-F5344CB8AC3E}">
        <p14:creationId xmlns:p14="http://schemas.microsoft.com/office/powerpoint/2010/main" val="92462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Model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DF6A2-1755-4828-8785-67D85E67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1962150"/>
            <a:ext cx="7715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Generation using 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AA88C-D98B-4D64-84D4-5479F6AD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8" y="1273995"/>
            <a:ext cx="11823786" cy="1454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0F4C2A-8F4A-4762-86CF-CB75EA79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582"/>
            <a:ext cx="12192000" cy="143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161"/>
            <a:ext cx="3820426" cy="18698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Using RNN instead of LSTM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5FB5D-C2DA-4EE9-8D53-BB74F644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670" y="414401"/>
            <a:ext cx="5165569" cy="1990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4FF93-F8D2-487F-9CA2-32E67B1F2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1140"/>
            <a:ext cx="11988899" cy="1308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F05E08-F534-47A4-AEF4-E48A20924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9" y="4653882"/>
            <a:ext cx="12065629" cy="13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161"/>
            <a:ext cx="3820426" cy="18698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Why use LSTM instead of RNN?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410630E-464C-40D7-AFBF-DF052A9F09CA}"/>
              </a:ext>
            </a:extLst>
          </p:cNvPr>
          <p:cNvSpPr txBox="1">
            <a:spLocks/>
          </p:cNvSpPr>
          <p:nvPr/>
        </p:nvSpPr>
        <p:spPr>
          <a:xfrm>
            <a:off x="5300640" y="666583"/>
            <a:ext cx="6053160" cy="148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RNNs suffer from problem of vanishing gradient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2" descr="enter image description here">
            <a:extLst>
              <a:ext uri="{FF2B5EF4-FFF2-40B4-BE49-F238E27FC236}">
                <a16:creationId xmlns:a16="http://schemas.microsoft.com/office/drawing/2014/main" id="{BE7057AF-FB02-4B48-8CB2-CF35A96BA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66" y="2840115"/>
            <a:ext cx="732472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5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161"/>
            <a:ext cx="3820426" cy="18698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Using GRU instead of LSTM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410630E-464C-40D7-AFBF-DF052A9F09CA}"/>
              </a:ext>
            </a:extLst>
          </p:cNvPr>
          <p:cNvSpPr txBox="1">
            <a:spLocks/>
          </p:cNvSpPr>
          <p:nvPr/>
        </p:nvSpPr>
        <p:spPr>
          <a:xfrm>
            <a:off x="5300640" y="666583"/>
            <a:ext cx="6053160" cy="148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6B05E-5A31-40D8-B6BF-44E6F7ED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25" y="206435"/>
            <a:ext cx="6417146" cy="242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DD3C6-4F3D-45EE-BD5C-FD8072ECEB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118"/>
          <a:stretch/>
        </p:blipFill>
        <p:spPr>
          <a:xfrm>
            <a:off x="42139" y="3429001"/>
            <a:ext cx="11862143" cy="1543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809DF-059B-4CBC-842A-510941308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33700"/>
            <a:ext cx="12192000" cy="14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161"/>
            <a:ext cx="3820426" cy="18698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Using GRU instead of LSTM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410630E-464C-40D7-AFBF-DF052A9F09CA}"/>
              </a:ext>
            </a:extLst>
          </p:cNvPr>
          <p:cNvSpPr txBox="1">
            <a:spLocks/>
          </p:cNvSpPr>
          <p:nvPr/>
        </p:nvSpPr>
        <p:spPr>
          <a:xfrm>
            <a:off x="5300640" y="666583"/>
            <a:ext cx="6053160" cy="148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511F5-65F3-4169-9890-DB38B1D1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51" y="2592752"/>
            <a:ext cx="7851703" cy="3733030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B7298D-C917-4026-ADE4-F33553004503}"/>
              </a:ext>
            </a:extLst>
          </p:cNvPr>
          <p:cNvSpPr txBox="1">
            <a:spLocks/>
          </p:cNvSpPr>
          <p:nvPr/>
        </p:nvSpPr>
        <p:spPr>
          <a:xfrm>
            <a:off x="5453040" y="818983"/>
            <a:ext cx="6053160" cy="148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Comparable Results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01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16299C8-AE58-4647-9E1D-9146DCF28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6" b="13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6D68137-7EE9-4CF3-B5DE-C3342E30F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1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31575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What is LSTM?</a:t>
            </a:r>
            <a:endParaRPr lang="en-US" sz="4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410630E-464C-40D7-AFBF-DF052A9F09CA}"/>
              </a:ext>
            </a:extLst>
          </p:cNvPr>
          <p:cNvSpPr txBox="1">
            <a:spLocks/>
          </p:cNvSpPr>
          <p:nvPr/>
        </p:nvSpPr>
        <p:spPr>
          <a:xfrm>
            <a:off x="5538621" y="652123"/>
            <a:ext cx="5953429" cy="197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Long short-term memory (LSTM) is an artificial recurrent neural network (RNN) architecture for time series data  classification and predictions</a:t>
            </a:r>
          </a:p>
          <a:p>
            <a:pPr marL="0"/>
            <a:endParaRPr lang="en-US" sz="1800" dirty="0"/>
          </a:p>
          <a:p>
            <a:pPr marL="0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D44E5-366D-4362-A147-03CEEA5C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14" y="3037692"/>
            <a:ext cx="8986524" cy="3844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4BD66-90B5-43D9-A706-7041A6341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4" y="2079657"/>
            <a:ext cx="4543341" cy="1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Generation using LSTM</a:t>
            </a:r>
          </a:p>
        </p:txBody>
      </p:sp>
      <p:pic>
        <p:nvPicPr>
          <p:cNvPr id="1026" name="Picture 2" descr="Image result for text generation using lstm">
            <a:extLst>
              <a:ext uri="{FF2B5EF4-FFF2-40B4-BE49-F238E27FC236}">
                <a16:creationId xmlns:a16="http://schemas.microsoft.com/office/drawing/2014/main" id="{67D87D7B-7A73-42F6-8825-8A9C282D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70234"/>
            <a:ext cx="10515599" cy="36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4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31575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Text Generation</a:t>
            </a:r>
            <a:endParaRPr lang="en-US" sz="4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410630E-464C-40D7-AFBF-DF052A9F09CA}"/>
              </a:ext>
            </a:extLst>
          </p:cNvPr>
          <p:cNvSpPr txBox="1">
            <a:spLocks/>
          </p:cNvSpPr>
          <p:nvPr/>
        </p:nvSpPr>
        <p:spPr>
          <a:xfrm>
            <a:off x="5163664" y="678262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Model : LSTM</a:t>
            </a:r>
            <a:br>
              <a:rPr lang="en-GB" sz="3600" dirty="0"/>
            </a:br>
            <a:r>
              <a:rPr lang="en-GB" sz="3600" dirty="0"/>
              <a:t>Prediction : Word or Character</a:t>
            </a:r>
            <a:br>
              <a:rPr lang="en-GB" sz="3600" dirty="0"/>
            </a:br>
            <a:r>
              <a:rPr lang="en-GB" sz="3600" dirty="0"/>
              <a:t>Data : ?</a:t>
            </a:r>
            <a:endParaRPr lang="en-US" sz="3600" dirty="0"/>
          </a:p>
          <a:p>
            <a:pPr marL="0"/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C70D75-0123-470A-B12C-2E5E79EF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686" y="3021471"/>
            <a:ext cx="6448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8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482884"/>
            <a:ext cx="10515599" cy="13664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b="1" dirty="0"/>
              <a:t>Not many Text Datasets != English Language </a:t>
            </a:r>
            <a:br>
              <a:rPr lang="en-US" b="1" dirty="0"/>
            </a:br>
            <a:r>
              <a:rPr lang="en-US" b="1" dirty="0">
                <a:solidFill>
                  <a:srgbClr val="00B050"/>
                </a:solidFill>
              </a:rPr>
              <a:t>A Gap in NLP Research</a:t>
            </a:r>
            <a:endParaRPr lang="en-US" b="1" kern="1200" dirty="0">
              <a:solidFill>
                <a:srgbClr val="00B050"/>
              </a:solidFill>
            </a:endParaRP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BE5A6841-A38D-48C3-939F-117FA7ED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12" y="2164540"/>
            <a:ext cx="6479676" cy="43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7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Text Data : Urdu Language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Image result for urdu language">
            <a:extLst>
              <a:ext uri="{FF2B5EF4-FFF2-40B4-BE49-F238E27FC236}">
                <a16:creationId xmlns:a16="http://schemas.microsoft.com/office/drawing/2014/main" id="{A0E88209-13D3-48DB-BE56-23C308A41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5"/>
          <a:stretch/>
        </p:blipFill>
        <p:spPr bwMode="auto">
          <a:xfrm>
            <a:off x="207146" y="2787973"/>
            <a:ext cx="3841727" cy="259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urdu alphabet">
            <a:extLst>
              <a:ext uri="{FF2B5EF4-FFF2-40B4-BE49-F238E27FC236}">
                <a16:creationId xmlns:a16="http://schemas.microsoft.com/office/drawing/2014/main" id="{404B164D-1A6B-4668-8EEB-92A25B55A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5529" y="1839074"/>
            <a:ext cx="3206983" cy="43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03732-972C-4892-8F25-7232B5047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168" y="2034285"/>
            <a:ext cx="4237506" cy="38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Urdu Language Dataset - Problems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05F39-95EB-441B-9C59-656298F650C1}"/>
              </a:ext>
            </a:extLst>
          </p:cNvPr>
          <p:cNvSpPr txBox="1">
            <a:spLocks/>
          </p:cNvSpPr>
          <p:nvPr/>
        </p:nvSpPr>
        <p:spPr>
          <a:xfrm>
            <a:off x="762000" y="1345915"/>
            <a:ext cx="10899169" cy="49315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/>
              <a:t>No labelled dataset for supervised learning</a:t>
            </a:r>
          </a:p>
          <a:p>
            <a:pPr marL="457200" indent="-457200">
              <a:buAutoNum type="arabicPeriod"/>
            </a:pPr>
            <a:r>
              <a:rPr lang="en-US" sz="2400" dirty="0"/>
              <a:t>Urdu text mixed with English words </a:t>
            </a:r>
          </a:p>
          <a:p>
            <a:pPr marL="457200" indent="-457200">
              <a:buAutoNum type="arabicPeriod"/>
            </a:pPr>
            <a:r>
              <a:rPr lang="en-US" sz="2400" dirty="0"/>
              <a:t>Poor Quality - linguistic and typographical errors</a:t>
            </a:r>
          </a:p>
          <a:p>
            <a:pPr marL="457200" indent="-457200">
              <a:buAutoNum type="arabicPeriod"/>
            </a:pPr>
            <a:r>
              <a:rPr lang="en-GB" sz="2400" dirty="0"/>
              <a:t>Poor quality typefaces - spaces added or removed arbitrarily - difficult to get clean word boundaries</a:t>
            </a:r>
          </a:p>
          <a:p>
            <a:pPr marL="457200" indent="-457200">
              <a:buAutoNum type="arabicPeriod"/>
            </a:pPr>
            <a:r>
              <a:rPr lang="en-GB" sz="2400" dirty="0"/>
              <a:t>No Document Hierarchy - no idea where the text is from, when it was published, who wrote it, what part of the text it is (headings, paragraphs, lists, tables etc.)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Available Datasets</a:t>
            </a:r>
          </a:p>
          <a:p>
            <a:pPr marL="0" indent="0">
              <a:buNone/>
            </a:pPr>
            <a:r>
              <a:rPr lang="en-GB" dirty="0" err="1"/>
              <a:t>OpenSubtitles</a:t>
            </a:r>
            <a:r>
              <a:rPr lang="en-GB" dirty="0"/>
              <a:t> 2016 and 2018 corpora</a:t>
            </a:r>
          </a:p>
          <a:p>
            <a:pPr marL="0" indent="0">
              <a:buNone/>
            </a:pPr>
            <a:r>
              <a:rPr lang="en-GB" dirty="0"/>
              <a:t>XLNI</a:t>
            </a:r>
          </a:p>
          <a:p>
            <a:pPr marL="0" indent="0">
              <a:buNone/>
            </a:pPr>
            <a:r>
              <a:rPr lang="en-GB" dirty="0"/>
              <a:t>LDC2010T21, LDC2010T23 LDC corpora</a:t>
            </a:r>
          </a:p>
          <a:p>
            <a:pPr marL="0" indent="0">
              <a:buNone/>
            </a:pPr>
            <a:r>
              <a:rPr lang="en-US" dirty="0" err="1"/>
              <a:t>Maḵẖzan</a:t>
            </a:r>
            <a:r>
              <a:rPr lang="en-US" dirty="0"/>
              <a:t>                 </a:t>
            </a:r>
            <a:r>
              <a:rPr lang="en-US" sz="1900" dirty="0"/>
              <a:t>(released on Nov 3, text donated by two renowned Urdu journals)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C25EDB-A9E6-4AC1-A0AE-D5FF191F6DBD}"/>
              </a:ext>
            </a:extLst>
          </p:cNvPr>
          <p:cNvSpPr/>
          <p:nvPr/>
        </p:nvSpPr>
        <p:spPr>
          <a:xfrm>
            <a:off x="762000" y="5589142"/>
            <a:ext cx="9933397" cy="482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125A3-EB4A-42F2-A4AA-2554E955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93" y="97354"/>
            <a:ext cx="9255837" cy="6678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Urdu Preprocessing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69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6E-2655-404B-8AA9-78A44E8A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Pre Processing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3E170-453D-4E48-B956-BE41C8C1B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129"/>
          <a:stretch/>
        </p:blipFill>
        <p:spPr>
          <a:xfrm>
            <a:off x="1840565" y="1223778"/>
            <a:ext cx="8047870" cy="93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8F52D-06BC-49D0-8BA2-361846BA6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661" y="2156466"/>
            <a:ext cx="6729404" cy="34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3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237</Words>
  <Application>Microsoft Office PowerPoint</Application>
  <PresentationFormat>Widescreen</PresentationFormat>
  <Paragraphs>47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Text Generation using Long Short Term Memory (LSTM)</vt:lpstr>
      <vt:lpstr>What is LSTM?</vt:lpstr>
      <vt:lpstr>Text Generation using LSTM</vt:lpstr>
      <vt:lpstr>Text Generation</vt:lpstr>
      <vt:lpstr>Not many Text Datasets != English Language  A Gap in NLP Research</vt:lpstr>
      <vt:lpstr>Text Data : Urdu Language</vt:lpstr>
      <vt:lpstr>Urdu Language Dataset - Problems</vt:lpstr>
      <vt:lpstr>Urdu Preprocessing</vt:lpstr>
      <vt:lpstr>Pre Processing</vt:lpstr>
      <vt:lpstr>Model</vt:lpstr>
      <vt:lpstr>Text Generation using LSTM</vt:lpstr>
      <vt:lpstr>Using RNN instead of LSTM</vt:lpstr>
      <vt:lpstr>Why use LSTM instead of RNN?</vt:lpstr>
      <vt:lpstr>Using GRU instead of LSTM</vt:lpstr>
      <vt:lpstr>Using GRU instead of LSTM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Generation using LSTM </dc:title>
  <dc:creator>ridazainab257@outlook.com</dc:creator>
  <cp:lastModifiedBy>ridazainab257@outlook.com</cp:lastModifiedBy>
  <cp:revision>14</cp:revision>
  <dcterms:created xsi:type="dcterms:W3CDTF">2019-12-05T17:51:28Z</dcterms:created>
  <dcterms:modified xsi:type="dcterms:W3CDTF">2019-12-05T19:01:27Z</dcterms:modified>
</cp:coreProperties>
</file>