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981EA-D398-484F-B47A-C90B4162A54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261-5821-4C49-8E5D-39658AC1B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FreightSans"/>
              </a:rPr>
              <a:t>Binary Cross Entropy with Logits Loss: https://towardsdatascience.com/understanding-binary-cross-entropy-log-loss-a-visual-explanation-a3ac6025181a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41261-5821-4C49-8E5D-39658AC1BB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100 -&gt; 80 1300 -&gt; 1040 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mask_pred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torch.sigmoid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pred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                               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mask_pred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mask_pred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float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41261-5821-4C49-8E5D-39658AC1BB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54D9-B14E-CD18-D9CD-81D9332D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E1918-76EE-2B2E-B8E9-9851F1A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21DC-DAF8-B4F0-5B99-858119C5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0DD1-52FF-5BE0-A880-4A8199DB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00E9-746B-3328-C397-51E65257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A806-CFE6-C640-03C6-58C855F9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FB0E2-B585-F4AD-077F-A263DCDB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14A0-BC1A-F848-22C7-0AB0F11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CA42-A422-3D7E-E5A9-8CC7FC25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6600-6EFC-20B9-9E62-B464B647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03D6-4C8A-E195-EA1A-94192D5F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B2D0-D849-8D10-939A-92AFB68D8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77E5-2561-6EFB-9FC4-77C77B45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9B59-6D24-1AD2-7A65-24754226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CF01-092A-3814-7738-184F288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6752-9A74-BA89-0E23-1C445CF3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E54-69C5-FCDC-5F3B-04FD76A3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09F1-82DC-83FC-7B17-6F951AAB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96A2-386B-253B-1DD7-693951D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CA49-9276-523C-4ECD-3DDFFE55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ED61-0F57-A417-07CE-B79B30D1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04E3-6DF8-03A0-30E2-5FCC2DA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BBAD-2778-D8F7-53C5-06A840D1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9BC9-CFBF-0749-0DE6-6BDD178E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214C-4FDC-AD08-4079-BC60BFEF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A418-7FA9-1B0D-7147-F5F687FB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17F9-DB70-D85B-1A74-FEE19006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3CD36-FEBD-5A3F-E7BC-11388772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AF33E-E6F8-41E8-029A-B864F325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0580-C740-C687-9F65-34EC35EF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B68B-48C6-C35A-E6B5-85D0E23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7A77-34DA-09B1-6A5D-BDD800E5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203C-DB23-7BF4-6931-73FF5A38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E3FC-8AC5-25A2-6F30-68AB7814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A4A8-EBEE-0847-C092-08FC06F4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ABB61-5180-D6DD-0552-A6D3A5E53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AE4EF-39B3-A5BE-169B-FC830066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1456F-B525-1706-674A-F623727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E783F-7255-6122-3E75-D2665FCE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5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9200-F11C-71BB-B167-45D50195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81959-834F-67AC-2D37-7719FFA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7C92F-B174-DABD-D529-5DF207F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91B3D-967D-A631-55EA-7ADBB05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BEB4D-A022-064B-9367-8A002BC8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A0D67-DA3F-7C80-0562-23211F29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D7629-76BB-ABDD-A674-CF44AFD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5353-F574-0258-8AA1-5FD4A5C3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DE3F-A751-07D2-8D83-AD32E5A2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A0A0-0421-E50D-B716-86C999DB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D693-8E9D-2FE9-318D-47E001EC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EC52B-56B6-1B8C-67B9-64B5E9C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943A-362E-094C-F4F4-BC8B7FE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45F2-0935-D350-C39C-1E9B8DA2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D0097-8CC9-8780-1CDE-1B1742500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5E4E3-8C8B-6D30-0D95-F4BCC600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C4BC-999E-2631-E8F8-9A35F31B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222F-7D1B-B9C8-EF3C-4C207F79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15277-B8DA-4332-AB7A-EDBDA01F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98485-C4AC-1A25-EB79-1502E93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1FDE-6399-50FA-A1EE-A6B04FB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93D9-D07B-838C-D779-7062E19E0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439F-8630-419B-9111-A2BEA864792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695D-4508-C5EF-8A25-E9BFA13E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D981-ADEE-C327-255D-64DF50A82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BC73-815D-2428-1E49-5F90098B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Semantic Segmentation with Deep Learning for Microstructural Characterization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3515-1ED3-875E-FEF8-189528B9F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Ricardo Zambrano</a:t>
            </a:r>
          </a:p>
        </p:txBody>
      </p:sp>
    </p:spTree>
    <p:extLst>
      <p:ext uri="{BB962C8B-B14F-4D97-AF65-F5344CB8AC3E}">
        <p14:creationId xmlns:p14="http://schemas.microsoft.com/office/powerpoint/2010/main" val="375042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4432-DC1D-F191-854D-1A542F5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2117-EBBB-7918-AC54-570EFA03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411"/>
          </a:xfrm>
        </p:spPr>
        <p:txBody>
          <a:bodyPr>
            <a:normAutofit/>
          </a:bodyPr>
          <a:lstStyle/>
          <a:p>
            <a:r>
              <a:rPr lang="en-US" dirty="0"/>
              <a:t>Hyperparameters: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model had to be trained in the cloud </a:t>
            </a:r>
            <a:r>
              <a:rPr lang="en-US" dirty="0">
                <a:sym typeface="Wingdings" panose="05000000000000000000" pitchFamily="2" charset="2"/>
              </a:rPr>
              <a:t> Yet, not all configurations were possible: RAM, GPU Memory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47BC6-63C8-F762-614A-B9F8FA6B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98" y="2456280"/>
            <a:ext cx="9554619" cy="281768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08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D181-BE9D-070D-B495-89BC408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CF91-7412-0F7B-7C5F-5C1A517E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66" y="1825625"/>
            <a:ext cx="10515600" cy="4351338"/>
          </a:xfrm>
        </p:spPr>
        <p:txBody>
          <a:bodyPr/>
          <a:lstStyle/>
          <a:p>
            <a:r>
              <a:rPr lang="en-US" dirty="0"/>
              <a:t>Initial results (5 epochs – 100 training samples):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 </a:t>
            </a:r>
            <a:r>
              <a:rPr lang="en-US" dirty="0">
                <a:sym typeface="Wingdings" panose="05000000000000000000" pitchFamily="2" charset="2"/>
              </a:rPr>
              <a:t> Use thresholding &gt; closing &gt; opening in Raw Mask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C217-879C-E7F5-E16E-2CB1BA00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7" y="2620045"/>
            <a:ext cx="3600783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8D96B-9FA4-F458-65B3-6C97D08A4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345" y="2620045"/>
            <a:ext cx="3673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B7095-526C-E6A1-4990-3E86BEC1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692" y="2607634"/>
            <a:ext cx="363117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AFAE7E-5728-D4F1-FA4B-6B7A78B64844}"/>
              </a:ext>
            </a:extLst>
          </p:cNvPr>
          <p:cNvSpPr txBox="1"/>
          <p:nvPr/>
        </p:nvSpPr>
        <p:spPr>
          <a:xfrm>
            <a:off x="591128" y="2318327"/>
            <a:ext cx="108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                                                 Raw Mask                                                         Processed Mask</a:t>
            </a:r>
          </a:p>
        </p:txBody>
      </p:sp>
    </p:spTree>
    <p:extLst>
      <p:ext uri="{BB962C8B-B14F-4D97-AF65-F5344CB8AC3E}">
        <p14:creationId xmlns:p14="http://schemas.microsoft.com/office/powerpoint/2010/main" val="395638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B49A-B569-3E81-B9BE-7AA33510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29"/>
            <a:ext cx="10515600" cy="1325563"/>
          </a:xfrm>
        </p:spPr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A045-6851-466D-D95C-4435B401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image filters in Raw Mask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7442C-F1DF-7D3A-465F-489E400A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81" y="2576946"/>
            <a:ext cx="5173218" cy="38271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70DD84B-7DF0-202A-16C7-3BB252B866AB}"/>
              </a:ext>
            </a:extLst>
          </p:cNvPr>
          <p:cNvGrpSpPr/>
          <p:nvPr/>
        </p:nvGrpSpPr>
        <p:grpSpPr>
          <a:xfrm>
            <a:off x="7253353" y="2611244"/>
            <a:ext cx="2459115" cy="3758529"/>
            <a:chOff x="5276771" y="2734346"/>
            <a:chExt cx="2459115" cy="37585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6A6F8F-30EF-C9B1-045C-8A433C6C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771" y="2734346"/>
              <a:ext cx="2459115" cy="18288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F4AB33-C4AE-124D-CFE5-81575BB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2397" y="4664075"/>
              <a:ext cx="2413489" cy="18288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F9025B-4FA4-36A5-C251-511B9CBDCDDA}"/>
              </a:ext>
            </a:extLst>
          </p:cNvPr>
          <p:cNvSpPr/>
          <p:nvPr/>
        </p:nvSpPr>
        <p:spPr>
          <a:xfrm>
            <a:off x="6258989" y="3362036"/>
            <a:ext cx="962494" cy="461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7E9653-4EF5-DC3B-B3F3-01B6D6D78FD4}"/>
              </a:ext>
            </a:extLst>
          </p:cNvPr>
          <p:cNvSpPr/>
          <p:nvPr/>
        </p:nvSpPr>
        <p:spPr>
          <a:xfrm>
            <a:off x="6254371" y="5306296"/>
            <a:ext cx="962494" cy="461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D2D910-537A-7ACB-5E82-AB3A68917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628" y="6488460"/>
            <a:ext cx="3234189" cy="171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EF1DAF-843E-73BB-69B3-CEDBAF3BB190}"/>
              </a:ext>
            </a:extLst>
          </p:cNvPr>
          <p:cNvSpPr txBox="1"/>
          <p:nvPr/>
        </p:nvSpPr>
        <p:spPr>
          <a:xfrm>
            <a:off x="6437096" y="3114532"/>
            <a:ext cx="55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IoU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AF957-A03F-9CC3-52D0-028496602510}"/>
              </a:ext>
            </a:extLst>
          </p:cNvPr>
          <p:cNvSpPr txBox="1"/>
          <p:nvPr/>
        </p:nvSpPr>
        <p:spPr>
          <a:xfrm>
            <a:off x="6422004" y="5051870"/>
            <a:ext cx="55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IoU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502D-1B63-6E46-6777-9B14C3F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170FC-C652-8D5E-4893-E15FB252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996" y="2862897"/>
            <a:ext cx="5792008" cy="2276793"/>
          </a:xfr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078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A9A8AA-4F97-6C24-A385-FD310CCE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8"/>
            <a:ext cx="10515600" cy="4351338"/>
          </a:xfrm>
        </p:spPr>
        <p:txBody>
          <a:bodyPr/>
          <a:lstStyle/>
          <a:p>
            <a:r>
              <a:rPr lang="en-US" dirty="0"/>
              <a:t>Overall: predicted mask &gt; filters on raw mask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7127D-9B2D-3B89-633F-CBFEACA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1396A-C223-C3CE-9E16-58757DEE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" y="2418204"/>
            <a:ext cx="5496692" cy="4239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4DA4E-5600-E412-1B05-AB8E7EF9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74" y="2337230"/>
            <a:ext cx="5582429" cy="4401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ECA53B-7D72-485E-87F0-BDB0DD72E23A}"/>
              </a:ext>
            </a:extLst>
          </p:cNvPr>
          <p:cNvSpPr txBox="1"/>
          <p:nvPr/>
        </p:nvSpPr>
        <p:spPr>
          <a:xfrm>
            <a:off x="2460264" y="2192485"/>
            <a:ext cx="230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Fixed to 20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151720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B8504D-240A-D7FF-0376-1D3A2325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8"/>
            <a:ext cx="10515600" cy="4351338"/>
          </a:xfrm>
        </p:spPr>
        <p:txBody>
          <a:bodyPr/>
          <a:lstStyle/>
          <a:p>
            <a:r>
              <a:rPr lang="en-US" dirty="0"/>
              <a:t>On the best model more than 500/850 predicted masks had </a:t>
            </a:r>
            <a:r>
              <a:rPr lang="en-US" dirty="0" err="1"/>
              <a:t>IoU</a:t>
            </a:r>
            <a:r>
              <a:rPr lang="en-US" dirty="0"/>
              <a:t> &gt; .95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F1271-A8D8-A3DD-05A7-EAF218B9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FED62-1859-9B8D-D913-7298A758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2164600"/>
            <a:ext cx="554432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2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C47F-49E2-025E-2165-5020D1A8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Best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548C5-58B8-E3B6-9E2B-6246D85F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476309"/>
            <a:ext cx="9412013" cy="5106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2EF06-2D56-92C2-208F-801C32CE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04" y="6610130"/>
            <a:ext cx="323418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5608-7A89-6A29-0842-E0EE6BF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Worst Predictions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2A74C-5555-4A9B-4FAF-F9568765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405730"/>
            <a:ext cx="9383434" cy="519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BDEE8-EB7E-AEB5-EF0D-4305A8E2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04" y="6610130"/>
            <a:ext cx="323418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7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5608-7A89-6A29-0842-E0EE6BF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‘Subpar’ Predictions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BDEE8-EB7E-AEB5-EF0D-4305A8E2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04" y="6610130"/>
            <a:ext cx="3234189" cy="171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9BFB3-6DAF-8379-3E25-ECB060B3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61" y="1369068"/>
            <a:ext cx="932627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4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004B-B5A4-A05E-7BBF-F2C73A67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AEF3-3E10-3DE4-EC05-9A5DBC5A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U-Net is a neural network architecture effective for microstructure analysis</a:t>
            </a:r>
          </a:p>
          <a:p>
            <a:r>
              <a:rPr lang="en-US" dirty="0"/>
              <a:t>Cases with poor </a:t>
            </a:r>
            <a:r>
              <a:rPr lang="en-US" dirty="0" err="1"/>
              <a:t>IoU</a:t>
            </a:r>
            <a:r>
              <a:rPr lang="en-US" dirty="0"/>
              <a:t> performance seem to be poorly annotated – This conclusion needs to be verified by an expert</a:t>
            </a:r>
          </a:p>
          <a:p>
            <a:r>
              <a:rPr lang="en-US" dirty="0"/>
              <a:t>False positives occurred in regions of the image that look a lot like Martensite-austenite (MA) islands </a:t>
            </a:r>
          </a:p>
          <a:p>
            <a:r>
              <a:rPr lang="en-US" dirty="0" err="1"/>
              <a:t>IoU</a:t>
            </a:r>
            <a:r>
              <a:rPr lang="en-US" dirty="0"/>
              <a:t> performance increases with training set size and training epochs</a:t>
            </a:r>
          </a:p>
          <a:p>
            <a:r>
              <a:rPr lang="en-US" dirty="0"/>
              <a:t>Using image filters for post-processing raw mask was not an effective technique in the aggregate</a:t>
            </a:r>
          </a:p>
          <a:p>
            <a:r>
              <a:rPr lang="en-US" dirty="0"/>
              <a:t>With a larger training dataset model testing can be more thorough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5536-80B7-4D36-150B-BE0E059D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17D9-8E21-5363-8328-CDAF0426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the project was to train a model for microstructure segmentation, a common task in metallography</a:t>
            </a:r>
          </a:p>
          <a:p>
            <a:r>
              <a:rPr lang="en-US" dirty="0"/>
              <a:t>The system will expect a microscopy image with magnification from 50x to 1000x (can resolve features with size ≥ 0.2 micrometers)</a:t>
            </a:r>
          </a:p>
          <a:p>
            <a:r>
              <a:rPr lang="en-US" dirty="0"/>
              <a:t>The system should detect microstructural features in the microscopy image and return a </a:t>
            </a:r>
            <a:r>
              <a:rPr lang="en-US" b="1" dirty="0"/>
              <a:t>segmentation mask as an output</a:t>
            </a:r>
            <a:r>
              <a:rPr lang="en-US" dirty="0"/>
              <a:t>. This mask categorizes each pixel in an image into a </a:t>
            </a:r>
            <a:r>
              <a:rPr lang="en-US" b="1" dirty="0"/>
              <a:t>class corresponding to the phase observed in the material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1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179-2B8A-DF84-3106-5EB58A73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You… Happy Summer!</a:t>
            </a:r>
          </a:p>
        </p:txBody>
      </p:sp>
      <p:pic>
        <p:nvPicPr>
          <p:cNvPr id="2050" name="Picture 2" descr="Combining Grounding DINO, SAM and Stable-Diffusion for Image Segmentation &amp;  Inpainting with Text Prompts | by Ashok Poudel | GoPenAI">
            <a:extLst>
              <a:ext uri="{FF2B5EF4-FFF2-40B4-BE49-F238E27FC236}">
                <a16:creationId xmlns:a16="http://schemas.microsoft.com/office/drawing/2014/main" id="{BB489067-B181-8BE7-B336-F0647578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69" y="2012167"/>
            <a:ext cx="6751061" cy="39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8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3629-75B5-F6F4-E0D0-80A9E9DD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Deviations from Initial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1A8AB-0C84-B6E4-4AD6-64EC9CE8ECD4}"/>
              </a:ext>
            </a:extLst>
          </p:cNvPr>
          <p:cNvSpPr/>
          <p:nvPr/>
        </p:nvSpPr>
        <p:spPr>
          <a:xfrm>
            <a:off x="1271016" y="4910052"/>
            <a:ext cx="8156448" cy="85039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4055-4FF5-2E68-49D6-8055B8C3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the model for this project was meant to follow the model architecture implemented by </a:t>
            </a:r>
            <a:r>
              <a:rPr lang="en-US" dirty="0" err="1"/>
              <a:t>Stuckner</a:t>
            </a:r>
            <a:r>
              <a:rPr lang="en-US" dirty="0"/>
              <a:t> et al in the paper “Microstructure segmentation with deep learning encoders pre-trained on a large microscopy dataset”</a:t>
            </a:r>
          </a:p>
          <a:p>
            <a:pPr lvl="1"/>
            <a:r>
              <a:rPr lang="en-US" dirty="0"/>
              <a:t>The model architecture was not publicly available</a:t>
            </a:r>
          </a:p>
          <a:p>
            <a:pPr lvl="1"/>
            <a:r>
              <a:rPr lang="en-US" dirty="0"/>
              <a:t>Pretrained weights available to the public are ‘off-the-shelf’ technology </a:t>
            </a:r>
          </a:p>
          <a:p>
            <a:pPr lvl="1"/>
            <a:r>
              <a:rPr lang="en-US" dirty="0"/>
              <a:t>Training dataset proprietary (NASA) </a:t>
            </a:r>
            <a:r>
              <a:rPr lang="en-US" dirty="0">
                <a:sym typeface="Wingdings" panose="05000000000000000000" pitchFamily="2" charset="2"/>
              </a:rPr>
              <a:t> Aachen-Heerlen annotated steel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microstructure dataset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Micronet</a:t>
            </a:r>
            <a:r>
              <a:rPr lang="en-US" dirty="0"/>
              <a:t> Dataset: ~ 100,000 annotated images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Aachen-Heerlen annotated Dataset: ~ 2,000 annotated images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80F-443B-BEEE-EB95-76E5FB46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Deviations from Initial Goals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42E62-D362-1ECF-FFBE-B7242B3D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49" y="2931314"/>
            <a:ext cx="4651567" cy="25132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26" name="Picture 2" descr="UNet — Line by Line Explanation. Example UNet Implementation | by Jeremy  Zhang | Towards Data Science">
            <a:extLst>
              <a:ext uri="{FF2B5EF4-FFF2-40B4-BE49-F238E27FC236}">
                <a16:creationId xmlns:a16="http://schemas.microsoft.com/office/drawing/2014/main" id="{59CB49CA-BA08-FE80-AFA5-7D602D29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82" y="2507539"/>
            <a:ext cx="5147818" cy="3360824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1B787-867F-C47D-ADCB-FD40F13652A3}"/>
              </a:ext>
            </a:extLst>
          </p:cNvPr>
          <p:cNvSpPr txBox="1"/>
          <p:nvPr/>
        </p:nvSpPr>
        <p:spPr>
          <a:xfrm>
            <a:off x="1880456" y="1717583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Encoder – Decoder </a:t>
            </a:r>
            <a:r>
              <a:rPr lang="en-US" b="1" dirty="0">
                <a:solidFill>
                  <a:schemeClr val="accent1"/>
                </a:solidFill>
              </a:rPr>
              <a:t>-&gt;</a:t>
            </a:r>
            <a:r>
              <a:rPr lang="en-US" b="1" dirty="0"/>
              <a:t>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F22B2-1F51-7589-9125-2FF27BF35450}"/>
              </a:ext>
            </a:extLst>
          </p:cNvPr>
          <p:cNvSpPr txBox="1"/>
          <p:nvPr/>
        </p:nvSpPr>
        <p:spPr>
          <a:xfrm>
            <a:off x="7371715" y="1727024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Encoder – Decoder </a:t>
            </a:r>
            <a:r>
              <a:rPr lang="en-US" b="1" dirty="0">
                <a:solidFill>
                  <a:schemeClr val="accent1"/>
                </a:solidFill>
              </a:rPr>
              <a:t>-&gt;</a:t>
            </a:r>
            <a:r>
              <a:rPr lang="en-US" b="1" dirty="0"/>
              <a:t> U-Net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6B62EB-D75F-F2F6-3756-81C9639D59FE}"/>
              </a:ext>
            </a:extLst>
          </p:cNvPr>
          <p:cNvSpPr/>
          <p:nvPr/>
        </p:nvSpPr>
        <p:spPr>
          <a:xfrm>
            <a:off x="5394960" y="1717583"/>
            <a:ext cx="1182626" cy="320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B66-697C-177C-33B5-D1F6DEAA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Methodology: Metrics  </a:t>
            </a:r>
            <a:br>
              <a:rPr lang="en-US" sz="4000" b="1" dirty="0"/>
            </a:br>
            <a:r>
              <a:rPr lang="en-US" sz="4000" b="1" dirty="0"/>
              <a:t>Intersection over union accuracy (</a:t>
            </a:r>
            <a:r>
              <a:rPr lang="en-US" sz="4000" b="1" dirty="0" err="1"/>
              <a:t>IoU</a:t>
            </a:r>
            <a:r>
              <a:rPr lang="en-US" sz="40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A256-B179-F8AC-D2E7-0CADD74A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True Positive (TP): The area of intersection between Ground Truth (GT) and segmentation mask(S)</a:t>
            </a:r>
          </a:p>
          <a:p>
            <a:r>
              <a:rPr lang="en-US" sz="2400" dirty="0"/>
              <a:t>False Positive (FP): The predicted area outside the Ground Truth</a:t>
            </a:r>
          </a:p>
          <a:p>
            <a:r>
              <a:rPr lang="en-US" sz="2400" dirty="0"/>
              <a:t>False Negative (FN): Number of pixels in the Ground Truth area that the model failed to predict</a:t>
            </a:r>
          </a:p>
          <a:p>
            <a:r>
              <a:rPr lang="en-US" sz="2400" b="1" dirty="0" err="1"/>
              <a:t>IoU</a:t>
            </a:r>
            <a:r>
              <a:rPr lang="en-US" sz="2400" b="1" dirty="0"/>
              <a:t> = (TP)/(TP + FN + FP)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17E5B-C083-2E7A-AB50-54122AB8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22" y="3842327"/>
            <a:ext cx="7678747" cy="2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8CDE-7DD0-D328-7522-4214F1C6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7400-5D01-37D7-0FB5-B6341AE9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annotated polygon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image would be listed more than one time in the .csv file. </a:t>
            </a:r>
          </a:p>
          <a:p>
            <a:r>
              <a:rPr lang="en-US" dirty="0"/>
              <a:t>An individual line represented one polygon in the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D6B5A-7F5A-1710-D4DF-B5B882EA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795499"/>
            <a:ext cx="9583487" cy="126700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BB62A1-5388-B3FA-686B-3B80AD0EAE2B}"/>
              </a:ext>
            </a:extLst>
          </p:cNvPr>
          <p:cNvCxnSpPr/>
          <p:nvPr/>
        </p:nvCxnSpPr>
        <p:spPr>
          <a:xfrm flipH="1">
            <a:off x="2613891" y="2540000"/>
            <a:ext cx="729673" cy="67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30FC9E-047A-629E-6127-F07F125CAD9A}"/>
              </a:ext>
            </a:extLst>
          </p:cNvPr>
          <p:cNvCxnSpPr/>
          <p:nvPr/>
        </p:nvCxnSpPr>
        <p:spPr>
          <a:xfrm flipH="1">
            <a:off x="2456873" y="3038764"/>
            <a:ext cx="1681018" cy="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2D43E2-5CFE-9903-9C3A-2ACF288EDD2E}"/>
              </a:ext>
            </a:extLst>
          </p:cNvPr>
          <p:cNvCxnSpPr>
            <a:cxnSpLocks/>
          </p:cNvCxnSpPr>
          <p:nvPr/>
        </p:nvCxnSpPr>
        <p:spPr>
          <a:xfrm flipH="1">
            <a:off x="6797964" y="3057236"/>
            <a:ext cx="517236" cy="44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50876C-F2B7-48BB-F82B-E9FE6C591BA2}"/>
              </a:ext>
            </a:extLst>
          </p:cNvPr>
          <p:cNvSpPr txBox="1"/>
          <p:nvPr/>
        </p:nvSpPr>
        <p:spPr>
          <a:xfrm>
            <a:off x="3336637" y="2355334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Image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4F135-76B5-7416-0171-04A7F0C64848}"/>
              </a:ext>
            </a:extLst>
          </p:cNvPr>
          <p:cNvSpPr txBox="1"/>
          <p:nvPr/>
        </p:nvSpPr>
        <p:spPr>
          <a:xfrm>
            <a:off x="4144817" y="2803293"/>
            <a:ext cx="17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Polygon Center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AD45A-02CF-CD1F-C8CB-0CDE0EAAF03E}"/>
              </a:ext>
            </a:extLst>
          </p:cNvPr>
          <p:cNvSpPr txBox="1"/>
          <p:nvPr/>
        </p:nvSpPr>
        <p:spPr>
          <a:xfrm>
            <a:off x="7285562" y="2821711"/>
            <a:ext cx="18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Polygon Vertices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B7F568-C8C5-8C70-9BD8-5967C5BCD363}"/>
              </a:ext>
            </a:extLst>
          </p:cNvPr>
          <p:cNvSpPr/>
          <p:nvPr/>
        </p:nvSpPr>
        <p:spPr>
          <a:xfrm>
            <a:off x="1376218" y="3521360"/>
            <a:ext cx="9328727" cy="47548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E367-0765-E0A7-405E-D169BA1C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DEE8-05A7-2B12-8207-36616EBD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data classes to represent the polygons and the masks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1D22C-F1F9-9C23-8D51-5D60B94D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22" y="2690966"/>
            <a:ext cx="2286319" cy="295316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D9EBD-D971-940E-A874-B1B7A582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11" y="2690966"/>
            <a:ext cx="3423763" cy="21891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5B751-BF6D-38A8-8724-992D2B2F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644" y="2690966"/>
            <a:ext cx="4086796" cy="281217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140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5E0D-1F8B-51D8-A003-8182A144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86C70D-E950-C127-B432-7C66855B066B}"/>
              </a:ext>
            </a:extLst>
          </p:cNvPr>
          <p:cNvGrpSpPr/>
          <p:nvPr/>
        </p:nvGrpSpPr>
        <p:grpSpPr>
          <a:xfrm>
            <a:off x="2342086" y="1466738"/>
            <a:ext cx="7507827" cy="5308021"/>
            <a:chOff x="2102892" y="1466741"/>
            <a:chExt cx="7507827" cy="53080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B645BC-4B01-0119-7F08-96FC93FD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2892" y="1466741"/>
              <a:ext cx="3430577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1E9B1F-651B-B55A-26FC-88E4B3B4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567" y="1466741"/>
              <a:ext cx="3407531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29ECF2-429F-3978-7678-8C79DD7CA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2892" y="4214442"/>
              <a:ext cx="3376384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DC3300-F757-B6C7-6EEF-BA0540A39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7567" y="4204172"/>
              <a:ext cx="3423152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8774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03E-8B7D-B707-A751-F2E9E001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665-8408-D5E1-2181-69844484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of reconstructed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458C1-D41E-3731-443D-C844245A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2499886"/>
            <a:ext cx="5172797" cy="400105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09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586</Words>
  <Application>Microsoft Office PowerPoint</Application>
  <PresentationFormat>Widescreen</PresentationFormat>
  <Paragraphs>84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FreightSans</vt:lpstr>
      <vt:lpstr>Wingdings</vt:lpstr>
      <vt:lpstr>Office Theme</vt:lpstr>
      <vt:lpstr>Semantic Segmentation with Deep Learning for Microstructural Characterization and Analysis</vt:lpstr>
      <vt:lpstr>Goal</vt:lpstr>
      <vt:lpstr>Deviations from Initial Goals</vt:lpstr>
      <vt:lpstr>Deviations from Initial Goals</vt:lpstr>
      <vt:lpstr>Methodology: Metrics   Intersection over union accuracy (IoU)</vt:lpstr>
      <vt:lpstr>Methodology: Masks from Annotations</vt:lpstr>
      <vt:lpstr>Methodology: Masks from Annotations</vt:lpstr>
      <vt:lpstr>Methodology: Masks from Annotations</vt:lpstr>
      <vt:lpstr>Methodology: Masks from Annotations</vt:lpstr>
      <vt:lpstr>Model Training</vt:lpstr>
      <vt:lpstr>Model Training</vt:lpstr>
      <vt:lpstr>Model Training</vt:lpstr>
      <vt:lpstr>Model Training</vt:lpstr>
      <vt:lpstr>Results</vt:lpstr>
      <vt:lpstr>Results</vt:lpstr>
      <vt:lpstr>Results: Best Predictions</vt:lpstr>
      <vt:lpstr>Results: Worst Predictions</vt:lpstr>
      <vt:lpstr>Results: ‘Subpar’ Predictions</vt:lpstr>
      <vt:lpstr>Conclusions</vt:lpstr>
      <vt:lpstr>Thank You… Happy Summer!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 with Deep Learning for Microstructural Characterization and Analysis</dc:title>
  <dc:creator>Ricardo Zambrano</dc:creator>
  <cp:lastModifiedBy>Ricardo Zambrano</cp:lastModifiedBy>
  <cp:revision>40</cp:revision>
  <dcterms:created xsi:type="dcterms:W3CDTF">2024-05-01T00:06:23Z</dcterms:created>
  <dcterms:modified xsi:type="dcterms:W3CDTF">2024-05-03T01:00:27Z</dcterms:modified>
</cp:coreProperties>
</file>