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70" r:id="rId4"/>
    <p:sldId id="259" r:id="rId5"/>
    <p:sldId id="258" r:id="rId6"/>
    <p:sldId id="269" r:id="rId7"/>
    <p:sldId id="260" r:id="rId8"/>
    <p:sldId id="266" r:id="rId9"/>
    <p:sldId id="267" r:id="rId10"/>
    <p:sldId id="268" r:id="rId11"/>
    <p:sldId id="261" r:id="rId12"/>
    <p:sldId id="265" r:id="rId13"/>
    <p:sldId id="262" r:id="rId14"/>
    <p:sldId id="263" r:id="rId15"/>
    <p:sldId id="26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96" y="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CC6A21-842B-4F4C-A7A2-76976689E1F4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3C6507-FFE9-47DA-ACF1-9242CC03E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196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Discrete_cosine_transform" TargetMode="External"/><Relationship Id="rId3" Type="http://schemas.openxmlformats.org/officeDocument/2006/relationships/hyperlink" Target="https://en.wikipedia.org/wiki/Fourier_transform" TargetMode="External"/><Relationship Id="rId7" Type="http://schemas.openxmlformats.org/officeDocument/2006/relationships/hyperlink" Target="https://en.wikipedia.org/wiki/Logarithm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Hann_function" TargetMode="External"/><Relationship Id="rId5" Type="http://schemas.openxmlformats.org/officeDocument/2006/relationships/hyperlink" Target="https://en.wikipedia.org/wiki/Window_function#Triangular_window" TargetMode="External"/><Relationship Id="rId4" Type="http://schemas.openxmlformats.org/officeDocument/2006/relationships/hyperlink" Target="https://en.wikipedia.org/wiki/Mel_scale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Paper said Word2Vec embeddings work just fine. This word was not in the vocabulary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3C6507-FFE9-47DA-ACF1-9242CC03E21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2130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+mj-lt"/>
              <a:buNone/>
            </a:pPr>
            <a:r>
              <a:rPr lang="en-US" b="0" i="0" dirty="0">
                <a:solidFill>
                  <a:srgbClr val="BDC1C6"/>
                </a:solidFill>
                <a:effectLst/>
                <a:latin typeface="Google Sans"/>
              </a:rPr>
              <a:t>MFCC is </a:t>
            </a:r>
            <a:r>
              <a:rPr lang="en-US" b="0" i="0" dirty="0">
                <a:solidFill>
                  <a:srgbClr val="E2EEFF"/>
                </a:solidFill>
                <a:effectLst/>
                <a:latin typeface="Google Sans"/>
              </a:rPr>
              <a:t>to compress information about the vocal tract (smoothed spectrum) into a small number of coefficients based on an understanding of the cochlea</a:t>
            </a:r>
            <a:r>
              <a:rPr lang="en-US" b="0" i="0" dirty="0">
                <a:solidFill>
                  <a:srgbClr val="BDC1C6"/>
                </a:solidFill>
                <a:effectLst/>
                <a:latin typeface="Google Sans"/>
              </a:rPr>
              <a:t>.</a:t>
            </a:r>
          </a:p>
          <a:p>
            <a:pPr algn="l">
              <a:buFont typeface="+mj-lt"/>
              <a:buNone/>
            </a:pPr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Take the </a:t>
            </a:r>
            <a:r>
              <a:rPr lang="en-US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3" tooltip="Fourier transform"/>
              </a:rPr>
              <a:t>Fourier transform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of (a windowed excerpt of) a signal.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Map the powers of the spectrum obtained above onto the </a:t>
            </a:r>
            <a:r>
              <a:rPr lang="en-US" b="0" i="0" u="none" strike="noStrike" dirty="0" err="1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4" tooltip="Mel scale"/>
              </a:rPr>
              <a:t>mel</a:t>
            </a:r>
            <a:r>
              <a:rPr lang="en-US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4" tooltip="Mel scale"/>
              </a:rPr>
              <a:t> scale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using </a:t>
            </a:r>
            <a:r>
              <a:rPr lang="en-US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5" tooltip="Window function"/>
              </a:rPr>
              <a:t>triangular overlapping windows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or alternatively, </a:t>
            </a:r>
            <a:r>
              <a:rPr lang="en-US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6" tooltip="Hann function"/>
              </a:rPr>
              <a:t>cosine overlapping windows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Take the </a:t>
            </a:r>
            <a:r>
              <a:rPr lang="en-US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7" tooltip="Logarithm"/>
              </a:rPr>
              <a:t>logs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of the powers at each of the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mel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frequencies.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Take the </a:t>
            </a:r>
            <a:r>
              <a:rPr lang="en-US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8" tooltip="Discrete cosine transform"/>
              </a:rPr>
              <a:t>discrete cosine transform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of the list of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mel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log powers, as if it were a signal.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The MFCCs are the amplitudes of the resulting spectrum.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3C6507-FFE9-47DA-ACF1-9242CC03E21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2468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Validated.tsv</a:t>
            </a:r>
            <a:r>
              <a:rPr lang="en-US" dirty="0"/>
              <a:t>, </a:t>
            </a:r>
            <a:r>
              <a:rPr lang="en-US" dirty="0" err="1"/>
              <a:t>invalidated.tsv</a:t>
            </a:r>
            <a:r>
              <a:rPr lang="en-US" dirty="0"/>
              <a:t>, </a:t>
            </a:r>
            <a:r>
              <a:rPr lang="en-US" dirty="0" err="1"/>
              <a:t>reported.tsv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3C6507-FFE9-47DA-ACF1-9242CC03E21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1692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Tried a struct first.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3C6507-FFE9-47DA-ACF1-9242CC03E21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205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BE4C8-26F2-8885-EAF1-B47843F60A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897832-D1F1-513E-4F30-B19347F519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9CA17C-03C2-1ED2-CFC5-7DC0FD768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4FB3-82D7-459A-8B41-90879F9ABCF3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FCC5E8-5485-7557-3273-CC478F7CA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B0F6F-3244-6A39-37FC-BE7919549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3F13D-BCE3-4A10-AF10-A0110BF09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794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7B91D-B8BF-5DBF-194A-C82E6A828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5DA2ED-F334-FECA-AF26-181D1E80A6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A7A14E-70B0-718B-D575-0574383CF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4FB3-82D7-459A-8B41-90879F9ABCF3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6A1E4E-9441-4D38-8495-BDD2D2B5A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F5E061-9373-F238-9D5D-146FB58F6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3F13D-BCE3-4A10-AF10-A0110BF09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747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8C169A-C633-B643-B344-36BC13CADA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0AE48C-8FFD-8B3A-56DF-A8694E0B80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EEF95-EECD-7B98-D2B4-DD60B37A3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4FB3-82D7-459A-8B41-90879F9ABCF3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F58518-7065-1855-18C9-44AF2CFAB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CEF4A6-19D6-F0F5-4368-F00FE60BE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3F13D-BCE3-4A10-AF10-A0110BF09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816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C7980-DBED-A452-AA5E-59458E1B9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2AAA5-AF0E-A8DA-0429-3E4C963F46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97EDB-6F9B-CC6D-EE5E-79DCC441F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4FB3-82D7-459A-8B41-90879F9ABCF3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AC5C6-C75F-BD05-A10A-43AB38691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9902E-8F2F-31F9-F2C9-91F9B7D16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3F13D-BCE3-4A10-AF10-A0110BF09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50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D1E6E-C47A-7318-84C1-DC46A99A4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801DA5-BA5B-E7AB-B39F-BDCA589513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4629D7-7669-5C26-A021-4B43C718B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4FB3-82D7-459A-8B41-90879F9ABCF3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442ACF-B66A-0452-9797-A2D7CDCFC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A25C80-FEE8-95FF-F5DC-8EEF63C4E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3F13D-BCE3-4A10-AF10-A0110BF09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420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158B1-0E74-6E48-0FD1-7E7F089EE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A987E-72F6-F310-DF1E-0EBB2FA837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794363-5BAF-23F3-FCFB-0BCDFC97F0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F93D7A-B027-E0A9-4D66-71C2D8402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4FB3-82D7-459A-8B41-90879F9ABCF3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49F2CB-E64C-F27D-945B-4FE44DD2D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27FA94-098D-E1C9-9192-CCB735CA8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3F13D-BCE3-4A10-AF10-A0110BF09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466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A9328-1D6C-AA2A-FAC7-F4076A09E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76E5-9F7F-7E4B-E526-21DD9F9BF3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1317D0-5BAD-B5BB-EA7B-F4422AAD44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2CF4DC-8188-B211-EBEF-F3134132DA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28CE6F-A7BA-BB9A-3840-CEC230CCBE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C261DB-62E7-CA03-02B6-B897E2E93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4FB3-82D7-459A-8B41-90879F9ABCF3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2CAC09-8C1B-B526-600C-03AC49FF9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0764AD-5503-D596-177D-EF8FD3211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3F13D-BCE3-4A10-AF10-A0110BF09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202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44ABA-84E6-741B-4797-C6288F1AC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66F112-5B83-CF3A-A909-CCC9487BF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4FB3-82D7-459A-8B41-90879F9ABCF3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473AA4-0469-94A2-B19A-1DADAE798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0B1A66-6995-FD67-17EC-6B3C32001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3F13D-BCE3-4A10-AF10-A0110BF09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627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00BE02-C4CB-C10A-3A8D-1CAD873C8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4FB3-82D7-459A-8B41-90879F9ABCF3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5D42B3-5452-8398-A071-81D469F44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0D20B7-0B76-4112-1403-8B7B896F7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3F13D-BCE3-4A10-AF10-A0110BF09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12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376F9-B77F-2CB7-B85E-0FA5A3ABE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6EA96-C68A-36E8-9595-A9CFB9B683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D992D8-1E1C-09BA-62D9-C599C0A3CF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0187A0-A96B-8AA4-650B-803B80E8A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4FB3-82D7-459A-8B41-90879F9ABCF3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D9CA65-D199-323A-AE76-BA738D63C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B1B07B-28F1-3680-5AA4-92310E590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3F13D-BCE3-4A10-AF10-A0110BF09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142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455A6-511A-7720-2A22-7EA20A608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738D82-1ACF-17D3-9C71-8073597C16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9A4923-DA8A-96D0-7C04-1C6B44FB8B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F5096D-F4A2-995F-3963-E3E5B873C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4FB3-82D7-459A-8B41-90879F9ABCF3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DBE696-E32E-C737-5E58-F4DB53BC3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9148C2-514B-EC78-FD22-97F640DB8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3F13D-BCE3-4A10-AF10-A0110BF09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802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8DB707-5E40-D9AB-D8C5-6E1029553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E594DB-3E15-368A-AF87-4F86E8698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5F498-D5DA-842D-7312-DDFA391517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84FB3-82D7-459A-8B41-90879F9ABCF3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7EB59-DEB2-B997-E200-1CE829B2BF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14CC47-EBCB-9FE1-4556-79F10DBC41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73F13D-BCE3-4A10-AF10-A0110BF09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608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EED79-B18D-D26E-DE29-F67C249FD0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Multi-Class Classifier of Accents for Audio Utterances in Spanish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8F7A13-D5EF-D82D-254C-268807A350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/>
              <a:t>Prepared By: Ricardo Zambrano</a:t>
            </a:r>
          </a:p>
        </p:txBody>
      </p:sp>
    </p:spTree>
    <p:extLst>
      <p:ext uri="{BB962C8B-B14F-4D97-AF65-F5344CB8AC3E}">
        <p14:creationId xmlns:p14="http://schemas.microsoft.com/office/powerpoint/2010/main" val="2860733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B44CF-C314-48ED-A5B1-5142D2527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Load, Cleaning, and Encoding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78AE15-992D-C3D1-2C4E-A828313EA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4126" y="2057208"/>
            <a:ext cx="6963747" cy="2743583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EE7BFF0-B463-091D-B93B-1D91CF743D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338617"/>
            <a:ext cx="10515600" cy="838345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At this point the </a:t>
            </a:r>
            <a:r>
              <a:rPr lang="en-US" dirty="0" err="1"/>
              <a:t>dataframe</a:t>
            </a:r>
            <a:r>
              <a:rPr lang="en-US" dirty="0"/>
              <a:t> was saved to disk to avoid the lazy evaluation of every step while extracting the MFCC features and later when training the model</a:t>
            </a:r>
          </a:p>
        </p:txBody>
      </p:sp>
    </p:spTree>
    <p:extLst>
      <p:ext uri="{BB962C8B-B14F-4D97-AF65-F5344CB8AC3E}">
        <p14:creationId xmlns:p14="http://schemas.microsoft.com/office/powerpoint/2010/main" val="2479810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03D9C-27C0-480E-3DE0-E39B41C25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Audio Pre-Processing: UDF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E492A-2A59-5736-DE99-A9AAD2AC9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89945" cy="4351338"/>
          </a:xfrm>
        </p:spPr>
        <p:txBody>
          <a:bodyPr/>
          <a:lstStyle/>
          <a:p>
            <a:r>
              <a:rPr lang="en-US" dirty="0" err="1"/>
              <a:t>PySpark</a:t>
            </a:r>
            <a:r>
              <a:rPr lang="en-US" dirty="0"/>
              <a:t> </a:t>
            </a:r>
            <a:r>
              <a:rPr lang="en-US" dirty="0" err="1"/>
              <a:t>dataframe</a:t>
            </a:r>
            <a:r>
              <a:rPr lang="en-US" dirty="0"/>
              <a:t> does not support </a:t>
            </a:r>
            <a:r>
              <a:rPr lang="en-US" dirty="0" err="1"/>
              <a:t>numpy</a:t>
            </a:r>
            <a:r>
              <a:rPr lang="en-US" dirty="0"/>
              <a:t> data types</a:t>
            </a:r>
          </a:p>
          <a:p>
            <a:r>
              <a:rPr lang="en-US" dirty="0" err="1"/>
              <a:t>PySpark</a:t>
            </a:r>
            <a:r>
              <a:rPr lang="en-US" dirty="0"/>
              <a:t> </a:t>
            </a:r>
            <a:r>
              <a:rPr lang="en-US" dirty="0" err="1"/>
              <a:t>dataframe</a:t>
            </a:r>
            <a:r>
              <a:rPr lang="en-US" dirty="0"/>
              <a:t> columns passed to an UDF are </a:t>
            </a:r>
            <a:r>
              <a:rPr lang="en-US" dirty="0" err="1"/>
              <a:t>Pandas.Series</a:t>
            </a:r>
            <a:r>
              <a:rPr lang="en-US" dirty="0"/>
              <a:t> data type inside the scope of the UDF</a:t>
            </a:r>
          </a:p>
          <a:p>
            <a:r>
              <a:rPr lang="en-US" dirty="0"/>
              <a:t>On shot to load audio waveform, extract MFCC features, and pad output</a:t>
            </a:r>
          </a:p>
          <a:p>
            <a:r>
              <a:rPr lang="en-US" dirty="0"/>
              <a:t>Return Dense Vector data type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226EC3-D121-7162-8345-3EC3B82247C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8819"/>
          <a:stretch/>
        </p:blipFill>
        <p:spPr>
          <a:xfrm>
            <a:off x="6096000" y="1825625"/>
            <a:ext cx="5728635" cy="4270375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77E1A72D-B37C-E270-2EA0-55B1066946D8}"/>
              </a:ext>
            </a:extLst>
          </p:cNvPr>
          <p:cNvSpPr/>
          <p:nvPr/>
        </p:nvSpPr>
        <p:spPr>
          <a:xfrm>
            <a:off x="5855857" y="5717312"/>
            <a:ext cx="3278909" cy="43050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0553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9A2D9-087A-7EF7-DFA1-22AB4D264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Audio Pre-Processing: UDF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41375-C75F-15AF-1EEC-A59919021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UDF needs to be registered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algorithm terminated execution on </a:t>
            </a:r>
            <a:r>
              <a:rPr lang="en-US" dirty="0" err="1"/>
              <a:t>DataBricks</a:t>
            </a:r>
            <a:r>
              <a:rPr lang="en-US" dirty="0"/>
              <a:t>. It did not on local device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FB7140-1188-1C45-B97E-7CB012AEB0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9469" y="2816047"/>
            <a:ext cx="6173061" cy="523948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9059694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926A5-256E-2DA4-FF90-AE197FF42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Model: Multinomial Logistic Regression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DB8B47-6996-FF7C-950A-9A878E4329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6276" y="1504707"/>
            <a:ext cx="6239448" cy="5168174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0E2D774-AC39-BCA0-F865-ADB815D580BA}"/>
              </a:ext>
            </a:extLst>
          </p:cNvPr>
          <p:cNvSpPr/>
          <p:nvPr/>
        </p:nvSpPr>
        <p:spPr>
          <a:xfrm>
            <a:off x="554179" y="2152073"/>
            <a:ext cx="1958109" cy="9421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All steps in one go to avoid evaluation of the </a:t>
            </a:r>
            <a:r>
              <a:rPr lang="en-US" dirty="0" err="1"/>
              <a:t>dataframe</a:t>
            </a:r>
            <a:endParaRPr lang="en-US" dirty="0"/>
          </a:p>
        </p:txBody>
      </p: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D565016F-6A5B-990F-5902-A868EE47B07D}"/>
              </a:ext>
            </a:extLst>
          </p:cNvPr>
          <p:cNvCxnSpPr>
            <a:cxnSpLocks/>
            <a:stCxn id="6" idx="2"/>
          </p:cNvCxnSpPr>
          <p:nvPr/>
        </p:nvCxnSpPr>
        <p:spPr>
          <a:xfrm rot="16200000" flipH="1">
            <a:off x="1705565" y="2921850"/>
            <a:ext cx="994612" cy="1339275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82232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B777F-82FF-B9BD-AF1E-B0E678AE7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Model: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7B854-D435-34C6-6266-912E544592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Training Accuracy: 0.54</a:t>
            </a:r>
          </a:p>
          <a:p>
            <a:r>
              <a:rPr lang="en-US" dirty="0"/>
              <a:t>Test Accuracy: 0.54</a:t>
            </a:r>
          </a:p>
          <a:p>
            <a:r>
              <a:rPr lang="en-US" dirty="0"/>
              <a:t>Causes:</a:t>
            </a:r>
          </a:p>
          <a:p>
            <a:pPr lvl="1"/>
            <a:r>
              <a:rPr lang="en-US" dirty="0"/>
              <a:t>Predicts majority class</a:t>
            </a:r>
          </a:p>
          <a:p>
            <a:pPr lvl="1"/>
            <a:r>
              <a:rPr lang="en-US" dirty="0"/>
              <a:t>Imbalanced dataset</a:t>
            </a:r>
          </a:p>
          <a:p>
            <a:r>
              <a:rPr lang="en-US" dirty="0"/>
              <a:t>In smaller dataset (not requiring</a:t>
            </a:r>
          </a:p>
          <a:p>
            <a:pPr marL="0" indent="0">
              <a:buNone/>
            </a:pPr>
            <a:r>
              <a:rPr lang="en-US" dirty="0"/>
              <a:t>Sampling) accuracy was higher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BE9541-8B7A-B9E5-8996-04D60152BF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4891" y="1027906"/>
            <a:ext cx="3598692" cy="2530330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7E5CFAC-6235-CCAB-F6E4-143F0A7276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4891" y="3693173"/>
            <a:ext cx="3598692" cy="2594110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117C9EC-ED00-CF09-F2C1-341107901259}"/>
              </a:ext>
            </a:extLst>
          </p:cNvPr>
          <p:cNvSpPr txBox="1"/>
          <p:nvPr/>
        </p:nvSpPr>
        <p:spPr>
          <a:xfrm>
            <a:off x="9007598" y="1124903"/>
            <a:ext cx="1278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Prediction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0E4BBF-A67F-18A4-BAD6-FB3F9E6479C2}"/>
              </a:ext>
            </a:extLst>
          </p:cNvPr>
          <p:cNvSpPr txBox="1"/>
          <p:nvPr/>
        </p:nvSpPr>
        <p:spPr>
          <a:xfrm>
            <a:off x="9085443" y="3816628"/>
            <a:ext cx="1278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True Value</a:t>
            </a:r>
          </a:p>
        </p:txBody>
      </p:sp>
    </p:spTree>
    <p:extLst>
      <p:ext uri="{BB962C8B-B14F-4D97-AF65-F5344CB8AC3E}">
        <p14:creationId xmlns:p14="http://schemas.microsoft.com/office/powerpoint/2010/main" val="14757298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3EE71-5A4E-182C-0686-F92C8BA64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 and 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3F733-2D13-176F-54FC-BE2743D04C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465291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Logistic Regression was not a good model for the accents classification task</a:t>
            </a:r>
          </a:p>
          <a:p>
            <a:r>
              <a:rPr lang="en-US" dirty="0"/>
              <a:t>Limitation of available models, as well as the compatibility limitation of </a:t>
            </a:r>
            <a:r>
              <a:rPr lang="en-US" dirty="0" err="1"/>
              <a:t>numpy</a:t>
            </a:r>
            <a:r>
              <a:rPr lang="en-US" dirty="0"/>
              <a:t> data type, forced some hard choices (i.e. </a:t>
            </a:r>
            <a:r>
              <a:rPr lang="en-US" dirty="0" err="1"/>
              <a:t>flateing</a:t>
            </a:r>
            <a:r>
              <a:rPr lang="en-US" dirty="0"/>
              <a:t> the MFCC features) that proved not conducive to a good-performing model</a:t>
            </a:r>
          </a:p>
          <a:p>
            <a:r>
              <a:rPr lang="en-US" dirty="0"/>
              <a:t>Training a model using the </a:t>
            </a:r>
            <a:r>
              <a:rPr lang="en-US" dirty="0" err="1"/>
              <a:t>HuBERT</a:t>
            </a:r>
            <a:r>
              <a:rPr lang="en-US" dirty="0"/>
              <a:t> architecture and Torch Distributor</a:t>
            </a:r>
          </a:p>
          <a:p>
            <a:r>
              <a:rPr lang="en-US" dirty="0"/>
              <a:t>Requires a big data tool that supports </a:t>
            </a:r>
            <a:r>
              <a:rPr lang="en-US" dirty="0" err="1"/>
              <a:t>numpy</a:t>
            </a:r>
            <a:r>
              <a:rPr lang="en-US" dirty="0"/>
              <a:t>, a data type foundational for working with audio</a:t>
            </a:r>
          </a:p>
        </p:txBody>
      </p:sp>
      <p:pic>
        <p:nvPicPr>
          <p:cNvPr id="1026" name="Picture 2" descr="HuBERT Explained | by Miguel Aspis | Dev Genius">
            <a:extLst>
              <a:ext uri="{FF2B5EF4-FFF2-40B4-BE49-F238E27FC236}">
                <a16:creationId xmlns:a16="http://schemas.microsoft.com/office/drawing/2014/main" id="{C1ACD4FA-A0CF-0B9F-3070-10FD0B7365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1199" y="3207400"/>
            <a:ext cx="3563663" cy="2788516"/>
          </a:xfrm>
          <a:prstGeom prst="rect">
            <a:avLst/>
          </a:prstGeom>
          <a:noFill/>
          <a:ln w="2540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2989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92E67-7B61-CEA2-90A0-BE5AB7442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6EC25-2D88-B02F-4AB7-4D1C6838D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76336" cy="264477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Resolving Semantic Ambiguity </a:t>
            </a:r>
          </a:p>
          <a:p>
            <a:r>
              <a:rPr lang="en-US" dirty="0"/>
              <a:t>May help improve the performance of speech activated systems working in the Spanish language</a:t>
            </a:r>
          </a:p>
          <a:p>
            <a:r>
              <a:rPr lang="en-US" dirty="0"/>
              <a:t>Improving available technologies in the Spanish Language. Embeddings are an example: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AA8EF47-4810-491D-3D60-6DCDF91ABA2F}"/>
              </a:ext>
            </a:extLst>
          </p:cNvPr>
          <p:cNvGrpSpPr/>
          <p:nvPr/>
        </p:nvGrpSpPr>
        <p:grpSpPr>
          <a:xfrm>
            <a:off x="6469810" y="1690688"/>
            <a:ext cx="5106838" cy="1891611"/>
            <a:chOff x="5986731" y="1690688"/>
            <a:chExt cx="5106838" cy="189161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83BF5F1-6A53-3232-0A06-3255201C07FE}"/>
                </a:ext>
              </a:extLst>
            </p:cNvPr>
            <p:cNvSpPr/>
            <p:nvPr/>
          </p:nvSpPr>
          <p:spPr>
            <a:xfrm>
              <a:off x="7194429" y="1690688"/>
              <a:ext cx="2691442" cy="7030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“¿</a:t>
              </a:r>
              <a:r>
                <a:rPr lang="en-US" sz="18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Qu</a:t>
              </a:r>
              <a:r>
                <a:rPr lang="en-US" sz="18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é</a:t>
              </a:r>
              <a:r>
                <a: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8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tal</a:t>
              </a:r>
              <a:r>
                <a: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la </a:t>
              </a:r>
              <a:r>
                <a:rPr lang="en-US" sz="18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marcha</a:t>
              </a:r>
              <a:r>
                <a: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8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en</a:t>
              </a:r>
              <a:r>
                <a: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Venezuela?” </a:t>
              </a:r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4603934-2239-04E4-51C8-15E8ACF5C65E}"/>
                </a:ext>
              </a:extLst>
            </p:cNvPr>
            <p:cNvSpPr/>
            <p:nvPr/>
          </p:nvSpPr>
          <p:spPr>
            <a:xfrm>
              <a:off x="5986731" y="2879245"/>
              <a:ext cx="2415396" cy="70305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“How good is the party scene in Venezuela?”</a:t>
              </a:r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0C2E58F-DFB6-AF44-AD0F-FB4DAD712959}"/>
                </a:ext>
              </a:extLst>
            </p:cNvPr>
            <p:cNvSpPr/>
            <p:nvPr/>
          </p:nvSpPr>
          <p:spPr>
            <a:xfrm>
              <a:off x="8678173" y="2879245"/>
              <a:ext cx="2415396" cy="70305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“How is the protest in Venezuela?” </a:t>
              </a:r>
              <a:endParaRPr lang="en-US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0E4E1CC2-0673-A67E-4AC5-3ADB8D565491}"/>
                </a:ext>
              </a:extLst>
            </p:cNvPr>
            <p:cNvCxnSpPr>
              <a:cxnSpLocks/>
              <a:stCxn id="5" idx="2"/>
              <a:endCxn id="7" idx="0"/>
            </p:cNvCxnSpPr>
            <p:nvPr/>
          </p:nvCxnSpPr>
          <p:spPr>
            <a:xfrm>
              <a:off x="8540150" y="2393741"/>
              <a:ext cx="1345721" cy="4855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BB5FF277-4C70-6435-BFE2-4A2F572301C3}"/>
                </a:ext>
              </a:extLst>
            </p:cNvPr>
            <p:cNvCxnSpPr>
              <a:stCxn id="5" idx="2"/>
              <a:endCxn id="6" idx="0"/>
            </p:cNvCxnSpPr>
            <p:nvPr/>
          </p:nvCxnSpPr>
          <p:spPr>
            <a:xfrm flipH="1">
              <a:off x="7194429" y="2393741"/>
              <a:ext cx="1345721" cy="4855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B53CE248-3FC6-5E13-50EF-6D0965C58C4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b="3169"/>
          <a:stretch/>
        </p:blipFill>
        <p:spPr>
          <a:xfrm>
            <a:off x="1004324" y="4771196"/>
            <a:ext cx="10545647" cy="811749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A108A18-0D70-9656-FE04-E040990C33DE}"/>
              </a:ext>
            </a:extLst>
          </p:cNvPr>
          <p:cNvSpPr txBox="1"/>
          <p:nvPr/>
        </p:nvSpPr>
        <p:spPr>
          <a:xfrm>
            <a:off x="10568709" y="4807738"/>
            <a:ext cx="785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Glove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C152E6D3-46E2-FD16-E2B5-11D680A937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930" y="5770689"/>
            <a:ext cx="10570718" cy="788716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6A33E67-8CBC-EA42-A6F8-1E6AC46C8FE9}"/>
              </a:ext>
            </a:extLst>
          </p:cNvPr>
          <p:cNvSpPr txBox="1"/>
          <p:nvPr/>
        </p:nvSpPr>
        <p:spPr>
          <a:xfrm>
            <a:off x="8709889" y="5792710"/>
            <a:ext cx="2699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Vectors trained in U. Chile</a:t>
            </a:r>
          </a:p>
        </p:txBody>
      </p:sp>
    </p:spTree>
    <p:extLst>
      <p:ext uri="{BB962C8B-B14F-4D97-AF65-F5344CB8AC3E}">
        <p14:creationId xmlns:p14="http://schemas.microsoft.com/office/powerpoint/2010/main" val="925803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8D8B7-682F-92BC-E8E8-FD23FBB9D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Dataset: Common Voice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F665F-C0B1-FF1A-DF89-9F6A5358B5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383" y="1825625"/>
            <a:ext cx="5416646" cy="4351338"/>
          </a:xfrm>
        </p:spPr>
        <p:txBody>
          <a:bodyPr>
            <a:normAutofit/>
          </a:bodyPr>
          <a:lstStyle/>
          <a:p>
            <a:r>
              <a:rPr lang="en-US" dirty="0"/>
              <a:t>Common Voice is a crowdsourcing project started by Mozilla to create a free database for speech recognition software. </a:t>
            </a:r>
          </a:p>
          <a:p>
            <a:r>
              <a:rPr lang="en-US" dirty="0"/>
              <a:t>The project is supported by volunteers who: </a:t>
            </a:r>
          </a:p>
          <a:p>
            <a:pPr lvl="1"/>
            <a:r>
              <a:rPr lang="en-US" dirty="0"/>
              <a:t>record sample sentences with a microphone, and</a:t>
            </a:r>
          </a:p>
          <a:p>
            <a:pPr lvl="1"/>
            <a:r>
              <a:rPr lang="en-US" dirty="0"/>
              <a:t>review recordings of other users (votes lead to quality categories)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033B2A-B9F3-7491-F59A-EA2EE410C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6028" y="1901746"/>
            <a:ext cx="6186531" cy="4199095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DD78D017-E618-3423-AC37-DA96927D47C7}"/>
              </a:ext>
            </a:extLst>
          </p:cNvPr>
          <p:cNvSpPr/>
          <p:nvPr/>
        </p:nvSpPr>
        <p:spPr>
          <a:xfrm>
            <a:off x="9356437" y="4510808"/>
            <a:ext cx="2761673" cy="180109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776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3AA9D-482A-C565-5D6C-E1960CCBE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Dataset: Common Voice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F89DF-F2A5-E169-C1D1-6372C73FB0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Extracting the tar.gz file in the Volume (connected to an AWS-S3 bucket) was taking more than 48 hours [48.5 GB]</a:t>
            </a:r>
          </a:p>
          <a:p>
            <a:r>
              <a:rPr lang="en-US" dirty="0"/>
              <a:t>Decision: Interrupting the extraction and work with the number of audio records extracted to far leaving [765,000] files down from about 1.4 million mp3 recordings (in the same timeframe about 1.2 million mp3 files were extracted in personal computer)</a:t>
            </a:r>
          </a:p>
          <a:p>
            <a:r>
              <a:rPr lang="en-US" dirty="0"/>
              <a:t>Likewise, checking if files were available in the Volume took far longer compared with what it took checking in local folder tree</a:t>
            </a:r>
          </a:p>
        </p:txBody>
      </p:sp>
    </p:spTree>
    <p:extLst>
      <p:ext uri="{BB962C8B-B14F-4D97-AF65-F5344CB8AC3E}">
        <p14:creationId xmlns:p14="http://schemas.microsoft.com/office/powerpoint/2010/main" val="1752144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40D51-DCCA-8593-E361-10939D794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Audio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96A52-9E69-C410-B655-7514F2563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35764" cy="4351338"/>
          </a:xfrm>
        </p:spPr>
        <p:txBody>
          <a:bodyPr>
            <a:normAutofit/>
          </a:bodyPr>
          <a:lstStyle/>
          <a:p>
            <a:r>
              <a:rPr lang="en-US" dirty="0" err="1"/>
              <a:t>Librosa</a:t>
            </a:r>
            <a:r>
              <a:rPr lang="en-US" dirty="0"/>
              <a:t> (no need for dependencies for mp3 format) or </a:t>
            </a:r>
            <a:r>
              <a:rPr lang="en-US" dirty="0" err="1"/>
              <a:t>Torchaudio</a:t>
            </a:r>
            <a:endParaRPr lang="en-US" dirty="0"/>
          </a:p>
          <a:p>
            <a:r>
              <a:rPr lang="en-US" dirty="0"/>
              <a:t>Mel Spectrogram: </a:t>
            </a:r>
          </a:p>
          <a:p>
            <a:pPr lvl="1"/>
            <a:r>
              <a:rPr lang="en-US" dirty="0"/>
              <a:t>Visual representation of the spectrum of frequencies of a signal as it varies with time</a:t>
            </a:r>
          </a:p>
          <a:p>
            <a:pPr lvl="1"/>
            <a:r>
              <a:rPr lang="en-US" dirty="0"/>
              <a:t>FFT Algorithm </a:t>
            </a:r>
          </a:p>
          <a:p>
            <a:pPr lvl="1"/>
            <a:r>
              <a:rPr lang="en-US" dirty="0"/>
              <a:t>Uses Mel scale on y-axis and Decibel scale instead of Amplitude in color-axis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C5A63D-9738-5AC1-5720-E50955373F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2846" y="1753080"/>
            <a:ext cx="6096851" cy="4496427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836418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5DD8F-8E3A-57A6-B978-07CA18E63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Audio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9216A-9CF8-6AE9-4247-B7D5A520A1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51400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Mel-frequency cepstral coefficients (MFCC):</a:t>
            </a:r>
          </a:p>
          <a:p>
            <a:pPr lvl="1"/>
            <a:r>
              <a:rPr lang="en-US" dirty="0"/>
              <a:t>Coefficients that collectively make up an MFC</a:t>
            </a:r>
          </a:p>
          <a:p>
            <a:pPr lvl="1"/>
            <a:r>
              <a:rPr lang="en-US" dirty="0"/>
              <a:t>Mel-frequency </a:t>
            </a:r>
            <a:r>
              <a:rPr lang="en-US" dirty="0" err="1"/>
              <a:t>cepstrum</a:t>
            </a:r>
            <a:r>
              <a:rPr lang="en-US" dirty="0"/>
              <a:t> (MFC) is a representation of the short-term power spectrum of a sound, based on a linear cosine transform of a log power spectrum on a nonlinear </a:t>
            </a:r>
            <a:r>
              <a:rPr lang="en-US" dirty="0" err="1"/>
              <a:t>mel</a:t>
            </a:r>
            <a:r>
              <a:rPr lang="en-US" dirty="0"/>
              <a:t> scale of frequency</a:t>
            </a:r>
          </a:p>
          <a:p>
            <a:pPr lvl="1"/>
            <a:r>
              <a:rPr lang="en-US" dirty="0"/>
              <a:t>MFCCs are a set of coefficients that capture the shape of the power spectrum of a sound signal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7DFBE2-AE9D-19B2-BA68-194E49A51E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3319" y="1986475"/>
            <a:ext cx="5420481" cy="4029637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271379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9A0F3-447B-EBA6-C9E2-43ABD0E2B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Load, Cleaning, and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C5F69-BE1F-F4EE-B297-BFC470FDC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Loaded the ‘</a:t>
            </a:r>
            <a:r>
              <a:rPr lang="en-US" dirty="0" err="1"/>
              <a:t>other.tsv</a:t>
            </a:r>
            <a:r>
              <a:rPr lang="en-US" dirty="0"/>
              <a:t>’ dataset [1,150,345]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DB960E-4664-1A7A-6028-1407C2732E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571" y="2747484"/>
            <a:ext cx="10078857" cy="3429479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4DF5E05-5472-29BD-3C55-3AA86359BE19}"/>
              </a:ext>
            </a:extLst>
          </p:cNvPr>
          <p:cNvSpPr/>
          <p:nvPr/>
        </p:nvSpPr>
        <p:spPr>
          <a:xfrm>
            <a:off x="2613891" y="3528290"/>
            <a:ext cx="2863273" cy="2346037"/>
          </a:xfrm>
          <a:prstGeom prst="rect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A89D93-F1C9-DC41-E396-CFFF706F05FF}"/>
              </a:ext>
            </a:extLst>
          </p:cNvPr>
          <p:cNvSpPr/>
          <p:nvPr/>
        </p:nvSpPr>
        <p:spPr>
          <a:xfrm>
            <a:off x="7961745" y="3528290"/>
            <a:ext cx="1402284" cy="2346037"/>
          </a:xfrm>
          <a:prstGeom prst="rect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565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F099C-9081-215E-4822-D98D3228E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Load, Cleaning, and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CE21B-B0E1-0073-9ED9-FBC948565B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Removed rows with Null/NA values in the ‘sentence’ and ‘accents’ columns</a:t>
            </a:r>
          </a:p>
          <a:p>
            <a:r>
              <a:rPr lang="en-US" dirty="0"/>
              <a:t>Original dataset had 111 distinct accents. There were duplicates, in the form of different names for the same accent</a:t>
            </a:r>
          </a:p>
          <a:p>
            <a:r>
              <a:rPr lang="en-US" dirty="0"/>
              <a:t>After re-mapping different accent names to a unique value, 29 distinct accents were present in the dataset</a:t>
            </a:r>
          </a:p>
          <a:p>
            <a:r>
              <a:rPr lang="en-US" dirty="0"/>
              <a:t>Common Voice categories are not granular enough: ‘Rolo’ and ‘</a:t>
            </a:r>
            <a:r>
              <a:rPr lang="en-US" dirty="0" err="1"/>
              <a:t>Cachaco</a:t>
            </a:r>
            <a:r>
              <a:rPr lang="en-US" dirty="0"/>
              <a:t>’ are two different accents within the Colombian accents. They are both confounded in ‘Andean’</a:t>
            </a:r>
          </a:p>
          <a:p>
            <a:r>
              <a:rPr lang="en-US" dirty="0"/>
              <a:t>Accents with no information, such as ‘neutral’, were labeled as ‘Discard’ and rows with this value were filtered out</a:t>
            </a:r>
          </a:p>
        </p:txBody>
      </p:sp>
    </p:spTree>
    <p:extLst>
      <p:ext uri="{BB962C8B-B14F-4D97-AF65-F5344CB8AC3E}">
        <p14:creationId xmlns:p14="http://schemas.microsoft.com/office/powerpoint/2010/main" val="917098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ADA59-2FE8-F2E1-5316-6039912BB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Load, Cleaning, and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62CC9-023C-8A78-0A1C-9BA43DFA3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After discarding rows with labels lacking information; 932,533 were left</a:t>
            </a:r>
          </a:p>
          <a:p>
            <a:r>
              <a:rPr lang="en-US" dirty="0"/>
              <a:t>Decision:</a:t>
            </a:r>
          </a:p>
          <a:p>
            <a:pPr lvl="1"/>
            <a:r>
              <a:rPr lang="en-US" dirty="0"/>
              <a:t>Low efficiency of the complex UDF for audio pre-processing, and </a:t>
            </a:r>
          </a:p>
          <a:p>
            <a:pPr lvl="1"/>
            <a:r>
              <a:rPr lang="en-US" dirty="0"/>
              <a:t>File loading speed of the Volume (connected to an S3 bucket), </a:t>
            </a:r>
          </a:p>
          <a:p>
            <a:r>
              <a:rPr lang="en-US" dirty="0"/>
              <a:t>A subset of the records would have to be selected: </a:t>
            </a:r>
          </a:p>
          <a:p>
            <a:pPr lvl="1"/>
            <a:r>
              <a:rPr lang="en-US" dirty="0"/>
              <a:t>A ‘random’ sample of 40% was selected, leaving 373,087 utterings</a:t>
            </a:r>
          </a:p>
          <a:p>
            <a:pPr lvl="1"/>
            <a:r>
              <a:rPr lang="en-US" dirty="0"/>
              <a:t>From these; 105,996 had a matching mp3 file in the Volume </a:t>
            </a:r>
          </a:p>
          <a:p>
            <a:r>
              <a:rPr lang="en-US" dirty="0"/>
              <a:t>For the records in the final dataset, the ‘accents’ column was encoded into integers using an ‘encoding dictionary’ and a simple UDF</a:t>
            </a:r>
          </a:p>
        </p:txBody>
      </p:sp>
    </p:spTree>
    <p:extLst>
      <p:ext uri="{BB962C8B-B14F-4D97-AF65-F5344CB8AC3E}">
        <p14:creationId xmlns:p14="http://schemas.microsoft.com/office/powerpoint/2010/main" val="1975169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1009</TotalTime>
  <Words>962</Words>
  <Application>Microsoft Office PowerPoint</Application>
  <PresentationFormat>Widescreen</PresentationFormat>
  <Paragraphs>92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Google Sans</vt:lpstr>
      <vt:lpstr>Office Theme</vt:lpstr>
      <vt:lpstr>Multi-Class Classifier of Accents for Audio Utterances in Spanish </vt:lpstr>
      <vt:lpstr>Motivation</vt:lpstr>
      <vt:lpstr>Dataset: Common Voice</vt:lpstr>
      <vt:lpstr>Dataset: Common Voice</vt:lpstr>
      <vt:lpstr>Audio Processing</vt:lpstr>
      <vt:lpstr>Audio Processing</vt:lpstr>
      <vt:lpstr>Load, Cleaning, and Encoding</vt:lpstr>
      <vt:lpstr>Load, Cleaning, and Encoding</vt:lpstr>
      <vt:lpstr>Load, Cleaning, and Encoding</vt:lpstr>
      <vt:lpstr>Load, Cleaning, and Encoding</vt:lpstr>
      <vt:lpstr>Audio Pre-Processing: UDF</vt:lpstr>
      <vt:lpstr>Audio Pre-Processing: UDF</vt:lpstr>
      <vt:lpstr>Model: Multinomial Logistic Regression</vt:lpstr>
      <vt:lpstr>Model: Evaluation</vt:lpstr>
      <vt:lpstr>Future Work and 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Multi-Class Classifier for Spanish Accents with PySpark</dc:title>
  <dc:creator>Ricardo Zambrano</dc:creator>
  <cp:lastModifiedBy>Ricardo Zambrano</cp:lastModifiedBy>
  <cp:revision>45</cp:revision>
  <dcterms:created xsi:type="dcterms:W3CDTF">2023-11-28T23:45:43Z</dcterms:created>
  <dcterms:modified xsi:type="dcterms:W3CDTF">2023-12-04T22:27:12Z</dcterms:modified>
</cp:coreProperties>
</file>