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57" r:id="rId4"/>
    <p:sldId id="259" r:id="rId5"/>
    <p:sldId id="260" r:id="rId6"/>
    <p:sldId id="267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576" y="84"/>
      </p:cViewPr>
      <p:guideLst/>
    </p:cSldViewPr>
  </p:slideViewPr>
  <p:outlineViewPr>
    <p:cViewPr>
      <p:scale>
        <a:sx n="33" d="100"/>
        <a:sy n="33" d="100"/>
      </p:scale>
      <p:origin x="0" y="-12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55AC-3C56-403A-859F-64E0F71FB3AC}" type="datetimeFigureOut">
              <a:rPr lang="en-US" smtClean="0"/>
              <a:t>12-May-19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D5A7E-C702-436D-B90A-AF4FB377C9D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3046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55AC-3C56-403A-859F-64E0F71FB3AC}" type="datetimeFigureOut">
              <a:rPr lang="en-US" smtClean="0"/>
              <a:t>12-May-19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D5A7E-C702-436D-B90A-AF4FB377C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81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55AC-3C56-403A-859F-64E0F71FB3AC}" type="datetimeFigureOut">
              <a:rPr lang="en-US" smtClean="0"/>
              <a:t>12-May-19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D5A7E-C702-436D-B90A-AF4FB377C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091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55AC-3C56-403A-859F-64E0F71FB3AC}" type="datetimeFigureOut">
              <a:rPr lang="en-US" smtClean="0"/>
              <a:t>12-May-19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D5A7E-C702-436D-B90A-AF4FB377C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6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55AC-3C56-403A-859F-64E0F71FB3AC}" type="datetimeFigureOut">
              <a:rPr lang="en-US" smtClean="0"/>
              <a:t>12-May-19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D5A7E-C702-436D-B90A-AF4FB377C9D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8832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55AC-3C56-403A-859F-64E0F71FB3AC}" type="datetimeFigureOut">
              <a:rPr lang="en-US" smtClean="0"/>
              <a:t>12-May-19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D5A7E-C702-436D-B90A-AF4FB377C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51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55AC-3C56-403A-859F-64E0F71FB3AC}" type="datetimeFigureOut">
              <a:rPr lang="en-US" smtClean="0"/>
              <a:t>12-May-19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D5A7E-C702-436D-B90A-AF4FB377C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55AC-3C56-403A-859F-64E0F71FB3AC}" type="datetimeFigureOut">
              <a:rPr lang="en-US" smtClean="0"/>
              <a:t>12-May-19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D5A7E-C702-436D-B90A-AF4FB377C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6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55AC-3C56-403A-859F-64E0F71FB3AC}" type="datetimeFigureOut">
              <a:rPr lang="en-US" smtClean="0"/>
              <a:t>12-May-19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D5A7E-C702-436D-B90A-AF4FB377C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31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2F755AC-3C56-403A-859F-64E0F71FB3AC}" type="datetimeFigureOut">
              <a:rPr lang="en-US" smtClean="0"/>
              <a:t>12-May-19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4D5A7E-C702-436D-B90A-AF4FB377C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77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55AC-3C56-403A-859F-64E0F71FB3AC}" type="datetimeFigureOut">
              <a:rPr lang="en-US" smtClean="0"/>
              <a:t>12-May-19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D5A7E-C702-436D-B90A-AF4FB377C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43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2F755AC-3C56-403A-859F-64E0F71FB3AC}" type="datetimeFigureOut">
              <a:rPr lang="en-US" smtClean="0"/>
              <a:t>12-May-19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B4D5A7E-C702-436D-B90A-AF4FB377C9D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922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what-is-cloud-computing/" TargetMode="External"/><Relationship Id="rId2" Type="http://schemas.openxmlformats.org/officeDocument/2006/relationships/hyperlink" Target="https://www.dataversity.net/brief-history-cloud-computi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echgenix.com/cloud-trends-2019/" TargetMode="External"/><Relationship Id="rId5" Type="http://schemas.openxmlformats.org/officeDocument/2006/relationships/hyperlink" Target="https://www.fastmetrics.com/blog/tech/what-is-cloud-computing/" TargetMode="External"/><Relationship Id="rId4" Type="http://schemas.openxmlformats.org/officeDocument/2006/relationships/hyperlink" Target="https://apprenda.com/library/cloud/cloud-systems-and-technologie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221FE-FA81-4786-9BF1-F86051F4D4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noProof="0" dirty="0" err="1"/>
              <a:t>Cloud</a:t>
            </a:r>
            <a:r>
              <a:rPr lang="lv-LV" noProof="0" dirty="0"/>
              <a:t> </a:t>
            </a:r>
            <a:r>
              <a:rPr lang="lv-LV" noProof="0" dirty="0" err="1"/>
              <a:t>Computing</a:t>
            </a:r>
            <a:endParaRPr lang="lv-LV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FA2CF-8A04-43F0-B53B-B5717C21BB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noProof="0" dirty="0" err="1"/>
              <a:t>Māko</a:t>
            </a:r>
            <a:r>
              <a:rPr lang="lv-LV" noProof="0" dirty="0"/>
              <a:t>ņ</a:t>
            </a:r>
            <a:r>
              <a:rPr lang="en-US" noProof="0" dirty="0" err="1"/>
              <a:t>datošana</a:t>
            </a:r>
            <a:endParaRPr lang="en-US" noProof="0" dirty="0"/>
          </a:p>
          <a:p>
            <a:r>
              <a:rPr lang="en-US" dirty="0" err="1"/>
              <a:t>Autors</a:t>
            </a:r>
            <a:r>
              <a:rPr lang="en-US" dirty="0"/>
              <a:t>: </a:t>
            </a:r>
            <a:r>
              <a:rPr lang="lv-LV" noProof="0" dirty="0"/>
              <a:t>Rihards Zauls</a:t>
            </a:r>
            <a:endParaRPr lang="lv-LV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9D0FA4-069A-4019-8BB0-FDC423CE527A}"/>
              </a:ext>
            </a:extLst>
          </p:cNvPr>
          <p:cNvSpPr txBox="1"/>
          <p:nvPr/>
        </p:nvSpPr>
        <p:spPr>
          <a:xfrm>
            <a:off x="4630791" y="6442016"/>
            <a:ext cx="293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RTU ETS – RAE473 – 13.05.19</a:t>
            </a:r>
            <a:endParaRPr lang="lv-LV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019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AA7BE3-DC21-423A-880C-B2ED3FB02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noProof="0" dirty="0"/>
              <a:t>Paldies par uzmanību!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FA1505-196A-4356-831F-30852D7C55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noProof="0" dirty="0"/>
              <a:t>Autors: Rihards Zauls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81643C-9712-44D1-876C-DAC790632351}"/>
              </a:ext>
            </a:extLst>
          </p:cNvPr>
          <p:cNvSpPr txBox="1"/>
          <p:nvPr/>
        </p:nvSpPr>
        <p:spPr>
          <a:xfrm>
            <a:off x="4630791" y="6442016"/>
            <a:ext cx="293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RTU ETS – RAE473 – 13.05.19</a:t>
            </a:r>
            <a:endParaRPr lang="lv-LV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305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C3F920-B3A0-4DDB-89D1-FED19093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noProof="0" dirty="0"/>
              <a:t>Avoti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703618-D62B-42A0-8D78-FB12827D4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360" y="2046027"/>
            <a:ext cx="11155678" cy="4023360"/>
          </a:xfrm>
        </p:spPr>
        <p:txBody>
          <a:bodyPr>
            <a:normAutofit/>
          </a:bodyPr>
          <a:lstStyle/>
          <a:p>
            <a:r>
              <a:rPr lang="en-US" noProof="0" dirty="0"/>
              <a:t>“</a:t>
            </a:r>
            <a:r>
              <a:rPr lang="lv-LV" noProof="0" dirty="0"/>
              <a:t>A </a:t>
            </a:r>
            <a:r>
              <a:rPr lang="lv-LV" noProof="0" dirty="0" err="1"/>
              <a:t>brief</a:t>
            </a:r>
            <a:r>
              <a:rPr lang="lv-LV" noProof="0" dirty="0"/>
              <a:t> </a:t>
            </a:r>
            <a:r>
              <a:rPr lang="lv-LV" noProof="0" dirty="0" err="1"/>
              <a:t>history</a:t>
            </a:r>
            <a:r>
              <a:rPr lang="lv-LV" noProof="0" dirty="0"/>
              <a:t> </a:t>
            </a:r>
            <a:r>
              <a:rPr lang="lv-LV" noProof="0" dirty="0" err="1"/>
              <a:t>of</a:t>
            </a:r>
            <a:r>
              <a:rPr lang="lv-LV" noProof="0" dirty="0"/>
              <a:t> </a:t>
            </a:r>
            <a:r>
              <a:rPr lang="lv-LV" noProof="0" dirty="0" err="1"/>
              <a:t>Cloud</a:t>
            </a:r>
            <a:r>
              <a:rPr lang="lv-LV" noProof="0" dirty="0"/>
              <a:t> </a:t>
            </a:r>
            <a:r>
              <a:rPr lang="lv-LV" noProof="0" dirty="0" err="1"/>
              <a:t>Computing</a:t>
            </a:r>
            <a:r>
              <a:rPr lang="en-US" noProof="0" dirty="0"/>
              <a:t>”</a:t>
            </a:r>
            <a:r>
              <a:rPr lang="lv-LV" noProof="0" dirty="0"/>
              <a:t> (</a:t>
            </a:r>
            <a:r>
              <a:rPr lang="lv-LV" noProof="0" dirty="0">
                <a:hlinkClick r:id="rId2"/>
              </a:rPr>
              <a:t>https://www.dataversity.net/brief-history-cloud-computing/#</a:t>
            </a:r>
            <a:r>
              <a:rPr lang="lv-LV" noProof="0" dirty="0"/>
              <a:t>)</a:t>
            </a:r>
          </a:p>
          <a:p>
            <a:r>
              <a:rPr lang="en-US" noProof="0" dirty="0"/>
              <a:t>“</a:t>
            </a:r>
            <a:r>
              <a:rPr lang="lv-LV" noProof="0" dirty="0" err="1"/>
              <a:t>What</a:t>
            </a:r>
            <a:r>
              <a:rPr lang="lv-LV" noProof="0" dirty="0"/>
              <a:t> </a:t>
            </a:r>
            <a:r>
              <a:rPr lang="lv-LV" noProof="0" dirty="0" err="1"/>
              <a:t>is</a:t>
            </a:r>
            <a:r>
              <a:rPr lang="lv-LV" noProof="0" dirty="0"/>
              <a:t> </a:t>
            </a:r>
            <a:r>
              <a:rPr lang="lv-LV" noProof="0" dirty="0" err="1"/>
              <a:t>Cloud</a:t>
            </a:r>
            <a:r>
              <a:rPr lang="lv-LV" noProof="0" dirty="0"/>
              <a:t> </a:t>
            </a:r>
            <a:r>
              <a:rPr lang="lv-LV" noProof="0" dirty="0" err="1"/>
              <a:t>Computing</a:t>
            </a:r>
            <a:r>
              <a:rPr lang="lv-LV" noProof="0" dirty="0"/>
              <a:t>?</a:t>
            </a:r>
            <a:r>
              <a:rPr lang="en-US" dirty="0"/>
              <a:t>”</a:t>
            </a:r>
            <a:r>
              <a:rPr lang="lv-LV" noProof="0" dirty="0"/>
              <a:t> (</a:t>
            </a:r>
            <a:r>
              <a:rPr lang="lv-LV" noProof="0" dirty="0">
                <a:hlinkClick r:id="rId3"/>
              </a:rPr>
              <a:t>https://aws.amazon.com/what-is-cloud-computing/</a:t>
            </a:r>
            <a:r>
              <a:rPr lang="lv-LV" noProof="0" dirty="0"/>
              <a:t>)</a:t>
            </a:r>
          </a:p>
          <a:p>
            <a:r>
              <a:rPr lang="en-US" dirty="0"/>
              <a:t>“</a:t>
            </a:r>
            <a:r>
              <a:rPr lang="lv-LV" dirty="0" err="1"/>
              <a:t>Cloud</a:t>
            </a:r>
            <a:r>
              <a:rPr lang="lv-LV" dirty="0"/>
              <a:t> </a:t>
            </a:r>
            <a:r>
              <a:rPr lang="lv-LV" dirty="0" err="1"/>
              <a:t>Systems</a:t>
            </a:r>
            <a:r>
              <a:rPr lang="lv-LV" dirty="0"/>
              <a:t> </a:t>
            </a:r>
            <a:r>
              <a:rPr lang="lv-LV" dirty="0" err="1"/>
              <a:t>and</a:t>
            </a:r>
            <a:r>
              <a:rPr lang="lv-LV" dirty="0"/>
              <a:t> Technologies</a:t>
            </a:r>
            <a:r>
              <a:rPr lang="en-US" dirty="0"/>
              <a:t>”</a:t>
            </a:r>
            <a:r>
              <a:rPr lang="lv-LV" dirty="0"/>
              <a:t> (</a:t>
            </a:r>
            <a:r>
              <a:rPr lang="lv-LV" dirty="0">
                <a:hlinkClick r:id="rId4"/>
              </a:rPr>
              <a:t>https://apprenda.com/library/cloud/cloud-systems-and-technologies/</a:t>
            </a:r>
            <a:r>
              <a:rPr lang="lv-LV" dirty="0"/>
              <a:t>)</a:t>
            </a:r>
            <a:endParaRPr lang="en-US" dirty="0"/>
          </a:p>
          <a:p>
            <a:r>
              <a:rPr lang="en-US" dirty="0"/>
              <a:t>“How Does ‘The Cloud’ Work?” (</a:t>
            </a:r>
            <a:r>
              <a:rPr lang="lv-LV" dirty="0">
                <a:hlinkClick r:id="rId5"/>
              </a:rPr>
              <a:t>https://www.fastmetrics.com/blog/tech/what-is-cloud-computing/</a:t>
            </a:r>
            <a:r>
              <a:rPr lang="en-US" dirty="0"/>
              <a:t>)</a:t>
            </a:r>
          </a:p>
          <a:p>
            <a:r>
              <a:rPr lang="en-US" dirty="0"/>
              <a:t>“Popular Trends in Cloud Computing” (</a:t>
            </a:r>
            <a:r>
              <a:rPr lang="lv-LV" dirty="0">
                <a:hlinkClick r:id="rId6"/>
              </a:rPr>
              <a:t>http://techgenix.com/cloud-trends-2019/</a:t>
            </a:r>
            <a:r>
              <a:rPr lang="en-US" dirty="0"/>
              <a:t>)</a:t>
            </a:r>
            <a:endParaRPr lang="lv-LV" dirty="0"/>
          </a:p>
          <a:p>
            <a:endParaRPr lang="lv-LV" sz="1600" noProof="0" dirty="0"/>
          </a:p>
          <a:p>
            <a:endParaRPr lang="lv-LV" sz="1600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D35A54-EE38-4400-AFA4-0937009D2376}"/>
              </a:ext>
            </a:extLst>
          </p:cNvPr>
          <p:cNvSpPr txBox="1"/>
          <p:nvPr/>
        </p:nvSpPr>
        <p:spPr>
          <a:xfrm>
            <a:off x="4630791" y="6442016"/>
            <a:ext cx="293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RTU ETS – RAE473 – 13.05.19</a:t>
            </a:r>
            <a:endParaRPr lang="lv-LV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39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4562E-89BE-46B5-BEC5-E00A8E9F4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noProof="0" dirty="0"/>
              <a:t>Definīcija un pielietojums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698B6-75A0-44FF-B4FC-BF3E31AAE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64960"/>
            <a:ext cx="5285264" cy="4023360"/>
          </a:xfrm>
        </p:spPr>
        <p:txBody>
          <a:bodyPr/>
          <a:lstStyle/>
          <a:p>
            <a:r>
              <a:rPr lang="lv-LV" sz="2400" b="1" noProof="0" dirty="0" err="1"/>
              <a:t>Cloud</a:t>
            </a:r>
            <a:r>
              <a:rPr lang="lv-LV" sz="2400" b="1" noProof="0" dirty="0"/>
              <a:t> </a:t>
            </a:r>
            <a:r>
              <a:rPr lang="lv-LV" sz="2400" b="1" noProof="0" dirty="0" err="1"/>
              <a:t>computing</a:t>
            </a:r>
            <a:r>
              <a:rPr lang="lv-LV" sz="2400" b="1" noProof="0" dirty="0"/>
              <a:t> (</a:t>
            </a:r>
            <a:r>
              <a:rPr lang="lv-LV" sz="2400" b="1" noProof="0" dirty="0" err="1"/>
              <a:t>mākoņdatošana</a:t>
            </a:r>
            <a:r>
              <a:rPr lang="lv-LV" sz="2400" b="1" noProof="0" dirty="0"/>
              <a:t>) </a:t>
            </a:r>
            <a:r>
              <a:rPr lang="lv-LV" sz="2400" b="1" dirty="0"/>
              <a:t>- </a:t>
            </a:r>
            <a:r>
              <a:rPr lang="lv-LV" sz="2400" dirty="0"/>
              <a:t>skaitļošanas </a:t>
            </a:r>
            <a:r>
              <a:rPr lang="lv-LV" sz="2400" noProof="0" dirty="0"/>
              <a:t>spēka, datubāžu, aplikāciju un citu IT servisu piegāde caur attālinātu platformu caur internetu, visbiežāk izmantojot maksā-cik-lieto </a:t>
            </a:r>
            <a:r>
              <a:rPr lang="lv-LV" sz="2400" noProof="0" dirty="0" err="1"/>
              <a:t>monetizāciju</a:t>
            </a:r>
            <a:r>
              <a:rPr lang="lv-LV" sz="2400" noProof="0" dirty="0"/>
              <a:t>.</a:t>
            </a:r>
          </a:p>
          <a:p>
            <a:endParaRPr lang="lv-LV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208BA7-8D9A-47A6-80A9-12B3B8033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516" y="4303834"/>
            <a:ext cx="3048000" cy="1144270"/>
          </a:xfrm>
          <a:prstGeom prst="rect">
            <a:avLst/>
          </a:prstGeom>
        </p:spPr>
      </p:pic>
      <p:pic>
        <p:nvPicPr>
          <p:cNvPr id="1028" name="Picture 4" descr="Digital Ocean Logo">
            <a:extLst>
              <a:ext uri="{FF2B5EF4-FFF2-40B4-BE49-F238E27FC236}">
                <a16:creationId xmlns:a16="http://schemas.microsoft.com/office/drawing/2014/main" id="{65E4AA98-B83C-464F-8938-790AB2D7F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41" y="4109963"/>
            <a:ext cx="2390775" cy="153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thumb/b/b5/Cloud_computing.svg/1200px-Cloud_computing.svg.png">
            <a:extLst>
              <a:ext uri="{FF2B5EF4-FFF2-40B4-BE49-F238E27FC236}">
                <a16:creationId xmlns:a16="http://schemas.microsoft.com/office/drawing/2014/main" id="{7775FCAD-1984-42FC-BBBD-3ED549BBE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816" y="1533334"/>
            <a:ext cx="5400992" cy="488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E2AB8E-94EE-4EF9-B81E-18A07EF5662F}"/>
              </a:ext>
            </a:extLst>
          </p:cNvPr>
          <p:cNvSpPr txBox="1"/>
          <p:nvPr/>
        </p:nvSpPr>
        <p:spPr>
          <a:xfrm>
            <a:off x="4630791" y="6442016"/>
            <a:ext cx="293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RTU ETS – RAE473 – 13.05.19</a:t>
            </a:r>
            <a:endParaRPr lang="lv-LV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215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15FC-275B-4B4F-AAE1-BEC16CAB8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noProof="0" dirty="0"/>
              <a:t>Vēsture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44B63-EC4B-419E-9E2F-50742932E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80" y="2023821"/>
            <a:ext cx="5608320" cy="4023360"/>
          </a:xfrm>
        </p:spPr>
        <p:txBody>
          <a:bodyPr>
            <a:normAutofit fontScale="92500" lnSpcReduction="20000"/>
          </a:bodyPr>
          <a:lstStyle/>
          <a:p>
            <a:r>
              <a:rPr lang="lv-LV" noProof="0" dirty="0"/>
              <a:t>1963 – Project MAC</a:t>
            </a:r>
          </a:p>
          <a:p>
            <a:r>
              <a:rPr lang="lv-LV" noProof="0" dirty="0"/>
              <a:t>1969 – ARPANET</a:t>
            </a:r>
          </a:p>
          <a:p>
            <a:r>
              <a:rPr lang="lv-LV" noProof="0" dirty="0"/>
              <a:t>1990-to beigas – Prof. R. </a:t>
            </a:r>
            <a:r>
              <a:rPr lang="lv-LV" noProof="0" dirty="0" err="1"/>
              <a:t>Chellapa</a:t>
            </a:r>
            <a:r>
              <a:rPr lang="lv-LV" noProof="0" dirty="0"/>
              <a:t> “</a:t>
            </a:r>
            <a:r>
              <a:rPr lang="lv-LV" noProof="0" dirty="0" err="1"/>
              <a:t>Cloud</a:t>
            </a:r>
            <a:r>
              <a:rPr lang="lv-LV" noProof="0" dirty="0"/>
              <a:t> </a:t>
            </a:r>
            <a:r>
              <a:rPr lang="lv-LV" noProof="0" dirty="0" err="1"/>
              <a:t>computing</a:t>
            </a:r>
            <a:r>
              <a:rPr lang="lv-LV" noProof="0" dirty="0"/>
              <a:t>” paradigma</a:t>
            </a:r>
          </a:p>
          <a:p>
            <a:r>
              <a:rPr lang="lv-LV" noProof="0" dirty="0"/>
              <a:t>1999 – </a:t>
            </a:r>
            <a:r>
              <a:rPr lang="lv-LV" noProof="0" dirty="0" err="1"/>
              <a:t>Salesforce</a:t>
            </a:r>
            <a:r>
              <a:rPr lang="lv-LV" noProof="0" dirty="0"/>
              <a:t> – izplata programmatūru kā produktu caur internetu</a:t>
            </a:r>
          </a:p>
          <a:p>
            <a:r>
              <a:rPr lang="lv-LV" noProof="0" dirty="0"/>
              <a:t>2002 – </a:t>
            </a:r>
            <a:r>
              <a:rPr lang="lv-LV" noProof="0" dirty="0" err="1"/>
              <a:t>Amazon</a:t>
            </a:r>
            <a:r>
              <a:rPr lang="lv-LV" noProof="0" dirty="0"/>
              <a:t> mazumtirdzniecības servisi</a:t>
            </a:r>
          </a:p>
          <a:p>
            <a:r>
              <a:rPr lang="lv-LV" noProof="0" dirty="0"/>
              <a:t>2006 – </a:t>
            </a:r>
            <a:r>
              <a:rPr lang="lv-LV" noProof="0" dirty="0" err="1"/>
              <a:t>Amazon</a:t>
            </a:r>
            <a:r>
              <a:rPr lang="lv-LV" noProof="0" dirty="0"/>
              <a:t> </a:t>
            </a:r>
            <a:r>
              <a:rPr lang="lv-LV" noProof="0" dirty="0" err="1"/>
              <a:t>Web</a:t>
            </a:r>
            <a:r>
              <a:rPr lang="lv-LV" noProof="0" dirty="0"/>
              <a:t> Servisi (AWS), Google </a:t>
            </a:r>
            <a:r>
              <a:rPr lang="lv-LV" noProof="0" dirty="0" err="1"/>
              <a:t>Docs</a:t>
            </a:r>
            <a:endParaRPr lang="lv-LV" noProof="0" dirty="0"/>
          </a:p>
          <a:p>
            <a:r>
              <a:rPr lang="lv-LV" noProof="0" dirty="0"/>
              <a:t>2007 – IBM, Google, MIT u.c. apvienota serveru ferma</a:t>
            </a:r>
          </a:p>
          <a:p>
            <a:r>
              <a:rPr lang="lv-LV" noProof="0" dirty="0"/>
              <a:t>2011 – IBM </a:t>
            </a:r>
            <a:r>
              <a:rPr lang="lv-LV" noProof="0" dirty="0" err="1"/>
              <a:t>SmartCloud</a:t>
            </a:r>
            <a:r>
              <a:rPr lang="lv-LV" noProof="0" dirty="0"/>
              <a:t>, </a:t>
            </a:r>
            <a:r>
              <a:rPr lang="lv-LV" noProof="0" dirty="0" err="1"/>
              <a:t>Apple</a:t>
            </a:r>
            <a:r>
              <a:rPr lang="lv-LV" noProof="0" dirty="0"/>
              <a:t> </a:t>
            </a:r>
            <a:r>
              <a:rPr lang="lv-LV" noProof="0" dirty="0" err="1"/>
              <a:t>Icloud</a:t>
            </a:r>
            <a:endParaRPr lang="lv-LV" noProof="0" dirty="0"/>
          </a:p>
          <a:p>
            <a:r>
              <a:rPr lang="lv-LV" noProof="0" dirty="0"/>
              <a:t>2012 – Oracle </a:t>
            </a:r>
            <a:r>
              <a:rPr lang="lv-LV" noProof="0" dirty="0" err="1"/>
              <a:t>Cloud</a:t>
            </a:r>
            <a:r>
              <a:rPr lang="lv-LV" noProof="0" dirty="0"/>
              <a:t> (</a:t>
            </a:r>
            <a:r>
              <a:rPr lang="lv-LV" noProof="0" dirty="0" err="1"/>
              <a:t>IaaS</a:t>
            </a:r>
            <a:r>
              <a:rPr lang="lv-LV" noProof="0" dirty="0"/>
              <a:t>, </a:t>
            </a:r>
            <a:r>
              <a:rPr lang="lv-LV" noProof="0" dirty="0" err="1"/>
              <a:t>PaaS</a:t>
            </a:r>
            <a:r>
              <a:rPr lang="lv-LV" noProof="0" dirty="0"/>
              <a:t>, </a:t>
            </a:r>
            <a:r>
              <a:rPr lang="lv-LV" noProof="0" dirty="0" err="1"/>
              <a:t>SaaS</a:t>
            </a:r>
            <a:r>
              <a:rPr lang="lv-LV" noProof="0" dirty="0"/>
              <a:t>)</a:t>
            </a:r>
          </a:p>
          <a:p>
            <a:endParaRPr lang="lv-LV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12E606-DF69-4EE4-8AF1-42F74001470A}"/>
              </a:ext>
            </a:extLst>
          </p:cNvPr>
          <p:cNvSpPr txBox="1"/>
          <p:nvPr/>
        </p:nvSpPr>
        <p:spPr>
          <a:xfrm>
            <a:off x="4630791" y="6442016"/>
            <a:ext cx="293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RTU ETS – RAE473 – 13.05.19</a:t>
            </a:r>
            <a:endParaRPr lang="lv-LV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FD9278-CF1D-45EB-A5C8-B6C6C0A8A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760" y="2132195"/>
            <a:ext cx="4702920" cy="350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436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48FD9-BCDE-49EA-9765-E54CE03A8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noProof="0" dirty="0"/>
              <a:t>Pamattehnoloģijas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CECB7-6699-4C61-8E6E-07EB70816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773783" cy="4023360"/>
          </a:xfrm>
        </p:spPr>
        <p:txBody>
          <a:bodyPr/>
          <a:lstStyle/>
          <a:p>
            <a:r>
              <a:rPr lang="lv-LV" b="1" dirty="0"/>
              <a:t>SOA </a:t>
            </a:r>
            <a:r>
              <a:rPr lang="lv-LV" dirty="0"/>
              <a:t>(</a:t>
            </a:r>
            <a:r>
              <a:rPr lang="lv-LV" dirty="0" err="1"/>
              <a:t>service-oriented</a:t>
            </a:r>
            <a:r>
              <a:rPr lang="lv-LV" dirty="0"/>
              <a:t> </a:t>
            </a:r>
            <a:r>
              <a:rPr lang="lv-LV" dirty="0" err="1"/>
              <a:t>architecture</a:t>
            </a:r>
            <a:r>
              <a:rPr lang="lv-LV" dirty="0"/>
              <a:t>) – sistēmu dizains, kurā servisi un programmatūra spēj savstarpēji sazināties, kā arī iespējams tās modificēt reālā laikā. SOA sistēmu izstrāde ir dārga, tomēr šādu sistēmu veiktspēja, </a:t>
            </a:r>
            <a:r>
              <a:rPr lang="lv-LV" dirty="0" err="1"/>
              <a:t>fleksibilitāte</a:t>
            </a:r>
            <a:r>
              <a:rPr lang="lv-LV" dirty="0"/>
              <a:t> ir tā vērta. SOA pamatā ir centralizēta datu/servisu izplatīšana un komponentu atkārtota izmantošana. </a:t>
            </a:r>
          </a:p>
          <a:p>
            <a:r>
              <a:rPr lang="lv-LV" b="1" dirty="0" err="1"/>
              <a:t>Cloud</a:t>
            </a:r>
            <a:r>
              <a:rPr lang="lv-LV" b="1" dirty="0"/>
              <a:t> </a:t>
            </a:r>
            <a:r>
              <a:rPr lang="lv-LV" b="1" dirty="0" err="1"/>
              <a:t>Virtualization</a:t>
            </a:r>
            <a:r>
              <a:rPr lang="lv-LV" dirty="0"/>
              <a:t> – Skaitļošanas spēka efektīva sadalīšana, tai skaitā fizisku sistēmu emulācija. Šādi risinājumi paaugstina resursu izmantošanas efektivitāti, kā arī palīdz balansēt sistēmu noslodzi.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294A6A-BEF3-4711-BA3C-75E7E2CFBB55}"/>
              </a:ext>
            </a:extLst>
          </p:cNvPr>
          <p:cNvSpPr txBox="1"/>
          <p:nvPr/>
        </p:nvSpPr>
        <p:spPr>
          <a:xfrm>
            <a:off x="4630791" y="6442016"/>
            <a:ext cx="293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RTU ETS – RAE473 – 13.05.19</a:t>
            </a:r>
            <a:endParaRPr lang="lv-LV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072E98-5399-489D-9C33-9F3BBC8C7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995" y="2228850"/>
            <a:ext cx="427672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155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39E94-F5BC-430F-A3FC-4E6BE210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noProof="0" dirty="0"/>
              <a:t>Darbības princips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0C1D497-29E5-4332-B3DE-D4A2D7B4F6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144" t="22297" r="6560" b="11598"/>
          <a:stretch/>
        </p:blipFill>
        <p:spPr>
          <a:xfrm>
            <a:off x="5421087" y="1896526"/>
            <a:ext cx="5719346" cy="35805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502F2F-5812-48C3-9692-7F5511D92BFC}"/>
              </a:ext>
            </a:extLst>
          </p:cNvPr>
          <p:cNvSpPr txBox="1"/>
          <p:nvPr/>
        </p:nvSpPr>
        <p:spPr>
          <a:xfrm>
            <a:off x="4630791" y="6442016"/>
            <a:ext cx="293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RTU ETS – RAE473 – 13.05.19</a:t>
            </a:r>
            <a:endParaRPr lang="lv-LV" dirty="0">
              <a:solidFill>
                <a:schemeClr val="bg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3986A46-9563-44ED-850C-82387CE675C2}"/>
              </a:ext>
            </a:extLst>
          </p:cNvPr>
          <p:cNvSpPr txBox="1">
            <a:spLocks/>
          </p:cNvSpPr>
          <p:nvPr/>
        </p:nvSpPr>
        <p:spPr>
          <a:xfrm>
            <a:off x="1097281" y="1845734"/>
            <a:ext cx="432380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Front-end </a:t>
            </a:r>
            <a:r>
              <a:rPr lang="en-US" sz="2400" dirty="0"/>
              <a:t>- </a:t>
            </a:r>
            <a:r>
              <a:rPr lang="en-US" sz="2400" dirty="0" err="1"/>
              <a:t>klienta</a:t>
            </a:r>
            <a:r>
              <a:rPr lang="en-US" sz="2400" dirty="0"/>
              <a:t> </a:t>
            </a:r>
            <a:r>
              <a:rPr lang="en-US" sz="2400" dirty="0" err="1"/>
              <a:t>sistēmas</a:t>
            </a:r>
            <a:r>
              <a:rPr lang="en-US" sz="2400" dirty="0"/>
              <a:t> </a:t>
            </a:r>
            <a:r>
              <a:rPr lang="en-US" sz="2400" dirty="0" err="1"/>
              <a:t>vai</a:t>
            </a:r>
            <a:r>
              <a:rPr lang="en-US" sz="2400" dirty="0"/>
              <a:t> </a:t>
            </a:r>
            <a:r>
              <a:rPr lang="en-US" sz="2400" dirty="0" err="1"/>
              <a:t>tīkli</a:t>
            </a:r>
            <a:r>
              <a:rPr lang="en-US" sz="2400" dirty="0"/>
              <a:t>, </a:t>
            </a:r>
            <a:r>
              <a:rPr lang="en-US" sz="2400" dirty="0" err="1"/>
              <a:t>kā</a:t>
            </a:r>
            <a:r>
              <a:rPr lang="en-US" sz="2400" dirty="0"/>
              <a:t> </a:t>
            </a:r>
            <a:r>
              <a:rPr lang="en-US" sz="2400" dirty="0" err="1"/>
              <a:t>arī</a:t>
            </a:r>
            <a:r>
              <a:rPr lang="en-US" sz="2400" dirty="0"/>
              <a:t> </a:t>
            </a:r>
            <a:r>
              <a:rPr lang="en-US" sz="2400" dirty="0" err="1"/>
              <a:t>aplikācijas</a:t>
            </a:r>
            <a:r>
              <a:rPr lang="en-US" sz="2400" dirty="0"/>
              <a:t>, kas </a:t>
            </a:r>
            <a:r>
              <a:rPr lang="en-US" sz="2400" dirty="0" err="1"/>
              <a:t>nepieciešamas</a:t>
            </a:r>
            <a:r>
              <a:rPr lang="en-US" sz="2400" dirty="0"/>
              <a:t>, </a:t>
            </a:r>
            <a:r>
              <a:rPr lang="en-US" sz="2400" dirty="0" err="1"/>
              <a:t>lai</a:t>
            </a:r>
            <a:r>
              <a:rPr lang="en-US" sz="2400" dirty="0"/>
              <a:t> </a:t>
            </a:r>
            <a:r>
              <a:rPr lang="en-US" sz="2400" dirty="0" err="1"/>
              <a:t>sadarbotos</a:t>
            </a:r>
            <a:r>
              <a:rPr lang="en-US" sz="2400" dirty="0"/>
              <a:t> </a:t>
            </a:r>
            <a:r>
              <a:rPr lang="en-US" sz="2400" dirty="0" err="1"/>
              <a:t>ar</a:t>
            </a:r>
            <a:r>
              <a:rPr lang="en-US" sz="2400" dirty="0"/>
              <a:t> </a:t>
            </a:r>
            <a:r>
              <a:rPr lang="en-US" sz="2400" dirty="0" err="1"/>
              <a:t>mākoņdatošanas</a:t>
            </a:r>
            <a:r>
              <a:rPr lang="en-US" sz="2400" dirty="0"/>
              <a:t> </a:t>
            </a:r>
            <a:r>
              <a:rPr lang="en-US" sz="2400" dirty="0" err="1"/>
              <a:t>sistēmām</a:t>
            </a:r>
            <a:r>
              <a:rPr lang="en-US" sz="2400" dirty="0"/>
              <a:t>. </a:t>
            </a:r>
            <a:r>
              <a:rPr lang="en-US" sz="2400" dirty="0" err="1"/>
              <a:t>Lietotāja</a:t>
            </a:r>
            <a:r>
              <a:rPr lang="en-US" sz="2400" dirty="0"/>
              <a:t> </a:t>
            </a:r>
            <a:r>
              <a:rPr lang="en-US" sz="2400" dirty="0" err="1"/>
              <a:t>interfeiss</a:t>
            </a:r>
            <a:r>
              <a:rPr lang="en-US" sz="2400" dirty="0"/>
              <a:t>.</a:t>
            </a:r>
          </a:p>
          <a:p>
            <a:r>
              <a:rPr lang="en-US" sz="2400" b="1" dirty="0"/>
              <a:t>Back-end</a:t>
            </a:r>
            <a:r>
              <a:rPr lang="en-US" sz="2400" dirty="0"/>
              <a:t> – </a:t>
            </a:r>
            <a:r>
              <a:rPr lang="en-US" sz="2400" dirty="0" err="1"/>
              <a:t>datubāzes</a:t>
            </a:r>
            <a:r>
              <a:rPr lang="en-US" sz="2400" dirty="0"/>
              <a:t>, </a:t>
            </a:r>
            <a:r>
              <a:rPr lang="en-US" sz="2400" dirty="0" err="1"/>
              <a:t>serveri</a:t>
            </a:r>
            <a:r>
              <a:rPr lang="en-US" sz="2400" dirty="0"/>
              <a:t> un to </a:t>
            </a:r>
            <a:r>
              <a:rPr lang="en-US" sz="2400" dirty="0" err="1"/>
              <a:t>vadības</a:t>
            </a:r>
            <a:r>
              <a:rPr lang="en-US" sz="2400" dirty="0"/>
              <a:t> </a:t>
            </a:r>
            <a:r>
              <a:rPr lang="en-US" sz="2400" dirty="0" err="1"/>
              <a:t>sistēmas</a:t>
            </a:r>
            <a:r>
              <a:rPr lang="en-US" sz="2400" dirty="0"/>
              <a:t>, tai </a:t>
            </a:r>
            <a:r>
              <a:rPr lang="en-US" sz="2400" dirty="0" err="1"/>
              <a:t>skaitā</a:t>
            </a:r>
            <a:r>
              <a:rPr lang="en-US" sz="2400" dirty="0"/>
              <a:t> </a:t>
            </a:r>
            <a:r>
              <a:rPr lang="en-US" sz="2400" dirty="0" err="1"/>
              <a:t>virtualizētā</a:t>
            </a:r>
            <a:r>
              <a:rPr lang="en-US" sz="2400" dirty="0"/>
              <a:t> </a:t>
            </a:r>
            <a:r>
              <a:rPr lang="en-US" sz="2400" dirty="0" err="1"/>
              <a:t>infrastruktūra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5442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2C5A0-5BB3-4EA9-B735-FB9A91245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err="1"/>
              <a:t>Mākoņdatošanas</a:t>
            </a:r>
            <a:r>
              <a:rPr lang="lv-LV" dirty="0"/>
              <a:t> veidi</a:t>
            </a:r>
          </a:p>
        </p:txBody>
      </p:sp>
      <p:pic>
        <p:nvPicPr>
          <p:cNvPr id="2050" name="Picture 2" descr="http://freshersplane.com/wp-content/uploads/2012/04/layers-of-cloud-computing.png">
            <a:extLst>
              <a:ext uri="{FF2B5EF4-FFF2-40B4-BE49-F238E27FC236}">
                <a16:creationId xmlns:a16="http://schemas.microsoft.com/office/drawing/2014/main" id="{11A25283-1650-4501-B3C9-18CB313BBE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216" y="1737360"/>
            <a:ext cx="6216196" cy="432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261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5ABA3-A4A7-4E4C-9BA3-E83CE79CA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noProof="0" dirty="0"/>
              <a:t>Jaunākie sasniegumi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191F0-FAD0-4D0C-909A-D5F962FF1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lv-LV" sz="2400" dirty="0"/>
              <a:t>Bez-servera skaitļošana</a:t>
            </a:r>
          </a:p>
          <a:p>
            <a:pPr lvl="1"/>
            <a:r>
              <a:rPr lang="lv-LV" sz="2400" dirty="0"/>
              <a:t>Hibrīd- un </a:t>
            </a:r>
            <a:r>
              <a:rPr lang="lv-LV" sz="2400" dirty="0" err="1"/>
              <a:t>Multi</a:t>
            </a:r>
            <a:r>
              <a:rPr lang="lv-LV" sz="2400" dirty="0"/>
              <a:t>-mākoņu risinājumi</a:t>
            </a:r>
          </a:p>
          <a:p>
            <a:pPr lvl="1"/>
            <a:r>
              <a:rPr lang="lv-LV" sz="2400" dirty="0"/>
              <a:t>Konteinerizācija</a:t>
            </a:r>
          </a:p>
          <a:p>
            <a:pPr lvl="1"/>
            <a:r>
              <a:rPr lang="lv-LV" sz="2400" dirty="0"/>
              <a:t>AI platformas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6A4CD2-38DD-4DE7-A362-ADF64528E2B8}"/>
              </a:ext>
            </a:extLst>
          </p:cNvPr>
          <p:cNvSpPr txBox="1"/>
          <p:nvPr/>
        </p:nvSpPr>
        <p:spPr>
          <a:xfrm>
            <a:off x="4630791" y="6442016"/>
            <a:ext cx="293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RTU ETS – RAE473 – 13.05.19</a:t>
            </a:r>
            <a:endParaRPr lang="lv-LV" dirty="0">
              <a:solidFill>
                <a:schemeClr val="bg1"/>
              </a:solidFill>
            </a:endParaRPr>
          </a:p>
        </p:txBody>
      </p:sp>
      <p:pic>
        <p:nvPicPr>
          <p:cNvPr id="3076" name="Picture 4" descr="https://upload.wikimedia.org/wikipedia/commons/7/79/Docker_%28container_engine%29_logo.png">
            <a:extLst>
              <a:ext uri="{FF2B5EF4-FFF2-40B4-BE49-F238E27FC236}">
                <a16:creationId xmlns:a16="http://schemas.microsoft.com/office/drawing/2014/main" id="{61521548-1431-4C1A-9637-98A97FBC4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273" y="3051737"/>
            <a:ext cx="3533511" cy="84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2.bp.blogspot.com/-qRz-hnwUdY4/WulXSQ6Rv4I/AAAAAAAATvQ/shk7KsphA0c3E3nUMsDVASqYaH0PhLPNwCK4BGAYYCw/s1600/GoogleAI_logo_horizontal_color_rgb.png">
            <a:extLst>
              <a:ext uri="{FF2B5EF4-FFF2-40B4-BE49-F238E27FC236}">
                <a16:creationId xmlns:a16="http://schemas.microsoft.com/office/drawing/2014/main" id="{E40DE7A8-048D-47EC-8602-FC04A3AA57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27" b="36887"/>
          <a:stretch/>
        </p:blipFill>
        <p:spPr bwMode="auto">
          <a:xfrm>
            <a:off x="6955155" y="1845734"/>
            <a:ext cx="4200525" cy="105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hybrid cloud">
            <a:extLst>
              <a:ext uri="{FF2B5EF4-FFF2-40B4-BE49-F238E27FC236}">
                <a16:creationId xmlns:a16="http://schemas.microsoft.com/office/drawing/2014/main" id="{0FE492A9-695F-4C56-9A12-677AE25E9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597" y="3007845"/>
            <a:ext cx="4751403" cy="356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s://cdn.freebiesupply.com/logos/large/2x/aws-lambda-logo-png-transparent.png">
            <a:extLst>
              <a:ext uri="{FF2B5EF4-FFF2-40B4-BE49-F238E27FC236}">
                <a16:creationId xmlns:a16="http://schemas.microsoft.com/office/drawing/2014/main" id="{B781350D-BF6A-4F29-8323-5D812B539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230" y="4109463"/>
            <a:ext cx="1665776" cy="201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s://logos-download.com/wp-content/uploads/2018/09/Kubernetes_Logo.png">
            <a:extLst>
              <a:ext uri="{FF2B5EF4-FFF2-40B4-BE49-F238E27FC236}">
                <a16:creationId xmlns:a16="http://schemas.microsoft.com/office/drawing/2014/main" id="{9867B4BC-A0BE-4D4A-8B16-1E111DEF7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437" y="4282350"/>
            <a:ext cx="2787827" cy="141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789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E6CA1-CC86-4C1F-9B0B-4A58FC71E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noProof="0" dirty="0"/>
              <a:t>Kopsavilkums – priekšrocības un trūkumi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F7FB1-2816-4D49-89F1-4DC563033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r>
              <a:rPr lang="en-US" dirty="0" err="1"/>
              <a:t>Priekšrocības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Lēti</a:t>
            </a:r>
            <a:r>
              <a:rPr lang="en-US" dirty="0"/>
              <a:t> </a:t>
            </a:r>
            <a:r>
              <a:rPr lang="en-US" dirty="0" err="1"/>
              <a:t>risinājumi</a:t>
            </a:r>
            <a:r>
              <a:rPr lang="en-US" dirty="0"/>
              <a:t> </a:t>
            </a:r>
            <a:r>
              <a:rPr lang="en-US" dirty="0" err="1"/>
              <a:t>klientiem</a:t>
            </a:r>
            <a:endParaRPr lang="en-US" dirty="0"/>
          </a:p>
          <a:p>
            <a:pPr lvl="1"/>
            <a:r>
              <a:rPr lang="en-US" dirty="0" err="1"/>
              <a:t>Starp-platformu</a:t>
            </a:r>
            <a:r>
              <a:rPr lang="en-US" dirty="0"/>
              <a:t> </a:t>
            </a:r>
            <a:r>
              <a:rPr lang="en-US" dirty="0" err="1"/>
              <a:t>pieejamība</a:t>
            </a:r>
            <a:endParaRPr lang="en-US" dirty="0"/>
          </a:p>
          <a:p>
            <a:pPr lvl="1"/>
            <a:r>
              <a:rPr lang="en-US" dirty="0" err="1"/>
              <a:t>Efektīva</a:t>
            </a:r>
            <a:r>
              <a:rPr lang="en-US" dirty="0"/>
              <a:t> </a:t>
            </a:r>
            <a:r>
              <a:rPr lang="en-US" dirty="0" err="1"/>
              <a:t>resursu</a:t>
            </a:r>
            <a:r>
              <a:rPr lang="en-US" dirty="0"/>
              <a:t> </a:t>
            </a:r>
            <a:r>
              <a:rPr lang="en-US" dirty="0" err="1"/>
              <a:t>utilizācija</a:t>
            </a:r>
            <a:endParaRPr lang="en-US" dirty="0"/>
          </a:p>
          <a:p>
            <a:pPr lvl="1"/>
            <a:r>
              <a:rPr lang="en-US" dirty="0" err="1"/>
              <a:t>Datu</a:t>
            </a:r>
            <a:r>
              <a:rPr lang="en-US" dirty="0"/>
              <a:t> </a:t>
            </a:r>
            <a:r>
              <a:rPr lang="en-US" dirty="0" err="1"/>
              <a:t>centralizācija</a:t>
            </a:r>
            <a:endParaRPr lang="en-US" dirty="0"/>
          </a:p>
          <a:p>
            <a:pPr lvl="1"/>
            <a:r>
              <a:rPr lang="en-US" dirty="0" err="1"/>
              <a:t>Datu</a:t>
            </a:r>
            <a:r>
              <a:rPr lang="en-US" dirty="0"/>
              <a:t> </a:t>
            </a:r>
            <a:r>
              <a:rPr lang="en-US" dirty="0" err="1"/>
              <a:t>noturība</a:t>
            </a:r>
            <a:endParaRPr lang="en-US" dirty="0"/>
          </a:p>
          <a:p>
            <a:pPr lvl="1"/>
            <a:r>
              <a:rPr lang="en-US" b="1" dirty="0" err="1"/>
              <a:t>Datu</a:t>
            </a:r>
            <a:r>
              <a:rPr lang="en-US" b="1" dirty="0"/>
              <a:t> </a:t>
            </a:r>
            <a:r>
              <a:rPr lang="en-US" b="1" dirty="0" err="1"/>
              <a:t>drošība</a:t>
            </a:r>
            <a:endParaRPr lang="en-US" b="1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223A32-D45E-4DEE-A911-C9499E4DEFAF}"/>
              </a:ext>
            </a:extLst>
          </p:cNvPr>
          <p:cNvSpPr txBox="1"/>
          <p:nvPr/>
        </p:nvSpPr>
        <p:spPr>
          <a:xfrm>
            <a:off x="4630791" y="6442016"/>
            <a:ext cx="293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RTU ETS – RAE473 – 13.05.19</a:t>
            </a:r>
            <a:endParaRPr lang="lv-LV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21F40B1-9307-4E49-87C5-10585820A7D8}"/>
              </a:ext>
            </a:extLst>
          </p:cNvPr>
          <p:cNvSpPr txBox="1">
            <a:spLocks/>
          </p:cNvSpPr>
          <p:nvPr/>
        </p:nvSpPr>
        <p:spPr>
          <a:xfrm>
            <a:off x="6096000" y="1845734"/>
            <a:ext cx="499872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Trūkumi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Nepieciešams</a:t>
            </a:r>
            <a:r>
              <a:rPr lang="en-US" dirty="0"/>
              <a:t> </a:t>
            </a:r>
            <a:r>
              <a:rPr lang="en-US" dirty="0" err="1"/>
              <a:t>interneta</a:t>
            </a:r>
            <a:r>
              <a:rPr lang="en-US" dirty="0"/>
              <a:t> </a:t>
            </a:r>
            <a:r>
              <a:rPr lang="en-US" dirty="0" err="1"/>
              <a:t>pieslēgums</a:t>
            </a:r>
            <a:endParaRPr lang="en-US" dirty="0"/>
          </a:p>
          <a:p>
            <a:pPr lvl="1"/>
            <a:r>
              <a:rPr lang="en-US" dirty="0" err="1"/>
              <a:t>Tehniskās</a:t>
            </a:r>
            <a:r>
              <a:rPr lang="en-US" dirty="0"/>
              <a:t> </a:t>
            </a:r>
            <a:r>
              <a:rPr lang="en-US" dirty="0" err="1"/>
              <a:t>problēmas</a:t>
            </a:r>
            <a:endParaRPr lang="en-US" dirty="0"/>
          </a:p>
          <a:p>
            <a:pPr lvl="1"/>
            <a:r>
              <a:rPr lang="en-US" dirty="0"/>
              <a:t>Pa</a:t>
            </a:r>
            <a:r>
              <a:rPr lang="lv-LV" dirty="0"/>
              <a:t>ļ</a:t>
            </a:r>
            <a:r>
              <a:rPr lang="en-US" dirty="0" err="1"/>
              <a:t>aušanās</a:t>
            </a:r>
            <a:r>
              <a:rPr lang="en-US" dirty="0"/>
              <a:t> </a:t>
            </a:r>
            <a:r>
              <a:rPr lang="en-US" dirty="0" err="1"/>
              <a:t>uz</a:t>
            </a:r>
            <a:r>
              <a:rPr lang="en-US" dirty="0"/>
              <a:t> </a:t>
            </a:r>
            <a:r>
              <a:rPr lang="en-US" dirty="0" err="1"/>
              <a:t>svešu</a:t>
            </a:r>
            <a:r>
              <a:rPr lang="en-US" dirty="0"/>
              <a:t> </a:t>
            </a:r>
            <a:r>
              <a:rPr lang="en-US" dirty="0" err="1"/>
              <a:t>infrastruktūru</a:t>
            </a:r>
            <a:endParaRPr lang="en-US" dirty="0"/>
          </a:p>
          <a:p>
            <a:pPr lvl="1"/>
            <a:r>
              <a:rPr lang="en-US" b="1" dirty="0" err="1"/>
              <a:t>Datu</a:t>
            </a:r>
            <a:r>
              <a:rPr lang="en-US" b="1" dirty="0"/>
              <a:t> </a:t>
            </a:r>
            <a:r>
              <a:rPr lang="en-US" b="1" dirty="0" err="1"/>
              <a:t>drošība</a:t>
            </a:r>
            <a:endParaRPr lang="en-US" b="1" dirty="0"/>
          </a:p>
          <a:p>
            <a:pPr lvl="1"/>
            <a:endParaRPr lang="en-US" dirty="0"/>
          </a:p>
        </p:txBody>
      </p:sp>
      <p:pic>
        <p:nvPicPr>
          <p:cNvPr id="4098" name="Picture 2" descr="https://encrypted-tbn0.gstatic.com/images?q=tbn:ANd9GcSqXCXpGsS4kvJ92TFET2HllrugpYwfBXmu93AaoH2JvzKe1-4L">
            <a:extLst>
              <a:ext uri="{FF2B5EF4-FFF2-40B4-BE49-F238E27FC236}">
                <a16:creationId xmlns:a16="http://schemas.microsoft.com/office/drawing/2014/main" id="{1A8E8699-2D40-43E0-9306-4B5DAA936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123" y="3344092"/>
            <a:ext cx="2839328" cy="2839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105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4D99-5C65-454E-A6B9-184615C4C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noProof="0" dirty="0"/>
              <a:t>Kopsavilkums – salīdzinājums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F4B622-003F-4CF8-8632-6E6495330174}"/>
              </a:ext>
            </a:extLst>
          </p:cNvPr>
          <p:cNvSpPr txBox="1"/>
          <p:nvPr/>
        </p:nvSpPr>
        <p:spPr>
          <a:xfrm>
            <a:off x="4630791" y="6442016"/>
            <a:ext cx="293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RTU ETS – RAE473 – 13.05.19</a:t>
            </a:r>
            <a:endParaRPr lang="lv-LV" dirty="0">
              <a:solidFill>
                <a:schemeClr val="bg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D535512-83D8-4B0E-A8B8-767FA4FC7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7831" y="1974514"/>
            <a:ext cx="6152961" cy="394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921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124</TotalTime>
  <Words>460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Retrospect</vt:lpstr>
      <vt:lpstr>Cloud Computing</vt:lpstr>
      <vt:lpstr>Definīcija un pielietojums</vt:lpstr>
      <vt:lpstr>Vēsture</vt:lpstr>
      <vt:lpstr>Pamattehnoloģijas</vt:lpstr>
      <vt:lpstr>Darbības princips</vt:lpstr>
      <vt:lpstr>Mākoņdatošanas veidi</vt:lpstr>
      <vt:lpstr>Jaunākie sasniegumi</vt:lpstr>
      <vt:lpstr>Kopsavilkums – priekšrocības un trūkumi</vt:lpstr>
      <vt:lpstr>Kopsavilkums – salīdzinājums</vt:lpstr>
      <vt:lpstr>Paldies par uzmanību!</vt:lpstr>
      <vt:lpstr>Avoti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Rihards Zauls</dc:creator>
  <cp:lastModifiedBy>Rihards Zauls</cp:lastModifiedBy>
  <cp:revision>13</cp:revision>
  <dcterms:created xsi:type="dcterms:W3CDTF">2019-05-12T12:03:37Z</dcterms:created>
  <dcterms:modified xsi:type="dcterms:W3CDTF">2019-05-12T14:09:49Z</dcterms:modified>
</cp:coreProperties>
</file>