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64" r:id="rId8"/>
    <p:sldId id="265" r:id="rId9"/>
    <p:sldId id="266" r:id="rId10"/>
    <p:sldId id="269" r:id="rId11"/>
    <p:sldId id="267" r:id="rId12"/>
    <p:sldId id="271" r:id="rId13"/>
    <p:sldId id="27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3" autoAdjust="0"/>
    <p:restoredTop sz="94648" autoAdjust="0"/>
  </p:normalViewPr>
  <p:slideViewPr>
    <p:cSldViewPr snapToGrid="0">
      <p:cViewPr varScale="1">
        <p:scale>
          <a:sx n="86" d="100"/>
          <a:sy n="86" d="100"/>
        </p:scale>
        <p:origin x="485"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3F22F6-6951-4BF2-847A-7F112ACB53C6}"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E4F2E597-5A15-4545-B49D-F77E984E4FFC}">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Allows abstracting a server's physical resources into logical resources, isolating a server into several virtual servers, or combining multiple servers into one server </a:t>
          </a:r>
        </a:p>
      </dgm:t>
    </dgm:pt>
    <dgm:pt modelId="{9964AA0C-0A32-4ECB-AE38-8E753D950F81}" type="parTrans" cxnId="{67732BAC-FF6F-4680-912B-53E9A29098C6}">
      <dgm:prSet/>
      <dgm:spPr/>
      <dgm:t>
        <a:bodyPr/>
        <a:lstStyle/>
        <a:p>
          <a:endParaRPr lang="en-US"/>
        </a:p>
      </dgm:t>
    </dgm:pt>
    <dgm:pt modelId="{4713AE74-17DA-4FE1-96A5-A418CD8D23B1}" type="sibTrans" cxnId="{67732BAC-FF6F-4680-912B-53E9A29098C6}">
      <dgm:prSet/>
      <dgm:spPr/>
      <dgm:t>
        <a:bodyPr/>
        <a:lstStyle/>
        <a:p>
          <a:endParaRPr lang="en-US"/>
        </a:p>
      </dgm:t>
    </dgm:pt>
    <dgm:pt modelId="{B0AD4B3E-1AF5-4865-8DD3-E595428E50D6}">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Improve the usage of resources by the CPU, memory, I / O, disk and other dynamic hardware, so that device management is more versatile and simpler</a:t>
          </a:r>
        </a:p>
      </dgm:t>
    </dgm:pt>
    <dgm:pt modelId="{7FA9259C-7465-47A3-9AF1-685D98C312CB}" type="parTrans" cxnId="{3DBA5A5A-EC3B-401C-8A06-F8BDF233824B}">
      <dgm:prSet/>
      <dgm:spPr/>
      <dgm:t>
        <a:bodyPr/>
        <a:lstStyle/>
        <a:p>
          <a:endParaRPr lang="en-US"/>
        </a:p>
      </dgm:t>
    </dgm:pt>
    <dgm:pt modelId="{88294DDC-4B66-4942-8EDB-801D227E026B}" type="sibTrans" cxnId="{3DBA5A5A-EC3B-401C-8A06-F8BDF233824B}">
      <dgm:prSet/>
      <dgm:spPr/>
      <dgm:t>
        <a:bodyPr/>
        <a:lstStyle/>
        <a:p>
          <a:endParaRPr lang="en-US"/>
        </a:p>
      </dgm:t>
    </dgm:pt>
    <dgm:pt modelId="{9FA81CFC-80EE-4CEC-9EC0-3EB6A37F115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It helps to reduce power and energy consumption, that's why it referred to as a server consolidation technique.</a:t>
          </a:r>
        </a:p>
      </dgm:t>
    </dgm:pt>
    <dgm:pt modelId="{6FBC40C9-9E77-4CE7-8AD3-A585CB4B46DC}" type="parTrans" cxnId="{9C559CFB-F96E-409E-8B6B-606B89D96542}">
      <dgm:prSet/>
      <dgm:spPr/>
      <dgm:t>
        <a:bodyPr/>
        <a:lstStyle/>
        <a:p>
          <a:endParaRPr lang="en-US"/>
        </a:p>
      </dgm:t>
    </dgm:pt>
    <dgm:pt modelId="{69645EAA-1E55-4656-812B-84488FBC6494}" type="sibTrans" cxnId="{9C559CFB-F96E-409E-8B6B-606B89D96542}">
      <dgm:prSet/>
      <dgm:spPr/>
      <dgm:t>
        <a:bodyPr/>
        <a:lstStyle/>
        <a:p>
          <a:endParaRPr lang="en-US"/>
        </a:p>
      </dgm:t>
    </dgm:pt>
    <dgm:pt modelId="{15C23F09-4AB3-4765-A781-CED1FBA6FD11}">
      <dgm:prSet/>
      <dgm:spPr/>
      <dgm:t>
        <a:bodyPr/>
        <a:lstStyle/>
        <a:p>
          <a:r>
            <a:rPr lang="en-IN" b="0" cap="none" spc="0" dirty="0">
              <a:ln w="0"/>
              <a:solidFill>
                <a:schemeClr val="tx1"/>
              </a:solidFill>
              <a:effectLst>
                <a:outerShdw blurRad="38100" dist="19050" dir="2700000" algn="tl" rotWithShape="0">
                  <a:schemeClr val="dk1">
                    <a:alpha val="40000"/>
                  </a:schemeClr>
                </a:outerShdw>
              </a:effectLst>
            </a:rPr>
            <a:t>Vendors in the markets are VMware vSphere, KVM, Hyper-V, Oracle VM VirtualBox, </a:t>
          </a:r>
          <a:r>
            <a:rPr lang="en-IN" b="0" cap="none" spc="0" dirty="0" err="1">
              <a:ln w="0"/>
              <a:solidFill>
                <a:schemeClr val="tx1"/>
              </a:solidFill>
              <a:effectLst>
                <a:outerShdw blurRad="38100" dist="19050" dir="2700000" algn="tl" rotWithShape="0">
                  <a:schemeClr val="dk1">
                    <a:alpha val="40000"/>
                  </a:schemeClr>
                </a:outerShdw>
              </a:effectLst>
            </a:rPr>
            <a:t>Proxmox</a:t>
          </a:r>
          <a:r>
            <a:rPr lang="en-IN" b="0" cap="none" spc="0" dirty="0">
              <a:ln w="0"/>
              <a:solidFill>
                <a:schemeClr val="tx1"/>
              </a:solidFill>
              <a:effectLst>
                <a:outerShdw blurRad="38100" dist="19050" dir="2700000" algn="tl" rotWithShape="0">
                  <a:schemeClr val="dk1">
                    <a:alpha val="40000"/>
                  </a:schemeClr>
                </a:outerShdw>
              </a:effectLst>
            </a:rPr>
            <a:t> VE, </a:t>
          </a:r>
          <a:r>
            <a:rPr lang="en-IN" b="0" cap="none" spc="0" dirty="0" err="1">
              <a:ln w="0"/>
              <a:solidFill>
                <a:schemeClr val="tx1"/>
              </a:solidFill>
              <a:effectLst>
                <a:outerShdw blurRad="38100" dist="19050" dir="2700000" algn="tl" rotWithShape="0">
                  <a:schemeClr val="dk1">
                    <a:alpha val="40000"/>
                  </a:schemeClr>
                </a:outerShdw>
              </a:effectLst>
            </a:rPr>
            <a:t>Nuatnix</a:t>
          </a:r>
          <a:r>
            <a:rPr lang="en-IN" b="0" cap="none" spc="0" dirty="0">
              <a:ln w="0"/>
              <a:solidFill>
                <a:schemeClr val="tx1"/>
              </a:solidFill>
              <a:effectLst>
                <a:outerShdw blurRad="38100" dist="19050" dir="2700000" algn="tl" rotWithShape="0">
                  <a:schemeClr val="dk1">
                    <a:alpha val="40000"/>
                  </a:schemeClr>
                </a:outerShdw>
              </a:effectLst>
            </a:rPr>
            <a:t> Acropolis, XenServer, Oracle VM and RHEV</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A7D46271-D383-4D9E-8288-4472E9A7598A}" type="parTrans" cxnId="{4536EDA4-F971-48BC-91D0-44C2B9A4E1A8}">
      <dgm:prSet/>
      <dgm:spPr/>
      <dgm:t>
        <a:bodyPr/>
        <a:lstStyle/>
        <a:p>
          <a:endParaRPr lang="en-US"/>
        </a:p>
      </dgm:t>
    </dgm:pt>
    <dgm:pt modelId="{60DD22E2-EAD3-4CDA-9AE2-4EEF134E32E9}" type="sibTrans" cxnId="{4536EDA4-F971-48BC-91D0-44C2B9A4E1A8}">
      <dgm:prSet/>
      <dgm:spPr/>
      <dgm:t>
        <a:bodyPr/>
        <a:lstStyle/>
        <a:p>
          <a:endParaRPr lang="en-US"/>
        </a:p>
      </dgm:t>
    </dgm:pt>
    <dgm:pt modelId="{E0BC7E9F-3631-4E07-A705-EDC7B4C5B39C}" type="pres">
      <dgm:prSet presAssocID="{A83F22F6-6951-4BF2-847A-7F112ACB53C6}" presName="hierChild1" presStyleCnt="0">
        <dgm:presLayoutVars>
          <dgm:chPref val="1"/>
          <dgm:dir/>
          <dgm:animOne val="branch"/>
          <dgm:animLvl val="lvl"/>
          <dgm:resizeHandles/>
        </dgm:presLayoutVars>
      </dgm:prSet>
      <dgm:spPr/>
    </dgm:pt>
    <dgm:pt modelId="{B8B35276-B1B1-400D-A318-92F20B214EA8}" type="pres">
      <dgm:prSet presAssocID="{E4F2E597-5A15-4545-B49D-F77E984E4FFC}" presName="hierRoot1" presStyleCnt="0"/>
      <dgm:spPr/>
    </dgm:pt>
    <dgm:pt modelId="{C3DE82BB-41FD-4E19-94A1-2062ED96CD5A}" type="pres">
      <dgm:prSet presAssocID="{E4F2E597-5A15-4545-B49D-F77E984E4FFC}" presName="composite" presStyleCnt="0"/>
      <dgm:spPr/>
    </dgm:pt>
    <dgm:pt modelId="{87C4A22B-1EF6-42A9-A3B1-B7084E8A7341}" type="pres">
      <dgm:prSet presAssocID="{E4F2E597-5A15-4545-B49D-F77E984E4FFC}" presName="background" presStyleLbl="node0" presStyleIdx="0" presStyleCnt="4"/>
      <dgm:spPr/>
    </dgm:pt>
    <dgm:pt modelId="{109C967D-0550-4FEE-A05B-D59AA1D0B309}" type="pres">
      <dgm:prSet presAssocID="{E4F2E597-5A15-4545-B49D-F77E984E4FFC}" presName="text" presStyleLbl="fgAcc0" presStyleIdx="0" presStyleCnt="4">
        <dgm:presLayoutVars>
          <dgm:chPref val="3"/>
        </dgm:presLayoutVars>
      </dgm:prSet>
      <dgm:spPr/>
    </dgm:pt>
    <dgm:pt modelId="{6F43589E-86DA-44A9-A1EA-E407D1E7656E}" type="pres">
      <dgm:prSet presAssocID="{E4F2E597-5A15-4545-B49D-F77E984E4FFC}" presName="hierChild2" presStyleCnt="0"/>
      <dgm:spPr/>
    </dgm:pt>
    <dgm:pt modelId="{488E8B51-AD71-443D-878E-CECCBC06CECF}" type="pres">
      <dgm:prSet presAssocID="{B0AD4B3E-1AF5-4865-8DD3-E595428E50D6}" presName="hierRoot1" presStyleCnt="0"/>
      <dgm:spPr/>
    </dgm:pt>
    <dgm:pt modelId="{18E0A774-435D-40F5-88B3-BE51142048D0}" type="pres">
      <dgm:prSet presAssocID="{B0AD4B3E-1AF5-4865-8DD3-E595428E50D6}" presName="composite" presStyleCnt="0"/>
      <dgm:spPr/>
    </dgm:pt>
    <dgm:pt modelId="{04A51B0B-DA08-47D2-B6EA-A58DC5F4579D}" type="pres">
      <dgm:prSet presAssocID="{B0AD4B3E-1AF5-4865-8DD3-E595428E50D6}" presName="background" presStyleLbl="node0" presStyleIdx="1" presStyleCnt="4"/>
      <dgm:spPr/>
    </dgm:pt>
    <dgm:pt modelId="{8F4913DB-0CBF-4030-8E41-B89B382496E3}" type="pres">
      <dgm:prSet presAssocID="{B0AD4B3E-1AF5-4865-8DD3-E595428E50D6}" presName="text" presStyleLbl="fgAcc0" presStyleIdx="1" presStyleCnt="4">
        <dgm:presLayoutVars>
          <dgm:chPref val="3"/>
        </dgm:presLayoutVars>
      </dgm:prSet>
      <dgm:spPr/>
    </dgm:pt>
    <dgm:pt modelId="{384B8FB2-9F37-4EA0-99AD-7D056F415AC0}" type="pres">
      <dgm:prSet presAssocID="{B0AD4B3E-1AF5-4865-8DD3-E595428E50D6}" presName="hierChild2" presStyleCnt="0"/>
      <dgm:spPr/>
    </dgm:pt>
    <dgm:pt modelId="{85FD79D4-B392-4957-A42D-217CFABA4268}" type="pres">
      <dgm:prSet presAssocID="{9FA81CFC-80EE-4CEC-9EC0-3EB6A37F115E}" presName="hierRoot1" presStyleCnt="0"/>
      <dgm:spPr/>
    </dgm:pt>
    <dgm:pt modelId="{ED44EE94-901A-45C9-B497-3678918156F0}" type="pres">
      <dgm:prSet presAssocID="{9FA81CFC-80EE-4CEC-9EC0-3EB6A37F115E}" presName="composite" presStyleCnt="0"/>
      <dgm:spPr/>
    </dgm:pt>
    <dgm:pt modelId="{2E1E67F6-67B4-4F76-B58B-7C201F741A59}" type="pres">
      <dgm:prSet presAssocID="{9FA81CFC-80EE-4CEC-9EC0-3EB6A37F115E}" presName="background" presStyleLbl="node0" presStyleIdx="2" presStyleCnt="4"/>
      <dgm:spPr/>
    </dgm:pt>
    <dgm:pt modelId="{1EF9FD6B-C0DE-4217-B553-94044607348E}" type="pres">
      <dgm:prSet presAssocID="{9FA81CFC-80EE-4CEC-9EC0-3EB6A37F115E}" presName="text" presStyleLbl="fgAcc0" presStyleIdx="2" presStyleCnt="4">
        <dgm:presLayoutVars>
          <dgm:chPref val="3"/>
        </dgm:presLayoutVars>
      </dgm:prSet>
      <dgm:spPr/>
    </dgm:pt>
    <dgm:pt modelId="{EF3A7F23-BFBC-4420-8084-4DD51100991E}" type="pres">
      <dgm:prSet presAssocID="{9FA81CFC-80EE-4CEC-9EC0-3EB6A37F115E}" presName="hierChild2" presStyleCnt="0"/>
      <dgm:spPr/>
    </dgm:pt>
    <dgm:pt modelId="{368145DA-B64F-4037-AAE3-54C2A9AE8CB5}" type="pres">
      <dgm:prSet presAssocID="{15C23F09-4AB3-4765-A781-CED1FBA6FD11}" presName="hierRoot1" presStyleCnt="0"/>
      <dgm:spPr/>
    </dgm:pt>
    <dgm:pt modelId="{66A4654F-3B1B-4D74-A8AD-040B0FAA81EE}" type="pres">
      <dgm:prSet presAssocID="{15C23F09-4AB3-4765-A781-CED1FBA6FD11}" presName="composite" presStyleCnt="0"/>
      <dgm:spPr/>
    </dgm:pt>
    <dgm:pt modelId="{5E7557E2-A3DC-4FE0-87F9-67576EE9863A}" type="pres">
      <dgm:prSet presAssocID="{15C23F09-4AB3-4765-A781-CED1FBA6FD11}" presName="background" presStyleLbl="node0" presStyleIdx="3" presStyleCnt="4"/>
      <dgm:spPr/>
    </dgm:pt>
    <dgm:pt modelId="{2DA5D5AC-F5EF-4DF5-AAA5-5D8B7C7F80B8}" type="pres">
      <dgm:prSet presAssocID="{15C23F09-4AB3-4765-A781-CED1FBA6FD11}" presName="text" presStyleLbl="fgAcc0" presStyleIdx="3" presStyleCnt="4">
        <dgm:presLayoutVars>
          <dgm:chPref val="3"/>
        </dgm:presLayoutVars>
      </dgm:prSet>
      <dgm:spPr/>
    </dgm:pt>
    <dgm:pt modelId="{59C335B8-37E1-407C-9689-74AA9F1CC482}" type="pres">
      <dgm:prSet presAssocID="{15C23F09-4AB3-4765-A781-CED1FBA6FD11}" presName="hierChild2" presStyleCnt="0"/>
      <dgm:spPr/>
    </dgm:pt>
  </dgm:ptLst>
  <dgm:cxnLst>
    <dgm:cxn modelId="{68F26345-A363-4B72-9558-EE2A2F8148D0}" type="presOf" srcId="{B0AD4B3E-1AF5-4865-8DD3-E595428E50D6}" destId="{8F4913DB-0CBF-4030-8E41-B89B382496E3}" srcOrd="0" destOrd="0" presId="urn:microsoft.com/office/officeart/2005/8/layout/hierarchy1"/>
    <dgm:cxn modelId="{0794E846-D790-4D26-9845-62E4A1D25F2A}" type="presOf" srcId="{15C23F09-4AB3-4765-A781-CED1FBA6FD11}" destId="{2DA5D5AC-F5EF-4DF5-AAA5-5D8B7C7F80B8}" srcOrd="0" destOrd="0" presId="urn:microsoft.com/office/officeart/2005/8/layout/hierarchy1"/>
    <dgm:cxn modelId="{F3FFC269-4849-4944-89B1-6EE573C90CAF}" type="presOf" srcId="{A83F22F6-6951-4BF2-847A-7F112ACB53C6}" destId="{E0BC7E9F-3631-4E07-A705-EDC7B4C5B39C}" srcOrd="0" destOrd="0" presId="urn:microsoft.com/office/officeart/2005/8/layout/hierarchy1"/>
    <dgm:cxn modelId="{3DBA5A5A-EC3B-401C-8A06-F8BDF233824B}" srcId="{A83F22F6-6951-4BF2-847A-7F112ACB53C6}" destId="{B0AD4B3E-1AF5-4865-8DD3-E595428E50D6}" srcOrd="1" destOrd="0" parTransId="{7FA9259C-7465-47A3-9AF1-685D98C312CB}" sibTransId="{88294DDC-4B66-4942-8EDB-801D227E026B}"/>
    <dgm:cxn modelId="{4536EDA4-F971-48BC-91D0-44C2B9A4E1A8}" srcId="{A83F22F6-6951-4BF2-847A-7F112ACB53C6}" destId="{15C23F09-4AB3-4765-A781-CED1FBA6FD11}" srcOrd="3" destOrd="0" parTransId="{A7D46271-D383-4D9E-8288-4472E9A7598A}" sibTransId="{60DD22E2-EAD3-4CDA-9AE2-4EEF134E32E9}"/>
    <dgm:cxn modelId="{67732BAC-FF6F-4680-912B-53E9A29098C6}" srcId="{A83F22F6-6951-4BF2-847A-7F112ACB53C6}" destId="{E4F2E597-5A15-4545-B49D-F77E984E4FFC}" srcOrd="0" destOrd="0" parTransId="{9964AA0C-0A32-4ECB-AE38-8E753D950F81}" sibTransId="{4713AE74-17DA-4FE1-96A5-A418CD8D23B1}"/>
    <dgm:cxn modelId="{E55B9CC6-D21E-4120-9711-A1BA27AA9A54}" type="presOf" srcId="{9FA81CFC-80EE-4CEC-9EC0-3EB6A37F115E}" destId="{1EF9FD6B-C0DE-4217-B553-94044607348E}" srcOrd="0" destOrd="0" presId="urn:microsoft.com/office/officeart/2005/8/layout/hierarchy1"/>
    <dgm:cxn modelId="{0E2593F4-4FDF-4120-969F-AF14C2E3F9CF}" type="presOf" srcId="{E4F2E597-5A15-4545-B49D-F77E984E4FFC}" destId="{109C967D-0550-4FEE-A05B-D59AA1D0B309}" srcOrd="0" destOrd="0" presId="urn:microsoft.com/office/officeart/2005/8/layout/hierarchy1"/>
    <dgm:cxn modelId="{9C559CFB-F96E-409E-8B6B-606B89D96542}" srcId="{A83F22F6-6951-4BF2-847A-7F112ACB53C6}" destId="{9FA81CFC-80EE-4CEC-9EC0-3EB6A37F115E}" srcOrd="2" destOrd="0" parTransId="{6FBC40C9-9E77-4CE7-8AD3-A585CB4B46DC}" sibTransId="{69645EAA-1E55-4656-812B-84488FBC6494}"/>
    <dgm:cxn modelId="{DFE0CCE7-B129-4F20-9733-BB5EBF5DB39D}" type="presParOf" srcId="{E0BC7E9F-3631-4E07-A705-EDC7B4C5B39C}" destId="{B8B35276-B1B1-400D-A318-92F20B214EA8}" srcOrd="0" destOrd="0" presId="urn:microsoft.com/office/officeart/2005/8/layout/hierarchy1"/>
    <dgm:cxn modelId="{619F25D0-B4CB-4BF2-BC39-C33A519EB98E}" type="presParOf" srcId="{B8B35276-B1B1-400D-A318-92F20B214EA8}" destId="{C3DE82BB-41FD-4E19-94A1-2062ED96CD5A}" srcOrd="0" destOrd="0" presId="urn:microsoft.com/office/officeart/2005/8/layout/hierarchy1"/>
    <dgm:cxn modelId="{E2E67B7F-292C-4842-A800-448A83EEDD4C}" type="presParOf" srcId="{C3DE82BB-41FD-4E19-94A1-2062ED96CD5A}" destId="{87C4A22B-1EF6-42A9-A3B1-B7084E8A7341}" srcOrd="0" destOrd="0" presId="urn:microsoft.com/office/officeart/2005/8/layout/hierarchy1"/>
    <dgm:cxn modelId="{AE36BCC1-8F92-49D9-9D5F-96CD5B513036}" type="presParOf" srcId="{C3DE82BB-41FD-4E19-94A1-2062ED96CD5A}" destId="{109C967D-0550-4FEE-A05B-D59AA1D0B309}" srcOrd="1" destOrd="0" presId="urn:microsoft.com/office/officeart/2005/8/layout/hierarchy1"/>
    <dgm:cxn modelId="{AD37085C-F25C-4E05-BBF1-5B10B4496562}" type="presParOf" srcId="{B8B35276-B1B1-400D-A318-92F20B214EA8}" destId="{6F43589E-86DA-44A9-A1EA-E407D1E7656E}" srcOrd="1" destOrd="0" presId="urn:microsoft.com/office/officeart/2005/8/layout/hierarchy1"/>
    <dgm:cxn modelId="{21457604-626F-40CA-BF69-D72F7A5C5F1F}" type="presParOf" srcId="{E0BC7E9F-3631-4E07-A705-EDC7B4C5B39C}" destId="{488E8B51-AD71-443D-878E-CECCBC06CECF}" srcOrd="1" destOrd="0" presId="urn:microsoft.com/office/officeart/2005/8/layout/hierarchy1"/>
    <dgm:cxn modelId="{8A14E7FE-A80F-4128-9830-1009C848E3A6}" type="presParOf" srcId="{488E8B51-AD71-443D-878E-CECCBC06CECF}" destId="{18E0A774-435D-40F5-88B3-BE51142048D0}" srcOrd="0" destOrd="0" presId="urn:microsoft.com/office/officeart/2005/8/layout/hierarchy1"/>
    <dgm:cxn modelId="{BAC982B4-DA9D-47FD-90CB-CD14C1C1CCC3}" type="presParOf" srcId="{18E0A774-435D-40F5-88B3-BE51142048D0}" destId="{04A51B0B-DA08-47D2-B6EA-A58DC5F4579D}" srcOrd="0" destOrd="0" presId="urn:microsoft.com/office/officeart/2005/8/layout/hierarchy1"/>
    <dgm:cxn modelId="{461A91DD-43E4-4C18-A84C-9E1EDEB5F58E}" type="presParOf" srcId="{18E0A774-435D-40F5-88B3-BE51142048D0}" destId="{8F4913DB-0CBF-4030-8E41-B89B382496E3}" srcOrd="1" destOrd="0" presId="urn:microsoft.com/office/officeart/2005/8/layout/hierarchy1"/>
    <dgm:cxn modelId="{748F56E4-2559-44CC-8458-7FB22525D6A8}" type="presParOf" srcId="{488E8B51-AD71-443D-878E-CECCBC06CECF}" destId="{384B8FB2-9F37-4EA0-99AD-7D056F415AC0}" srcOrd="1" destOrd="0" presId="urn:microsoft.com/office/officeart/2005/8/layout/hierarchy1"/>
    <dgm:cxn modelId="{0B3057ED-1F67-450D-9DE6-D27A521DD418}" type="presParOf" srcId="{E0BC7E9F-3631-4E07-A705-EDC7B4C5B39C}" destId="{85FD79D4-B392-4957-A42D-217CFABA4268}" srcOrd="2" destOrd="0" presId="urn:microsoft.com/office/officeart/2005/8/layout/hierarchy1"/>
    <dgm:cxn modelId="{2CE6394C-C785-4C30-A438-1E7BE380643A}" type="presParOf" srcId="{85FD79D4-B392-4957-A42D-217CFABA4268}" destId="{ED44EE94-901A-45C9-B497-3678918156F0}" srcOrd="0" destOrd="0" presId="urn:microsoft.com/office/officeart/2005/8/layout/hierarchy1"/>
    <dgm:cxn modelId="{E6E19B67-733E-4210-BFF3-AC3365296E13}" type="presParOf" srcId="{ED44EE94-901A-45C9-B497-3678918156F0}" destId="{2E1E67F6-67B4-4F76-B58B-7C201F741A59}" srcOrd="0" destOrd="0" presId="urn:microsoft.com/office/officeart/2005/8/layout/hierarchy1"/>
    <dgm:cxn modelId="{23ACCCC8-7D69-4107-9B7D-BA96A45B64E8}" type="presParOf" srcId="{ED44EE94-901A-45C9-B497-3678918156F0}" destId="{1EF9FD6B-C0DE-4217-B553-94044607348E}" srcOrd="1" destOrd="0" presId="urn:microsoft.com/office/officeart/2005/8/layout/hierarchy1"/>
    <dgm:cxn modelId="{C277DBCC-6D41-4483-BCAC-85A74F4CBA1A}" type="presParOf" srcId="{85FD79D4-B392-4957-A42D-217CFABA4268}" destId="{EF3A7F23-BFBC-4420-8084-4DD51100991E}" srcOrd="1" destOrd="0" presId="urn:microsoft.com/office/officeart/2005/8/layout/hierarchy1"/>
    <dgm:cxn modelId="{12BFBD51-3763-45A6-9F8E-A62A867D5394}" type="presParOf" srcId="{E0BC7E9F-3631-4E07-A705-EDC7B4C5B39C}" destId="{368145DA-B64F-4037-AAE3-54C2A9AE8CB5}" srcOrd="3" destOrd="0" presId="urn:microsoft.com/office/officeart/2005/8/layout/hierarchy1"/>
    <dgm:cxn modelId="{EF0A4D3F-531E-4FCF-8A18-9ADCED705468}" type="presParOf" srcId="{368145DA-B64F-4037-AAE3-54C2A9AE8CB5}" destId="{66A4654F-3B1B-4D74-A8AD-040B0FAA81EE}" srcOrd="0" destOrd="0" presId="urn:microsoft.com/office/officeart/2005/8/layout/hierarchy1"/>
    <dgm:cxn modelId="{7225A69F-276B-4A3B-8A36-D8990DD07859}" type="presParOf" srcId="{66A4654F-3B1B-4D74-A8AD-040B0FAA81EE}" destId="{5E7557E2-A3DC-4FE0-87F9-67576EE9863A}" srcOrd="0" destOrd="0" presId="urn:microsoft.com/office/officeart/2005/8/layout/hierarchy1"/>
    <dgm:cxn modelId="{D10BAC5A-AB81-4DD6-855C-9125959C2C29}" type="presParOf" srcId="{66A4654F-3B1B-4D74-A8AD-040B0FAA81EE}" destId="{2DA5D5AC-F5EF-4DF5-AAA5-5D8B7C7F80B8}" srcOrd="1" destOrd="0" presId="urn:microsoft.com/office/officeart/2005/8/layout/hierarchy1"/>
    <dgm:cxn modelId="{227F7430-B653-4607-9365-A2CF4A43B083}" type="presParOf" srcId="{368145DA-B64F-4037-AAE3-54C2A9AE8CB5}" destId="{59C335B8-37E1-407C-9689-74AA9F1CC4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629F0A-6573-4F90-B41B-E560613813B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8A5E4B6-C834-4CFD-89B5-167EBC78CCE1}">
      <dgm:prSet/>
      <dgm:spPr/>
      <dgm:t>
        <a:bodyPr/>
        <a:lstStyle/>
        <a:p>
          <a:r>
            <a:rPr lang="en-US"/>
            <a:t>Server Virtualization is a powerful virtualization component that provides higher flexibility and reliability with massive savings in power consumption, as well as eliminating servers in cloud data centres saves the capital cost of many Industries. </a:t>
          </a:r>
        </a:p>
      </dgm:t>
    </dgm:pt>
    <dgm:pt modelId="{38CA6BB5-616F-42EA-B177-9760647D2FC1}" type="parTrans" cxnId="{9BEA98B3-4DB9-45D6-BC87-A46120AFB1FB}">
      <dgm:prSet/>
      <dgm:spPr/>
      <dgm:t>
        <a:bodyPr/>
        <a:lstStyle/>
        <a:p>
          <a:endParaRPr lang="en-US"/>
        </a:p>
      </dgm:t>
    </dgm:pt>
    <dgm:pt modelId="{6A7AE6F2-26B9-4697-A15F-5A0C09CD355D}" type="sibTrans" cxnId="{9BEA98B3-4DB9-45D6-BC87-A46120AFB1FB}">
      <dgm:prSet/>
      <dgm:spPr/>
      <dgm:t>
        <a:bodyPr/>
        <a:lstStyle/>
        <a:p>
          <a:endParaRPr lang="en-US"/>
        </a:p>
      </dgm:t>
    </dgm:pt>
    <dgm:pt modelId="{80C030F7-C4BD-45A6-B6C9-624726958E4F}">
      <dgm:prSet/>
      <dgm:spPr/>
      <dgm:t>
        <a:bodyPr/>
        <a:lstStyle/>
        <a:p>
          <a:r>
            <a:rPr lang="en-US" dirty="0"/>
            <a:t>In this research theme, We used a novel technique to evaluate the performance of type-1 hypervisors. We connect Xenserver to XenCenter and ESXi to vSphere Client and assess performance. </a:t>
          </a:r>
        </a:p>
      </dgm:t>
    </dgm:pt>
    <dgm:pt modelId="{98D21322-3B2D-47C2-BD22-140ACA65C965}" type="parTrans" cxnId="{7F11F573-D941-4BE2-9E2C-8B50FC80D544}">
      <dgm:prSet/>
      <dgm:spPr/>
      <dgm:t>
        <a:bodyPr/>
        <a:lstStyle/>
        <a:p>
          <a:endParaRPr lang="en-US"/>
        </a:p>
      </dgm:t>
    </dgm:pt>
    <dgm:pt modelId="{644BCBC4-DB7C-4376-BE24-9C38CABD5CAE}" type="sibTrans" cxnId="{7F11F573-D941-4BE2-9E2C-8B50FC80D544}">
      <dgm:prSet/>
      <dgm:spPr/>
      <dgm:t>
        <a:bodyPr/>
        <a:lstStyle/>
        <a:p>
          <a:endParaRPr lang="en-US"/>
        </a:p>
      </dgm:t>
    </dgm:pt>
    <dgm:pt modelId="{CDA24633-EFC6-41EC-8ED9-F0B5E062B48A}">
      <dgm:prSet/>
      <dgm:spPr/>
      <dgm:t>
        <a:bodyPr/>
        <a:lstStyle/>
        <a:p>
          <a:r>
            <a:rPr lang="en-US"/>
            <a:t>Additionally, we have successfully evaluated the performance of two hypervisors on the bases of CPU, Memory and Network using Sysbench and Netpef benchmarking tools. </a:t>
          </a:r>
        </a:p>
      </dgm:t>
    </dgm:pt>
    <dgm:pt modelId="{AA8D8ED7-74B5-4BA4-87EF-F3CF02AD8D6C}" type="parTrans" cxnId="{44AE0D54-1B79-4921-8076-0D6D0A5387CA}">
      <dgm:prSet/>
      <dgm:spPr/>
      <dgm:t>
        <a:bodyPr/>
        <a:lstStyle/>
        <a:p>
          <a:endParaRPr lang="en-US"/>
        </a:p>
      </dgm:t>
    </dgm:pt>
    <dgm:pt modelId="{A35181F0-08D1-4A1A-9A48-DAB33667C6E7}" type="sibTrans" cxnId="{44AE0D54-1B79-4921-8076-0D6D0A5387CA}">
      <dgm:prSet/>
      <dgm:spPr/>
      <dgm:t>
        <a:bodyPr/>
        <a:lstStyle/>
        <a:p>
          <a:endParaRPr lang="en-US"/>
        </a:p>
      </dgm:t>
    </dgm:pt>
    <dgm:pt modelId="{32B0E0E6-FB41-450F-A6C7-4CA7D20565AA}">
      <dgm:prSet/>
      <dgm:spPr/>
      <dgm:t>
        <a:bodyPr/>
        <a:lstStyle/>
        <a:p>
          <a:r>
            <a:rPr lang="en-US" dirty="0"/>
            <a:t>The experimental results show </a:t>
          </a:r>
          <a:r>
            <a:rPr lang="en-US" dirty="0" err="1"/>
            <a:t>XenServer</a:t>
          </a:r>
          <a:r>
            <a:rPr lang="en-US" dirty="0"/>
            <a:t> performs well in terms of CPU than </a:t>
          </a:r>
          <a:r>
            <a:rPr lang="en-US" dirty="0" err="1"/>
            <a:t>ESXi</a:t>
          </a:r>
          <a:r>
            <a:rPr lang="en-US" dirty="0"/>
            <a:t> as well as </a:t>
          </a:r>
          <a:r>
            <a:rPr lang="en-US" dirty="0" err="1"/>
            <a:t>ESXi</a:t>
          </a:r>
          <a:r>
            <a:rPr lang="en-US" dirty="0"/>
            <a:t> performs well in Memory and network as compared to Citrix </a:t>
          </a:r>
          <a:r>
            <a:rPr lang="en-US" dirty="0" err="1"/>
            <a:t>XenServer</a:t>
          </a:r>
          <a:r>
            <a:rPr lang="en-US" dirty="0"/>
            <a:t>.</a:t>
          </a:r>
        </a:p>
      </dgm:t>
    </dgm:pt>
    <dgm:pt modelId="{66488F8B-4345-4314-902C-38B330A66203}" type="parTrans" cxnId="{CF78FDBA-F2DE-472A-82E0-8BA064606887}">
      <dgm:prSet/>
      <dgm:spPr/>
      <dgm:t>
        <a:bodyPr/>
        <a:lstStyle/>
        <a:p>
          <a:endParaRPr lang="en-US"/>
        </a:p>
      </dgm:t>
    </dgm:pt>
    <dgm:pt modelId="{4C0C552B-2AD9-4DBD-8EC9-C4CA70AC2A71}" type="sibTrans" cxnId="{CF78FDBA-F2DE-472A-82E0-8BA064606887}">
      <dgm:prSet/>
      <dgm:spPr/>
      <dgm:t>
        <a:bodyPr/>
        <a:lstStyle/>
        <a:p>
          <a:endParaRPr lang="en-US"/>
        </a:p>
      </dgm:t>
    </dgm:pt>
    <dgm:pt modelId="{9AE017A3-746E-4F23-BF3A-27F976441FA1}" type="pres">
      <dgm:prSet presAssocID="{2B629F0A-6573-4F90-B41B-E560613813BD}" presName="vert0" presStyleCnt="0">
        <dgm:presLayoutVars>
          <dgm:dir/>
          <dgm:animOne val="branch"/>
          <dgm:animLvl val="lvl"/>
        </dgm:presLayoutVars>
      </dgm:prSet>
      <dgm:spPr/>
    </dgm:pt>
    <dgm:pt modelId="{D0D6B184-502F-4191-903E-6F653146293C}" type="pres">
      <dgm:prSet presAssocID="{08A5E4B6-C834-4CFD-89B5-167EBC78CCE1}" presName="thickLine" presStyleLbl="alignNode1" presStyleIdx="0" presStyleCnt="4"/>
      <dgm:spPr/>
    </dgm:pt>
    <dgm:pt modelId="{D557DA3B-A174-4F17-95B9-E205316B282C}" type="pres">
      <dgm:prSet presAssocID="{08A5E4B6-C834-4CFD-89B5-167EBC78CCE1}" presName="horz1" presStyleCnt="0"/>
      <dgm:spPr/>
    </dgm:pt>
    <dgm:pt modelId="{97395B01-2770-4A77-AC9D-95DF4D47FC80}" type="pres">
      <dgm:prSet presAssocID="{08A5E4B6-C834-4CFD-89B5-167EBC78CCE1}" presName="tx1" presStyleLbl="revTx" presStyleIdx="0" presStyleCnt="4"/>
      <dgm:spPr/>
    </dgm:pt>
    <dgm:pt modelId="{9BE317E4-3130-4326-B7E7-240168F9FEEB}" type="pres">
      <dgm:prSet presAssocID="{08A5E4B6-C834-4CFD-89B5-167EBC78CCE1}" presName="vert1" presStyleCnt="0"/>
      <dgm:spPr/>
    </dgm:pt>
    <dgm:pt modelId="{EE6BB64E-06D9-4E78-A243-3E7F79266269}" type="pres">
      <dgm:prSet presAssocID="{80C030F7-C4BD-45A6-B6C9-624726958E4F}" presName="thickLine" presStyleLbl="alignNode1" presStyleIdx="1" presStyleCnt="4"/>
      <dgm:spPr/>
    </dgm:pt>
    <dgm:pt modelId="{D5D27D83-240D-49BD-8C80-E06BC7D512BF}" type="pres">
      <dgm:prSet presAssocID="{80C030F7-C4BD-45A6-B6C9-624726958E4F}" presName="horz1" presStyleCnt="0"/>
      <dgm:spPr/>
    </dgm:pt>
    <dgm:pt modelId="{B8A00353-63C5-4B2F-B48D-87ECC5228B09}" type="pres">
      <dgm:prSet presAssocID="{80C030F7-C4BD-45A6-B6C9-624726958E4F}" presName="tx1" presStyleLbl="revTx" presStyleIdx="1" presStyleCnt="4"/>
      <dgm:spPr/>
    </dgm:pt>
    <dgm:pt modelId="{FA8732DD-CE5E-41E3-B360-B3BE8AD8AA65}" type="pres">
      <dgm:prSet presAssocID="{80C030F7-C4BD-45A6-B6C9-624726958E4F}" presName="vert1" presStyleCnt="0"/>
      <dgm:spPr/>
    </dgm:pt>
    <dgm:pt modelId="{58B28097-C985-4D7B-8291-805408788CB4}" type="pres">
      <dgm:prSet presAssocID="{CDA24633-EFC6-41EC-8ED9-F0B5E062B48A}" presName="thickLine" presStyleLbl="alignNode1" presStyleIdx="2" presStyleCnt="4"/>
      <dgm:spPr/>
    </dgm:pt>
    <dgm:pt modelId="{EA984724-C592-404B-93F6-0B05F2A683B2}" type="pres">
      <dgm:prSet presAssocID="{CDA24633-EFC6-41EC-8ED9-F0B5E062B48A}" presName="horz1" presStyleCnt="0"/>
      <dgm:spPr/>
    </dgm:pt>
    <dgm:pt modelId="{F09582B0-7C09-48C4-9837-DF14990412A2}" type="pres">
      <dgm:prSet presAssocID="{CDA24633-EFC6-41EC-8ED9-F0B5E062B48A}" presName="tx1" presStyleLbl="revTx" presStyleIdx="2" presStyleCnt="4"/>
      <dgm:spPr/>
    </dgm:pt>
    <dgm:pt modelId="{A4A5EDB6-9992-46C2-82E5-F39A7A682491}" type="pres">
      <dgm:prSet presAssocID="{CDA24633-EFC6-41EC-8ED9-F0B5E062B48A}" presName="vert1" presStyleCnt="0"/>
      <dgm:spPr/>
    </dgm:pt>
    <dgm:pt modelId="{84C87573-72EB-4019-8F34-A572B80357C4}" type="pres">
      <dgm:prSet presAssocID="{32B0E0E6-FB41-450F-A6C7-4CA7D20565AA}" presName="thickLine" presStyleLbl="alignNode1" presStyleIdx="3" presStyleCnt="4"/>
      <dgm:spPr/>
    </dgm:pt>
    <dgm:pt modelId="{23319C39-9CEE-42C3-9B04-03FB66D078D0}" type="pres">
      <dgm:prSet presAssocID="{32B0E0E6-FB41-450F-A6C7-4CA7D20565AA}" presName="horz1" presStyleCnt="0"/>
      <dgm:spPr/>
    </dgm:pt>
    <dgm:pt modelId="{9B01C54A-DA6F-4001-926D-AB1D8E1C01A7}" type="pres">
      <dgm:prSet presAssocID="{32B0E0E6-FB41-450F-A6C7-4CA7D20565AA}" presName="tx1" presStyleLbl="revTx" presStyleIdx="3" presStyleCnt="4"/>
      <dgm:spPr/>
    </dgm:pt>
    <dgm:pt modelId="{4C429B93-E912-4325-8182-C0FFF9D4DD25}" type="pres">
      <dgm:prSet presAssocID="{32B0E0E6-FB41-450F-A6C7-4CA7D20565AA}" presName="vert1" presStyleCnt="0"/>
      <dgm:spPr/>
    </dgm:pt>
  </dgm:ptLst>
  <dgm:cxnLst>
    <dgm:cxn modelId="{87FA6600-F343-4ABD-89B7-7A335DBBA074}" type="presOf" srcId="{80C030F7-C4BD-45A6-B6C9-624726958E4F}" destId="{B8A00353-63C5-4B2F-B48D-87ECC5228B09}" srcOrd="0" destOrd="0" presId="urn:microsoft.com/office/officeart/2008/layout/LinedList"/>
    <dgm:cxn modelId="{8A5E8904-F051-447C-B87C-E7D0BFAEB3C0}" type="presOf" srcId="{32B0E0E6-FB41-450F-A6C7-4CA7D20565AA}" destId="{9B01C54A-DA6F-4001-926D-AB1D8E1C01A7}" srcOrd="0" destOrd="0" presId="urn:microsoft.com/office/officeart/2008/layout/LinedList"/>
    <dgm:cxn modelId="{7F11F573-D941-4BE2-9E2C-8B50FC80D544}" srcId="{2B629F0A-6573-4F90-B41B-E560613813BD}" destId="{80C030F7-C4BD-45A6-B6C9-624726958E4F}" srcOrd="1" destOrd="0" parTransId="{98D21322-3B2D-47C2-BD22-140ACA65C965}" sibTransId="{644BCBC4-DB7C-4376-BE24-9C38CABD5CAE}"/>
    <dgm:cxn modelId="{44AE0D54-1B79-4921-8076-0D6D0A5387CA}" srcId="{2B629F0A-6573-4F90-B41B-E560613813BD}" destId="{CDA24633-EFC6-41EC-8ED9-F0B5E062B48A}" srcOrd="2" destOrd="0" parTransId="{AA8D8ED7-74B5-4BA4-87EF-F3CF02AD8D6C}" sibTransId="{A35181F0-08D1-4A1A-9A48-DAB33667C6E7}"/>
    <dgm:cxn modelId="{5C816E78-2D9D-4F01-B641-93E8644839BE}" type="presOf" srcId="{08A5E4B6-C834-4CFD-89B5-167EBC78CCE1}" destId="{97395B01-2770-4A77-AC9D-95DF4D47FC80}" srcOrd="0" destOrd="0" presId="urn:microsoft.com/office/officeart/2008/layout/LinedList"/>
    <dgm:cxn modelId="{109C8588-468F-4C13-96C0-BE50A2E7B090}" type="presOf" srcId="{CDA24633-EFC6-41EC-8ED9-F0B5E062B48A}" destId="{F09582B0-7C09-48C4-9837-DF14990412A2}" srcOrd="0" destOrd="0" presId="urn:microsoft.com/office/officeart/2008/layout/LinedList"/>
    <dgm:cxn modelId="{9BEA98B3-4DB9-45D6-BC87-A46120AFB1FB}" srcId="{2B629F0A-6573-4F90-B41B-E560613813BD}" destId="{08A5E4B6-C834-4CFD-89B5-167EBC78CCE1}" srcOrd="0" destOrd="0" parTransId="{38CA6BB5-616F-42EA-B177-9760647D2FC1}" sibTransId="{6A7AE6F2-26B9-4697-A15F-5A0C09CD355D}"/>
    <dgm:cxn modelId="{CF78FDBA-F2DE-472A-82E0-8BA064606887}" srcId="{2B629F0A-6573-4F90-B41B-E560613813BD}" destId="{32B0E0E6-FB41-450F-A6C7-4CA7D20565AA}" srcOrd="3" destOrd="0" parTransId="{66488F8B-4345-4314-902C-38B330A66203}" sibTransId="{4C0C552B-2AD9-4DBD-8EC9-C4CA70AC2A71}"/>
    <dgm:cxn modelId="{79639DEF-BE89-4EBC-AE30-6BD90B1EED54}" type="presOf" srcId="{2B629F0A-6573-4F90-B41B-E560613813BD}" destId="{9AE017A3-746E-4F23-BF3A-27F976441FA1}" srcOrd="0" destOrd="0" presId="urn:microsoft.com/office/officeart/2008/layout/LinedList"/>
    <dgm:cxn modelId="{0A72B104-F566-446B-80F3-43968052A4E6}" type="presParOf" srcId="{9AE017A3-746E-4F23-BF3A-27F976441FA1}" destId="{D0D6B184-502F-4191-903E-6F653146293C}" srcOrd="0" destOrd="0" presId="urn:microsoft.com/office/officeart/2008/layout/LinedList"/>
    <dgm:cxn modelId="{624B0321-31C3-449B-9FE0-952D8F7AFEBE}" type="presParOf" srcId="{9AE017A3-746E-4F23-BF3A-27F976441FA1}" destId="{D557DA3B-A174-4F17-95B9-E205316B282C}" srcOrd="1" destOrd="0" presId="urn:microsoft.com/office/officeart/2008/layout/LinedList"/>
    <dgm:cxn modelId="{61F52E9A-76F4-4398-826F-F1E3C70101F0}" type="presParOf" srcId="{D557DA3B-A174-4F17-95B9-E205316B282C}" destId="{97395B01-2770-4A77-AC9D-95DF4D47FC80}" srcOrd="0" destOrd="0" presId="urn:microsoft.com/office/officeart/2008/layout/LinedList"/>
    <dgm:cxn modelId="{09ED5F1A-4461-4E5F-BB20-3E08DAC7D8EC}" type="presParOf" srcId="{D557DA3B-A174-4F17-95B9-E205316B282C}" destId="{9BE317E4-3130-4326-B7E7-240168F9FEEB}" srcOrd="1" destOrd="0" presId="urn:microsoft.com/office/officeart/2008/layout/LinedList"/>
    <dgm:cxn modelId="{1B9A17EA-3F40-4B71-8DFB-A2B052484D6E}" type="presParOf" srcId="{9AE017A3-746E-4F23-BF3A-27F976441FA1}" destId="{EE6BB64E-06D9-4E78-A243-3E7F79266269}" srcOrd="2" destOrd="0" presId="urn:microsoft.com/office/officeart/2008/layout/LinedList"/>
    <dgm:cxn modelId="{92BB14F5-5DD7-411F-8E56-8D1267B00339}" type="presParOf" srcId="{9AE017A3-746E-4F23-BF3A-27F976441FA1}" destId="{D5D27D83-240D-49BD-8C80-E06BC7D512BF}" srcOrd="3" destOrd="0" presId="urn:microsoft.com/office/officeart/2008/layout/LinedList"/>
    <dgm:cxn modelId="{1251A076-4780-4685-9742-C02AAAE0ACEA}" type="presParOf" srcId="{D5D27D83-240D-49BD-8C80-E06BC7D512BF}" destId="{B8A00353-63C5-4B2F-B48D-87ECC5228B09}" srcOrd="0" destOrd="0" presId="urn:microsoft.com/office/officeart/2008/layout/LinedList"/>
    <dgm:cxn modelId="{3B025AD6-A3BB-4BE0-81CE-F89BDFF1E007}" type="presParOf" srcId="{D5D27D83-240D-49BD-8C80-E06BC7D512BF}" destId="{FA8732DD-CE5E-41E3-B360-B3BE8AD8AA65}" srcOrd="1" destOrd="0" presId="urn:microsoft.com/office/officeart/2008/layout/LinedList"/>
    <dgm:cxn modelId="{3FFFB933-2FC3-4217-9404-F21205493FCA}" type="presParOf" srcId="{9AE017A3-746E-4F23-BF3A-27F976441FA1}" destId="{58B28097-C985-4D7B-8291-805408788CB4}" srcOrd="4" destOrd="0" presId="urn:microsoft.com/office/officeart/2008/layout/LinedList"/>
    <dgm:cxn modelId="{A7A37CC6-C4A1-4F8B-8392-3EB863EC3316}" type="presParOf" srcId="{9AE017A3-746E-4F23-BF3A-27F976441FA1}" destId="{EA984724-C592-404B-93F6-0B05F2A683B2}" srcOrd="5" destOrd="0" presId="urn:microsoft.com/office/officeart/2008/layout/LinedList"/>
    <dgm:cxn modelId="{B079D4BC-FAB1-4AAC-9D58-AF292B553E35}" type="presParOf" srcId="{EA984724-C592-404B-93F6-0B05F2A683B2}" destId="{F09582B0-7C09-48C4-9837-DF14990412A2}" srcOrd="0" destOrd="0" presId="urn:microsoft.com/office/officeart/2008/layout/LinedList"/>
    <dgm:cxn modelId="{752707A4-EFA3-4ABB-BDC4-DF82EC08E722}" type="presParOf" srcId="{EA984724-C592-404B-93F6-0B05F2A683B2}" destId="{A4A5EDB6-9992-46C2-82E5-F39A7A682491}" srcOrd="1" destOrd="0" presId="urn:microsoft.com/office/officeart/2008/layout/LinedList"/>
    <dgm:cxn modelId="{EAEA6F12-9760-4A88-B715-5A48BAA6DD99}" type="presParOf" srcId="{9AE017A3-746E-4F23-BF3A-27F976441FA1}" destId="{84C87573-72EB-4019-8F34-A572B80357C4}" srcOrd="6" destOrd="0" presId="urn:microsoft.com/office/officeart/2008/layout/LinedList"/>
    <dgm:cxn modelId="{DBF10A95-C934-494D-A3B6-A3A461F162CA}" type="presParOf" srcId="{9AE017A3-746E-4F23-BF3A-27F976441FA1}" destId="{23319C39-9CEE-42C3-9B04-03FB66D078D0}" srcOrd="7" destOrd="0" presId="urn:microsoft.com/office/officeart/2008/layout/LinedList"/>
    <dgm:cxn modelId="{3FB2D12F-7EFA-4ACB-8213-7D93B1327935}" type="presParOf" srcId="{23319C39-9CEE-42C3-9B04-03FB66D078D0}" destId="{9B01C54A-DA6F-4001-926D-AB1D8E1C01A7}" srcOrd="0" destOrd="0" presId="urn:microsoft.com/office/officeart/2008/layout/LinedList"/>
    <dgm:cxn modelId="{2B72846F-3F8B-4B71-98FF-0D83C422A51B}" type="presParOf" srcId="{23319C39-9CEE-42C3-9B04-03FB66D078D0}" destId="{4C429B93-E912-4325-8182-C0FFF9D4DD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4A22B-1EF6-42A9-A3B1-B7084E8A7341}">
      <dsp:nvSpPr>
        <dsp:cNvPr id="0" name=""/>
        <dsp:cNvSpPr/>
      </dsp:nvSpPr>
      <dsp:spPr>
        <a:xfrm>
          <a:off x="3312" y="692835"/>
          <a:ext cx="2364814" cy="150165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09C967D-0550-4FEE-A05B-D59AA1D0B309}">
      <dsp:nvSpPr>
        <dsp:cNvPr id="0" name=""/>
        <dsp:cNvSpPr/>
      </dsp:nvSpPr>
      <dsp:spPr>
        <a:xfrm>
          <a:off x="266069" y="942455"/>
          <a:ext cx="2364814" cy="150165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solidFill>
                <a:schemeClr val="tx1"/>
              </a:solidFill>
              <a:effectLst>
                <a:outerShdw blurRad="38100" dist="19050" dir="2700000" algn="tl" rotWithShape="0">
                  <a:schemeClr val="dk1">
                    <a:alpha val="40000"/>
                  </a:schemeClr>
                </a:outerShdw>
              </a:effectLst>
            </a:rPr>
            <a:t>Allows abstracting a server's physical resources into logical resources, isolating a server into several virtual servers, or combining multiple servers into one server </a:t>
          </a:r>
        </a:p>
      </dsp:txBody>
      <dsp:txXfrm>
        <a:off x="310051" y="986437"/>
        <a:ext cx="2276850" cy="1413693"/>
      </dsp:txXfrm>
    </dsp:sp>
    <dsp:sp modelId="{04A51B0B-DA08-47D2-B6EA-A58DC5F4579D}">
      <dsp:nvSpPr>
        <dsp:cNvPr id="0" name=""/>
        <dsp:cNvSpPr/>
      </dsp:nvSpPr>
      <dsp:spPr>
        <a:xfrm>
          <a:off x="2893640" y="692835"/>
          <a:ext cx="2364814" cy="150165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F4913DB-0CBF-4030-8E41-B89B382496E3}">
      <dsp:nvSpPr>
        <dsp:cNvPr id="0" name=""/>
        <dsp:cNvSpPr/>
      </dsp:nvSpPr>
      <dsp:spPr>
        <a:xfrm>
          <a:off x="3156397" y="942455"/>
          <a:ext cx="2364814" cy="150165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solidFill>
                <a:schemeClr val="tx1"/>
              </a:solidFill>
              <a:effectLst>
                <a:outerShdw blurRad="38100" dist="19050" dir="2700000" algn="tl" rotWithShape="0">
                  <a:schemeClr val="dk1">
                    <a:alpha val="40000"/>
                  </a:schemeClr>
                </a:outerShdw>
              </a:effectLst>
            </a:rPr>
            <a:t>Improve the usage of resources by the CPU, memory, I / O, disk and other dynamic hardware, so that device management is more versatile and simpler</a:t>
          </a:r>
        </a:p>
      </dsp:txBody>
      <dsp:txXfrm>
        <a:off x="3200379" y="986437"/>
        <a:ext cx="2276850" cy="1413693"/>
      </dsp:txXfrm>
    </dsp:sp>
    <dsp:sp modelId="{2E1E67F6-67B4-4F76-B58B-7C201F741A59}">
      <dsp:nvSpPr>
        <dsp:cNvPr id="0" name=""/>
        <dsp:cNvSpPr/>
      </dsp:nvSpPr>
      <dsp:spPr>
        <a:xfrm>
          <a:off x="5783969" y="692835"/>
          <a:ext cx="2364814" cy="150165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EF9FD6B-C0DE-4217-B553-94044607348E}">
      <dsp:nvSpPr>
        <dsp:cNvPr id="0" name=""/>
        <dsp:cNvSpPr/>
      </dsp:nvSpPr>
      <dsp:spPr>
        <a:xfrm>
          <a:off x="6046726" y="942455"/>
          <a:ext cx="2364814" cy="150165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cap="none" spc="0" dirty="0">
              <a:ln w="0"/>
              <a:solidFill>
                <a:schemeClr val="tx1"/>
              </a:solidFill>
              <a:effectLst>
                <a:outerShdw blurRad="38100" dist="19050" dir="2700000" algn="tl" rotWithShape="0">
                  <a:schemeClr val="dk1">
                    <a:alpha val="40000"/>
                  </a:schemeClr>
                </a:outerShdw>
              </a:effectLst>
            </a:rPr>
            <a:t>It helps to reduce power and energy consumption, that's why it referred to as a server consolidation technique.</a:t>
          </a:r>
        </a:p>
      </dsp:txBody>
      <dsp:txXfrm>
        <a:off x="6090708" y="986437"/>
        <a:ext cx="2276850" cy="1413693"/>
      </dsp:txXfrm>
    </dsp:sp>
    <dsp:sp modelId="{5E7557E2-A3DC-4FE0-87F9-67576EE9863A}">
      <dsp:nvSpPr>
        <dsp:cNvPr id="0" name=""/>
        <dsp:cNvSpPr/>
      </dsp:nvSpPr>
      <dsp:spPr>
        <a:xfrm>
          <a:off x="8674297" y="692835"/>
          <a:ext cx="2364814" cy="150165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DA5D5AC-F5EF-4DF5-AAA5-5D8B7C7F80B8}">
      <dsp:nvSpPr>
        <dsp:cNvPr id="0" name=""/>
        <dsp:cNvSpPr/>
      </dsp:nvSpPr>
      <dsp:spPr>
        <a:xfrm>
          <a:off x="8937054" y="942455"/>
          <a:ext cx="2364814" cy="150165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dirty="0">
              <a:ln w="0"/>
              <a:solidFill>
                <a:schemeClr val="tx1"/>
              </a:solidFill>
              <a:effectLst>
                <a:outerShdw blurRad="38100" dist="19050" dir="2700000" algn="tl" rotWithShape="0">
                  <a:schemeClr val="dk1">
                    <a:alpha val="40000"/>
                  </a:schemeClr>
                </a:outerShdw>
              </a:effectLst>
            </a:rPr>
            <a:t>Vendors in the markets are VMware vSphere, KVM, Hyper-V, Oracle VM VirtualBox, </a:t>
          </a:r>
          <a:r>
            <a:rPr lang="en-IN" sz="1400" b="0" kern="1200" cap="none" spc="0" dirty="0" err="1">
              <a:ln w="0"/>
              <a:solidFill>
                <a:schemeClr val="tx1"/>
              </a:solidFill>
              <a:effectLst>
                <a:outerShdw blurRad="38100" dist="19050" dir="2700000" algn="tl" rotWithShape="0">
                  <a:schemeClr val="dk1">
                    <a:alpha val="40000"/>
                  </a:schemeClr>
                </a:outerShdw>
              </a:effectLst>
            </a:rPr>
            <a:t>Proxmox</a:t>
          </a:r>
          <a:r>
            <a:rPr lang="en-IN" sz="1400" b="0" kern="1200" cap="none" spc="0" dirty="0">
              <a:ln w="0"/>
              <a:solidFill>
                <a:schemeClr val="tx1"/>
              </a:solidFill>
              <a:effectLst>
                <a:outerShdw blurRad="38100" dist="19050" dir="2700000" algn="tl" rotWithShape="0">
                  <a:schemeClr val="dk1">
                    <a:alpha val="40000"/>
                  </a:schemeClr>
                </a:outerShdw>
              </a:effectLst>
            </a:rPr>
            <a:t> VE, </a:t>
          </a:r>
          <a:r>
            <a:rPr lang="en-IN" sz="1400" b="0" kern="1200" cap="none" spc="0" dirty="0" err="1">
              <a:ln w="0"/>
              <a:solidFill>
                <a:schemeClr val="tx1"/>
              </a:solidFill>
              <a:effectLst>
                <a:outerShdw blurRad="38100" dist="19050" dir="2700000" algn="tl" rotWithShape="0">
                  <a:schemeClr val="dk1">
                    <a:alpha val="40000"/>
                  </a:schemeClr>
                </a:outerShdw>
              </a:effectLst>
            </a:rPr>
            <a:t>Nuatnix</a:t>
          </a:r>
          <a:r>
            <a:rPr lang="en-IN" sz="1400" b="0" kern="1200" cap="none" spc="0" dirty="0">
              <a:ln w="0"/>
              <a:solidFill>
                <a:schemeClr val="tx1"/>
              </a:solidFill>
              <a:effectLst>
                <a:outerShdw blurRad="38100" dist="19050" dir="2700000" algn="tl" rotWithShape="0">
                  <a:schemeClr val="dk1">
                    <a:alpha val="40000"/>
                  </a:schemeClr>
                </a:outerShdw>
              </a:effectLst>
            </a:rPr>
            <a:t> Acropolis, XenServer, Oracle VM and RHEV</a:t>
          </a:r>
          <a:endParaRPr lang="en-US" sz="1400" b="0" kern="1200" cap="none" spc="0" dirty="0">
            <a:ln w="0"/>
            <a:solidFill>
              <a:schemeClr val="tx1"/>
            </a:solidFill>
            <a:effectLst>
              <a:outerShdw blurRad="38100" dist="19050" dir="2700000" algn="tl" rotWithShape="0">
                <a:schemeClr val="dk1">
                  <a:alpha val="40000"/>
                </a:schemeClr>
              </a:outerShdw>
            </a:effectLst>
          </a:endParaRPr>
        </a:p>
      </dsp:txBody>
      <dsp:txXfrm>
        <a:off x="8981036" y="986437"/>
        <a:ext cx="2276850" cy="1413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6B184-502F-4191-903E-6F653146293C}">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7395B01-2770-4A77-AC9D-95DF4D47FC80}">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Server Virtualization is a powerful virtualization component that provides higher flexibility and reliability with massive savings in power consumption, as well as eliminating servers in cloud data centres saves the capital cost of many Industries. </a:t>
          </a:r>
        </a:p>
      </dsp:txBody>
      <dsp:txXfrm>
        <a:off x="0" y="0"/>
        <a:ext cx="7012370" cy="1177282"/>
      </dsp:txXfrm>
    </dsp:sp>
    <dsp:sp modelId="{EE6BB64E-06D9-4E78-A243-3E7F79266269}">
      <dsp:nvSpPr>
        <dsp:cNvPr id="0" name=""/>
        <dsp:cNvSpPr/>
      </dsp:nvSpPr>
      <dsp:spPr>
        <a:xfrm>
          <a:off x="0" y="1177282"/>
          <a:ext cx="7012370" cy="0"/>
        </a:xfrm>
        <a:prstGeom prst="line">
          <a:avLst/>
        </a:prstGeom>
        <a:gradFill rotWithShape="0">
          <a:gsLst>
            <a:gs pos="0">
              <a:schemeClr val="accent2">
                <a:hueOff val="-203903"/>
                <a:satOff val="10845"/>
                <a:lumOff val="3137"/>
                <a:alphaOff val="0"/>
                <a:tint val="98000"/>
                <a:lumMod val="110000"/>
              </a:schemeClr>
            </a:gs>
            <a:gs pos="84000">
              <a:schemeClr val="accent2">
                <a:hueOff val="-203903"/>
                <a:satOff val="10845"/>
                <a:lumOff val="3137"/>
                <a:alphaOff val="0"/>
                <a:shade val="90000"/>
                <a:lumMod val="88000"/>
              </a:schemeClr>
            </a:gs>
          </a:gsLst>
          <a:lin ang="5400000" scaled="0"/>
        </a:gradFill>
        <a:ln w="12700" cap="rnd" cmpd="sng" algn="ctr">
          <a:solidFill>
            <a:schemeClr val="accent2">
              <a:hueOff val="-203903"/>
              <a:satOff val="10845"/>
              <a:lumOff val="313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8A00353-63C5-4B2F-B48D-87ECC5228B09}">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 this research theme, We used a novel technique to evaluate the performance of type-1 hypervisors. We connect Xenserver to XenCenter and ESXi to vSphere Client and assess performance. </a:t>
          </a:r>
        </a:p>
      </dsp:txBody>
      <dsp:txXfrm>
        <a:off x="0" y="1177282"/>
        <a:ext cx="7012370" cy="1177282"/>
      </dsp:txXfrm>
    </dsp:sp>
    <dsp:sp modelId="{58B28097-C985-4D7B-8291-805408788CB4}">
      <dsp:nvSpPr>
        <dsp:cNvPr id="0" name=""/>
        <dsp:cNvSpPr/>
      </dsp:nvSpPr>
      <dsp:spPr>
        <a:xfrm>
          <a:off x="0" y="2354565"/>
          <a:ext cx="7012370" cy="0"/>
        </a:xfrm>
        <a:prstGeom prst="line">
          <a:avLst/>
        </a:prstGeom>
        <a:gradFill rotWithShape="0">
          <a:gsLst>
            <a:gs pos="0">
              <a:schemeClr val="accent2">
                <a:hueOff val="-407806"/>
                <a:satOff val="21690"/>
                <a:lumOff val="6274"/>
                <a:alphaOff val="0"/>
                <a:tint val="98000"/>
                <a:lumMod val="110000"/>
              </a:schemeClr>
            </a:gs>
            <a:gs pos="84000">
              <a:schemeClr val="accent2">
                <a:hueOff val="-407806"/>
                <a:satOff val="21690"/>
                <a:lumOff val="6274"/>
                <a:alphaOff val="0"/>
                <a:shade val="90000"/>
                <a:lumMod val="88000"/>
              </a:schemeClr>
            </a:gs>
          </a:gsLst>
          <a:lin ang="5400000" scaled="0"/>
        </a:gradFill>
        <a:ln w="12700" cap="rnd" cmpd="sng" algn="ctr">
          <a:solidFill>
            <a:schemeClr val="accent2">
              <a:hueOff val="-407806"/>
              <a:satOff val="21690"/>
              <a:lumOff val="627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09582B0-7C09-48C4-9837-DF14990412A2}">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Additionally, we have successfully evaluated the performance of two hypervisors on the bases of CPU, Memory and Network using Sysbench and Netpef benchmarking tools. </a:t>
          </a:r>
        </a:p>
      </dsp:txBody>
      <dsp:txXfrm>
        <a:off x="0" y="2354565"/>
        <a:ext cx="7012370" cy="1177282"/>
      </dsp:txXfrm>
    </dsp:sp>
    <dsp:sp modelId="{84C87573-72EB-4019-8F34-A572B80357C4}">
      <dsp:nvSpPr>
        <dsp:cNvPr id="0" name=""/>
        <dsp:cNvSpPr/>
      </dsp:nvSpPr>
      <dsp:spPr>
        <a:xfrm>
          <a:off x="0" y="3531848"/>
          <a:ext cx="7012370" cy="0"/>
        </a:xfrm>
        <a:prstGeom prst="line">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w="12700" cap="rnd" cmpd="sng" algn="ctr">
          <a:solidFill>
            <a:schemeClr val="accent2">
              <a:hueOff val="-611709"/>
              <a:satOff val="32535"/>
              <a:lumOff val="941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B01C54A-DA6F-4001-926D-AB1D8E1C01A7}">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 experimental results show </a:t>
          </a:r>
          <a:r>
            <a:rPr lang="en-US" sz="1900" kern="1200" dirty="0" err="1"/>
            <a:t>XenServer</a:t>
          </a:r>
          <a:r>
            <a:rPr lang="en-US" sz="1900" kern="1200" dirty="0"/>
            <a:t> performs well in terms of CPU than </a:t>
          </a:r>
          <a:r>
            <a:rPr lang="en-US" sz="1900" kern="1200" dirty="0" err="1"/>
            <a:t>ESXi</a:t>
          </a:r>
          <a:r>
            <a:rPr lang="en-US" sz="1900" kern="1200" dirty="0"/>
            <a:t> as well as </a:t>
          </a:r>
          <a:r>
            <a:rPr lang="en-US" sz="1900" kern="1200" dirty="0" err="1"/>
            <a:t>ESXi</a:t>
          </a:r>
          <a:r>
            <a:rPr lang="en-US" sz="1900" kern="1200" dirty="0"/>
            <a:t> performs well in Memory and network as compared to Citrix </a:t>
          </a:r>
          <a:r>
            <a:rPr lang="en-US" sz="1900" kern="1200" dirty="0" err="1"/>
            <a:t>XenServer</a:t>
          </a:r>
          <a:r>
            <a:rPr lang="en-US" sz="1900" kern="1200" dirty="0"/>
            <a:t>.</a:t>
          </a:r>
        </a:p>
      </dsp:txBody>
      <dsp:txXfrm>
        <a:off x="0" y="3531848"/>
        <a:ext cx="7012370" cy="1177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4/10/2020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4/10/2020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4/10/2020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4/10/2020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4/10/2020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4/10/2020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8296274" y="1419225"/>
            <a:ext cx="3182553" cy="2742812"/>
          </a:xfrm>
        </p:spPr>
        <p:txBody>
          <a:bodyPr>
            <a:normAutofit/>
          </a:bodyPr>
          <a:lstStyle/>
          <a:p>
            <a:pPr algn="ctr">
              <a:lnSpc>
                <a:spcPct val="90000"/>
              </a:lnSpc>
            </a:pPr>
            <a:r>
              <a:rPr lang="en-US" sz="2400" b="1" dirty="0">
                <a:solidFill>
                  <a:srgbClr val="FFFFFF"/>
                </a:solidFill>
              </a:rPr>
              <a:t>Citrix X</a:t>
            </a:r>
            <a:r>
              <a:rPr lang="en-US" sz="2400" b="1" cap="none" dirty="0">
                <a:solidFill>
                  <a:srgbClr val="FFFFFF"/>
                </a:solidFill>
              </a:rPr>
              <a:t>en</a:t>
            </a:r>
            <a:r>
              <a:rPr lang="en-US" sz="2400" b="1" dirty="0">
                <a:solidFill>
                  <a:srgbClr val="FFFFFF"/>
                </a:solidFill>
              </a:rPr>
              <a:t>s</a:t>
            </a:r>
            <a:r>
              <a:rPr lang="en-US" sz="2400" b="1" cap="none" dirty="0">
                <a:solidFill>
                  <a:srgbClr val="FFFFFF"/>
                </a:solidFill>
              </a:rPr>
              <a:t>erver</a:t>
            </a:r>
            <a:r>
              <a:rPr lang="en-US" sz="2400" b="1" dirty="0">
                <a:solidFill>
                  <a:srgbClr val="FFFFFF"/>
                </a:solidFill>
              </a:rPr>
              <a:t> Vs VM</a:t>
            </a:r>
            <a:r>
              <a:rPr lang="en-US" sz="2400" b="1" cap="none" dirty="0">
                <a:solidFill>
                  <a:srgbClr val="FFFFFF"/>
                </a:solidFill>
              </a:rPr>
              <a:t>ware</a:t>
            </a:r>
            <a:r>
              <a:rPr lang="en-US" sz="2400" b="1" dirty="0">
                <a:solidFill>
                  <a:srgbClr val="FFFFFF"/>
                </a:solidFill>
              </a:rPr>
              <a:t> ESX</a:t>
            </a:r>
            <a:r>
              <a:rPr lang="en-US" sz="2400" b="1" cap="none" dirty="0">
                <a:solidFill>
                  <a:srgbClr val="FFFFFF"/>
                </a:solidFill>
              </a:rPr>
              <a:t>i</a:t>
            </a:r>
            <a:r>
              <a:rPr lang="en-US" sz="2400" b="1" dirty="0">
                <a:solidFill>
                  <a:srgbClr val="FFFFFF"/>
                </a:solidFill>
              </a:rPr>
              <a:t> evaluation on basis of CPU,RAM and network</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8296275" y="4333739"/>
            <a:ext cx="3360106" cy="1733655"/>
          </a:xfrm>
        </p:spPr>
        <p:txBody>
          <a:bodyPr>
            <a:normAutofit/>
          </a:bodyPr>
          <a:lstStyle/>
          <a:p>
            <a:pPr algn="ctr"/>
            <a:endParaRPr lang="en-US" b="1" dirty="0">
              <a:solidFill>
                <a:schemeClr val="bg2"/>
              </a:solidFill>
            </a:endParaRPr>
          </a:p>
          <a:p>
            <a:pPr algn="ctr"/>
            <a:r>
              <a:rPr lang="en-US" b="1" dirty="0">
                <a:solidFill>
                  <a:schemeClr val="bg2"/>
                </a:solidFill>
              </a:rPr>
              <a:t>Rahul DHANDE</a:t>
            </a:r>
          </a:p>
          <a:p>
            <a:pPr algn="ctr"/>
            <a:r>
              <a:rPr lang="en-US" b="1" cap="none" dirty="0">
                <a:solidFill>
                  <a:schemeClr val="bg2"/>
                </a:solidFill>
              </a:rPr>
              <a:t>MSc Cloud Computing</a:t>
            </a:r>
          </a:p>
          <a:p>
            <a:pPr algn="ctr"/>
            <a:r>
              <a:rPr lang="en-US" b="1" dirty="0">
                <a:solidFill>
                  <a:schemeClr val="bg2"/>
                </a:solidFill>
              </a:rPr>
              <a:t>X18182852</a:t>
            </a:r>
          </a:p>
        </p:txBody>
      </p:sp>
      <p:grpSp>
        <p:nvGrpSpPr>
          <p:cNvPr id="40" name="Group 3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2" name="Rectangle 3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3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TextBox 8">
            <a:extLst>
              <a:ext uri="{FF2B5EF4-FFF2-40B4-BE49-F238E27FC236}">
                <a16:creationId xmlns:a16="http://schemas.microsoft.com/office/drawing/2014/main" id="{B9A4547D-952F-4492-89CC-B0AA180D93E4}"/>
              </a:ext>
            </a:extLst>
          </p:cNvPr>
          <p:cNvSpPr txBox="1"/>
          <p:nvPr/>
        </p:nvSpPr>
        <p:spPr>
          <a:xfrm>
            <a:off x="1047565" y="1589103"/>
            <a:ext cx="184731" cy="369332"/>
          </a:xfrm>
          <a:prstGeom prst="rect">
            <a:avLst/>
          </a:prstGeom>
          <a:noFill/>
        </p:spPr>
        <p:txBody>
          <a:bodyPr wrap="none" rtlCol="0">
            <a:spAutoFit/>
          </a:bodyPr>
          <a:lstStyle/>
          <a:p>
            <a:endParaRPr lang="en-IN" dirty="0"/>
          </a:p>
        </p:txBody>
      </p:sp>
      <p:sp>
        <p:nvSpPr>
          <p:cNvPr id="11" name="TextBox 10">
            <a:extLst>
              <a:ext uri="{FF2B5EF4-FFF2-40B4-BE49-F238E27FC236}">
                <a16:creationId xmlns:a16="http://schemas.microsoft.com/office/drawing/2014/main" id="{688E7A40-67C8-4CCB-8520-59F3DD6ED5B0}"/>
              </a:ext>
            </a:extLst>
          </p:cNvPr>
          <p:cNvSpPr txBox="1"/>
          <p:nvPr/>
        </p:nvSpPr>
        <p:spPr>
          <a:xfrm>
            <a:off x="3505200" y="2381250"/>
            <a:ext cx="184731" cy="369332"/>
          </a:xfrm>
          <a:prstGeom prst="rect">
            <a:avLst/>
          </a:prstGeom>
          <a:noFill/>
        </p:spPr>
        <p:txBody>
          <a:bodyPr wrap="none" rtlCol="0">
            <a:spAutoFit/>
          </a:bodyPr>
          <a:lstStyle/>
          <a:p>
            <a:endParaRPr lang="en-IN" dirty="0"/>
          </a:p>
        </p:txBody>
      </p:sp>
      <p:pic>
        <p:nvPicPr>
          <p:cNvPr id="1032" name="Picture 8" descr="Citrix Xenserver Vs Vmware vSphere">
            <a:extLst>
              <a:ext uri="{FF2B5EF4-FFF2-40B4-BE49-F238E27FC236}">
                <a16:creationId xmlns:a16="http://schemas.microsoft.com/office/drawing/2014/main" id="{841CD505-29A4-44C8-A739-4F77ED84D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6" y="716082"/>
            <a:ext cx="7684327" cy="5693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242A-D57B-4DCD-80C1-881139B629BE}"/>
              </a:ext>
            </a:extLst>
          </p:cNvPr>
          <p:cNvSpPr>
            <a:spLocks noGrp="1"/>
          </p:cNvSpPr>
          <p:nvPr>
            <p:ph type="title"/>
          </p:nvPr>
        </p:nvSpPr>
        <p:spPr/>
        <p:txBody>
          <a:bodyPr/>
          <a:lstStyle/>
          <a:p>
            <a:pPr algn="ctr"/>
            <a:r>
              <a:rPr lang="en-IN" b="1" dirty="0"/>
              <a:t>Experimental Results </a:t>
            </a:r>
          </a:p>
        </p:txBody>
      </p:sp>
      <p:sp>
        <p:nvSpPr>
          <p:cNvPr id="7" name="TextBox 6">
            <a:extLst>
              <a:ext uri="{FF2B5EF4-FFF2-40B4-BE49-F238E27FC236}">
                <a16:creationId xmlns:a16="http://schemas.microsoft.com/office/drawing/2014/main" id="{D70A8A09-40A7-47DB-A865-71E1C1EE529E}"/>
              </a:ext>
            </a:extLst>
          </p:cNvPr>
          <p:cNvSpPr txBox="1"/>
          <p:nvPr/>
        </p:nvSpPr>
        <p:spPr>
          <a:xfrm>
            <a:off x="746140" y="1881902"/>
            <a:ext cx="10444081" cy="800219"/>
          </a:xfrm>
          <a:prstGeom prst="rect">
            <a:avLst/>
          </a:prstGeom>
          <a:noFill/>
        </p:spPr>
        <p:txBody>
          <a:bodyPr wrap="square" rtlCol="0">
            <a:spAutoFit/>
          </a:bodyPr>
          <a:lstStyle/>
          <a:p>
            <a:pPr lvl="1" algn="ctr" fontAlgn="base"/>
            <a:r>
              <a:rPr lang="en-IN" sz="2800" b="1" i="1" dirty="0">
                <a:effectLst>
                  <a:outerShdw sx="0" sy="0">
                    <a:srgbClr val="000000"/>
                  </a:outerShdw>
                </a:effectLst>
              </a:rPr>
              <a:t>Compare Network Performance</a:t>
            </a:r>
          </a:p>
          <a:p>
            <a:pPr lvl="1" algn="ctr" fontAlgn="base"/>
            <a:r>
              <a:rPr lang="en-US" dirty="0"/>
              <a:t>Throughput Receive from TCP Stream</a:t>
            </a:r>
            <a:endParaRPr lang="en-IN" sz="2800" b="1" i="1" dirty="0">
              <a:effectLst>
                <a:outerShdw sx="0" sy="0">
                  <a:srgbClr val="000000"/>
                </a:outerShdw>
              </a:effectLst>
            </a:endParaRPr>
          </a:p>
        </p:txBody>
      </p:sp>
      <p:sp>
        <p:nvSpPr>
          <p:cNvPr id="8" name="Rectangle 7">
            <a:extLst>
              <a:ext uri="{FF2B5EF4-FFF2-40B4-BE49-F238E27FC236}">
                <a16:creationId xmlns:a16="http://schemas.microsoft.com/office/drawing/2014/main" id="{31176636-4191-4177-8A07-9F0C58A12286}"/>
              </a:ext>
            </a:extLst>
          </p:cNvPr>
          <p:cNvSpPr/>
          <p:nvPr/>
        </p:nvSpPr>
        <p:spPr>
          <a:xfrm>
            <a:off x="1036340" y="6254160"/>
            <a:ext cx="4931841" cy="461665"/>
          </a:xfrm>
          <a:prstGeom prst="rect">
            <a:avLst/>
          </a:prstGeom>
        </p:spPr>
        <p:txBody>
          <a:bodyPr wrap="square">
            <a:spAutoFit/>
          </a:bodyPr>
          <a:lstStyle/>
          <a:p>
            <a:pPr algn="ctr"/>
            <a:r>
              <a:rPr lang="en-IN" sz="2400" dirty="0">
                <a:ln w="0"/>
                <a:effectLst>
                  <a:outerShdw blurRad="38100" dist="19050" dir="2700000" algn="tl" rotWithShape="0">
                    <a:schemeClr val="dk1">
                      <a:alpha val="40000"/>
                    </a:schemeClr>
                  </a:outerShdw>
                </a:effectLst>
              </a:rPr>
              <a:t>VMware </a:t>
            </a:r>
            <a:r>
              <a:rPr lang="en-IN" sz="2400" dirty="0" err="1">
                <a:ln w="0"/>
                <a:effectLst>
                  <a:outerShdw blurRad="38100" dist="19050" dir="2700000" algn="tl" rotWithShape="0">
                    <a:schemeClr val="dk1">
                      <a:alpha val="40000"/>
                    </a:schemeClr>
                  </a:outerShdw>
                </a:effectLst>
              </a:rPr>
              <a:t>ESXi</a:t>
            </a:r>
            <a:endParaRPr lang="en-IN" sz="240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D31D933F-0DD3-4DBB-9E87-D80145B7710D}"/>
              </a:ext>
            </a:extLst>
          </p:cNvPr>
          <p:cNvSpPr/>
          <p:nvPr/>
        </p:nvSpPr>
        <p:spPr>
          <a:xfrm>
            <a:off x="8368818" y="6254160"/>
            <a:ext cx="1801134" cy="369332"/>
          </a:xfrm>
          <a:prstGeom prst="rect">
            <a:avLst/>
          </a:prstGeom>
        </p:spPr>
        <p:txBody>
          <a:bodyPr wrap="none">
            <a:spAutoFit/>
          </a:bodyPr>
          <a:lstStyle/>
          <a:p>
            <a:pPr algn="ctr"/>
            <a:r>
              <a:rPr lang="en-IN" dirty="0">
                <a:ln w="0"/>
                <a:effectLst>
                  <a:outerShdw blurRad="38100" dist="19050" dir="2700000" algn="tl" rotWithShape="0">
                    <a:schemeClr val="dk1">
                      <a:alpha val="40000"/>
                    </a:schemeClr>
                  </a:outerShdw>
                </a:effectLst>
              </a:rPr>
              <a:t>Citrix XenServer</a:t>
            </a:r>
          </a:p>
        </p:txBody>
      </p:sp>
      <p:pic>
        <p:nvPicPr>
          <p:cNvPr id="11" name="Picture 10" descr="A close up of text on a black background&#10;&#10;Description automatically generated">
            <a:extLst>
              <a:ext uri="{FF2B5EF4-FFF2-40B4-BE49-F238E27FC236}">
                <a16:creationId xmlns:a16="http://schemas.microsoft.com/office/drawing/2014/main" id="{30021516-91EC-4CA7-BB4A-BE717FC18A7A}"/>
              </a:ext>
            </a:extLst>
          </p:cNvPr>
          <p:cNvPicPr>
            <a:picLocks noChangeAspect="1"/>
          </p:cNvPicPr>
          <p:nvPr/>
        </p:nvPicPr>
        <p:blipFill>
          <a:blip r:embed="rId2"/>
          <a:stretch>
            <a:fillRect/>
          </a:stretch>
        </p:blipFill>
        <p:spPr>
          <a:xfrm>
            <a:off x="6090702" y="3003281"/>
            <a:ext cx="6048651" cy="2888159"/>
          </a:xfrm>
          <a:prstGeom prst="rect">
            <a:avLst/>
          </a:prstGeom>
        </p:spPr>
      </p:pic>
      <p:pic>
        <p:nvPicPr>
          <p:cNvPr id="13" name="Picture 12" descr="A screenshot of a cell phone screen with text&#10;&#10;Description automatically generated">
            <a:extLst>
              <a:ext uri="{FF2B5EF4-FFF2-40B4-BE49-F238E27FC236}">
                <a16:creationId xmlns:a16="http://schemas.microsoft.com/office/drawing/2014/main" id="{7DC4F1A6-1238-4E42-ABE2-986633134AE7}"/>
              </a:ext>
            </a:extLst>
          </p:cNvPr>
          <p:cNvPicPr>
            <a:picLocks noChangeAspect="1"/>
          </p:cNvPicPr>
          <p:nvPr/>
        </p:nvPicPr>
        <p:blipFill>
          <a:blip r:embed="rId3"/>
          <a:stretch>
            <a:fillRect/>
          </a:stretch>
        </p:blipFill>
        <p:spPr>
          <a:xfrm>
            <a:off x="626503" y="3024061"/>
            <a:ext cx="5341677" cy="2888159"/>
          </a:xfrm>
          <a:prstGeom prst="rect">
            <a:avLst/>
          </a:prstGeom>
        </p:spPr>
      </p:pic>
    </p:spTree>
    <p:extLst>
      <p:ext uri="{BB962C8B-B14F-4D97-AF65-F5344CB8AC3E}">
        <p14:creationId xmlns:p14="http://schemas.microsoft.com/office/powerpoint/2010/main" val="255033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0" name="Rectangle 66">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68">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70">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72">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74">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2242A-D57B-4DCD-80C1-881139B629BE}"/>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a:solidFill>
                  <a:schemeClr val="accent1"/>
                </a:solidFill>
              </a:rPr>
              <a:t>CONCLUSION</a:t>
            </a:r>
          </a:p>
        </p:txBody>
      </p:sp>
      <p:sp>
        <p:nvSpPr>
          <p:cNvPr id="87" name="Rectangle 76">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8" name="TextBox 2">
            <a:extLst>
              <a:ext uri="{FF2B5EF4-FFF2-40B4-BE49-F238E27FC236}">
                <a16:creationId xmlns:a16="http://schemas.microsoft.com/office/drawing/2014/main" id="{49D4B3FC-3598-4F83-9B8C-159D1960B372}"/>
              </a:ext>
            </a:extLst>
          </p:cNvPr>
          <p:cNvGraphicFramePr/>
          <p:nvPr>
            <p:extLst>
              <p:ext uri="{D42A27DB-BD31-4B8C-83A1-F6EECF244321}">
                <p14:modId xmlns:p14="http://schemas.microsoft.com/office/powerpoint/2010/main" val="102272338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871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E8F1E7-919A-488A-BFDD-F873FDBC26F5}"/>
              </a:ext>
            </a:extLst>
          </p:cNvPr>
          <p:cNvSpPr>
            <a:spLocks noGrp="1"/>
          </p:cNvSpPr>
          <p:nvPr>
            <p:ph type="title"/>
          </p:nvPr>
        </p:nvSpPr>
        <p:spPr>
          <a:xfrm>
            <a:off x="581192" y="702156"/>
            <a:ext cx="11029616" cy="1013800"/>
          </a:xfrm>
        </p:spPr>
        <p:txBody>
          <a:bodyPr vert="horz" lIns="91440" tIns="45720" rIns="91440" bIns="45720" rtlCol="0" anchor="b">
            <a:normAutofit/>
          </a:bodyPr>
          <a:lstStyle/>
          <a:p>
            <a:pPr algn="ctr"/>
            <a:r>
              <a:rPr lang="en-US" sz="4000" b="1" dirty="0">
                <a:solidFill>
                  <a:srgbClr val="FFFEFF"/>
                </a:solidFill>
              </a:rPr>
              <a:t>Server Virtualization</a:t>
            </a:r>
          </a:p>
        </p:txBody>
      </p:sp>
      <p:graphicFrame>
        <p:nvGraphicFramePr>
          <p:cNvPr id="5" name="TextBox 2">
            <a:extLst>
              <a:ext uri="{FF2B5EF4-FFF2-40B4-BE49-F238E27FC236}">
                <a16:creationId xmlns:a16="http://schemas.microsoft.com/office/drawing/2014/main" id="{26D2A830-F4A9-4A32-A7E6-A77570A0CA36}"/>
              </a:ext>
            </a:extLst>
          </p:cNvPr>
          <p:cNvGraphicFramePr/>
          <p:nvPr>
            <p:extLst>
              <p:ext uri="{D42A27DB-BD31-4B8C-83A1-F6EECF244321}">
                <p14:modId xmlns:p14="http://schemas.microsoft.com/office/powerpoint/2010/main" val="314614239"/>
              </p:ext>
            </p:extLst>
          </p:nvPr>
        </p:nvGraphicFramePr>
        <p:xfrm>
          <a:off x="440899" y="2124328"/>
          <a:ext cx="11305181" cy="313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CA56BA2-D51D-4097-8CE3-1B891C885CE7}"/>
              </a:ext>
            </a:extLst>
          </p:cNvPr>
          <p:cNvSpPr txBox="1"/>
          <p:nvPr/>
        </p:nvSpPr>
        <p:spPr>
          <a:xfrm>
            <a:off x="643336" y="4714626"/>
            <a:ext cx="11305181" cy="830997"/>
          </a:xfrm>
          <a:prstGeom prst="rect">
            <a:avLst/>
          </a:prstGeom>
          <a:noFill/>
        </p:spPr>
        <p:txBody>
          <a:bodyPr wrap="square" rtlCol="0">
            <a:spAutoFit/>
          </a:bodyPr>
          <a:lstStyle/>
          <a:p>
            <a:pPr algn="ctr"/>
            <a:r>
              <a:rPr lang="en-IN" sz="2400" dirty="0"/>
              <a:t>Top two market players in Server Virtualization</a:t>
            </a:r>
          </a:p>
          <a:p>
            <a:pPr algn="ctr"/>
            <a:endParaRPr lang="en-IN" sz="2400" dirty="0"/>
          </a:p>
        </p:txBody>
      </p:sp>
      <p:pic>
        <p:nvPicPr>
          <p:cNvPr id="9" name="Picture 8">
            <a:extLst>
              <a:ext uri="{FF2B5EF4-FFF2-40B4-BE49-F238E27FC236}">
                <a16:creationId xmlns:a16="http://schemas.microsoft.com/office/drawing/2014/main" id="{52AD42AC-BF55-4487-AE12-A95FBC8DAC3A}"/>
              </a:ext>
            </a:extLst>
          </p:cNvPr>
          <p:cNvPicPr>
            <a:picLocks noChangeAspect="1"/>
          </p:cNvPicPr>
          <p:nvPr/>
        </p:nvPicPr>
        <p:blipFill>
          <a:blip r:embed="rId7"/>
          <a:stretch>
            <a:fillRect/>
          </a:stretch>
        </p:blipFill>
        <p:spPr>
          <a:xfrm>
            <a:off x="744033" y="5376559"/>
            <a:ext cx="5349456" cy="6858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8" name="Picture 17">
            <a:extLst>
              <a:ext uri="{FF2B5EF4-FFF2-40B4-BE49-F238E27FC236}">
                <a16:creationId xmlns:a16="http://schemas.microsoft.com/office/drawing/2014/main" id="{0C813A7A-872C-4F75-A4A5-BEAC8DA974C5}"/>
              </a:ext>
            </a:extLst>
          </p:cNvPr>
          <p:cNvPicPr>
            <a:picLocks noChangeAspect="1"/>
          </p:cNvPicPr>
          <p:nvPr/>
        </p:nvPicPr>
        <p:blipFill>
          <a:blip r:embed="rId8"/>
          <a:stretch>
            <a:fillRect/>
          </a:stretch>
        </p:blipFill>
        <p:spPr>
          <a:xfrm>
            <a:off x="7113054" y="5299867"/>
            <a:ext cx="4479405" cy="7239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1" name="TextBox 20">
            <a:extLst>
              <a:ext uri="{FF2B5EF4-FFF2-40B4-BE49-F238E27FC236}">
                <a16:creationId xmlns:a16="http://schemas.microsoft.com/office/drawing/2014/main" id="{3D844808-F6EC-45FE-A473-219789E49F22}"/>
              </a:ext>
            </a:extLst>
          </p:cNvPr>
          <p:cNvSpPr txBox="1"/>
          <p:nvPr/>
        </p:nvSpPr>
        <p:spPr>
          <a:xfrm>
            <a:off x="7156849" y="6074854"/>
            <a:ext cx="4391813" cy="461665"/>
          </a:xfrm>
          <a:prstGeom prst="rect">
            <a:avLst/>
          </a:prstGeom>
          <a:noFill/>
        </p:spPr>
        <p:txBody>
          <a:bodyPr wrap="square" rtlCol="0">
            <a:spAutoFit/>
          </a:bodyPr>
          <a:lstStyle/>
          <a:p>
            <a:pPr algn="ctr"/>
            <a:r>
              <a:rPr lang="en-IN" sz="2400" dirty="0">
                <a:ln w="0"/>
                <a:effectLst>
                  <a:outerShdw blurRad="38100" dist="19050" dir="2700000" algn="tl" rotWithShape="0">
                    <a:schemeClr val="dk1">
                      <a:alpha val="40000"/>
                    </a:schemeClr>
                  </a:outerShdw>
                </a:effectLst>
              </a:rPr>
              <a:t>Citrix XenServer</a:t>
            </a:r>
          </a:p>
        </p:txBody>
      </p:sp>
      <p:sp>
        <p:nvSpPr>
          <p:cNvPr id="22" name="Rectangle 21">
            <a:extLst>
              <a:ext uri="{FF2B5EF4-FFF2-40B4-BE49-F238E27FC236}">
                <a16:creationId xmlns:a16="http://schemas.microsoft.com/office/drawing/2014/main" id="{1F79AC48-4045-4EBF-BE88-DBCDBE438E71}"/>
              </a:ext>
            </a:extLst>
          </p:cNvPr>
          <p:cNvSpPr/>
          <p:nvPr/>
        </p:nvSpPr>
        <p:spPr>
          <a:xfrm>
            <a:off x="643336" y="6101501"/>
            <a:ext cx="4931841" cy="461665"/>
          </a:xfrm>
          <a:prstGeom prst="rect">
            <a:avLst/>
          </a:prstGeom>
        </p:spPr>
        <p:txBody>
          <a:bodyPr wrap="square">
            <a:spAutoFit/>
          </a:bodyPr>
          <a:lstStyle/>
          <a:p>
            <a:pPr algn="ctr"/>
            <a:r>
              <a:rPr lang="en-IN" sz="2400" dirty="0">
                <a:ln w="0"/>
                <a:effectLst>
                  <a:outerShdw blurRad="38100" dist="19050" dir="2700000" algn="tl" rotWithShape="0">
                    <a:schemeClr val="dk1">
                      <a:alpha val="40000"/>
                    </a:schemeClr>
                  </a:outerShdw>
                </a:effectLst>
              </a:rPr>
              <a:t>VMware </a:t>
            </a:r>
            <a:r>
              <a:rPr lang="en-IN" sz="2400" dirty="0" err="1">
                <a:ln w="0"/>
                <a:effectLst>
                  <a:outerShdw blurRad="38100" dist="19050" dir="2700000" algn="tl" rotWithShape="0">
                    <a:schemeClr val="dk1">
                      <a:alpha val="40000"/>
                    </a:schemeClr>
                  </a:outerShdw>
                </a:effectLst>
              </a:rPr>
              <a:t>ESXi</a:t>
            </a:r>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7126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305-22F1-48EA-9BF9-7442BE010AEA}"/>
              </a:ext>
            </a:extLst>
          </p:cNvPr>
          <p:cNvSpPr>
            <a:spLocks noGrp="1"/>
          </p:cNvSpPr>
          <p:nvPr>
            <p:ph type="title"/>
          </p:nvPr>
        </p:nvSpPr>
        <p:spPr/>
        <p:txBody>
          <a:bodyPr/>
          <a:lstStyle/>
          <a:p>
            <a:r>
              <a:rPr lang="en-IN" b="1" dirty="0"/>
              <a:t>Citrix </a:t>
            </a:r>
            <a:r>
              <a:rPr lang="en-IN" b="1" dirty="0" err="1"/>
              <a:t>X</a:t>
            </a:r>
            <a:r>
              <a:rPr lang="en-IN" b="1" cap="none" dirty="0" err="1"/>
              <a:t>en</a:t>
            </a:r>
            <a:r>
              <a:rPr lang="en-IN" b="1" dirty="0" err="1"/>
              <a:t>s</a:t>
            </a:r>
            <a:r>
              <a:rPr lang="en-IN" b="1" cap="none" dirty="0" err="1"/>
              <a:t>erver</a:t>
            </a:r>
            <a:r>
              <a:rPr lang="en-IN" b="1" dirty="0"/>
              <a:t> Vs </a:t>
            </a:r>
            <a:r>
              <a:rPr lang="en-IN" b="1" dirty="0" err="1"/>
              <a:t>Vm</a:t>
            </a:r>
            <a:r>
              <a:rPr lang="en-IN" b="1" cap="none" dirty="0" err="1"/>
              <a:t>ware</a:t>
            </a:r>
            <a:r>
              <a:rPr lang="en-IN" b="1" dirty="0"/>
              <a:t> </a:t>
            </a:r>
            <a:r>
              <a:rPr lang="en-IN" b="1" dirty="0" err="1"/>
              <a:t>Esx</a:t>
            </a:r>
            <a:r>
              <a:rPr lang="en-IN" b="1" cap="none" dirty="0" err="1"/>
              <a:t>i</a:t>
            </a:r>
            <a:r>
              <a:rPr lang="en-IN" b="1" dirty="0"/>
              <a:t> Architecture</a:t>
            </a:r>
          </a:p>
        </p:txBody>
      </p:sp>
      <p:pic>
        <p:nvPicPr>
          <p:cNvPr id="3" name="Picture 2">
            <a:extLst>
              <a:ext uri="{FF2B5EF4-FFF2-40B4-BE49-F238E27FC236}">
                <a16:creationId xmlns:a16="http://schemas.microsoft.com/office/drawing/2014/main" id="{A6668EB5-20D7-45F5-8C2E-2163D7EDE46C}"/>
              </a:ext>
            </a:extLst>
          </p:cNvPr>
          <p:cNvPicPr/>
          <p:nvPr/>
        </p:nvPicPr>
        <p:blipFill>
          <a:blip r:embed="rId2"/>
          <a:stretch>
            <a:fillRect/>
          </a:stretch>
        </p:blipFill>
        <p:spPr>
          <a:xfrm>
            <a:off x="570596" y="2131564"/>
            <a:ext cx="5520106" cy="3996778"/>
          </a:xfrm>
          <a:prstGeom prst="rect">
            <a:avLst/>
          </a:prstGeom>
        </p:spPr>
      </p:pic>
      <p:sp>
        <p:nvSpPr>
          <p:cNvPr id="5" name="Rectangle 4">
            <a:extLst>
              <a:ext uri="{FF2B5EF4-FFF2-40B4-BE49-F238E27FC236}">
                <a16:creationId xmlns:a16="http://schemas.microsoft.com/office/drawing/2014/main" id="{38B19C63-C494-48F4-9AC3-6BE665E8636A}"/>
              </a:ext>
            </a:extLst>
          </p:cNvPr>
          <p:cNvSpPr/>
          <p:nvPr/>
        </p:nvSpPr>
        <p:spPr>
          <a:xfrm>
            <a:off x="867652" y="6254236"/>
            <a:ext cx="4774640" cy="369332"/>
          </a:xfrm>
          <a:prstGeom prst="rect">
            <a:avLst/>
          </a:prstGeom>
        </p:spPr>
        <p:txBody>
          <a:bodyPr wrap="none">
            <a:spAutoFit/>
          </a:bodyPr>
          <a:lstStyle/>
          <a:p>
            <a:r>
              <a:rPr lang="en-IN"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Fig 1: Technical architecture of Citrix XenServer </a:t>
            </a:r>
            <a:endParaRPr lang="en-IN"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89102F9B-178E-42CE-A783-FB319C7002DA}"/>
              </a:ext>
            </a:extLst>
          </p:cNvPr>
          <p:cNvPicPr/>
          <p:nvPr/>
        </p:nvPicPr>
        <p:blipFill>
          <a:blip r:embed="rId3"/>
          <a:stretch>
            <a:fillRect/>
          </a:stretch>
        </p:blipFill>
        <p:spPr>
          <a:xfrm>
            <a:off x="6150998" y="2038350"/>
            <a:ext cx="5608383" cy="4089992"/>
          </a:xfrm>
          <a:prstGeom prst="rect">
            <a:avLst/>
          </a:prstGeom>
        </p:spPr>
      </p:pic>
      <p:sp>
        <p:nvSpPr>
          <p:cNvPr id="7" name="Rectangle 6">
            <a:extLst>
              <a:ext uri="{FF2B5EF4-FFF2-40B4-BE49-F238E27FC236}">
                <a16:creationId xmlns:a16="http://schemas.microsoft.com/office/drawing/2014/main" id="{8261F55E-43C5-4308-84CD-9C40898831D0}"/>
              </a:ext>
            </a:extLst>
          </p:cNvPr>
          <p:cNvSpPr/>
          <p:nvPr/>
        </p:nvSpPr>
        <p:spPr>
          <a:xfrm>
            <a:off x="6845447" y="6252058"/>
            <a:ext cx="4957447" cy="369332"/>
          </a:xfrm>
          <a:prstGeom prst="rect">
            <a:avLst/>
          </a:prstGeom>
        </p:spPr>
        <p:txBody>
          <a:bodyPr wrap="none">
            <a:spAutoFit/>
          </a:bodyPr>
          <a:lstStyle/>
          <a:p>
            <a:r>
              <a:rPr lang="en-IN"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Fig 2. Detailed view of VMware </a:t>
            </a:r>
            <a:r>
              <a:rPr lang="en-IN" dirty="0" err="1">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ESXi</a:t>
            </a:r>
            <a:r>
              <a:rPr lang="en-IN"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 architecture </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79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8B14-8D67-48DA-98FD-921D2F35188C}"/>
              </a:ext>
            </a:extLst>
          </p:cNvPr>
          <p:cNvSpPr>
            <a:spLocks noGrp="1"/>
          </p:cNvSpPr>
          <p:nvPr>
            <p:ph type="title"/>
          </p:nvPr>
        </p:nvSpPr>
        <p:spPr/>
        <p:txBody>
          <a:bodyPr/>
          <a:lstStyle/>
          <a:p>
            <a:pPr algn="ctr"/>
            <a:r>
              <a:rPr lang="en-IN" b="1" dirty="0"/>
              <a:t>Problem Definition</a:t>
            </a:r>
          </a:p>
        </p:txBody>
      </p:sp>
      <p:sp>
        <p:nvSpPr>
          <p:cNvPr id="3" name="Rectangle 2">
            <a:extLst>
              <a:ext uri="{FF2B5EF4-FFF2-40B4-BE49-F238E27FC236}">
                <a16:creationId xmlns:a16="http://schemas.microsoft.com/office/drawing/2014/main" id="{ADC562E1-E563-4AA4-B2AD-5853D5D0F48C}"/>
              </a:ext>
            </a:extLst>
          </p:cNvPr>
          <p:cNvSpPr/>
          <p:nvPr/>
        </p:nvSpPr>
        <p:spPr>
          <a:xfrm>
            <a:off x="411331" y="2129252"/>
            <a:ext cx="11280559" cy="1200329"/>
          </a:xfrm>
          <a:prstGeom prst="rect">
            <a:avLst/>
          </a:prstGeom>
        </p:spPr>
        <p:txBody>
          <a:bodyPr wrap="square">
            <a:spAutoFit/>
          </a:bodyPr>
          <a:lstStyle/>
          <a:p>
            <a:pPr marL="285750" indent="-285750">
              <a:buFont typeface="Wingdings" panose="05000000000000000000" pitchFamily="2" charset="2"/>
              <a:buChar char="Ø"/>
            </a:pPr>
            <a:r>
              <a:rPr lang="en-US"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The Both Citrix Xenserver and VMware </a:t>
            </a:r>
            <a:r>
              <a:rPr lang="en-US" dirty="0" err="1">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Esxi</a:t>
            </a:r>
            <a:r>
              <a:rPr lang="en-US"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 are the bare metal type-1 hypervisors, top 2 players in server virtualization manage various types of workload, mixed operating systems, and storage or networking configurations</a:t>
            </a:r>
          </a:p>
          <a:p>
            <a:pPr marL="285750" indent="-285750">
              <a:buFont typeface="Wingdings" panose="05000000000000000000" pitchFamily="2" charset="2"/>
              <a:buChar char="Ø"/>
            </a:pPr>
            <a:endParaRPr lang="en-US"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Ø"/>
            </a:pPr>
            <a:r>
              <a:rPr lang="en-US" dirty="0">
                <a:ln w="0"/>
              </a:rPr>
              <a:t>Both show certain limitations and issues in performance and network latency.</a:t>
            </a:r>
            <a:endParaRPr lang="en-IN" dirty="0">
              <a:ln w="0"/>
            </a:endParaRPr>
          </a:p>
        </p:txBody>
      </p:sp>
      <p:sp>
        <p:nvSpPr>
          <p:cNvPr id="4" name="TextBox 3">
            <a:extLst>
              <a:ext uri="{FF2B5EF4-FFF2-40B4-BE49-F238E27FC236}">
                <a16:creationId xmlns:a16="http://schemas.microsoft.com/office/drawing/2014/main" id="{B21E76AA-E1E3-4674-9344-BC084D07796F}"/>
              </a:ext>
            </a:extLst>
          </p:cNvPr>
          <p:cNvSpPr txBox="1"/>
          <p:nvPr/>
        </p:nvSpPr>
        <p:spPr>
          <a:xfrm>
            <a:off x="414329" y="3329581"/>
            <a:ext cx="11352746" cy="1077218"/>
          </a:xfrm>
          <a:prstGeom prst="rect">
            <a:avLst/>
          </a:prstGeom>
          <a:noFill/>
        </p:spPr>
        <p:txBody>
          <a:bodyPr wrap="square" rtlCol="0">
            <a:spAutoFit/>
          </a:bodyPr>
          <a:lstStyle/>
          <a:p>
            <a:pPr algn="ctr"/>
            <a:r>
              <a:rPr lang="en-IN" sz="2800" dirty="0"/>
              <a:t>Novelty of research</a:t>
            </a:r>
            <a:endParaRPr lang="en-IN" dirty="0"/>
          </a:p>
          <a:p>
            <a:r>
              <a:rPr lang="en-US" dirty="0">
                <a:ln w="0"/>
                <a:effectLst>
                  <a:outerShdw blurRad="38100" dist="19050" dir="2700000" algn="tl" rotWithShape="0">
                    <a:schemeClr val="dk1">
                      <a:alpha val="40000"/>
                    </a:schemeClr>
                  </a:outerShdw>
                </a:effectLst>
              </a:rPr>
              <a:t>Connect XenServer to Citrix center and ESXi to VMware vSphere client and Analyze and Compare performance on bases of CPU,RAM and Network using </a:t>
            </a:r>
            <a:r>
              <a:rPr lang="en-US" dirty="0" err="1">
                <a:ln w="0"/>
                <a:effectLst>
                  <a:outerShdw blurRad="38100" dist="19050" dir="2700000" algn="tl" rotWithShape="0">
                    <a:schemeClr val="dk1">
                      <a:alpha val="40000"/>
                    </a:schemeClr>
                  </a:outerShdw>
                </a:effectLst>
              </a:rPr>
              <a:t>Sysbench</a:t>
            </a:r>
            <a:r>
              <a:rPr lang="en-US" dirty="0">
                <a:ln w="0"/>
                <a:effectLst>
                  <a:outerShdw blurRad="38100" dist="19050" dir="2700000" algn="tl" rotWithShape="0">
                    <a:schemeClr val="dk1">
                      <a:alpha val="40000"/>
                    </a:schemeClr>
                  </a:outerShdw>
                </a:effectLst>
              </a:rPr>
              <a:t> and Netperf Benchmarking Tool.</a:t>
            </a:r>
            <a:endParaRPr lang="en-IN" dirty="0">
              <a:ln w="0"/>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49F96B91-28B1-4F55-A192-7DD71A0AAF8D}"/>
              </a:ext>
            </a:extLst>
          </p:cNvPr>
          <p:cNvPicPr>
            <a:picLocks noChangeAspect="1"/>
          </p:cNvPicPr>
          <p:nvPr/>
        </p:nvPicPr>
        <p:blipFill>
          <a:blip r:embed="rId2"/>
          <a:stretch>
            <a:fillRect/>
          </a:stretch>
        </p:blipFill>
        <p:spPr>
          <a:xfrm>
            <a:off x="454520" y="4406799"/>
            <a:ext cx="11194179" cy="2357985"/>
          </a:xfrm>
          <a:prstGeom prst="rect">
            <a:avLst/>
          </a:prstGeom>
        </p:spPr>
      </p:pic>
    </p:spTree>
    <p:extLst>
      <p:ext uri="{BB962C8B-B14F-4D97-AF65-F5344CB8AC3E}">
        <p14:creationId xmlns:p14="http://schemas.microsoft.com/office/powerpoint/2010/main" val="373374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708E-F8E8-473D-8C23-34AE0413BD33}"/>
              </a:ext>
            </a:extLst>
          </p:cNvPr>
          <p:cNvSpPr>
            <a:spLocks noGrp="1"/>
          </p:cNvSpPr>
          <p:nvPr>
            <p:ph type="title"/>
          </p:nvPr>
        </p:nvSpPr>
        <p:spPr/>
        <p:txBody>
          <a:bodyPr>
            <a:normAutofit/>
          </a:bodyPr>
          <a:lstStyle/>
          <a:p>
            <a:pPr algn="ctr"/>
            <a:r>
              <a:rPr lang="en-IN" sz="4400" dirty="0"/>
              <a:t>Literature Review</a:t>
            </a:r>
          </a:p>
        </p:txBody>
      </p:sp>
      <p:sp>
        <p:nvSpPr>
          <p:cNvPr id="4" name="Rectangle 3">
            <a:extLst>
              <a:ext uri="{FF2B5EF4-FFF2-40B4-BE49-F238E27FC236}">
                <a16:creationId xmlns:a16="http://schemas.microsoft.com/office/drawing/2014/main" id="{B2DE6A15-95BA-4D16-B86D-0433A5EAE5CA}"/>
              </a:ext>
            </a:extLst>
          </p:cNvPr>
          <p:cNvSpPr/>
          <p:nvPr/>
        </p:nvSpPr>
        <p:spPr>
          <a:xfrm>
            <a:off x="7420857" y="6489580"/>
            <a:ext cx="4026295" cy="369332"/>
          </a:xfrm>
          <a:prstGeom prst="rect">
            <a:avLst/>
          </a:prstGeom>
        </p:spPr>
        <p:txBody>
          <a:bodyPr wrap="none">
            <a:spAutoFit/>
          </a:bodyPr>
          <a:lstStyle/>
          <a:p>
            <a:pPr algn="ctr">
              <a:spcAft>
                <a:spcPts val="0"/>
              </a:spcAft>
            </a:pPr>
            <a:r>
              <a:rPr lang="en-US" dirty="0">
                <a:latin typeface="Times New Roman" panose="02020603050405020304" pitchFamily="18" charset="0"/>
                <a:ea typeface="SimSun" panose="02010600030101010101" pitchFamily="2" charset="-122"/>
              </a:rPr>
              <a:t>TABLE II. Summary of Assessment tools</a:t>
            </a:r>
            <a:endParaRPr lang="en-IN" dirty="0">
              <a:latin typeface="Times New Roman" panose="02020603050405020304" pitchFamily="18" charset="0"/>
              <a:ea typeface="SimSun" panose="02010600030101010101" pitchFamily="2" charset="-122"/>
            </a:endParaRPr>
          </a:p>
        </p:txBody>
      </p:sp>
      <p:graphicFrame>
        <p:nvGraphicFramePr>
          <p:cNvPr id="5" name="Table 4">
            <a:extLst>
              <a:ext uri="{FF2B5EF4-FFF2-40B4-BE49-F238E27FC236}">
                <a16:creationId xmlns:a16="http://schemas.microsoft.com/office/drawing/2014/main" id="{B7333A38-21F8-46E3-A4F6-DC0C0371530E}"/>
              </a:ext>
            </a:extLst>
          </p:cNvPr>
          <p:cNvGraphicFramePr>
            <a:graphicFrameLocks noGrp="1"/>
          </p:cNvGraphicFramePr>
          <p:nvPr>
            <p:extLst>
              <p:ext uri="{D42A27DB-BD31-4B8C-83A1-F6EECF244321}">
                <p14:modId xmlns:p14="http://schemas.microsoft.com/office/powerpoint/2010/main" val="2826134364"/>
              </p:ext>
            </p:extLst>
          </p:nvPr>
        </p:nvGraphicFramePr>
        <p:xfrm>
          <a:off x="506565" y="1953565"/>
          <a:ext cx="6317021" cy="4527294"/>
        </p:xfrm>
        <a:graphic>
          <a:graphicData uri="http://schemas.openxmlformats.org/drawingml/2006/table">
            <a:tbl>
              <a:tblPr firstRow="1" firstCol="1" bandRow="1">
                <a:tableStyleId>{5C22544A-7EE6-4342-B048-85BDC9FD1C3A}</a:tableStyleId>
              </a:tblPr>
              <a:tblGrid>
                <a:gridCol w="2897409">
                  <a:extLst>
                    <a:ext uri="{9D8B030D-6E8A-4147-A177-3AD203B41FA5}">
                      <a16:colId xmlns:a16="http://schemas.microsoft.com/office/drawing/2014/main" val="1710683530"/>
                    </a:ext>
                  </a:extLst>
                </a:gridCol>
                <a:gridCol w="3419612">
                  <a:extLst>
                    <a:ext uri="{9D8B030D-6E8A-4147-A177-3AD203B41FA5}">
                      <a16:colId xmlns:a16="http://schemas.microsoft.com/office/drawing/2014/main" val="1914778859"/>
                    </a:ext>
                  </a:extLst>
                </a:gridCol>
              </a:tblGrid>
              <a:tr h="385345">
                <a:tc>
                  <a:txBody>
                    <a:bodyPr/>
                    <a:lstStyle/>
                    <a:p>
                      <a:pPr>
                        <a:lnSpc>
                          <a:spcPct val="107000"/>
                        </a:lnSpc>
                        <a:spcAft>
                          <a:spcPts val="0"/>
                        </a:spcAft>
                      </a:pPr>
                      <a:r>
                        <a:rPr lang="en-IN" sz="1400" dirty="0">
                          <a:effectLst/>
                        </a:rPr>
                        <a:t>Authors and used Hypervisors for comparison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4908685"/>
                  </a:ext>
                </a:extLst>
              </a:tr>
              <a:tr h="442943">
                <a:tc>
                  <a:txBody>
                    <a:bodyPr/>
                    <a:lstStyle/>
                    <a:p>
                      <a:pPr>
                        <a:lnSpc>
                          <a:spcPct val="107000"/>
                        </a:lnSpc>
                        <a:spcAft>
                          <a:spcPts val="0"/>
                        </a:spcAft>
                      </a:pPr>
                      <a:r>
                        <a:rPr lang="en-IN" sz="1100" dirty="0">
                          <a:effectLst/>
                        </a:rPr>
                        <a:t>2019, Jiang, C and Wang </a:t>
                      </a:r>
                    </a:p>
                    <a:p>
                      <a:pPr>
                        <a:lnSpc>
                          <a:spcPct val="107000"/>
                        </a:lnSpc>
                        <a:spcAft>
                          <a:spcPts val="0"/>
                        </a:spcAft>
                      </a:pPr>
                      <a:r>
                        <a:rPr lang="en-IN" sz="1100" dirty="0">
                          <a:effectLst/>
                        </a:rPr>
                        <a:t>VMware </a:t>
                      </a:r>
                      <a:r>
                        <a:rPr lang="en-IN" sz="1100" dirty="0" err="1">
                          <a:effectLst/>
                        </a:rPr>
                        <a:t>ESXi</a:t>
                      </a:r>
                      <a:r>
                        <a:rPr lang="en-IN" sz="1100" dirty="0">
                          <a:effectLst/>
                        </a:rPr>
                        <a:t> and Microsoft Hyper-V</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power and energy features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3204427"/>
                  </a:ext>
                </a:extLst>
              </a:tr>
              <a:tr h="432946">
                <a:tc>
                  <a:txBody>
                    <a:bodyPr/>
                    <a:lstStyle/>
                    <a:p>
                      <a:pPr>
                        <a:lnSpc>
                          <a:spcPct val="107000"/>
                        </a:lnSpc>
                        <a:spcAft>
                          <a:spcPts val="0"/>
                        </a:spcAft>
                      </a:pPr>
                      <a:r>
                        <a:rPr lang="en-IN" sz="1100" dirty="0">
                          <a:effectLst/>
                        </a:rPr>
                        <a:t>J. </a:t>
                      </a:r>
                      <a:r>
                        <a:rPr lang="en-IN" sz="1100" dirty="0" err="1">
                          <a:effectLst/>
                        </a:rPr>
                        <a:t>Torbic</a:t>
                      </a:r>
                      <a:r>
                        <a:rPr lang="en-IN" sz="1100" dirty="0">
                          <a:effectLst/>
                        </a:rPr>
                        <a:t>, I. Stankovic,2018 </a:t>
                      </a:r>
                    </a:p>
                    <a:p>
                      <a:pPr>
                        <a:lnSpc>
                          <a:spcPct val="107000"/>
                        </a:lnSpc>
                        <a:spcAft>
                          <a:spcPts val="0"/>
                        </a:spcAft>
                      </a:pPr>
                      <a:r>
                        <a:rPr lang="en-IN" sz="1100" dirty="0">
                          <a:effectLst/>
                        </a:rPr>
                        <a:t>VMware </a:t>
                      </a:r>
                      <a:r>
                        <a:rPr lang="en-IN" sz="1100" dirty="0" err="1">
                          <a:effectLst/>
                        </a:rPr>
                        <a:t>ESXi</a:t>
                      </a:r>
                      <a:r>
                        <a:rPr lang="en-IN" sz="1100" dirty="0">
                          <a:effectLst/>
                        </a:rPr>
                        <a:t> and Microsoft Hyper-V</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mathematical expressions for benchmark two workloads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4990724"/>
                  </a:ext>
                </a:extLst>
              </a:tr>
              <a:tr h="858433">
                <a:tc>
                  <a:txBody>
                    <a:bodyPr/>
                    <a:lstStyle/>
                    <a:p>
                      <a:pPr>
                        <a:lnSpc>
                          <a:spcPct val="107000"/>
                        </a:lnSpc>
                        <a:spcAft>
                          <a:spcPts val="0"/>
                        </a:spcAft>
                      </a:pPr>
                      <a:r>
                        <a:rPr lang="en-IN" sz="1100" dirty="0">
                          <a:effectLst/>
                        </a:rPr>
                        <a:t>B. </a:t>
                      </a:r>
                      <a:r>
                        <a:rPr lang="en-IN" sz="1100" dirty="0" err="1">
                          <a:effectLst/>
                        </a:rPr>
                        <a:t>Dordevic</a:t>
                      </a:r>
                      <a:r>
                        <a:rPr lang="en-IN" sz="1100" dirty="0">
                          <a:effectLst/>
                        </a:rPr>
                        <a:t>, V. Timcenko,2019 </a:t>
                      </a:r>
                    </a:p>
                    <a:p>
                      <a:pPr>
                        <a:lnSpc>
                          <a:spcPct val="107000"/>
                        </a:lnSpc>
                        <a:spcAft>
                          <a:spcPts val="0"/>
                        </a:spcAft>
                      </a:pPr>
                      <a:r>
                        <a:rPr lang="en-IN" sz="1100" dirty="0" err="1">
                          <a:effectLst/>
                        </a:rPr>
                        <a:t>Vmware</a:t>
                      </a:r>
                      <a:r>
                        <a:rPr lang="en-IN" sz="1100" dirty="0">
                          <a:effectLst/>
                        </a:rPr>
                        <a:t> </a:t>
                      </a:r>
                      <a:r>
                        <a:rPr lang="en-IN" sz="1100" dirty="0" err="1">
                          <a:effectLst/>
                        </a:rPr>
                        <a:t>Esxi</a:t>
                      </a:r>
                      <a:r>
                        <a:rPr lang="en-IN" sz="1100" dirty="0">
                          <a:effectLst/>
                        </a:rPr>
                        <a:t> and Citrix </a:t>
                      </a:r>
                      <a:r>
                        <a:rPr lang="en-IN" sz="1100" dirty="0" err="1">
                          <a:effectLst/>
                        </a:rPr>
                        <a:t>XenServer</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comparison based on file system performance provide solution on the significant issue of hardware virtualization dependency on full virtualization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053608"/>
                  </a:ext>
                </a:extLst>
              </a:tr>
              <a:tr h="641190">
                <a:tc>
                  <a:txBody>
                    <a:bodyPr/>
                    <a:lstStyle/>
                    <a:p>
                      <a:pPr>
                        <a:lnSpc>
                          <a:spcPct val="107000"/>
                        </a:lnSpc>
                        <a:spcAft>
                          <a:spcPts val="0"/>
                        </a:spcAft>
                      </a:pPr>
                      <a:r>
                        <a:rPr lang="en-IN" sz="1100" dirty="0">
                          <a:effectLst/>
                        </a:rPr>
                        <a:t>2016, </a:t>
                      </a:r>
                      <a:r>
                        <a:rPr lang="en-IN" sz="1100" dirty="0" err="1">
                          <a:effectLst/>
                        </a:rPr>
                        <a:t>V.K.Manik</a:t>
                      </a:r>
                      <a:r>
                        <a:rPr lang="en-IN" sz="1100" dirty="0">
                          <a:effectLst/>
                        </a:rPr>
                        <a:t> and  D. Arora </a:t>
                      </a:r>
                    </a:p>
                    <a:p>
                      <a:pPr>
                        <a:lnSpc>
                          <a:spcPct val="107000"/>
                        </a:lnSpc>
                        <a:spcAft>
                          <a:spcPts val="0"/>
                        </a:spcAft>
                      </a:pPr>
                      <a:r>
                        <a:rPr lang="en-IN" sz="1100" dirty="0">
                          <a:effectLst/>
                        </a:rPr>
                        <a:t>Xen, KVM, </a:t>
                      </a:r>
                      <a:r>
                        <a:rPr lang="en-IN" sz="1100" dirty="0" err="1">
                          <a:effectLst/>
                        </a:rPr>
                        <a:t>Hyper-v</a:t>
                      </a:r>
                      <a:r>
                        <a:rPr lang="en-IN" sz="1100" dirty="0">
                          <a:effectLst/>
                        </a:rPr>
                        <a:t> and </a:t>
                      </a:r>
                      <a:r>
                        <a:rPr lang="en-IN" sz="1100" dirty="0" err="1">
                          <a:effectLst/>
                        </a:rPr>
                        <a:t>ESXi</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Maintaining multiple computing resources and specific application programming interface features for specific virtualization platforms.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530262"/>
                  </a:ext>
                </a:extLst>
              </a:tr>
              <a:tr h="423949">
                <a:tc>
                  <a:txBody>
                    <a:bodyPr/>
                    <a:lstStyle/>
                    <a:p>
                      <a:pPr>
                        <a:lnSpc>
                          <a:spcPct val="107000"/>
                        </a:lnSpc>
                        <a:spcAft>
                          <a:spcPts val="0"/>
                        </a:spcAft>
                      </a:pPr>
                      <a:r>
                        <a:rPr lang="en-IN" sz="1100" dirty="0">
                          <a:effectLst/>
                        </a:rPr>
                        <a:t>In 2019, L. </a:t>
                      </a:r>
                      <a:r>
                        <a:rPr lang="en-IN" sz="1100" dirty="0" err="1">
                          <a:effectLst/>
                        </a:rPr>
                        <a:t>Abeni</a:t>
                      </a:r>
                      <a:r>
                        <a:rPr lang="en-IN" sz="1100" dirty="0">
                          <a:effectLst/>
                        </a:rPr>
                        <a:t> and D. Faggioli </a:t>
                      </a:r>
                    </a:p>
                    <a:p>
                      <a:pPr>
                        <a:lnSpc>
                          <a:spcPct val="107000"/>
                        </a:lnSpc>
                        <a:spcAft>
                          <a:spcPts val="0"/>
                        </a:spcAft>
                      </a:pPr>
                      <a:r>
                        <a:rPr lang="en-IN" sz="1100" dirty="0">
                          <a:effectLst/>
                        </a:rPr>
                        <a:t>Xen and KVM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analyse the real-time performance of hypervisor and evaluate through scheduling techniques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800235"/>
                  </a:ext>
                </a:extLst>
              </a:tr>
              <a:tr h="641190">
                <a:tc>
                  <a:txBody>
                    <a:bodyPr/>
                    <a:lstStyle/>
                    <a:p>
                      <a:pPr>
                        <a:lnSpc>
                          <a:spcPct val="107000"/>
                        </a:lnSpc>
                        <a:spcAft>
                          <a:spcPts val="0"/>
                        </a:spcAft>
                      </a:pPr>
                      <a:r>
                        <a:rPr lang="en-IN" sz="1100" dirty="0">
                          <a:effectLst/>
                        </a:rPr>
                        <a:t>2017, D. Kumar and A. Magloire </a:t>
                      </a:r>
                    </a:p>
                    <a:p>
                      <a:pPr>
                        <a:lnSpc>
                          <a:spcPct val="107000"/>
                        </a:lnSpc>
                        <a:spcAft>
                          <a:spcPts val="0"/>
                        </a:spcAft>
                      </a:pPr>
                      <a:r>
                        <a:rPr lang="en-IN" sz="1100" dirty="0">
                          <a:effectLst/>
                        </a:rPr>
                        <a:t>Xen, and KVM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a:effectLst/>
                        </a:rPr>
                        <a:t>providing solutions to Cloud technology and virtual environments allow much more effective and safer use.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745987"/>
                  </a:ext>
                </a:extLst>
              </a:tr>
              <a:tr h="641190">
                <a:tc>
                  <a:txBody>
                    <a:bodyPr/>
                    <a:lstStyle/>
                    <a:p>
                      <a:pPr>
                        <a:lnSpc>
                          <a:spcPct val="107000"/>
                        </a:lnSpc>
                        <a:spcAft>
                          <a:spcPts val="0"/>
                        </a:spcAft>
                      </a:pPr>
                      <a:r>
                        <a:rPr lang="en-IN" sz="1100" dirty="0">
                          <a:effectLst/>
                        </a:rPr>
                        <a:t>The M. </a:t>
                      </a:r>
                      <a:r>
                        <a:rPr lang="en-IN" sz="1100" dirty="0" err="1">
                          <a:effectLst/>
                        </a:rPr>
                        <a:t>Polenov</a:t>
                      </a:r>
                      <a:r>
                        <a:rPr lang="en-IN" sz="1100" dirty="0">
                          <a:effectLst/>
                        </a:rPr>
                        <a:t>, V. </a:t>
                      </a:r>
                      <a:r>
                        <a:rPr lang="en-IN" sz="1100" dirty="0" err="1">
                          <a:effectLst/>
                        </a:rPr>
                        <a:t>Guzik</a:t>
                      </a:r>
                      <a:r>
                        <a:rPr lang="en-IN" sz="1100" dirty="0">
                          <a:effectLst/>
                        </a:rPr>
                        <a:t> 2018</a:t>
                      </a:r>
                    </a:p>
                    <a:p>
                      <a:pPr>
                        <a:lnSpc>
                          <a:spcPct val="107000"/>
                        </a:lnSpc>
                        <a:spcAft>
                          <a:spcPts val="0"/>
                        </a:spcAft>
                      </a:pPr>
                      <a:r>
                        <a:rPr lang="en-IN" sz="1100" dirty="0">
                          <a:effectLst/>
                        </a:rPr>
                        <a:t> Microsoft </a:t>
                      </a:r>
                      <a:r>
                        <a:rPr lang="en-IN" sz="1100" dirty="0" err="1">
                          <a:effectLst/>
                        </a:rPr>
                        <a:t>hyper-v</a:t>
                      </a:r>
                      <a:r>
                        <a:rPr lang="en-IN" sz="1100" dirty="0">
                          <a:effectLst/>
                        </a:rPr>
                        <a:t>, </a:t>
                      </a:r>
                      <a:r>
                        <a:rPr lang="en-IN" sz="1100" dirty="0" err="1">
                          <a:effectLst/>
                        </a:rPr>
                        <a:t>Xenserver,vSphere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dirty="0">
                          <a:effectLst/>
                        </a:rPr>
                        <a:t>Improve resource management.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4146702"/>
                  </a:ext>
                </a:extLst>
              </a:tr>
            </a:tbl>
          </a:graphicData>
        </a:graphic>
      </p:graphicFrame>
      <p:sp>
        <p:nvSpPr>
          <p:cNvPr id="6" name="Rectangle 5">
            <a:extLst>
              <a:ext uri="{FF2B5EF4-FFF2-40B4-BE49-F238E27FC236}">
                <a16:creationId xmlns:a16="http://schemas.microsoft.com/office/drawing/2014/main" id="{A4AFA9EC-6B27-4815-9254-7433805DC517}"/>
              </a:ext>
            </a:extLst>
          </p:cNvPr>
          <p:cNvSpPr/>
          <p:nvPr/>
        </p:nvSpPr>
        <p:spPr>
          <a:xfrm>
            <a:off x="2222790" y="6471660"/>
            <a:ext cx="2397580" cy="369332"/>
          </a:xfrm>
          <a:prstGeom prst="rect">
            <a:avLst/>
          </a:prstGeom>
        </p:spPr>
        <p:txBody>
          <a:bodyPr wrap="none">
            <a:spAutoFit/>
          </a:bodyPr>
          <a:lstStyle/>
          <a:p>
            <a:pPr algn="ctr">
              <a:spcAft>
                <a:spcPts val="0"/>
              </a:spcAft>
            </a:pPr>
            <a:r>
              <a:rPr lang="en-US" dirty="0">
                <a:latin typeface="Times New Roman" panose="02020603050405020304" pitchFamily="18" charset="0"/>
                <a:ea typeface="SimSun" panose="02010600030101010101" pitchFamily="2" charset="-122"/>
              </a:rPr>
              <a:t>TABLE I. Related work</a:t>
            </a:r>
            <a:endParaRPr lang="en-IN" dirty="0">
              <a:latin typeface="Times New Roman" panose="02020603050405020304" pitchFamily="18" charset="0"/>
              <a:ea typeface="SimSun" panose="02010600030101010101" pitchFamily="2" charset="-122"/>
            </a:endParaRPr>
          </a:p>
        </p:txBody>
      </p:sp>
      <p:graphicFrame>
        <p:nvGraphicFramePr>
          <p:cNvPr id="7" name="Table 6">
            <a:extLst>
              <a:ext uri="{FF2B5EF4-FFF2-40B4-BE49-F238E27FC236}">
                <a16:creationId xmlns:a16="http://schemas.microsoft.com/office/drawing/2014/main" id="{A7E61ABC-0228-494C-B57A-1FEBC4CAFF72}"/>
              </a:ext>
            </a:extLst>
          </p:cNvPr>
          <p:cNvGraphicFramePr>
            <a:graphicFrameLocks noGrp="1"/>
          </p:cNvGraphicFramePr>
          <p:nvPr>
            <p:extLst>
              <p:ext uri="{D42A27DB-BD31-4B8C-83A1-F6EECF244321}">
                <p14:modId xmlns:p14="http://schemas.microsoft.com/office/powerpoint/2010/main" val="1545629793"/>
              </p:ext>
            </p:extLst>
          </p:nvPr>
        </p:nvGraphicFramePr>
        <p:xfrm>
          <a:off x="6959190" y="1993134"/>
          <a:ext cx="4830356" cy="4478524"/>
        </p:xfrm>
        <a:graphic>
          <a:graphicData uri="http://schemas.openxmlformats.org/drawingml/2006/table">
            <a:tbl>
              <a:tblPr firstRow="1" firstCol="1" bandRow="1">
                <a:tableStyleId>{5C22544A-7EE6-4342-B048-85BDC9FD1C3A}</a:tableStyleId>
              </a:tblPr>
              <a:tblGrid>
                <a:gridCol w="2781820">
                  <a:extLst>
                    <a:ext uri="{9D8B030D-6E8A-4147-A177-3AD203B41FA5}">
                      <a16:colId xmlns:a16="http://schemas.microsoft.com/office/drawing/2014/main" val="909515717"/>
                    </a:ext>
                  </a:extLst>
                </a:gridCol>
                <a:gridCol w="2048536">
                  <a:extLst>
                    <a:ext uri="{9D8B030D-6E8A-4147-A177-3AD203B41FA5}">
                      <a16:colId xmlns:a16="http://schemas.microsoft.com/office/drawing/2014/main" val="1430460565"/>
                    </a:ext>
                  </a:extLst>
                </a:gridCol>
              </a:tblGrid>
              <a:tr h="496238">
                <a:tc>
                  <a:txBody>
                    <a:bodyPr/>
                    <a:lstStyle/>
                    <a:p>
                      <a:pPr>
                        <a:lnSpc>
                          <a:spcPct val="107000"/>
                        </a:lnSpc>
                        <a:spcAft>
                          <a:spcPts val="0"/>
                        </a:spcAft>
                      </a:pPr>
                      <a:r>
                        <a:rPr lang="en-IN" sz="1600">
                          <a:effectLst/>
                        </a:rPr>
                        <a:t>Hypervisors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Benchmarking Tool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0494988"/>
                  </a:ext>
                </a:extLst>
              </a:tr>
              <a:tr h="750547">
                <a:tc>
                  <a:txBody>
                    <a:bodyPr/>
                    <a:lstStyle/>
                    <a:p>
                      <a:pPr>
                        <a:lnSpc>
                          <a:spcPct val="107000"/>
                        </a:lnSpc>
                        <a:spcAft>
                          <a:spcPts val="0"/>
                        </a:spcAft>
                      </a:pPr>
                      <a:r>
                        <a:rPr lang="en-IN" sz="1000">
                          <a:effectLst/>
                        </a:rPr>
                        <a:t>VMware ESXi and Microsoft Hyper-V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Filebench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0263169"/>
                  </a:ext>
                </a:extLst>
              </a:tr>
              <a:tr h="750547">
                <a:tc>
                  <a:txBody>
                    <a:bodyPr/>
                    <a:lstStyle/>
                    <a:p>
                      <a:pPr>
                        <a:lnSpc>
                          <a:spcPct val="107000"/>
                        </a:lnSpc>
                        <a:spcAft>
                          <a:spcPts val="0"/>
                        </a:spcAft>
                      </a:pPr>
                      <a:r>
                        <a:rPr lang="en-IN" sz="1000">
                          <a:effectLst/>
                        </a:rPr>
                        <a:t>Vmware Esxi and Citrix XenServer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HD Tune PRO and ATTO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2279990"/>
                  </a:ext>
                </a:extLst>
              </a:tr>
              <a:tr h="241930">
                <a:tc>
                  <a:txBody>
                    <a:bodyPr/>
                    <a:lstStyle/>
                    <a:p>
                      <a:pPr>
                        <a:lnSpc>
                          <a:spcPct val="107000"/>
                        </a:lnSpc>
                        <a:spcAft>
                          <a:spcPts val="0"/>
                        </a:spcAft>
                      </a:pPr>
                      <a:r>
                        <a:rPr lang="en-IN" sz="1000">
                          <a:effectLst/>
                        </a:rPr>
                        <a:t>Xen and KVM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Cyclictest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7049220"/>
                  </a:ext>
                </a:extLst>
              </a:tr>
              <a:tr h="750547">
                <a:tc>
                  <a:txBody>
                    <a:bodyPr/>
                    <a:lstStyle/>
                    <a:p>
                      <a:pPr>
                        <a:lnSpc>
                          <a:spcPct val="107000"/>
                        </a:lnSpc>
                        <a:spcAft>
                          <a:spcPts val="0"/>
                        </a:spcAft>
                      </a:pPr>
                      <a:r>
                        <a:rPr lang="en-IN" sz="1000">
                          <a:effectLst/>
                        </a:rPr>
                        <a:t>Microsoft hyper-v,Xenserver,vSphere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Netbook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1299295"/>
                  </a:ext>
                </a:extLst>
              </a:tr>
              <a:tr h="750547">
                <a:tc>
                  <a:txBody>
                    <a:bodyPr/>
                    <a:lstStyle/>
                    <a:p>
                      <a:pPr>
                        <a:lnSpc>
                          <a:spcPct val="107000"/>
                        </a:lnSpc>
                        <a:spcAft>
                          <a:spcPts val="0"/>
                        </a:spcAft>
                      </a:pPr>
                      <a:r>
                        <a:rPr lang="en-IN" sz="1000">
                          <a:effectLst/>
                        </a:rPr>
                        <a:t>Microsoft Hyper-V, Vmware vSphere, KVM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PassMark, UnixBench and DiskMark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6837905"/>
                  </a:ext>
                </a:extLst>
              </a:tr>
              <a:tr h="241930">
                <a:tc>
                  <a:txBody>
                    <a:bodyPr/>
                    <a:lstStyle/>
                    <a:p>
                      <a:pPr>
                        <a:lnSpc>
                          <a:spcPct val="107000"/>
                        </a:lnSpc>
                        <a:spcAft>
                          <a:spcPts val="0"/>
                        </a:spcAft>
                      </a:pPr>
                      <a:r>
                        <a:rPr lang="en-IN" sz="1000">
                          <a:effectLst/>
                        </a:rPr>
                        <a:t>Xen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a:effectLst/>
                        </a:rPr>
                        <a:t>Sysbench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009288"/>
                  </a:ext>
                </a:extLst>
              </a:tr>
              <a:tr h="496238">
                <a:tc>
                  <a:txBody>
                    <a:bodyPr/>
                    <a:lstStyle/>
                    <a:p>
                      <a:pPr>
                        <a:lnSpc>
                          <a:spcPct val="107000"/>
                        </a:lnSpc>
                        <a:spcAft>
                          <a:spcPts val="0"/>
                        </a:spcAft>
                      </a:pPr>
                      <a:r>
                        <a:rPr lang="en-IN" sz="1000">
                          <a:effectLst/>
                        </a:rPr>
                        <a:t>Vmware Workstation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000" dirty="0" err="1">
                          <a:effectLst/>
                        </a:rPr>
                        <a:t>Netperf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1161787"/>
                  </a:ext>
                </a:extLst>
              </a:tr>
            </a:tbl>
          </a:graphicData>
        </a:graphic>
      </p:graphicFrame>
    </p:spTree>
    <p:extLst>
      <p:ext uri="{BB962C8B-B14F-4D97-AF65-F5344CB8AC3E}">
        <p14:creationId xmlns:p14="http://schemas.microsoft.com/office/powerpoint/2010/main" val="422757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7788-495A-4B61-9AF4-B82370129339}"/>
              </a:ext>
            </a:extLst>
          </p:cNvPr>
          <p:cNvSpPr>
            <a:spLocks noGrp="1"/>
          </p:cNvSpPr>
          <p:nvPr>
            <p:ph type="title"/>
          </p:nvPr>
        </p:nvSpPr>
        <p:spPr/>
        <p:txBody>
          <a:bodyPr/>
          <a:lstStyle/>
          <a:p>
            <a:pPr algn="ctr"/>
            <a:r>
              <a:rPr lang="en-IN" b="1" dirty="0"/>
              <a:t>Experimental METHODOLOGY</a:t>
            </a:r>
          </a:p>
        </p:txBody>
      </p:sp>
      <p:sp>
        <p:nvSpPr>
          <p:cNvPr id="4" name="Rectangle 3">
            <a:extLst>
              <a:ext uri="{FF2B5EF4-FFF2-40B4-BE49-F238E27FC236}">
                <a16:creationId xmlns:a16="http://schemas.microsoft.com/office/drawing/2014/main" id="{F9F1A0F8-BC18-419A-B470-2520DC3292A7}"/>
              </a:ext>
            </a:extLst>
          </p:cNvPr>
          <p:cNvSpPr/>
          <p:nvPr/>
        </p:nvSpPr>
        <p:spPr>
          <a:xfrm>
            <a:off x="575894" y="6423370"/>
            <a:ext cx="3172663"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Fig. 3: Plan Flow of Experiment</a:t>
            </a:r>
            <a:endParaRPr lang="en-IN" dirty="0">
              <a:ln w="0"/>
              <a:effectLst>
                <a:outerShdw blurRad="38100" dist="19050" dir="2700000" algn="tl" rotWithShape="0">
                  <a:schemeClr val="dk1">
                    <a:alpha val="40000"/>
                  </a:schemeClr>
                </a:outerShdw>
              </a:effectLst>
            </a:endParaRPr>
          </a:p>
        </p:txBody>
      </p:sp>
      <p:graphicFrame>
        <p:nvGraphicFramePr>
          <p:cNvPr id="5" name="Table 4">
            <a:extLst>
              <a:ext uri="{FF2B5EF4-FFF2-40B4-BE49-F238E27FC236}">
                <a16:creationId xmlns:a16="http://schemas.microsoft.com/office/drawing/2014/main" id="{8563917D-1BA2-4D4D-969B-CBBA840D3543}"/>
              </a:ext>
            </a:extLst>
          </p:cNvPr>
          <p:cNvGraphicFramePr>
            <a:graphicFrameLocks noGrp="1"/>
          </p:cNvGraphicFramePr>
          <p:nvPr>
            <p:extLst>
              <p:ext uri="{D42A27DB-BD31-4B8C-83A1-F6EECF244321}">
                <p14:modId xmlns:p14="http://schemas.microsoft.com/office/powerpoint/2010/main" val="4017274294"/>
              </p:ext>
            </p:extLst>
          </p:nvPr>
        </p:nvGraphicFramePr>
        <p:xfrm>
          <a:off x="6198712" y="1876063"/>
          <a:ext cx="3969976" cy="4389234"/>
        </p:xfrm>
        <a:graphic>
          <a:graphicData uri="http://schemas.openxmlformats.org/drawingml/2006/table">
            <a:tbl>
              <a:tblPr firstRow="1" firstCol="1" bandRow="1">
                <a:tableStyleId>{5C22544A-7EE6-4342-B048-85BDC9FD1C3A}</a:tableStyleId>
              </a:tblPr>
              <a:tblGrid>
                <a:gridCol w="1998513">
                  <a:extLst>
                    <a:ext uri="{9D8B030D-6E8A-4147-A177-3AD203B41FA5}">
                      <a16:colId xmlns:a16="http://schemas.microsoft.com/office/drawing/2014/main" val="3539176430"/>
                    </a:ext>
                  </a:extLst>
                </a:gridCol>
                <a:gridCol w="1971463">
                  <a:extLst>
                    <a:ext uri="{9D8B030D-6E8A-4147-A177-3AD203B41FA5}">
                      <a16:colId xmlns:a16="http://schemas.microsoft.com/office/drawing/2014/main" val="1954257524"/>
                    </a:ext>
                  </a:extLst>
                </a:gridCol>
              </a:tblGrid>
              <a:tr h="325737">
                <a:tc>
                  <a:txBody>
                    <a:bodyPr/>
                    <a:lstStyle/>
                    <a:p>
                      <a:pPr algn="ctr">
                        <a:spcAft>
                          <a:spcPts val="0"/>
                        </a:spcAft>
                      </a:pPr>
                      <a:r>
                        <a:rPr lang="en-IN" sz="900">
                          <a:effectLst/>
                        </a:rPr>
                        <a:t>CPU</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Intel Core i5 8250U 1.80 GHz</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952016696"/>
                  </a:ext>
                </a:extLst>
              </a:tr>
              <a:tr h="209014">
                <a:tc>
                  <a:txBody>
                    <a:bodyPr/>
                    <a:lstStyle/>
                    <a:p>
                      <a:pPr algn="ctr">
                        <a:spcAft>
                          <a:spcPts val="0"/>
                        </a:spcAft>
                      </a:pPr>
                      <a:r>
                        <a:rPr lang="en-IN" sz="900">
                          <a:effectLst/>
                        </a:rPr>
                        <a:t>RAM</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4 GB assigned both VM</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185830893"/>
                  </a:ext>
                </a:extLst>
              </a:tr>
              <a:tr h="209014">
                <a:tc>
                  <a:txBody>
                    <a:bodyPr/>
                    <a:lstStyle/>
                    <a:p>
                      <a:pPr algn="ctr">
                        <a:spcAft>
                          <a:spcPts val="0"/>
                        </a:spcAft>
                      </a:pPr>
                      <a:r>
                        <a:rPr lang="en-IN" sz="900">
                          <a:effectLst/>
                        </a:rPr>
                        <a:t>No. of Cores</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2</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259784244"/>
                  </a:ext>
                </a:extLst>
              </a:tr>
              <a:tr h="209014">
                <a:tc>
                  <a:txBody>
                    <a:bodyPr/>
                    <a:lstStyle/>
                    <a:p>
                      <a:pPr algn="ctr">
                        <a:spcAft>
                          <a:spcPts val="0"/>
                        </a:spcAft>
                      </a:pPr>
                      <a:r>
                        <a:rPr lang="en-IN" sz="900">
                          <a:effectLst/>
                        </a:rPr>
                        <a:t>No. of Processors</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1</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3528470003"/>
                  </a:ext>
                </a:extLst>
              </a:tr>
              <a:tr h="161952">
                <a:tc>
                  <a:txBody>
                    <a:bodyPr/>
                    <a:lstStyle/>
                    <a:p>
                      <a:pPr algn="ctr">
                        <a:spcAft>
                          <a:spcPts val="0"/>
                        </a:spcAft>
                      </a:pPr>
                      <a:r>
                        <a:rPr lang="en-IN" sz="900">
                          <a:effectLst/>
                        </a:rPr>
                        <a:t>OS type</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64-bit</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014933688"/>
                  </a:ext>
                </a:extLst>
              </a:tr>
              <a:tr h="209014">
                <a:tc>
                  <a:txBody>
                    <a:bodyPr/>
                    <a:lstStyle/>
                    <a:p>
                      <a:pPr algn="ctr">
                        <a:spcAft>
                          <a:spcPts val="0"/>
                        </a:spcAft>
                      </a:pPr>
                      <a:r>
                        <a:rPr lang="en-IN" sz="900">
                          <a:effectLst/>
                        </a:rPr>
                        <a:t>Machine Name</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ASUS</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2739341915"/>
                  </a:ext>
                </a:extLst>
              </a:tr>
              <a:tr h="209014">
                <a:tc>
                  <a:txBody>
                    <a:bodyPr/>
                    <a:lstStyle/>
                    <a:p>
                      <a:pPr algn="ctr">
                        <a:spcAft>
                          <a:spcPts val="0"/>
                        </a:spcAft>
                      </a:pPr>
                      <a:r>
                        <a:rPr lang="en-IN" sz="900">
                          <a:effectLst/>
                        </a:rPr>
                        <a:t>HDD Capacity</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dirty="0">
                          <a:effectLst/>
                        </a:rPr>
                        <a:t>1 TB</a:t>
                      </a:r>
                      <a:endParaRPr lang="en-IN" sz="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3347333991"/>
                  </a:ext>
                </a:extLst>
              </a:tr>
              <a:tr h="209014">
                <a:tc>
                  <a:txBody>
                    <a:bodyPr/>
                    <a:lstStyle/>
                    <a:p>
                      <a:pPr algn="ctr">
                        <a:spcAft>
                          <a:spcPts val="0"/>
                        </a:spcAft>
                      </a:pPr>
                      <a:r>
                        <a:rPr lang="en-IN" sz="900">
                          <a:effectLst/>
                        </a:rPr>
                        <a:t>VM Hard Disk</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90 GB</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385598625"/>
                  </a:ext>
                </a:extLst>
              </a:tr>
              <a:tr h="325737">
                <a:tc>
                  <a:txBody>
                    <a:bodyPr/>
                    <a:lstStyle/>
                    <a:p>
                      <a:pPr algn="ctr">
                        <a:spcAft>
                          <a:spcPts val="0"/>
                        </a:spcAft>
                      </a:pPr>
                      <a:r>
                        <a:rPr lang="en-IN" sz="900">
                          <a:effectLst/>
                        </a:rPr>
                        <a:t>Host OS</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dirty="0">
                          <a:effectLst/>
                        </a:rPr>
                        <a:t>Windows 10 Home Single Language</a:t>
                      </a:r>
                      <a:endParaRPr lang="en-IN" sz="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3191235827"/>
                  </a:ext>
                </a:extLst>
              </a:tr>
              <a:tr h="325737">
                <a:tc>
                  <a:txBody>
                    <a:bodyPr/>
                    <a:lstStyle/>
                    <a:p>
                      <a:pPr algn="ctr">
                        <a:spcAft>
                          <a:spcPts val="0"/>
                        </a:spcAft>
                      </a:pPr>
                      <a:r>
                        <a:rPr lang="en-IN" sz="900">
                          <a:effectLst/>
                        </a:rPr>
                        <a:t>Guest OS</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XenServer and VMware ESXi</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3082625"/>
                  </a:ext>
                </a:extLst>
              </a:tr>
              <a:tr h="325737">
                <a:tc>
                  <a:txBody>
                    <a:bodyPr/>
                    <a:lstStyle/>
                    <a:p>
                      <a:pPr algn="ctr">
                        <a:spcAft>
                          <a:spcPts val="0"/>
                        </a:spcAft>
                      </a:pPr>
                      <a:r>
                        <a:rPr lang="en-IN" sz="900">
                          <a:effectLst/>
                        </a:rPr>
                        <a:t>VMware workstation version</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15.5</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378002458"/>
                  </a:ext>
                </a:extLst>
              </a:tr>
              <a:tr h="325737">
                <a:tc>
                  <a:txBody>
                    <a:bodyPr/>
                    <a:lstStyle/>
                    <a:p>
                      <a:pPr algn="ctr">
                        <a:spcAft>
                          <a:spcPts val="0"/>
                        </a:spcAft>
                      </a:pPr>
                      <a:r>
                        <a:rPr lang="en-IN" sz="900">
                          <a:effectLst/>
                        </a:rPr>
                        <a:t>XenServer Hypervisor Version</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6.2.0</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316306512"/>
                  </a:ext>
                </a:extLst>
              </a:tr>
              <a:tr h="323905">
                <a:tc>
                  <a:txBody>
                    <a:bodyPr/>
                    <a:lstStyle/>
                    <a:p>
                      <a:pPr algn="ctr">
                        <a:spcAft>
                          <a:spcPts val="0"/>
                        </a:spcAft>
                      </a:pPr>
                      <a:r>
                        <a:rPr lang="en-IN" sz="900">
                          <a:effectLst/>
                        </a:rPr>
                        <a:t>VMware Hypervisor ESXi</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dirty="0">
                          <a:effectLst/>
                        </a:rPr>
                        <a:t>5.5</a:t>
                      </a:r>
                      <a:endParaRPr lang="en-IN" sz="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390675099"/>
                  </a:ext>
                </a:extLst>
              </a:tr>
              <a:tr h="209014">
                <a:tc>
                  <a:txBody>
                    <a:bodyPr/>
                    <a:lstStyle/>
                    <a:p>
                      <a:pPr algn="ctr">
                        <a:spcAft>
                          <a:spcPts val="0"/>
                        </a:spcAft>
                      </a:pPr>
                      <a:r>
                        <a:rPr lang="en-IN" sz="900">
                          <a:effectLst/>
                        </a:rPr>
                        <a:t>XenCenter Version</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6.2.0</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1181443915"/>
                  </a:ext>
                </a:extLst>
              </a:tr>
              <a:tr h="325737">
                <a:tc>
                  <a:txBody>
                    <a:bodyPr/>
                    <a:lstStyle/>
                    <a:p>
                      <a:pPr algn="ctr">
                        <a:spcAft>
                          <a:spcPts val="0"/>
                        </a:spcAft>
                      </a:pPr>
                      <a:r>
                        <a:rPr lang="en-IN" sz="900">
                          <a:effectLst/>
                        </a:rPr>
                        <a:t>VMware vSphere Client Version</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a:effectLst/>
                        </a:rPr>
                        <a:t>5.5</a:t>
                      </a:r>
                      <a:endParaRPr lang="en-IN" sz="90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4038042015"/>
                  </a:ext>
                </a:extLst>
              </a:tr>
              <a:tr h="485857">
                <a:tc>
                  <a:txBody>
                    <a:bodyPr/>
                    <a:lstStyle/>
                    <a:p>
                      <a:pPr algn="ctr">
                        <a:spcAft>
                          <a:spcPts val="0"/>
                        </a:spcAft>
                      </a:pPr>
                      <a:r>
                        <a:rPr lang="en-IN" sz="900" dirty="0">
                          <a:effectLst/>
                        </a:rPr>
                        <a:t>Guest OS on XenServer and vSphere Client</a:t>
                      </a:r>
                      <a:endParaRPr lang="en-IN" sz="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tc>
                  <a:txBody>
                    <a:bodyPr/>
                    <a:lstStyle/>
                    <a:p>
                      <a:pPr algn="ctr">
                        <a:spcAft>
                          <a:spcPts val="0"/>
                        </a:spcAft>
                      </a:pPr>
                      <a:r>
                        <a:rPr lang="en-IN" sz="900" dirty="0">
                          <a:effectLst/>
                        </a:rPr>
                        <a:t>Ubuntu 18.04 LTS</a:t>
                      </a:r>
                      <a:endParaRPr lang="en-IN" sz="9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2071" marR="62071" marT="0" marB="0"/>
                </a:tc>
                <a:extLst>
                  <a:ext uri="{0D108BD9-81ED-4DB2-BD59-A6C34878D82A}">
                    <a16:rowId xmlns:a16="http://schemas.microsoft.com/office/drawing/2014/main" val="2006475480"/>
                  </a:ext>
                </a:extLst>
              </a:tr>
            </a:tbl>
          </a:graphicData>
        </a:graphic>
      </p:graphicFrame>
      <p:sp>
        <p:nvSpPr>
          <p:cNvPr id="7" name="Rectangle 6">
            <a:extLst>
              <a:ext uri="{FF2B5EF4-FFF2-40B4-BE49-F238E27FC236}">
                <a16:creationId xmlns:a16="http://schemas.microsoft.com/office/drawing/2014/main" id="{8D67C987-1353-4D84-B01E-F138D9FAABEC}"/>
              </a:ext>
            </a:extLst>
          </p:cNvPr>
          <p:cNvSpPr/>
          <p:nvPr/>
        </p:nvSpPr>
        <p:spPr>
          <a:xfrm>
            <a:off x="5796091" y="6423370"/>
            <a:ext cx="4775218" cy="369332"/>
          </a:xfrm>
          <a:prstGeom prst="rect">
            <a:avLst/>
          </a:prstGeom>
        </p:spPr>
        <p:txBody>
          <a:bodyPr wrap="none">
            <a:spAutoFit/>
          </a:bodyPr>
          <a:lstStyle/>
          <a:p>
            <a:r>
              <a:rPr lang="en-US" dirty="0">
                <a:ln w="0"/>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rPr>
              <a:t>TABLE II: </a:t>
            </a:r>
            <a:r>
              <a:rPr lang="en-US" dirty="0">
                <a:ln w="0"/>
                <a:effectLst>
                  <a:outerShdw blurRad="38100" dist="19050" dir="2700000" algn="tl" rotWithShape="0">
                    <a:schemeClr val="dk1">
                      <a:alpha val="40000"/>
                    </a:schemeClr>
                  </a:outerShdw>
                </a:effectLst>
              </a:rPr>
              <a:t>Configuration of System prerequisites</a:t>
            </a:r>
            <a:endParaRPr lang="en-IN" dirty="0">
              <a:ln w="0"/>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914922D9-E2A2-4BE2-9190-FE07E45FB2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6912" y="2175522"/>
            <a:ext cx="2124358" cy="4247848"/>
          </a:xfrm>
          <a:prstGeom prst="rect">
            <a:avLst/>
          </a:prstGeom>
          <a:noFill/>
          <a:ln>
            <a:noFill/>
          </a:ln>
        </p:spPr>
      </p:pic>
    </p:spTree>
    <p:extLst>
      <p:ext uri="{BB962C8B-B14F-4D97-AF65-F5344CB8AC3E}">
        <p14:creationId xmlns:p14="http://schemas.microsoft.com/office/powerpoint/2010/main" val="297812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C713F9-753F-4338-B7C4-9A0FF551F04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519913" y="643467"/>
            <a:ext cx="4072018" cy="2651362"/>
          </a:xfrm>
          <a:prstGeom prst="rect">
            <a:avLst/>
          </a:prstGeom>
          <a:noFill/>
        </p:spPr>
      </p:pic>
      <p:cxnSp>
        <p:nvCxnSpPr>
          <p:cNvPr id="10" name="Straight Connector 9">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079E3CA-1821-4B1D-9957-CED12BBA57E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510960" y="643467"/>
            <a:ext cx="4387652" cy="2552014"/>
          </a:xfrm>
          <a:prstGeom prst="rect">
            <a:avLst/>
          </a:prstGeom>
          <a:noFill/>
        </p:spPr>
      </p:pic>
      <p:cxnSp>
        <p:nvCxnSpPr>
          <p:cNvPr id="12" name="Straight Connector 1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144B584-B487-4F99-8342-70B7085A0FF8}"/>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697731" y="3597313"/>
            <a:ext cx="3885403" cy="2876959"/>
          </a:xfrm>
          <a:prstGeom prst="rect">
            <a:avLst/>
          </a:prstGeom>
          <a:noFill/>
        </p:spPr>
      </p:pic>
      <p:pic>
        <p:nvPicPr>
          <p:cNvPr id="5" name="Picture 4">
            <a:extLst>
              <a:ext uri="{FF2B5EF4-FFF2-40B4-BE49-F238E27FC236}">
                <a16:creationId xmlns:a16="http://schemas.microsoft.com/office/drawing/2014/main" id="{25F3E9EA-E437-466B-9ED1-236B0A232F3B}"/>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7685126" y="3563161"/>
            <a:ext cx="2218544" cy="2729478"/>
          </a:xfrm>
          <a:prstGeom prst="rect">
            <a:avLst/>
          </a:prstGeom>
          <a:noFill/>
        </p:spPr>
      </p:pic>
      <p:cxnSp>
        <p:nvCxnSpPr>
          <p:cNvPr id="8" name="Straight Arrow Connector 7">
            <a:extLst>
              <a:ext uri="{FF2B5EF4-FFF2-40B4-BE49-F238E27FC236}">
                <a16:creationId xmlns:a16="http://schemas.microsoft.com/office/drawing/2014/main" id="{60E29B60-BCE6-416B-9A96-5E2749E0CC16}"/>
              </a:ext>
            </a:extLst>
          </p:cNvPr>
          <p:cNvCxnSpPr>
            <a:cxnSpLocks/>
            <a:stCxn id="2" idx="3"/>
          </p:cNvCxnSpPr>
          <p:nvPr/>
        </p:nvCxnSpPr>
        <p:spPr>
          <a:xfrm>
            <a:off x="5591931" y="1969148"/>
            <a:ext cx="510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4C8BE4-EBD6-4E88-9ACF-858E37A07274}"/>
              </a:ext>
            </a:extLst>
          </p:cNvPr>
          <p:cNvCxnSpPr>
            <a:cxnSpLocks/>
          </p:cNvCxnSpPr>
          <p:nvPr/>
        </p:nvCxnSpPr>
        <p:spPr>
          <a:xfrm>
            <a:off x="5583134" y="4847207"/>
            <a:ext cx="519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E3DBC36-8A97-4CDB-8BA1-1A5DC64709EE}"/>
              </a:ext>
            </a:extLst>
          </p:cNvPr>
          <p:cNvSpPr txBox="1"/>
          <p:nvPr/>
        </p:nvSpPr>
        <p:spPr>
          <a:xfrm>
            <a:off x="1403027" y="-108687"/>
            <a:ext cx="9304025" cy="646331"/>
          </a:xfrm>
          <a:prstGeom prst="rect">
            <a:avLst/>
          </a:prstGeom>
          <a:noFill/>
        </p:spPr>
        <p:txBody>
          <a:bodyPr wrap="square" rtlCol="0">
            <a:spAutoFit/>
          </a:bodyPr>
          <a:lstStyle/>
          <a:p>
            <a:pPr algn="ctr"/>
            <a:r>
              <a:rPr lang="en-IN" sz="3600" dirty="0"/>
              <a:t>Experimental SETUP</a:t>
            </a:r>
          </a:p>
        </p:txBody>
      </p:sp>
      <p:sp>
        <p:nvSpPr>
          <p:cNvPr id="19" name="Rectangle 18">
            <a:extLst>
              <a:ext uri="{FF2B5EF4-FFF2-40B4-BE49-F238E27FC236}">
                <a16:creationId xmlns:a16="http://schemas.microsoft.com/office/drawing/2014/main" id="{5402D64D-A7FA-4667-9980-7F95DC9B03F6}"/>
              </a:ext>
            </a:extLst>
          </p:cNvPr>
          <p:cNvSpPr/>
          <p:nvPr/>
        </p:nvSpPr>
        <p:spPr>
          <a:xfrm>
            <a:off x="93990" y="1677407"/>
            <a:ext cx="1488332" cy="1200329"/>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Fig.3. XenServer Configuration Control</a:t>
            </a:r>
            <a:endParaRPr lang="en-IN" dirty="0"/>
          </a:p>
        </p:txBody>
      </p:sp>
      <p:sp>
        <p:nvSpPr>
          <p:cNvPr id="21" name="Rectangle 20">
            <a:extLst>
              <a:ext uri="{FF2B5EF4-FFF2-40B4-BE49-F238E27FC236}">
                <a16:creationId xmlns:a16="http://schemas.microsoft.com/office/drawing/2014/main" id="{50D064BB-8D4E-4EE2-9F31-5A2EFA98082C}"/>
              </a:ext>
            </a:extLst>
          </p:cNvPr>
          <p:cNvSpPr/>
          <p:nvPr/>
        </p:nvSpPr>
        <p:spPr>
          <a:xfrm>
            <a:off x="2613342" y="6488668"/>
            <a:ext cx="2155398"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Fig.4 VMware ESXi </a:t>
            </a:r>
            <a:endParaRPr lang="en-IN" dirty="0"/>
          </a:p>
        </p:txBody>
      </p:sp>
      <p:sp>
        <p:nvSpPr>
          <p:cNvPr id="22" name="Rectangle 21">
            <a:extLst>
              <a:ext uri="{FF2B5EF4-FFF2-40B4-BE49-F238E27FC236}">
                <a16:creationId xmlns:a16="http://schemas.microsoft.com/office/drawing/2014/main" id="{4C6CB099-FB2A-4834-BA82-558A5A0F5404}"/>
              </a:ext>
            </a:extLst>
          </p:cNvPr>
          <p:cNvSpPr/>
          <p:nvPr/>
        </p:nvSpPr>
        <p:spPr>
          <a:xfrm>
            <a:off x="10898612" y="1368983"/>
            <a:ext cx="1488332" cy="1477328"/>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Fig.5. </a:t>
            </a:r>
          </a:p>
          <a:p>
            <a:r>
              <a:rPr lang="en-US" dirty="0"/>
              <a:t>Adding XenServer on Citrix XenCenter</a:t>
            </a:r>
            <a:endParaRPr lang="en-IN" dirty="0"/>
          </a:p>
        </p:txBody>
      </p:sp>
      <p:sp>
        <p:nvSpPr>
          <p:cNvPr id="23" name="Rectangle 22">
            <a:extLst>
              <a:ext uri="{FF2B5EF4-FFF2-40B4-BE49-F238E27FC236}">
                <a16:creationId xmlns:a16="http://schemas.microsoft.com/office/drawing/2014/main" id="{BB6BDCC1-1910-4FFF-A235-C69CA7FA3FE9}"/>
              </a:ext>
            </a:extLst>
          </p:cNvPr>
          <p:cNvSpPr/>
          <p:nvPr/>
        </p:nvSpPr>
        <p:spPr>
          <a:xfrm>
            <a:off x="7009795" y="6430769"/>
            <a:ext cx="4386778"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Login ESXi Host on VMware vSphere Client</a:t>
            </a:r>
            <a:endParaRPr lang="en-IN" dirty="0"/>
          </a:p>
        </p:txBody>
      </p:sp>
    </p:spTree>
    <p:extLst>
      <p:ext uri="{BB962C8B-B14F-4D97-AF65-F5344CB8AC3E}">
        <p14:creationId xmlns:p14="http://schemas.microsoft.com/office/powerpoint/2010/main" val="252431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242A-D57B-4DCD-80C1-881139B629BE}"/>
              </a:ext>
            </a:extLst>
          </p:cNvPr>
          <p:cNvSpPr>
            <a:spLocks noGrp="1"/>
          </p:cNvSpPr>
          <p:nvPr>
            <p:ph type="title"/>
          </p:nvPr>
        </p:nvSpPr>
        <p:spPr/>
        <p:txBody>
          <a:bodyPr/>
          <a:lstStyle/>
          <a:p>
            <a:pPr algn="ctr"/>
            <a:r>
              <a:rPr lang="en-IN" b="1" dirty="0"/>
              <a:t>Experimental Results </a:t>
            </a:r>
          </a:p>
        </p:txBody>
      </p:sp>
      <p:sp>
        <p:nvSpPr>
          <p:cNvPr id="7" name="TextBox 6">
            <a:extLst>
              <a:ext uri="{FF2B5EF4-FFF2-40B4-BE49-F238E27FC236}">
                <a16:creationId xmlns:a16="http://schemas.microsoft.com/office/drawing/2014/main" id="{D70A8A09-40A7-47DB-A865-71E1C1EE529E}"/>
              </a:ext>
            </a:extLst>
          </p:cNvPr>
          <p:cNvSpPr txBox="1"/>
          <p:nvPr/>
        </p:nvSpPr>
        <p:spPr>
          <a:xfrm>
            <a:off x="2326036" y="2008072"/>
            <a:ext cx="6843252" cy="800219"/>
          </a:xfrm>
          <a:prstGeom prst="rect">
            <a:avLst/>
          </a:prstGeom>
          <a:noFill/>
        </p:spPr>
        <p:txBody>
          <a:bodyPr wrap="square" rtlCol="0">
            <a:spAutoFit/>
          </a:bodyPr>
          <a:lstStyle/>
          <a:p>
            <a:pPr lvl="1" algn="ctr" fontAlgn="base"/>
            <a:r>
              <a:rPr lang="en-IN" sz="2800" b="1" i="1" dirty="0">
                <a:effectLst>
                  <a:outerShdw sx="0" sy="0">
                    <a:srgbClr val="000000"/>
                  </a:outerShdw>
                </a:effectLst>
              </a:rPr>
              <a:t>Compare CPU Performance</a:t>
            </a:r>
          </a:p>
          <a:p>
            <a:pPr lvl="1" algn="ctr" fontAlgn="base"/>
            <a:r>
              <a:rPr lang="en-US" dirty="0"/>
              <a:t>Total Time with Thread 1, Prime number 20000</a:t>
            </a:r>
            <a:endParaRPr lang="en-IN" sz="2800" b="1" i="1" dirty="0">
              <a:effectLst>
                <a:outerShdw sx="0" sy="0">
                  <a:srgbClr val="000000"/>
                </a:outerShdw>
              </a:effectLst>
            </a:endParaRPr>
          </a:p>
        </p:txBody>
      </p:sp>
      <p:sp>
        <p:nvSpPr>
          <p:cNvPr id="8" name="Rectangle 7">
            <a:extLst>
              <a:ext uri="{FF2B5EF4-FFF2-40B4-BE49-F238E27FC236}">
                <a16:creationId xmlns:a16="http://schemas.microsoft.com/office/drawing/2014/main" id="{31176636-4191-4177-8A07-9F0C58A12286}"/>
              </a:ext>
            </a:extLst>
          </p:cNvPr>
          <p:cNvSpPr/>
          <p:nvPr/>
        </p:nvSpPr>
        <p:spPr>
          <a:xfrm>
            <a:off x="1036340" y="6254160"/>
            <a:ext cx="4931841" cy="461665"/>
          </a:xfrm>
          <a:prstGeom prst="rect">
            <a:avLst/>
          </a:prstGeom>
        </p:spPr>
        <p:txBody>
          <a:bodyPr wrap="square">
            <a:spAutoFit/>
          </a:bodyPr>
          <a:lstStyle/>
          <a:p>
            <a:pPr algn="ctr"/>
            <a:r>
              <a:rPr lang="en-IN" sz="2400" dirty="0">
                <a:ln w="0"/>
                <a:effectLst>
                  <a:outerShdw blurRad="38100" dist="19050" dir="2700000" algn="tl" rotWithShape="0">
                    <a:schemeClr val="dk1">
                      <a:alpha val="40000"/>
                    </a:schemeClr>
                  </a:outerShdw>
                </a:effectLst>
              </a:rPr>
              <a:t>VMware </a:t>
            </a:r>
            <a:r>
              <a:rPr lang="en-IN" sz="2400" dirty="0" err="1">
                <a:ln w="0"/>
                <a:effectLst>
                  <a:outerShdw blurRad="38100" dist="19050" dir="2700000" algn="tl" rotWithShape="0">
                    <a:schemeClr val="dk1">
                      <a:alpha val="40000"/>
                    </a:schemeClr>
                  </a:outerShdw>
                </a:effectLst>
              </a:rPr>
              <a:t>ESXi</a:t>
            </a:r>
            <a:endParaRPr lang="en-IN" sz="240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D31D933F-0DD3-4DBB-9E87-D80145B7710D}"/>
              </a:ext>
            </a:extLst>
          </p:cNvPr>
          <p:cNvSpPr/>
          <p:nvPr/>
        </p:nvSpPr>
        <p:spPr>
          <a:xfrm>
            <a:off x="8368818" y="6254160"/>
            <a:ext cx="1801134" cy="369332"/>
          </a:xfrm>
          <a:prstGeom prst="rect">
            <a:avLst/>
          </a:prstGeom>
        </p:spPr>
        <p:txBody>
          <a:bodyPr wrap="none">
            <a:spAutoFit/>
          </a:bodyPr>
          <a:lstStyle/>
          <a:p>
            <a:pPr algn="ctr"/>
            <a:r>
              <a:rPr lang="en-IN" dirty="0">
                <a:ln w="0"/>
                <a:effectLst>
                  <a:outerShdw blurRad="38100" dist="19050" dir="2700000" algn="tl" rotWithShape="0">
                    <a:schemeClr val="dk1">
                      <a:alpha val="40000"/>
                    </a:schemeClr>
                  </a:outerShdw>
                </a:effectLst>
              </a:rPr>
              <a:t>Citrix XenServer</a:t>
            </a:r>
          </a:p>
        </p:txBody>
      </p:sp>
      <p:pic>
        <p:nvPicPr>
          <p:cNvPr id="13" name="Picture 12" descr="A screenshot of a cell phone&#10;&#10;Description automatically generated">
            <a:extLst>
              <a:ext uri="{FF2B5EF4-FFF2-40B4-BE49-F238E27FC236}">
                <a16:creationId xmlns:a16="http://schemas.microsoft.com/office/drawing/2014/main" id="{1885B6C7-A1C3-464F-A074-AEBAAB9DB54B}"/>
              </a:ext>
            </a:extLst>
          </p:cNvPr>
          <p:cNvPicPr>
            <a:picLocks noChangeAspect="1"/>
          </p:cNvPicPr>
          <p:nvPr/>
        </p:nvPicPr>
        <p:blipFill>
          <a:blip r:embed="rId2"/>
          <a:stretch>
            <a:fillRect/>
          </a:stretch>
        </p:blipFill>
        <p:spPr>
          <a:xfrm>
            <a:off x="6090702" y="2801717"/>
            <a:ext cx="5947432" cy="332662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5CA33115-B84F-4C54-B662-6D8387B157B2}"/>
              </a:ext>
            </a:extLst>
          </p:cNvPr>
          <p:cNvPicPr>
            <a:picLocks noChangeAspect="1"/>
          </p:cNvPicPr>
          <p:nvPr/>
        </p:nvPicPr>
        <p:blipFill>
          <a:blip r:embed="rId3"/>
          <a:stretch>
            <a:fillRect/>
          </a:stretch>
        </p:blipFill>
        <p:spPr>
          <a:xfrm>
            <a:off x="423090" y="2808291"/>
            <a:ext cx="5545091" cy="3364367"/>
          </a:xfrm>
          <a:prstGeom prst="rect">
            <a:avLst/>
          </a:prstGeom>
        </p:spPr>
      </p:pic>
    </p:spTree>
    <p:extLst>
      <p:ext uri="{BB962C8B-B14F-4D97-AF65-F5344CB8AC3E}">
        <p14:creationId xmlns:p14="http://schemas.microsoft.com/office/powerpoint/2010/main" val="105091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242A-D57B-4DCD-80C1-881139B629BE}"/>
              </a:ext>
            </a:extLst>
          </p:cNvPr>
          <p:cNvSpPr>
            <a:spLocks noGrp="1"/>
          </p:cNvSpPr>
          <p:nvPr>
            <p:ph type="title"/>
          </p:nvPr>
        </p:nvSpPr>
        <p:spPr/>
        <p:txBody>
          <a:bodyPr/>
          <a:lstStyle/>
          <a:p>
            <a:pPr algn="ctr"/>
            <a:r>
              <a:rPr lang="en-IN" b="1" dirty="0"/>
              <a:t>Experimental Results </a:t>
            </a:r>
          </a:p>
        </p:txBody>
      </p:sp>
      <p:sp>
        <p:nvSpPr>
          <p:cNvPr id="7" name="TextBox 6">
            <a:extLst>
              <a:ext uri="{FF2B5EF4-FFF2-40B4-BE49-F238E27FC236}">
                <a16:creationId xmlns:a16="http://schemas.microsoft.com/office/drawing/2014/main" id="{D70A8A09-40A7-47DB-A865-71E1C1EE529E}"/>
              </a:ext>
            </a:extLst>
          </p:cNvPr>
          <p:cNvSpPr txBox="1"/>
          <p:nvPr/>
        </p:nvSpPr>
        <p:spPr>
          <a:xfrm>
            <a:off x="746140" y="1881902"/>
            <a:ext cx="10444081" cy="800219"/>
          </a:xfrm>
          <a:prstGeom prst="rect">
            <a:avLst/>
          </a:prstGeom>
          <a:noFill/>
        </p:spPr>
        <p:txBody>
          <a:bodyPr wrap="square" rtlCol="0">
            <a:spAutoFit/>
          </a:bodyPr>
          <a:lstStyle/>
          <a:p>
            <a:pPr lvl="1" algn="ctr" fontAlgn="base"/>
            <a:r>
              <a:rPr lang="en-IN" sz="2800" b="1" i="1" dirty="0">
                <a:effectLst>
                  <a:outerShdw sx="0" sy="0">
                    <a:srgbClr val="000000"/>
                  </a:outerShdw>
                </a:effectLst>
              </a:rPr>
              <a:t>Compare Memory Performance</a:t>
            </a:r>
          </a:p>
          <a:p>
            <a:pPr lvl="1" algn="ctr" fontAlgn="base"/>
            <a:r>
              <a:rPr lang="en-US" dirty="0"/>
              <a:t>Total Operations per second with Thread 1, Memory block Size 1024KiB,Total Memory Size 102400MiB</a:t>
            </a:r>
            <a:endParaRPr lang="en-IN" sz="2800" b="1" i="1" dirty="0">
              <a:effectLst>
                <a:outerShdw sx="0" sy="0">
                  <a:srgbClr val="000000"/>
                </a:outerShdw>
              </a:effectLst>
            </a:endParaRPr>
          </a:p>
        </p:txBody>
      </p:sp>
      <p:sp>
        <p:nvSpPr>
          <p:cNvPr id="8" name="Rectangle 7">
            <a:extLst>
              <a:ext uri="{FF2B5EF4-FFF2-40B4-BE49-F238E27FC236}">
                <a16:creationId xmlns:a16="http://schemas.microsoft.com/office/drawing/2014/main" id="{31176636-4191-4177-8A07-9F0C58A12286}"/>
              </a:ext>
            </a:extLst>
          </p:cNvPr>
          <p:cNvSpPr/>
          <p:nvPr/>
        </p:nvSpPr>
        <p:spPr>
          <a:xfrm>
            <a:off x="1036340" y="6254160"/>
            <a:ext cx="4931841" cy="461665"/>
          </a:xfrm>
          <a:prstGeom prst="rect">
            <a:avLst/>
          </a:prstGeom>
        </p:spPr>
        <p:txBody>
          <a:bodyPr wrap="square">
            <a:spAutoFit/>
          </a:bodyPr>
          <a:lstStyle/>
          <a:p>
            <a:pPr algn="ctr"/>
            <a:r>
              <a:rPr lang="en-IN" sz="2400" dirty="0">
                <a:ln w="0"/>
                <a:effectLst>
                  <a:outerShdw blurRad="38100" dist="19050" dir="2700000" algn="tl" rotWithShape="0">
                    <a:schemeClr val="dk1">
                      <a:alpha val="40000"/>
                    </a:schemeClr>
                  </a:outerShdw>
                </a:effectLst>
              </a:rPr>
              <a:t>VMware </a:t>
            </a:r>
            <a:r>
              <a:rPr lang="en-IN" sz="2400" dirty="0" err="1">
                <a:ln w="0"/>
                <a:effectLst>
                  <a:outerShdw blurRad="38100" dist="19050" dir="2700000" algn="tl" rotWithShape="0">
                    <a:schemeClr val="dk1">
                      <a:alpha val="40000"/>
                    </a:schemeClr>
                  </a:outerShdw>
                </a:effectLst>
              </a:rPr>
              <a:t>ESXi</a:t>
            </a:r>
            <a:endParaRPr lang="en-IN" sz="240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D31D933F-0DD3-4DBB-9E87-D80145B7710D}"/>
              </a:ext>
            </a:extLst>
          </p:cNvPr>
          <p:cNvSpPr/>
          <p:nvPr/>
        </p:nvSpPr>
        <p:spPr>
          <a:xfrm>
            <a:off x="8368818" y="6254160"/>
            <a:ext cx="1801134" cy="369332"/>
          </a:xfrm>
          <a:prstGeom prst="rect">
            <a:avLst/>
          </a:prstGeom>
        </p:spPr>
        <p:txBody>
          <a:bodyPr wrap="none">
            <a:spAutoFit/>
          </a:bodyPr>
          <a:lstStyle/>
          <a:p>
            <a:pPr algn="ctr"/>
            <a:r>
              <a:rPr lang="en-IN" dirty="0">
                <a:ln w="0"/>
                <a:effectLst>
                  <a:outerShdw blurRad="38100" dist="19050" dir="2700000" algn="tl" rotWithShape="0">
                    <a:schemeClr val="dk1">
                      <a:alpha val="40000"/>
                    </a:schemeClr>
                  </a:outerShdw>
                </a:effectLst>
              </a:rPr>
              <a:t>Citrix XenServer</a:t>
            </a:r>
          </a:p>
        </p:txBody>
      </p:sp>
      <p:pic>
        <p:nvPicPr>
          <p:cNvPr id="4" name="Picture 3" descr="A screenshot of text&#10;&#10;Description automatically generated">
            <a:extLst>
              <a:ext uri="{FF2B5EF4-FFF2-40B4-BE49-F238E27FC236}">
                <a16:creationId xmlns:a16="http://schemas.microsoft.com/office/drawing/2014/main" id="{7E75A3A7-A58E-4E76-9C8A-E0F59BE7B4BA}"/>
              </a:ext>
            </a:extLst>
          </p:cNvPr>
          <p:cNvPicPr>
            <a:picLocks noChangeAspect="1"/>
          </p:cNvPicPr>
          <p:nvPr/>
        </p:nvPicPr>
        <p:blipFill>
          <a:blip r:embed="rId2"/>
          <a:stretch>
            <a:fillRect/>
          </a:stretch>
        </p:blipFill>
        <p:spPr>
          <a:xfrm>
            <a:off x="480020" y="2846033"/>
            <a:ext cx="5488161" cy="3326625"/>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F2375197-D1B8-4765-B0FC-04E003E8033F}"/>
              </a:ext>
            </a:extLst>
          </p:cNvPr>
          <p:cNvPicPr>
            <a:picLocks noChangeAspect="1"/>
          </p:cNvPicPr>
          <p:nvPr/>
        </p:nvPicPr>
        <p:blipFill>
          <a:blip r:embed="rId3"/>
          <a:stretch>
            <a:fillRect/>
          </a:stretch>
        </p:blipFill>
        <p:spPr>
          <a:xfrm>
            <a:off x="6223821" y="2830579"/>
            <a:ext cx="5707767" cy="3357531"/>
          </a:xfrm>
          <a:prstGeom prst="rect">
            <a:avLst/>
          </a:prstGeom>
        </p:spPr>
      </p:pic>
    </p:spTree>
    <p:extLst>
      <p:ext uri="{BB962C8B-B14F-4D97-AF65-F5344CB8AC3E}">
        <p14:creationId xmlns:p14="http://schemas.microsoft.com/office/powerpoint/2010/main" val="12026257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Widescreen</PresentationFormat>
  <Paragraphs>126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Gill Sans MT</vt:lpstr>
      <vt:lpstr>Times New Roman</vt:lpstr>
      <vt:lpstr>Wingdings</vt:lpstr>
      <vt:lpstr>Wingdings 2</vt:lpstr>
      <vt:lpstr>Dividend</vt:lpstr>
      <vt:lpstr>Citrix Xenserver Vs VMware ESXi evaluation on basis of CPU,RAM and network</vt:lpstr>
      <vt:lpstr>Server Virtualization</vt:lpstr>
      <vt:lpstr>Citrix Xenserver Vs Vmware Esxi Architecture</vt:lpstr>
      <vt:lpstr>Problem Definition</vt:lpstr>
      <vt:lpstr>Literature Review</vt:lpstr>
      <vt:lpstr>Experimental METHODOLOGY</vt:lpstr>
      <vt:lpstr>PowerPoint Presentation</vt:lpstr>
      <vt:lpstr>Experimental Results </vt:lpstr>
      <vt:lpstr>Experimental Results </vt:lpstr>
      <vt:lpstr>Experimental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2020-04-10T07:42:57Z</dcterms:created>
  <dcterms:modified xsi:type="dcterms:W3CDTF">2020-04-10T14:04:54Z</dcterms:modified>
</cp:coreProperties>
</file>